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4" r:id="rId5"/>
    <p:sldId id="406" r:id="rId6"/>
    <p:sldId id="407" r:id="rId7"/>
    <p:sldId id="425" r:id="rId8"/>
    <p:sldId id="408" r:id="rId9"/>
    <p:sldId id="409" r:id="rId10"/>
    <p:sldId id="410" r:id="rId11"/>
    <p:sldId id="426" r:id="rId12"/>
    <p:sldId id="431" r:id="rId13"/>
    <p:sldId id="411" r:id="rId14"/>
    <p:sldId id="427" r:id="rId15"/>
    <p:sldId id="413" r:id="rId16"/>
    <p:sldId id="414" r:id="rId17"/>
    <p:sldId id="415" r:id="rId18"/>
    <p:sldId id="416" r:id="rId19"/>
    <p:sldId id="430" r:id="rId20"/>
    <p:sldId id="429" r:id="rId21"/>
    <p:sldId id="419" r:id="rId22"/>
    <p:sldId id="432" r:id="rId23"/>
    <p:sldId id="349" r:id="rId24"/>
    <p:sldId id="401" r:id="rId25"/>
    <p:sldId id="423" r:id="rId26"/>
    <p:sldId id="40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4"/>
          </p14:sldIdLst>
        </p14:section>
        <p14:section name="Middleware Overview" id="{6FD5640F-38D6-479D-9190-26828BB0AEDF}">
          <p14:sldIdLst>
            <p14:sldId id="406"/>
            <p14:sldId id="407"/>
            <p14:sldId id="425"/>
            <p14:sldId id="408"/>
          </p14:sldIdLst>
        </p14:section>
        <p14:section name="Async Actions" id="{FB843C16-475A-42CE-AC28-DCD4F126B22E}">
          <p14:sldIdLst>
            <p14:sldId id="409"/>
            <p14:sldId id="410"/>
            <p14:sldId id="426"/>
            <p14:sldId id="431"/>
            <p14:sldId id="411"/>
            <p14:sldId id="427"/>
          </p14:sldIdLst>
        </p14:section>
        <p14:section name="Async Status" id="{1D15D0C7-2DDB-403E-B8CE-8E12B1886036}">
          <p14:sldIdLst>
            <p14:sldId id="413"/>
            <p14:sldId id="414"/>
            <p14:sldId id="415"/>
            <p14:sldId id="416"/>
            <p14:sldId id="430"/>
            <p14:sldId id="429"/>
            <p14:sldId id="419"/>
            <p14:sldId id="432"/>
          </p14:sldIdLst>
        </p14:section>
        <p14:section name="Conclusion" id="{10E03AB1-9AA8-4E86-9A64-D741901E50A2}">
          <p14:sldIdLst>
            <p14:sldId id="349"/>
            <p14:sldId id="401"/>
            <p14:sldId id="42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D9D5C7"/>
    <a:srgbClr val="D38518"/>
    <a:srgbClr val="F3BE60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3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earon/redux-thu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Asynchronous Redux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Redux Middleware,</a:t>
            </a:r>
          </a:p>
          <a:p>
            <a:r>
              <a:rPr lang="en-US" dirty="0"/>
              <a:t>Asynchronous Actions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57952" y="3807577"/>
            <a:ext cx="101213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Async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Redux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212" y="3599360"/>
            <a:ext cx="3888122" cy="1125040"/>
          </a:xfrm>
          <a:prstGeom prst="rect">
            <a:avLst/>
          </a:prstGeom>
        </p:spPr>
      </p:pic>
      <p:pic>
        <p:nvPicPr>
          <p:cNvPr id="1026" name="Picture 2" descr="C:\Users\Vako\Desktop\res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396" y="4730195"/>
            <a:ext cx="153193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3B42D4-FA42-42B9-BBC9-B6CCD426E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4743509"/>
            <a:ext cx="1676400" cy="161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ghlight"/>
          <p:cNvSpPr/>
          <p:nvPr/>
        </p:nvSpPr>
        <p:spPr>
          <a:xfrm>
            <a:off x="681512" y="3810000"/>
            <a:ext cx="10825800" cy="19050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Thunk is an </a:t>
            </a:r>
            <a:r>
              <a:rPr lang="en-US" dirty="0">
                <a:solidFill>
                  <a:schemeClr val="accent1"/>
                </a:solidFill>
              </a:rPr>
              <a:t>action creator </a:t>
            </a:r>
            <a:r>
              <a:rPr lang="en-US" dirty="0"/>
              <a:t>that returns a function</a:t>
            </a:r>
          </a:p>
          <a:p>
            <a:pPr lvl="1"/>
            <a:r>
              <a:rPr lang="en-US" dirty="0"/>
              <a:t>It can make </a:t>
            </a:r>
            <a:r>
              <a:rPr lang="en-US" dirty="0">
                <a:solidFill>
                  <a:schemeClr val="accent1"/>
                </a:solidFill>
              </a:rPr>
              <a:t>requests</a:t>
            </a:r>
            <a:r>
              <a:rPr lang="en-US" dirty="0"/>
              <a:t> and call </a:t>
            </a:r>
            <a:r>
              <a:rPr lang="en-US" dirty="0">
                <a:solidFill>
                  <a:schemeClr val="accent1"/>
                </a:solidFill>
              </a:rPr>
              <a:t>dispatch</a:t>
            </a:r>
            <a:r>
              <a:rPr lang="en-US" dirty="0"/>
              <a:t> from the store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8812" y="3324670"/>
            <a:ext cx="10825800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fetchComments (postId)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function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(`https://myBlogAPI/${postId}.json`)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.then(response =&gt; response.json())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.then(json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(receiveComments(postId, json)));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769156" y="2514600"/>
            <a:ext cx="1715044" cy="578882"/>
          </a:xfrm>
          <a:prstGeom prst="wedgeRoundRectCallout">
            <a:avLst>
              <a:gd name="adj1" fmla="val -44771"/>
              <a:gd name="adj2" fmla="val 1552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Thunk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341812" y="5689417"/>
            <a:ext cx="2781300" cy="578882"/>
          </a:xfrm>
          <a:prstGeom prst="wedgeRoundRectCallout">
            <a:avLst>
              <a:gd name="adj1" fmla="val -24718"/>
              <a:gd name="adj2" fmla="val -11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5771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Preform </a:t>
            </a:r>
            <a:r>
              <a:rPr lang="en-US" dirty="0">
                <a:solidFill>
                  <a:schemeClr val="accent1"/>
                </a:solidFill>
              </a:rPr>
              <a:t>requests</a:t>
            </a:r>
            <a:r>
              <a:rPr lang="en-US" dirty="0"/>
              <a:t> for global data when the app starts</a:t>
            </a:r>
          </a:p>
          <a:p>
            <a:pPr>
              <a:spcBef>
                <a:spcPts val="10800"/>
              </a:spcBef>
            </a:pPr>
            <a:r>
              <a:rPr lang="en-US" dirty="0"/>
              <a:t>Or in a </a:t>
            </a:r>
            <a:r>
              <a:rPr lang="en-US" dirty="0">
                <a:solidFill>
                  <a:schemeClr val="accent1"/>
                </a:solidFill>
              </a:rPr>
              <a:t>lifecycle hook</a:t>
            </a:r>
          </a:p>
        </p:txBody>
      </p:sp>
      <p:sp>
        <p:nvSpPr>
          <p:cNvPr id="15" name="Highlight" hidden="1"/>
          <p:cNvSpPr/>
          <p:nvPr/>
        </p:nvSpPr>
        <p:spPr>
          <a:xfrm>
            <a:off x="681512" y="3810000"/>
            <a:ext cx="10825800" cy="19050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data</a:t>
            </a:r>
            <a:endParaRPr lang="bg-BG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51012" y="3936298"/>
            <a:ext cx="8686800" cy="2392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componentDidMount()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fetchComments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(this.props.postId);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751012" y="1937549"/>
            <a:ext cx="8686800" cy="1074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fetchPosts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'./api';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fetchPosts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180012" y="3379919"/>
            <a:ext cx="4953000" cy="1055608"/>
          </a:xfrm>
          <a:prstGeom prst="wedgeRoundRectCallout">
            <a:avLst>
              <a:gd name="adj1" fmla="val -40461"/>
              <a:gd name="adj2" fmla="val 92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mapDispatchToProps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bind this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</a:p>
        </p:txBody>
      </p:sp>
    </p:spTree>
    <p:extLst>
      <p:ext uri="{BB962C8B-B14F-4D97-AF65-F5344CB8AC3E}">
        <p14:creationId xmlns:p14="http://schemas.microsoft.com/office/powerpoint/2010/main" val="148893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Thunks</a:t>
            </a:r>
            <a:endParaRPr lang="bg-BG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608012" y="2086456"/>
            <a:ext cx="3124200" cy="2069925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827087" y="2971800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Thunk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532312" y="3047999"/>
            <a:ext cx="3124200" cy="312420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Thunk</a:t>
            </a:r>
          </a:p>
        </p:txBody>
      </p:sp>
      <p:sp>
        <p:nvSpPr>
          <p:cNvPr id="21" name="Rectangle: Rounded Corners 13"/>
          <p:cNvSpPr/>
          <p:nvPr/>
        </p:nvSpPr>
        <p:spPr>
          <a:xfrm>
            <a:off x="4751387" y="5058147"/>
            <a:ext cx="2686050" cy="831171"/>
          </a:xfrm>
          <a:prstGeom prst="roundRect">
            <a:avLst>
              <a:gd name="adj" fmla="val 23170"/>
            </a:avLst>
          </a:prstGeom>
          <a:solidFill>
            <a:schemeClr val="accent2">
              <a:alpha val="25098"/>
            </a:scheme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Action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213612" y="2086139"/>
            <a:ext cx="3124200" cy="35052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580212" y="4329883"/>
            <a:ext cx="239100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4" name="Rectangle: Rounded Corners 13"/>
          <p:cNvSpPr/>
          <p:nvPr/>
        </p:nvSpPr>
        <p:spPr>
          <a:xfrm>
            <a:off x="8580212" y="3068427"/>
            <a:ext cx="239100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25" name="Connector: Elbow 24"/>
          <p:cNvCxnSpPr>
            <a:cxnSpLocks/>
            <a:stCxn id="23" idx="3"/>
            <a:endCxn id="24" idx="3"/>
          </p:cNvCxnSpPr>
          <p:nvPr/>
        </p:nvCxnSpPr>
        <p:spPr>
          <a:xfrm flipV="1">
            <a:off x="10971212" y="3487527"/>
            <a:ext cx="12700" cy="1261456"/>
          </a:xfrm>
          <a:prstGeom prst="bentConnector3">
            <a:avLst>
              <a:gd name="adj1" fmla="val 53345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1" idx="3"/>
            <a:endCxn id="23" idx="1"/>
          </p:cNvCxnSpPr>
          <p:nvPr/>
        </p:nvCxnSpPr>
        <p:spPr>
          <a:xfrm flipV="1">
            <a:off x="7437437" y="4748983"/>
            <a:ext cx="1142775" cy="724750"/>
          </a:xfrm>
          <a:prstGeom prst="bentConnector3">
            <a:avLst>
              <a:gd name="adj1" fmla="val 434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  <a:stCxn id="16" idx="3"/>
            <a:endCxn id="18" idx="0"/>
          </p:cNvCxnSpPr>
          <p:nvPr/>
        </p:nvCxnSpPr>
        <p:spPr>
          <a:xfrm flipV="1">
            <a:off x="3513137" y="3047999"/>
            <a:ext cx="2581275" cy="342901"/>
          </a:xfrm>
          <a:prstGeom prst="bentConnector4">
            <a:avLst>
              <a:gd name="adj1" fmla="val 23928"/>
              <a:gd name="adj2" fmla="val 2810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4" idx="1"/>
            <a:endCxn id="15" idx="0"/>
          </p:cNvCxnSpPr>
          <p:nvPr/>
        </p:nvCxnSpPr>
        <p:spPr>
          <a:xfrm rot="10800000">
            <a:off x="2170112" y="2086457"/>
            <a:ext cx="6410100" cy="1401071"/>
          </a:xfrm>
          <a:prstGeom prst="bentConnector4">
            <a:avLst>
              <a:gd name="adj1" fmla="val 10063"/>
              <a:gd name="adj2" fmla="val 14064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13"/>
          <p:cNvSpPr/>
          <p:nvPr/>
        </p:nvSpPr>
        <p:spPr>
          <a:xfrm>
            <a:off x="4751387" y="3681020"/>
            <a:ext cx="2686050" cy="831171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Data</a:t>
            </a:r>
          </a:p>
        </p:txBody>
      </p:sp>
      <p:cxnSp>
        <p:nvCxnSpPr>
          <p:cNvPr id="49" name="Connector: Elbow 48"/>
          <p:cNvCxnSpPr>
            <a:cxnSpLocks/>
            <a:stCxn id="46" idx="1"/>
            <a:endCxn id="15" idx="2"/>
          </p:cNvCxnSpPr>
          <p:nvPr/>
        </p:nvCxnSpPr>
        <p:spPr>
          <a:xfrm rot="10800000" flipV="1">
            <a:off x="2170113" y="4096605"/>
            <a:ext cx="2581275" cy="59775"/>
          </a:xfrm>
          <a:prstGeom prst="bentConnector4">
            <a:avLst>
              <a:gd name="adj1" fmla="val 23284"/>
              <a:gd name="adj2" fmla="val 10776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6" idx="2"/>
            <a:endCxn id="21" idx="0"/>
          </p:cNvCxnSpPr>
          <p:nvPr/>
        </p:nvCxnSpPr>
        <p:spPr>
          <a:xfrm>
            <a:off x="6094412" y="4512191"/>
            <a:ext cx="0" cy="545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36812" y="476121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94445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Fetching Data with Thunks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973868"/>
            <a:ext cx="2377944" cy="21491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522071"/>
            <a:ext cx="1917474" cy="1052730"/>
          </a:xfrm>
          <a:prstGeom prst="roundRect">
            <a:avLst>
              <a:gd name="adj" fmla="val 17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8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Status and Error Handling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Providing User Feedback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3737165" y="1634864"/>
            <a:ext cx="4714494" cy="3165736"/>
            <a:chOff x="6925224" y="3136324"/>
            <a:chExt cx="4608420" cy="3188276"/>
          </a:xfrm>
        </p:grpSpPr>
        <p:pic>
          <p:nvPicPr>
            <p:cNvPr id="8" name="Picture 6" descr="Резултат с изображение за exclamatio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660" y="3136324"/>
              <a:ext cx="1623047" cy="122372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ContrastingRightFacing" fov="3600000">
                <a:rot lat="303721" lon="19244407" rev="2156413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Резултат с изображение за proces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5224" y="3464201"/>
              <a:ext cx="4608420" cy="286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Резултат с изображение за erro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7116" y="4279324"/>
              <a:ext cx="1474832" cy="111309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ContrastingRightFacing" fov="3600000">
                <a:rot lat="303721" lon="19244407" rev="2156413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046790" y="4973841"/>
              <a:ext cx="1160722" cy="1015744"/>
            </a:xfrm>
            <a:prstGeom prst="rect">
              <a:avLst/>
            </a:prstGeom>
            <a:noFill/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ContrastingRightFacing" fov="3600000">
                <a:rot lat="303721" lon="19244407" rev="21564136"/>
              </a:camera>
              <a:lightRig rig="threePt" dir="t"/>
            </a:scene3d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25661">
              <a:off x="7164208" y="3919448"/>
              <a:ext cx="1290378" cy="1023221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ContrastingRightFacing" fov="3600000">
                <a:rot lat="303721" lon="19244407" rev="21564136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757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ighlight"/>
          <p:cNvSpPr/>
          <p:nvPr/>
        </p:nvSpPr>
        <p:spPr>
          <a:xfrm>
            <a:off x="681512" y="4217930"/>
            <a:ext cx="10825800" cy="393469"/>
          </a:xfrm>
          <a:prstGeom prst="rect">
            <a:avLst/>
          </a:prstGeom>
          <a:solidFill>
            <a:srgbClr val="D385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Highlight"/>
          <p:cNvSpPr/>
          <p:nvPr/>
        </p:nvSpPr>
        <p:spPr>
          <a:xfrm>
            <a:off x="681512" y="3047999"/>
            <a:ext cx="10825800" cy="393469"/>
          </a:xfrm>
          <a:prstGeom prst="rect">
            <a:avLst/>
          </a:prstGeom>
          <a:solidFill>
            <a:srgbClr val="D385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dispatch actions </a:t>
            </a:r>
            <a:r>
              <a:rPr lang="en-US" dirty="0"/>
              <a:t>to indicate </a:t>
            </a:r>
            <a:r>
              <a:rPr lang="en-US" dirty="0">
                <a:solidFill>
                  <a:schemeClr val="accent1"/>
                </a:solidFill>
              </a:rPr>
              <a:t>AJAX status</a:t>
            </a:r>
          </a:p>
          <a:p>
            <a:pPr>
              <a:spcBef>
                <a:spcPts val="31800"/>
              </a:spcBef>
            </a:pPr>
            <a:r>
              <a:rPr lang="en-US" dirty="0"/>
              <a:t>Keep the </a:t>
            </a:r>
            <a:r>
              <a:rPr lang="en-US" dirty="0">
                <a:solidFill>
                  <a:schemeClr val="accent1"/>
                </a:solidFill>
              </a:rPr>
              <a:t>status</a:t>
            </a:r>
            <a:r>
              <a:rPr lang="en-US" dirty="0"/>
              <a:t> in the Redux store, so components can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Async Status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512" y="2209800"/>
            <a:ext cx="10825800" cy="3247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fetchComments (postId)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function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(requestComments(postId));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(`https://myBlogAPI/${postId}.json`)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.then(response =&gt; response.json())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.then(json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(receiveComments(postId, json)));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770812" y="2590800"/>
            <a:ext cx="3457752" cy="578882"/>
          </a:xfrm>
          <a:prstGeom prst="wedgeRoundRectCallout">
            <a:avLst>
              <a:gd name="adj1" fmla="val -65059"/>
              <a:gd name="adj2" fmla="val 61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start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927660" y="4724400"/>
            <a:ext cx="3838752" cy="578882"/>
          </a:xfrm>
          <a:prstGeom prst="wedgeRoundRectCallout">
            <a:avLst>
              <a:gd name="adj1" fmla="val -65709"/>
              <a:gd name="adj2" fmla="val -573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success</a:t>
            </a:r>
          </a:p>
        </p:txBody>
      </p:sp>
    </p:spTree>
    <p:extLst>
      <p:ext uri="{BB962C8B-B14F-4D97-AF65-F5344CB8AC3E}">
        <p14:creationId xmlns:p14="http://schemas.microsoft.com/office/powerpoint/2010/main" val="20758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Preloader</a:t>
            </a:r>
            <a:r>
              <a:rPr lang="en-US" dirty="0"/>
              <a:t> can indicate whether the app is fetching data</a:t>
            </a:r>
          </a:p>
          <a:p>
            <a:pPr lvl="1"/>
            <a:r>
              <a:rPr lang="en-US" dirty="0"/>
              <a:t>Informs the user if the API is slow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Preloader Component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7999412" y="2471388"/>
            <a:ext cx="3564876" cy="4005612"/>
            <a:chOff x="8075612" y="2303956"/>
            <a:chExt cx="3564876" cy="400561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075612" y="2819400"/>
              <a:ext cx="3564876" cy="34901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.preloader {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position: fixed;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top: 0;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left: 0;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right: 0;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background: #537db4;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color: white;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animation: pulse 1s infinite;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@keyframes pulse {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0% {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background-color: rgba(42, 65, 92, 0.5);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color: rgba(255, 255, 255, 0.5);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50% {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background-color: #537db4;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color: white;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100% {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background-color: rgba(42, 65, 92, 0.5);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color: rgba(255, 255, 255, 0.5);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9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075612" y="2303956"/>
              <a:ext cx="3564876" cy="515444"/>
            </a:xfrm>
            <a:prstGeom prst="rect">
              <a:avLst/>
            </a:prstGeom>
            <a:solidFill>
              <a:srgbClr val="D9D5C7">
                <a:alpha val="5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algn="ctr"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Preloader.css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8012" y="2612388"/>
            <a:ext cx="6705600" cy="3864612"/>
            <a:chOff x="412460" y="2438595"/>
            <a:chExt cx="7129752" cy="386461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2460" y="2971800"/>
              <a:ext cx="7129752" cy="33314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const Preloader = ({ </a:t>
              </a:r>
              <a:r>
                <a:rPr lang="en-US" sz="1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loading</a:t>
              </a: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}) =&gt; {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if (!</a:t>
              </a:r>
              <a:r>
                <a:rPr lang="en-US" sz="1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loading</a:t>
              </a: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 return null;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return (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&lt;div className="preloader"&gt;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{loading &amp;&amp; &lt;p&gt;Loading &amp;hellip;&lt;/p&gt;}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&lt;/div&gt;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);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};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export default </a:t>
              </a:r>
              <a:r>
                <a:rPr lang="en-US" sz="1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connect</a:t>
              </a: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((state) =&gt; ({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loading</a:t>
              </a: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 state.</a:t>
              </a:r>
              <a:r>
                <a:rPr lang="en-US" sz="1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ajaxCalls</a:t>
              </a: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&gt; 0</a:t>
              </a:r>
            </a:p>
            <a:p>
              <a:pPr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}))(Preloader);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12460" y="2438595"/>
              <a:ext cx="7129752" cy="533205"/>
            </a:xfrm>
            <a:prstGeom prst="rect">
              <a:avLst/>
            </a:prstGeom>
            <a:solidFill>
              <a:srgbClr val="D9D5C7">
                <a:alpha val="5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algn="ctr" eaLnBrk="0" hangingPunct="0">
                <a:lnSpc>
                  <a:spcPct val="10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Preloader.jsx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40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AJAX status actions to display a notification</a:t>
            </a:r>
          </a:p>
          <a:p>
            <a:r>
              <a:rPr lang="en-US" dirty="0"/>
              <a:t>Install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toastr</a:t>
            </a:r>
            <a:r>
              <a:rPr lang="en-US" dirty="0"/>
              <a:t> using </a:t>
            </a:r>
            <a:r>
              <a:rPr lang="en-US" b="1" dirty="0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6000"/>
              </a:spcBef>
            </a:pPr>
            <a:r>
              <a:rPr lang="en-US" dirty="0"/>
              <a:t>Import the </a:t>
            </a:r>
            <a:r>
              <a:rPr lang="en-US" dirty="0">
                <a:solidFill>
                  <a:schemeClr val="accent1"/>
                </a:solidFill>
              </a:rPr>
              <a:t>module</a:t>
            </a:r>
            <a:r>
              <a:rPr lang="en-US" dirty="0"/>
              <a:t> and it's stylesheet</a:t>
            </a:r>
          </a:p>
          <a:p>
            <a:pPr>
              <a:spcBef>
                <a:spcPts val="9600"/>
              </a:spcBef>
            </a:pPr>
            <a:r>
              <a:rPr lang="en-US" dirty="0"/>
              <a:t>Create a notification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Feedback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100" y="2581275"/>
            <a:ext cx="10822624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toastr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100" y="3955348"/>
            <a:ext cx="10822624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toastr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from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toastr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../node_modules/toastr/build/toastr.min.css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3100" y="5774052"/>
            <a:ext cx="10822624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toastr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(message);</a:t>
            </a:r>
          </a:p>
        </p:txBody>
      </p:sp>
    </p:spTree>
    <p:extLst>
      <p:ext uri="{BB962C8B-B14F-4D97-AF65-F5344CB8AC3E}">
        <p14:creationId xmlns:p14="http://schemas.microsoft.com/office/powerpoint/2010/main" val="4608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ghlight"/>
          <p:cNvSpPr/>
          <p:nvPr/>
        </p:nvSpPr>
        <p:spPr>
          <a:xfrm>
            <a:off x="681512" y="4229099"/>
            <a:ext cx="10825800" cy="400051"/>
          </a:xfrm>
          <a:prstGeom prst="rect">
            <a:avLst/>
          </a:prstGeom>
          <a:solidFill>
            <a:srgbClr val="D385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Errors</a:t>
            </a:r>
            <a:r>
              <a:rPr lang="en-US" dirty="0"/>
              <a:t> can be indicated with a </a:t>
            </a:r>
            <a:r>
              <a:rPr lang="en-US" dirty="0">
                <a:solidFill>
                  <a:schemeClr val="accent1"/>
                </a:solidFill>
              </a:rPr>
              <a:t>status dispatch</a:t>
            </a:r>
          </a:p>
          <a:p>
            <a:pPr>
              <a:spcBef>
                <a:spcPts val="33000"/>
              </a:spcBef>
            </a:pPr>
            <a:r>
              <a:rPr lang="en-US" dirty="0"/>
              <a:t>Keep the </a:t>
            </a:r>
            <a:r>
              <a:rPr lang="en-US" dirty="0">
                <a:solidFill>
                  <a:schemeClr val="accent1"/>
                </a:solidFill>
              </a:rPr>
              <a:t>status</a:t>
            </a:r>
            <a:r>
              <a:rPr lang="en-US" dirty="0"/>
              <a:t> in the Redux store, so components can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512" y="1847850"/>
            <a:ext cx="10825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fetchComments (postId)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function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(requestComments(postId));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(`https://myBlogAPI/${postId}.json`)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response =&gt; response.json(),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error =&gt; dispatch(requestError(error))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).then(json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(receiveComments(postId, json)));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432385" y="3475876"/>
            <a:ext cx="3838752" cy="578882"/>
          </a:xfrm>
          <a:prstGeom prst="wedgeRoundRectCallout">
            <a:avLst>
              <a:gd name="adj1" fmla="val -35934"/>
              <a:gd name="adj2" fmla="val 71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error</a:t>
            </a:r>
          </a:p>
        </p:txBody>
      </p:sp>
    </p:spTree>
    <p:extLst>
      <p:ext uri="{BB962C8B-B14F-4D97-AF65-F5344CB8AC3E}">
        <p14:creationId xmlns:p14="http://schemas.microsoft.com/office/powerpoint/2010/main" val="1148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Thunk Workflow</a:t>
            </a:r>
            <a:endParaRPr lang="bg-BG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608012" y="1663875"/>
            <a:ext cx="3124200" cy="2069925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827087" y="2688419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Thunk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410812" y="2362199"/>
            <a:ext cx="3124200" cy="403860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Thunk</a:t>
            </a:r>
          </a:p>
        </p:txBody>
      </p:sp>
      <p:sp>
        <p:nvSpPr>
          <p:cNvPr id="19" name="Rectangle: Rounded Corners 13"/>
          <p:cNvSpPr/>
          <p:nvPr/>
        </p:nvSpPr>
        <p:spPr>
          <a:xfrm>
            <a:off x="4629887" y="3051061"/>
            <a:ext cx="2686050" cy="47319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Action</a:t>
            </a:r>
          </a:p>
        </p:txBody>
      </p:sp>
      <p:sp>
        <p:nvSpPr>
          <p:cNvPr id="20" name="Rectangle: Rounded Corners 13"/>
          <p:cNvSpPr/>
          <p:nvPr/>
        </p:nvSpPr>
        <p:spPr>
          <a:xfrm>
            <a:off x="4629887" y="5704930"/>
            <a:ext cx="2686050" cy="473190"/>
          </a:xfrm>
          <a:prstGeom prst="roundRect">
            <a:avLst>
              <a:gd name="adj" fmla="val 23170"/>
            </a:avLst>
          </a:prstGeom>
          <a:solidFill>
            <a:srgbClr val="FF0000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Action</a:t>
            </a:r>
          </a:p>
        </p:txBody>
      </p:sp>
      <p:sp>
        <p:nvSpPr>
          <p:cNvPr id="21" name="Rectangle: Rounded Corners 13"/>
          <p:cNvSpPr/>
          <p:nvPr/>
        </p:nvSpPr>
        <p:spPr>
          <a:xfrm>
            <a:off x="4629887" y="4820307"/>
            <a:ext cx="2686050" cy="473190"/>
          </a:xfrm>
          <a:prstGeom prst="roundRect">
            <a:avLst>
              <a:gd name="adj" fmla="val 23170"/>
            </a:avLst>
          </a:prstGeom>
          <a:solidFill>
            <a:schemeClr val="accent2">
              <a:alpha val="25098"/>
            </a:scheme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Action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213612" y="1663558"/>
            <a:ext cx="3124200" cy="35052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580212" y="3907302"/>
            <a:ext cx="239100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4" name="Rectangle: Rounded Corners 13"/>
          <p:cNvSpPr/>
          <p:nvPr/>
        </p:nvSpPr>
        <p:spPr>
          <a:xfrm>
            <a:off x="8580212" y="2645846"/>
            <a:ext cx="239100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25" name="Connector: Elbow 24"/>
          <p:cNvCxnSpPr>
            <a:cxnSpLocks/>
            <a:stCxn id="23" idx="3"/>
            <a:endCxn id="24" idx="3"/>
          </p:cNvCxnSpPr>
          <p:nvPr/>
        </p:nvCxnSpPr>
        <p:spPr>
          <a:xfrm flipV="1">
            <a:off x="10971212" y="3064946"/>
            <a:ext cx="12700" cy="1261456"/>
          </a:xfrm>
          <a:prstGeom prst="bentConnector3">
            <a:avLst>
              <a:gd name="adj1" fmla="val 53345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cxnSpLocks/>
            <a:stCxn id="19" idx="3"/>
            <a:endCxn id="23" idx="1"/>
          </p:cNvCxnSpPr>
          <p:nvPr/>
        </p:nvCxnSpPr>
        <p:spPr>
          <a:xfrm>
            <a:off x="7315937" y="3287656"/>
            <a:ext cx="1264275" cy="1038746"/>
          </a:xfrm>
          <a:prstGeom prst="bentConnector3">
            <a:avLst>
              <a:gd name="adj1" fmla="val 4342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1" idx="3"/>
            <a:endCxn id="23" idx="1"/>
          </p:cNvCxnSpPr>
          <p:nvPr/>
        </p:nvCxnSpPr>
        <p:spPr>
          <a:xfrm flipV="1">
            <a:off x="7315937" y="4326402"/>
            <a:ext cx="1264275" cy="730500"/>
          </a:xfrm>
          <a:prstGeom prst="bentConnector3">
            <a:avLst>
              <a:gd name="adj1" fmla="val 4342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  <a:stCxn id="16" idx="3"/>
            <a:endCxn id="18" idx="0"/>
          </p:cNvCxnSpPr>
          <p:nvPr/>
        </p:nvCxnSpPr>
        <p:spPr>
          <a:xfrm flipV="1">
            <a:off x="3513137" y="2362199"/>
            <a:ext cx="2459775" cy="745320"/>
          </a:xfrm>
          <a:prstGeom prst="bentConnector4">
            <a:avLst>
              <a:gd name="adj1" fmla="val 23654"/>
              <a:gd name="adj2" fmla="val 17639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4" idx="1"/>
            <a:endCxn id="15" idx="0"/>
          </p:cNvCxnSpPr>
          <p:nvPr/>
        </p:nvCxnSpPr>
        <p:spPr>
          <a:xfrm rot="10800000">
            <a:off x="2170112" y="1663876"/>
            <a:ext cx="6410100" cy="1401071"/>
          </a:xfrm>
          <a:prstGeom prst="bentConnector4">
            <a:avLst>
              <a:gd name="adj1" fmla="val 11489"/>
              <a:gd name="adj2" fmla="val 14064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13"/>
          <p:cNvSpPr/>
          <p:nvPr/>
        </p:nvSpPr>
        <p:spPr>
          <a:xfrm>
            <a:off x="4629887" y="3935684"/>
            <a:ext cx="2686050" cy="47319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Data</a:t>
            </a:r>
          </a:p>
        </p:txBody>
      </p:sp>
      <p:cxnSp>
        <p:nvCxnSpPr>
          <p:cNvPr id="49" name="Connector: Elbow 48"/>
          <p:cNvCxnSpPr>
            <a:stCxn id="46" idx="1"/>
            <a:endCxn id="15" idx="2"/>
          </p:cNvCxnSpPr>
          <p:nvPr/>
        </p:nvCxnSpPr>
        <p:spPr>
          <a:xfrm rot="10800000">
            <a:off x="2170113" y="3733801"/>
            <a:ext cx="2459775" cy="43847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9" idx="2"/>
            <a:endCxn id="46" idx="0"/>
          </p:cNvCxnSpPr>
          <p:nvPr/>
        </p:nvCxnSpPr>
        <p:spPr>
          <a:xfrm>
            <a:off x="5972912" y="3524251"/>
            <a:ext cx="0" cy="411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2"/>
            <a:endCxn id="21" idx="0"/>
          </p:cNvCxnSpPr>
          <p:nvPr/>
        </p:nvCxnSpPr>
        <p:spPr>
          <a:xfrm>
            <a:off x="5972912" y="4408874"/>
            <a:ext cx="0" cy="411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12912" y="4187519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58932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Middleware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 Actions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 Status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Error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211" y="1354975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58" y="3583564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easiest to display </a:t>
            </a:r>
            <a:r>
              <a:rPr lang="en-US" dirty="0">
                <a:solidFill>
                  <a:schemeClr val="accent1"/>
                </a:solidFill>
              </a:rPr>
              <a:t>notifications</a:t>
            </a:r>
            <a:r>
              <a:rPr lang="en-US" dirty="0"/>
              <a:t> from the </a:t>
            </a:r>
            <a:r>
              <a:rPr lang="en-US" dirty="0">
                <a:solidFill>
                  <a:schemeClr val="accent1"/>
                </a:solidFill>
              </a:rPr>
              <a:t>view layer </a:t>
            </a:r>
            <a:r>
              <a:rPr lang="en-US" dirty="0"/>
              <a:t>of an app</a:t>
            </a:r>
          </a:p>
          <a:p>
            <a:r>
              <a:rPr lang="en-US" dirty="0"/>
              <a:t>Let errors </a:t>
            </a:r>
            <a:r>
              <a:rPr lang="en-US" dirty="0">
                <a:solidFill>
                  <a:schemeClr val="accent1"/>
                </a:solidFill>
              </a:rPr>
              <a:t>reach</a:t>
            </a:r>
            <a:r>
              <a:rPr lang="en-US" dirty="0"/>
              <a:t> the component that can </a:t>
            </a:r>
            <a:r>
              <a:rPr lang="en-US" dirty="0">
                <a:solidFill>
                  <a:schemeClr val="accent1"/>
                </a:solidFill>
              </a:rPr>
              <a:t>handle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accent1"/>
                </a:solidFill>
              </a:rPr>
              <a:t>do not </a:t>
            </a:r>
            <a:r>
              <a:rPr lang="en-US" dirty="0"/>
              <a:t>catch API request errors from a </a:t>
            </a:r>
            <a:r>
              <a:rPr lang="en-US" dirty="0">
                <a:solidFill>
                  <a:schemeClr val="accent1"/>
                </a:solidFill>
              </a:rPr>
              <a:t>business logic </a:t>
            </a:r>
            <a:r>
              <a:rPr lang="en-US" dirty="0"/>
              <a:t>script</a:t>
            </a:r>
          </a:p>
          <a:p>
            <a:pPr>
              <a:spcBef>
                <a:spcPts val="15000"/>
              </a:spcBef>
            </a:pPr>
            <a:r>
              <a:rPr lang="en-US" dirty="0">
                <a:solidFill>
                  <a:schemeClr val="accent1"/>
                </a:solidFill>
              </a:rPr>
              <a:t>Avoid</a:t>
            </a:r>
            <a:r>
              <a:rPr lang="en-US" dirty="0"/>
              <a:t> logging errors to the </a:t>
            </a:r>
            <a:r>
              <a:rPr lang="en-US" dirty="0">
                <a:solidFill>
                  <a:schemeClr val="accent1"/>
                </a:solidFill>
              </a:rPr>
              <a:t>console</a:t>
            </a:r>
          </a:p>
          <a:p>
            <a:pPr lvl="1"/>
            <a:r>
              <a:rPr lang="en-US" dirty="0"/>
              <a:t>Most users </a:t>
            </a:r>
            <a:r>
              <a:rPr lang="en-US" dirty="0">
                <a:solidFill>
                  <a:schemeClr val="accent1"/>
                </a:solidFill>
              </a:rPr>
              <a:t>wont</a:t>
            </a:r>
            <a:r>
              <a:rPr lang="en-US" dirty="0"/>
              <a:t> check there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Handle Errors?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47011" y="5105400"/>
            <a:ext cx="3167063" cy="71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ross, dialog, err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871075" y="5638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174750" y="3276600"/>
            <a:ext cx="9839325" cy="1638300"/>
            <a:chOff x="1174750" y="2609850"/>
            <a:chExt cx="9839325" cy="16383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750" y="2609850"/>
              <a:ext cx="9839325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599" y="3297201"/>
              <a:ext cx="8685213" cy="684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240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73" y="1973868"/>
            <a:ext cx="2377944" cy="2149136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0812" y="1973868"/>
            <a:ext cx="2590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6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Redux can be augmented with </a:t>
            </a:r>
            <a:r>
              <a:rPr lang="en-US" sz="3200" dirty="0">
                <a:solidFill>
                  <a:schemeClr val="accent1"/>
                </a:solidFill>
              </a:rPr>
              <a:t>middleware</a:t>
            </a:r>
          </a:p>
          <a:p>
            <a:pPr>
              <a:lnSpc>
                <a:spcPct val="100000"/>
              </a:lnSpc>
              <a:spcBef>
                <a:spcPts val="16200"/>
              </a:spcBef>
            </a:pPr>
            <a:r>
              <a:rPr lang="en-US" sz="3200" dirty="0"/>
              <a:t>To perform asynchronous actions, dispatch </a:t>
            </a:r>
            <a:r>
              <a:rPr lang="en-US" sz="3200" b="1" noProof="1">
                <a:solidFill>
                  <a:schemeClr val="accent1"/>
                </a:solidFill>
              </a:rPr>
              <a:t>Thunks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accent1"/>
                </a:solidFill>
              </a:rPr>
              <a:t>Fetch</a:t>
            </a:r>
            <a:r>
              <a:rPr lang="en-US" sz="3000" dirty="0"/>
              <a:t> data from REST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Notify the user of </a:t>
            </a:r>
            <a:r>
              <a:rPr lang="en-US" sz="3000" dirty="0">
                <a:solidFill>
                  <a:schemeClr val="accent1"/>
                </a:solidFill>
              </a:rPr>
              <a:t>network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1110" y="1905000"/>
            <a:ext cx="8137059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store = createStore(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todoApp,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applyMiddleware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(logger, crashReporter, …)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#react-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>
            <a:off x="4145756" y="1905000"/>
            <a:ext cx="3897312" cy="2204401"/>
            <a:chOff x="3503612" y="1932149"/>
            <a:chExt cx="3897312" cy="2204401"/>
          </a:xfrm>
        </p:grpSpPr>
        <p:grpSp>
          <p:nvGrpSpPr>
            <p:cNvPr id="8" name="Group 7"/>
            <p:cNvGrpSpPr/>
            <p:nvPr/>
          </p:nvGrpSpPr>
          <p:grpSpPr>
            <a:xfrm>
              <a:off x="3503612" y="1932149"/>
              <a:ext cx="3098800" cy="1658301"/>
              <a:chOff x="2132012" y="1676400"/>
              <a:chExt cx="3098800" cy="1658301"/>
            </a:xfrm>
            <a:solidFill>
              <a:schemeClr val="accent2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2132012" y="1676400"/>
                <a:ext cx="2716212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16412" y="1690051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44824" y="2420301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486524" y="3222150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TopUp"/>
              <a:lightRig rig="threePt" dir="t"/>
            </a:scene3d>
            <a:sp3d extrusionH="933450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TopUp"/>
                <a:lightRig rig="threePt" dir="t"/>
              </a:scene3d>
            </a:bodyPr>
            <a:lstStyle/>
            <a:p>
              <a:pPr algn="ctr"/>
              <a:endParaRPr lang="en-US" sz="2800"/>
            </a:p>
          </p:txBody>
        </p:sp>
        <p:sp>
          <p:nvSpPr>
            <p:cNvPr id="10" name="Arrow: Up 15"/>
            <p:cNvSpPr/>
            <p:nvPr/>
          </p:nvSpPr>
          <p:spPr>
            <a:xfrm>
              <a:off x="5711824" y="3133250"/>
              <a:ext cx="685800" cy="650476"/>
            </a:xfrm>
            <a:prstGeom prst="upArrow">
              <a:avLst/>
            </a:prstGeom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8468" y="1981200"/>
            <a:ext cx="2445544" cy="707626"/>
          </a:xfrm>
          <a:prstGeom prst="rect">
            <a:avLst/>
          </a:prstGeom>
          <a:grpFill/>
          <a:ln>
            <a:noFill/>
          </a:ln>
          <a:scene3d>
            <a:camera prst="isometricTopUp"/>
            <a:lightRig rig="threePt" dir="t"/>
          </a:scene3d>
          <a:sp3d extrusionH="933450">
            <a:bevelT w="0" h="0"/>
          </a:sp3d>
        </p:spPr>
      </p:pic>
    </p:spTree>
    <p:extLst>
      <p:ext uri="{BB962C8B-B14F-4D97-AF65-F5344CB8AC3E}">
        <p14:creationId xmlns:p14="http://schemas.microsoft.com/office/powerpoint/2010/main" val="3556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Middleware</a:t>
            </a:r>
            <a:r>
              <a:rPr lang="en-US" dirty="0"/>
              <a:t> are higher order functions that </a:t>
            </a:r>
            <a:r>
              <a:rPr lang="en-US" dirty="0">
                <a:solidFill>
                  <a:schemeClr val="accent1"/>
                </a:solidFill>
              </a:rPr>
              <a:t>augment</a:t>
            </a:r>
            <a:r>
              <a:rPr lang="en-US" dirty="0"/>
              <a:t> the store</a:t>
            </a:r>
          </a:p>
          <a:p>
            <a:pPr lvl="1"/>
            <a:r>
              <a:rPr lang="en-US" dirty="0"/>
              <a:t>E.g. to add logging or crash reporting, to handle </a:t>
            </a:r>
            <a:r>
              <a:rPr lang="en-US" noProof="1">
                <a:solidFill>
                  <a:schemeClr val="accent1"/>
                </a:solidFill>
              </a:rPr>
              <a:t>async actions</a:t>
            </a:r>
            <a:r>
              <a:rPr lang="en-US" dirty="0"/>
              <a:t>, etc.</a:t>
            </a:r>
          </a:p>
          <a:p>
            <a:r>
              <a:rPr lang="en-US" dirty="0"/>
              <a:t>Applied during </a:t>
            </a:r>
            <a:r>
              <a:rPr lang="en-US" dirty="0">
                <a:solidFill>
                  <a:schemeClr val="accent1"/>
                </a:solidFill>
              </a:rPr>
              <a:t>store creation</a:t>
            </a:r>
          </a:p>
          <a:p>
            <a:pPr>
              <a:spcBef>
                <a:spcPts val="16200"/>
              </a:spcBef>
            </a:pPr>
            <a:r>
              <a:rPr lang="en-US" dirty="0"/>
              <a:t>During </a:t>
            </a:r>
            <a:r>
              <a:rPr lang="en-US" dirty="0">
                <a:solidFill>
                  <a:schemeClr val="accent1"/>
                </a:solidFill>
              </a:rPr>
              <a:t>dispatch</a:t>
            </a:r>
            <a:r>
              <a:rPr lang="en-US" dirty="0"/>
              <a:t>, each middleware has access to the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Similar</a:t>
            </a:r>
            <a:r>
              <a:rPr lang="en-US" dirty="0"/>
              <a:t> to how they work in Express.js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Overview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3224" y="3345873"/>
            <a:ext cx="8839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store = createStore(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todoApp,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applyMiddleware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(logger, crashReporter, …)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399212" y="3429000"/>
            <a:ext cx="3810000" cy="578882"/>
          </a:xfrm>
          <a:prstGeom prst="wedgeRoundRectCallout">
            <a:avLst>
              <a:gd name="adj1" fmla="val -94954"/>
              <a:gd name="adj2" fmla="val 83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7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middleware as a </a:t>
            </a:r>
            <a:r>
              <a:rPr lang="en-US" dirty="0">
                <a:solidFill>
                  <a:schemeClr val="accent1"/>
                </a:solidFill>
              </a:rPr>
              <a:t>curried function </a:t>
            </a:r>
            <a:r>
              <a:rPr lang="en-US" dirty="0"/>
              <a:t>with three arguments</a:t>
            </a:r>
          </a:p>
          <a:p>
            <a:pPr lvl="1"/>
            <a:r>
              <a:rPr lang="en-US" dirty="0"/>
              <a:t>You can access 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, the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  <a:r>
              <a:rPr lang="en-US" dirty="0"/>
              <a:t> and call the </a:t>
            </a:r>
            <a:r>
              <a:rPr lang="en-US" dirty="0">
                <a:solidFill>
                  <a:schemeClr val="accent1"/>
                </a:solidFill>
              </a:rPr>
              <a:t>next</a:t>
            </a:r>
            <a:r>
              <a:rPr lang="en-US" dirty="0"/>
              <a:t> middleware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4812" y="3294969"/>
            <a:ext cx="8839200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logger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console.group(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.type);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console.info('dispatching',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console.log('next state',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.getState());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console.groupEnd(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.type);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293812" y="2519613"/>
            <a:ext cx="2667000" cy="578882"/>
          </a:xfrm>
          <a:prstGeom prst="wedgeRoundRectCallout">
            <a:avLst>
              <a:gd name="adj1" fmla="val 66688"/>
              <a:gd name="adj2" fmla="val 1006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341812" y="2510501"/>
            <a:ext cx="3124200" cy="578882"/>
          </a:xfrm>
          <a:prstGeom prst="wedgeRoundRectCallout">
            <a:avLst>
              <a:gd name="adj1" fmla="val 8083"/>
              <a:gd name="adj2" fmla="val 103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middleware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847012" y="2510501"/>
            <a:ext cx="3124200" cy="578882"/>
          </a:xfrm>
          <a:prstGeom prst="wedgeRoundRectCallout">
            <a:avLst>
              <a:gd name="adj1" fmla="val -44334"/>
              <a:gd name="adj2" fmla="val 103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229254" y="3124200"/>
            <a:ext cx="24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async action creators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Options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189293" y="1313964"/>
            <a:ext cx="1810236" cy="18102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9315" y="1313964"/>
            <a:ext cx="1810236" cy="1810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RxJS Observables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9273" y="4200282"/>
            <a:ext cx="1810236" cy="1810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Sagas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9293" y="4200282"/>
            <a:ext cx="1810236" cy="1810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 Pack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9273" y="1313964"/>
            <a:ext cx="1810236" cy="1810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09315" y="4200282"/>
            <a:ext cx="1810236" cy="1810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more!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2810" y="3124200"/>
            <a:ext cx="27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 on the server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2832" y="3124200"/>
            <a:ext cx="2743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complex tasks</a:t>
            </a:r>
          </a:p>
          <a:p>
            <a:pPr algn="ctr"/>
            <a:r>
              <a:rPr lang="en-US" dirty="0"/>
              <a:t>(cancellation, retry)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29254" y="6000214"/>
            <a:ext cx="249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Uses Generators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9274" y="6000214"/>
            <a:ext cx="249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Enhanced </a:t>
            </a:r>
            <a:r>
              <a:rPr lang="en-US" b="1" dirty="0"/>
              <a:t>Thunks</a:t>
            </a:r>
          </a:p>
        </p:txBody>
      </p:sp>
    </p:spTree>
    <p:extLst>
      <p:ext uri="{BB962C8B-B14F-4D97-AF65-F5344CB8AC3E}">
        <p14:creationId xmlns:p14="http://schemas.microsoft.com/office/powerpoint/2010/main" val="319228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Actions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Action Creators via Thunks</a:t>
            </a:r>
            <a:endParaRPr lang="bg-BG" dirty="0"/>
          </a:p>
        </p:txBody>
      </p:sp>
      <p:pic>
        <p:nvPicPr>
          <p:cNvPr id="8" name="Picture 2" descr="C:\Users\Vako\Desktop\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9" y="2132728"/>
            <a:ext cx="2286872" cy="228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73" y="2132728"/>
            <a:ext cx="2530344" cy="228687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noProof="1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7200"/>
              </a:spcBef>
            </a:pPr>
            <a:r>
              <a:rPr lang="en-US" dirty="0"/>
              <a:t>Apply as </a:t>
            </a:r>
            <a:r>
              <a:rPr lang="en-US" dirty="0">
                <a:solidFill>
                  <a:schemeClr val="accent1"/>
                </a:solidFill>
              </a:rPr>
              <a:t>middleware</a:t>
            </a:r>
            <a:r>
              <a:rPr lang="en-US" dirty="0"/>
              <a:t> to the  Redux store</a:t>
            </a:r>
          </a:p>
          <a:p>
            <a:pPr>
              <a:spcBef>
                <a:spcPts val="21000"/>
              </a:spcBef>
            </a:pPr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https://github.com/gaearon/redux-thunk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Thunk Installation and Documentation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100" y="1949110"/>
            <a:ext cx="10822624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redux-thunk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9924" y="3485590"/>
            <a:ext cx="108258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store = createStore(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todoApp,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applyMiddleware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50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781</TotalTime>
  <Words>1252</Words>
  <Application>Microsoft Office PowerPoint</Application>
  <PresentationFormat>Custom</PresentationFormat>
  <Paragraphs>257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Asynchronous Redux</vt:lpstr>
      <vt:lpstr>Table of Contents</vt:lpstr>
      <vt:lpstr>Have a Question?</vt:lpstr>
      <vt:lpstr>Middleware Overview</vt:lpstr>
      <vt:lpstr>Middleware Overview</vt:lpstr>
      <vt:lpstr>Middleware Example</vt:lpstr>
      <vt:lpstr>Async Options</vt:lpstr>
      <vt:lpstr>Async Actions</vt:lpstr>
      <vt:lpstr>Thunk Installation and Documentation</vt:lpstr>
      <vt:lpstr>Syntax</vt:lpstr>
      <vt:lpstr>Fetching data</vt:lpstr>
      <vt:lpstr>Working with Thunks</vt:lpstr>
      <vt:lpstr>Fetching Data with Thunks</vt:lpstr>
      <vt:lpstr>Async Status and Error Handling</vt:lpstr>
      <vt:lpstr>Reporting Async Status</vt:lpstr>
      <vt:lpstr>Preloader Component</vt:lpstr>
      <vt:lpstr>Provide Feedback</vt:lpstr>
      <vt:lpstr>Handling Errors</vt:lpstr>
      <vt:lpstr>Enhanced Thunk Workflow</vt:lpstr>
      <vt:lpstr>Where to Handle Errors?</vt:lpstr>
      <vt:lpstr>Project Architecture</vt:lpstr>
      <vt:lpstr>Summary</vt:lpstr>
      <vt:lpstr>Asynchronous Redux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78</cp:revision>
  <dcterms:created xsi:type="dcterms:W3CDTF">2014-01-02T17:00:34Z</dcterms:created>
  <dcterms:modified xsi:type="dcterms:W3CDTF">2017-11-09T11:19:02Z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