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394" r:id="rId3"/>
    <p:sldId id="395" r:id="rId4"/>
    <p:sldId id="396" r:id="rId5"/>
    <p:sldId id="397" r:id="rId6"/>
    <p:sldId id="398" r:id="rId7"/>
    <p:sldId id="393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FBEEDC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4595" autoAdjust="0"/>
  </p:normalViewPr>
  <p:slideViewPr>
    <p:cSldViewPr>
      <p:cViewPr varScale="1">
        <p:scale>
          <a:sx n="107" d="100"/>
          <a:sy n="107" d="100"/>
        </p:scale>
        <p:origin x="70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16-Oct-16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183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703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5200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485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858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924456"/>
            <a:ext cx="8125251" cy="1357116"/>
          </a:xfrm>
        </p:spPr>
        <p:txBody>
          <a:bodyPr>
            <a:normAutofit/>
          </a:bodyPr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23238"/>
            <a:ext cx="3187613" cy="506796"/>
          </a:xfrm>
        </p:spPr>
        <p:txBody>
          <a:bodyPr/>
          <a:lstStyle/>
          <a:p>
            <a:r>
              <a:rPr lang="en-US" noProof="1"/>
              <a:t>Georgi </a:t>
            </a:r>
            <a:r>
              <a:rPr lang="en-US" noProof="1" smtClean="0"/>
              <a:t>Novakov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Develop Soft CEO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9377" y="5819786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40895" y="6141435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2880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365624" y="3832741"/>
            <a:ext cx="84350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JDBC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4900980"/>
            <a:ext cx="319132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512" y="201168"/>
            <a:ext cx="6781800" cy="1399032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24000" endPos="52000" dist="12700" dir="5400000" sy="-100000" rotWithShape="0"/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Intro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90" y="1151121"/>
            <a:ext cx="11804822" cy="5570355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</a:pPr>
            <a:endParaRPr lang="en-US" sz="2400" b="1" dirty="0">
              <a:ea typeface="Times New Roman"/>
              <a:cs typeface="Times New Roman"/>
            </a:endParaRPr>
          </a:p>
          <a:p>
            <a:pPr marL="0" algn="just">
              <a:spcBef>
                <a:spcPts val="0"/>
              </a:spcBef>
            </a:pPr>
            <a:r>
              <a:rPr lang="en-US" sz="2400" b="1" dirty="0" smtClean="0">
                <a:ea typeface="Times New Roman"/>
                <a:cs typeface="Times New Roman"/>
              </a:rPr>
              <a:t>What is</a:t>
            </a:r>
            <a:r>
              <a:rPr lang="bg-BG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a typeface="Times New Roman"/>
                <a:cs typeface="Times New Roman"/>
              </a:rPr>
              <a:t>JDBC</a:t>
            </a:r>
            <a:r>
              <a:rPr lang="bg-BG" sz="2400" b="1" dirty="0">
                <a:ea typeface="Times New Roman"/>
                <a:cs typeface="Times New Roman"/>
              </a:rPr>
              <a:t>?</a:t>
            </a:r>
            <a:endParaRPr lang="en-US" sz="1800" dirty="0"/>
          </a:p>
          <a:p>
            <a:pPr marL="0" algn="just">
              <a:spcBef>
                <a:spcPts val="0"/>
              </a:spcBef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Java Database Connectivity</a:t>
            </a:r>
            <a:r>
              <a:rPr lang="en-US" sz="1800" dirty="0"/>
              <a:t> – </a:t>
            </a:r>
            <a:r>
              <a:rPr lang="en-US" sz="1800" dirty="0" smtClean="0"/>
              <a:t>API</a:t>
            </a:r>
            <a:r>
              <a:rPr lang="bg-BG" sz="1800" dirty="0" smtClean="0"/>
              <a:t> </a:t>
            </a:r>
            <a:r>
              <a:rPr lang="en-US" sz="1800" dirty="0" smtClean="0"/>
              <a:t>providing connectivity between Java applications and wide range of relational databases</a:t>
            </a:r>
            <a:endParaRPr lang="bg-BG" sz="1800" dirty="0"/>
          </a:p>
          <a:p>
            <a:pPr marL="0" algn="just">
              <a:spcBef>
                <a:spcPts val="0"/>
              </a:spcBef>
            </a:pPr>
            <a:r>
              <a:rPr lang="en-US" sz="2400" b="1" dirty="0" smtClean="0">
                <a:ea typeface="Times New Roman"/>
                <a:cs typeface="Times New Roman"/>
              </a:rPr>
              <a:t>With</a:t>
            </a:r>
            <a:r>
              <a:rPr lang="bg-BG" sz="2400" b="1" dirty="0" smtClean="0"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ea typeface="Times New Roman"/>
                <a:cs typeface="Times New Roman"/>
              </a:rPr>
              <a:t>JDBC we can </a:t>
            </a:r>
            <a:endParaRPr lang="en-US" sz="2400" b="1" dirty="0">
              <a:ea typeface="Times New Roman"/>
              <a:cs typeface="Times New Roman"/>
            </a:endParaRPr>
          </a:p>
          <a:p>
            <a:pPr marL="0" algn="just">
              <a:spcBef>
                <a:spcPts val="0"/>
              </a:spcBef>
              <a:buNone/>
            </a:pPr>
            <a:endParaRPr lang="en-US" sz="1800" dirty="0"/>
          </a:p>
          <a:p>
            <a:pPr marL="0" algn="just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Make </a:t>
            </a:r>
            <a:r>
              <a:rPr lang="en-US" sz="1800" dirty="0"/>
              <a:t>a connection to a database </a:t>
            </a:r>
          </a:p>
          <a:p>
            <a:pPr marL="0" algn="just">
              <a:spcBef>
                <a:spcPts val="0"/>
              </a:spcBef>
              <a:buNone/>
            </a:pPr>
            <a:endParaRPr lang="en-US" sz="1800" dirty="0"/>
          </a:p>
          <a:p>
            <a:pPr marL="0" algn="just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Create </a:t>
            </a:r>
            <a:r>
              <a:rPr lang="en-US" sz="1800" dirty="0"/>
              <a:t>SQL </a:t>
            </a:r>
            <a:r>
              <a:rPr lang="en-US" sz="1800" dirty="0" smtClean="0"/>
              <a:t>statements </a:t>
            </a:r>
            <a:endParaRPr lang="en-US" sz="1800" dirty="0"/>
          </a:p>
          <a:p>
            <a:pPr marL="0" algn="just">
              <a:spcBef>
                <a:spcPts val="0"/>
              </a:spcBef>
              <a:buNone/>
            </a:pPr>
            <a:endParaRPr lang="en-US" sz="1800" dirty="0"/>
          </a:p>
          <a:p>
            <a:pPr marL="0" algn="just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Execute  SQL queries </a:t>
            </a:r>
            <a:r>
              <a:rPr lang="en-US" sz="1800" dirty="0"/>
              <a:t>in the database </a:t>
            </a:r>
          </a:p>
          <a:p>
            <a:pPr marL="0" algn="just">
              <a:spcBef>
                <a:spcPts val="0"/>
              </a:spcBef>
              <a:buNone/>
            </a:pPr>
            <a:endParaRPr lang="en-US" sz="1800" dirty="0"/>
          </a:p>
          <a:p>
            <a:pPr marL="0" algn="just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View </a:t>
            </a:r>
            <a:r>
              <a:rPr lang="en-US" sz="1800" dirty="0"/>
              <a:t>&amp; </a:t>
            </a:r>
            <a:r>
              <a:rPr lang="en-US" sz="1800" dirty="0" err="1" smtClean="0"/>
              <a:t>Modfy</a:t>
            </a:r>
            <a:r>
              <a:rPr lang="en-US" sz="1800" dirty="0" smtClean="0"/>
              <a:t> </a:t>
            </a:r>
            <a:r>
              <a:rPr lang="en-US" sz="1800" dirty="0"/>
              <a:t>the resulting records </a:t>
            </a:r>
          </a:p>
          <a:p>
            <a:pPr marL="0" algn="just">
              <a:spcBef>
                <a:spcPts val="0"/>
              </a:spcBef>
            </a:pPr>
            <a:endParaRPr lang="bg-BG" sz="2400" b="1" dirty="0">
              <a:ea typeface="Times New Roman"/>
              <a:cs typeface="Times New Roman"/>
            </a:endParaRPr>
          </a:p>
          <a:p>
            <a:pPr marL="0" algn="just">
              <a:spcBef>
                <a:spcPts val="0"/>
              </a:spcBef>
            </a:pPr>
            <a:endParaRPr lang="bg-BG" sz="2400" b="1" dirty="0">
              <a:ea typeface="Times New Roman"/>
              <a:cs typeface="Times New Roman"/>
            </a:endParaRPr>
          </a:p>
          <a:p>
            <a:pPr marL="0" algn="just">
              <a:spcBef>
                <a:spcPts val="0"/>
              </a:spcBef>
            </a:pPr>
            <a:endParaRPr lang="en-US" sz="2400" b="1" dirty="0">
              <a:ea typeface="Times New Roman"/>
              <a:cs typeface="Times New Roman"/>
            </a:endParaRPr>
          </a:p>
          <a:p>
            <a:pPr marL="484632" indent="0">
              <a:spcBef>
                <a:spcPct val="0"/>
              </a:spcBef>
              <a:buNone/>
            </a:pPr>
            <a:endParaRPr lang="en-US" sz="1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j-ea"/>
              <a:cs typeface="+mj-cs"/>
            </a:endParaRPr>
          </a:p>
          <a:p>
            <a:pPr marL="859536" lvl="1" indent="0">
              <a:spcBef>
                <a:spcPct val="0"/>
              </a:spcBef>
              <a:buNone/>
            </a:pPr>
            <a:endParaRPr lang="en-US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6189" y="1964354"/>
            <a:ext cx="8153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316736" lvl="1" indent="-457200">
              <a:spcBef>
                <a:spcPct val="0"/>
              </a:spcBef>
            </a:pPr>
            <a:endParaRPr lang="bg-BG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09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28600"/>
            <a:ext cx="80772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Creating JDBC Application 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524000"/>
            <a:ext cx="8229600" cy="4930808"/>
          </a:xfrm>
        </p:spPr>
        <p:txBody>
          <a:bodyPr/>
          <a:lstStyle/>
          <a:p>
            <a:pPr marL="998982" indent="-514350">
              <a:spcBef>
                <a:spcPct val="0"/>
              </a:spcBef>
            </a:pPr>
            <a:endParaRPr lang="en-US" sz="2400" b="1" dirty="0">
              <a:ln w="1905"/>
              <a:solidFill>
                <a:schemeClr val="accent6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mbria" panose="02040503050406030204" pitchFamily="18" charset="0"/>
              <a:ea typeface="+mj-ea"/>
              <a:cs typeface="+mj-cs"/>
            </a:endParaRPr>
          </a:p>
          <a:p>
            <a:endParaRPr lang="en-US" sz="2400" dirty="0"/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  <a:t> Import the packages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alibri"/>
              <a:ea typeface="Times New Roman"/>
              <a:cs typeface="Times New Roman"/>
            </a:endParaRPr>
          </a:p>
          <a:p>
            <a:pPr>
              <a:buNone/>
            </a:pPr>
            <a:r>
              <a:rPr lang="en-US" sz="2400" b="1" dirty="0"/>
              <a:t> </a:t>
            </a:r>
            <a:endParaRPr lang="en-US" sz="1200" b="1" dirty="0">
              <a:ln w="1905"/>
              <a:solidFill>
                <a:schemeClr val="accent6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ea typeface="+mj-ea"/>
              <a:cs typeface="+mj-cs"/>
            </a:endParaRPr>
          </a:p>
          <a:p>
            <a:pPr marL="859536" lvl="1" indent="0">
              <a:spcBef>
                <a:spcPct val="0"/>
              </a:spcBef>
              <a:buNone/>
            </a:pPr>
            <a:endParaRPr lang="bg-BG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859536" lvl="1" indent="0">
              <a:spcBef>
                <a:spcPct val="0"/>
              </a:spcBef>
              <a:buNone/>
            </a:pPr>
            <a:endParaRPr lang="en-US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  <a:t>Register the JDBC driver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alibri"/>
              <a:ea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3412" y="1964354"/>
            <a:ext cx="8153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316736" lvl="1" indent="-457200">
              <a:spcBef>
                <a:spcPct val="0"/>
              </a:spcBef>
            </a:pPr>
            <a:endParaRPr lang="bg-BG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8" name="Picture 4" descr="C:\Users\gnovakov\Desktop\images\2015-01-09_1142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9153" y="3070517"/>
            <a:ext cx="7715250" cy="552450"/>
          </a:xfrm>
          <a:prstGeom prst="rect">
            <a:avLst/>
          </a:prstGeom>
          <a:noFill/>
        </p:spPr>
      </p:pic>
      <p:pic>
        <p:nvPicPr>
          <p:cNvPr id="1029" name="Picture 5" descr="C:\Users\gnovakov\Desktop\images\2015-01-09_11420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4118" y="5025598"/>
            <a:ext cx="7696200" cy="561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25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28600"/>
            <a:ext cx="80772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Creating JDBC Application 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524000"/>
            <a:ext cx="8229600" cy="4930808"/>
          </a:xfrm>
        </p:spPr>
        <p:txBody>
          <a:bodyPr/>
          <a:lstStyle/>
          <a:p>
            <a:endParaRPr lang="en-US" sz="2400" dirty="0"/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  <a:t>Open a connection </a:t>
            </a:r>
          </a:p>
          <a:p>
            <a:pPr marL="859536" lvl="1" indent="0">
              <a:spcBef>
                <a:spcPct val="0"/>
              </a:spcBef>
              <a:buNone/>
            </a:pPr>
            <a:endParaRPr lang="bg-BG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859536" lvl="1" indent="0">
              <a:spcBef>
                <a:spcPct val="0"/>
              </a:spcBef>
              <a:buNone/>
            </a:pPr>
            <a:endParaRPr lang="en-US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fornian FB" panose="0207040306080B030204" pitchFamily="18" charset="0"/>
            </a:endParaRPr>
          </a:p>
          <a:p>
            <a:pPr marL="448056" lvl="1" indent="-384048">
              <a:buFont typeface="Wingdings 2"/>
              <a:buChar char=""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Calibri"/>
              <a:ea typeface="Times New Roman"/>
              <a:cs typeface="Times New Roman"/>
            </a:endParaRPr>
          </a:p>
          <a:p>
            <a:pPr marL="448056" lvl="1" indent="-384048">
              <a:buFont typeface="Wingdings 2"/>
              <a:buChar char=""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Calibri"/>
              <a:ea typeface="Times New Roman"/>
              <a:cs typeface="Times New Roman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  <a:t>Execute a query 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alibri"/>
              <a:ea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3412" y="1964354"/>
            <a:ext cx="8153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16736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bg-BG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316736" lvl="1" indent="-457200">
              <a:spcBef>
                <a:spcPct val="0"/>
              </a:spcBef>
            </a:pPr>
            <a:endParaRPr lang="bg-BG" sz="2200" b="1" dirty="0">
              <a:ln w="1905">
                <a:noFill/>
              </a:ln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8" name="Picture 4" descr="C:\Users\gnovakov\Desktop\images\2015-01-09_114208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360613" y="2590800"/>
            <a:ext cx="7389253" cy="1295400"/>
          </a:xfrm>
          <a:prstGeom prst="rect">
            <a:avLst/>
          </a:prstGeom>
          <a:noFill/>
        </p:spPr>
      </p:pic>
      <p:pic>
        <p:nvPicPr>
          <p:cNvPr id="1029" name="Picture 5" descr="C:\Users\gnovakov\Desktop\images\2015-01-09_114208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82266" y="4953000"/>
            <a:ext cx="7467600" cy="1257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19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28600"/>
            <a:ext cx="8077200" cy="1399032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Creating JDBC Application </a:t>
            </a:r>
            <a:endParaRPr lang="bg-BG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24000" endPos="52000" dist="12700" dir="5400000" sy="-100000" rotWithShape="0"/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524000"/>
            <a:ext cx="8229600" cy="4930808"/>
          </a:xfrm>
        </p:spPr>
        <p:txBody>
          <a:bodyPr/>
          <a:lstStyle/>
          <a:p>
            <a:pPr marL="406908" lvl="1" indent="-342900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a typeface="Times New Roman"/>
                <a:cs typeface="Times New Roman"/>
              </a:rPr>
              <a:t>Extract data from result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a typeface="Times New Roman"/>
                <a:cs typeface="Times New Roman"/>
              </a:rPr>
              <a:t>set</a:t>
            </a:r>
          </a:p>
          <a:p>
            <a:pPr marL="448056" lvl="1" indent="-384048">
              <a:buFont typeface="Wingdings 2"/>
              <a:buChar char=""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Calibri"/>
              <a:ea typeface="Times New Roman"/>
              <a:cs typeface="Times New Roman"/>
            </a:endParaRPr>
          </a:p>
          <a:p>
            <a:pPr marL="448056" lvl="1" indent="-384048">
              <a:buFont typeface="Wingdings 2"/>
              <a:buChar char=""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Calibri"/>
              <a:ea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20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1028" name="Picture 4" descr="C:\Users\gnovakov\Desktop\images\2015-01-09_114208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340521" y="1990724"/>
            <a:ext cx="6791011" cy="1524000"/>
          </a:xfrm>
          <a:prstGeom prst="rect">
            <a:avLst/>
          </a:prstGeom>
          <a:noFill/>
        </p:spPr>
      </p:pic>
      <p:pic>
        <p:nvPicPr>
          <p:cNvPr id="2050" name="Picture 2" descr="C:\Users\gnovakov\Desktop\images\2015-01-09_11420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3144" y="3592249"/>
            <a:ext cx="6781800" cy="136207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1903413" y="5105401"/>
            <a:ext cx="3962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908" lvl="1" indent="-342900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  <a:t>Clean up the environment</a:t>
            </a:r>
          </a:p>
        </p:txBody>
      </p:sp>
      <p:pic>
        <p:nvPicPr>
          <p:cNvPr id="13" name="Picture 4" descr="C:\Users\gnovakov\Desktop\images\2015-01-09_114208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2333144" y="5562600"/>
            <a:ext cx="6809268" cy="10287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6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134</Words>
  <Application>Microsoft Office PowerPoint</Application>
  <PresentationFormat>Custom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Californian FB</vt:lpstr>
      <vt:lpstr>Cambria</vt:lpstr>
      <vt:lpstr>Times New Roman</vt:lpstr>
      <vt:lpstr>Wingdings</vt:lpstr>
      <vt:lpstr>Wingdings 2</vt:lpstr>
      <vt:lpstr>SoftUni 16x9</vt:lpstr>
      <vt:lpstr>Relational Databases</vt:lpstr>
      <vt:lpstr>Intro</vt:lpstr>
      <vt:lpstr> Creating JDBC Application </vt:lpstr>
      <vt:lpstr> Creating JDBC Application </vt:lpstr>
      <vt:lpstr> Creating JDBC Application 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for PHP Developers</dc:title>
  <dc:subject>PHP and MySQL Course</dc:subject>
  <dc:creator/>
  <cp:keywords>MySQL, SQL, database, table, SELECT, INSERT, UPDATE, DELETE, PHP, mysqli, statement, prepared statement</cp:keywords>
  <dc:description>https://softuni.bg/courses/software-technologies</dc:description>
  <cp:lastModifiedBy/>
  <cp:revision>1</cp:revision>
  <dcterms:created xsi:type="dcterms:W3CDTF">2014-01-02T17:00:34Z</dcterms:created>
  <dcterms:modified xsi:type="dcterms:W3CDTF">2016-10-16T10:06:22Z</dcterms:modified>
  <cp:category>PHP, MySQL, 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