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  <p:sldMasterId id="2147483659" r:id="rId2"/>
  </p:sldMasterIdLst>
  <p:notesMasterIdLst>
    <p:notesMasterId r:id="rId23"/>
  </p:notesMasterIdLst>
  <p:sldIdLst>
    <p:sldId id="256" r:id="rId3"/>
    <p:sldId id="257" r:id="rId4"/>
    <p:sldId id="275" r:id="rId5"/>
    <p:sldId id="258" r:id="rId6"/>
    <p:sldId id="259" r:id="rId7"/>
    <p:sldId id="264" r:id="rId8"/>
    <p:sldId id="265" r:id="rId9"/>
    <p:sldId id="266" r:id="rId10"/>
    <p:sldId id="260" r:id="rId11"/>
    <p:sldId id="261" r:id="rId12"/>
    <p:sldId id="262" r:id="rId13"/>
    <p:sldId id="263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78" y="-12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780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1950" marR="0" lvl="2" indent="-635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39750" marR="0" lvl="3" indent="-635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17550" marR="0" lvl="4" indent="-635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</a:t>
            </a:fld>
            <a:endParaRPr lang="en-U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11</a:t>
            </a:fld>
            <a:endParaRPr lang="en-U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12</a:t>
            </a:fld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3"/>
          </p:nvPr>
        </p:nvSpPr>
        <p:spPr>
          <a:xfrm>
            <a:off x="382587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13</a:t>
            </a:fld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14</a:t>
            </a:fld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15</a:t>
            </a:fld>
            <a:endParaRPr lang="en-U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16</a:t>
            </a:fld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3"/>
          </p:nvPr>
        </p:nvSpPr>
        <p:spPr>
          <a:xfrm>
            <a:off x="382587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18</a:t>
            </a:fld>
            <a:endParaRPr lang="en-US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19</a:t>
            </a:fld>
            <a:endParaRPr lang="en-US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20</a:t>
            </a:fld>
            <a:endParaRPr lang="en-US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</a:t>
            </a:fld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3"/>
          </p:nvPr>
        </p:nvSpPr>
        <p:spPr>
          <a:xfrm>
            <a:off x="382587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</a:t>
            </a:fld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</a:t>
            </a:fld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3"/>
          </p:nvPr>
        </p:nvSpPr>
        <p:spPr>
          <a:xfrm>
            <a:off x="382587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</a:t>
            </a:fld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</a:t>
            </a:fld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9</a:t>
            </a:fld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3"/>
          </p:nvPr>
        </p:nvSpPr>
        <p:spPr>
          <a:xfrm>
            <a:off x="382587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10</a:t>
            </a:fld>
            <a:endParaRPr lang="en-U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366412" y="314301"/>
            <a:ext cx="7382341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Font typeface="Calibri"/>
              <a:buNone/>
              <a:defRPr sz="5400" b="1" i="0" u="none" strike="noStrike" cap="non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366412" y="2346299"/>
            <a:ext cx="7382341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2" marR="0" lvl="4" indent="-12271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5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760412" y="4164082"/>
            <a:ext cx="3187613" cy="5251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800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pic" idx="3"/>
          </p:nvPr>
        </p:nvSpPr>
        <p:spPr>
          <a:xfrm>
            <a:off x="4366412" y="4191000"/>
            <a:ext cx="7382341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4"/>
          </p:nvPr>
        </p:nvSpPr>
        <p:spPr>
          <a:xfrm>
            <a:off x="760412" y="4633982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300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5"/>
          </p:nvPr>
        </p:nvSpPr>
        <p:spPr>
          <a:xfrm>
            <a:off x="760412" y="5011671"/>
            <a:ext cx="3187613" cy="3958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000" b="1" i="0" u="none" strike="noStrike" cap="none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613" cy="363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18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613" cy="331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16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188814" y="6525001"/>
            <a:ext cx="1223998" cy="196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1414412" y="6525001"/>
            <a:ext cx="10150400" cy="196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-8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8211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sz="54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446212" y="5754967"/>
            <a:ext cx="8938472" cy="6882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2" marR="0" lvl="4" indent="-12271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5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8211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437765" y="76200"/>
            <a:ext cx="9446338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04720" y="1066800"/>
            <a:ext cx="11579383" cy="579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8" marR="0" lvl="0" indent="-1857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DAE4"/>
              </a:buClr>
              <a:buSzPct val="70000"/>
              <a:buFont typeface="Noto Sans Symbols"/>
              <a:buChar char="◆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88792" algn="l" rtl="0">
              <a:lnSpc>
                <a:spcPct val="126666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8900" algn="l" rtl="0">
              <a:lnSpc>
                <a:spcPct val="135714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109007" algn="l" rtl="0">
              <a:lnSpc>
                <a:spcPct val="146153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19112" algn="l" rtl="0">
              <a:lnSpc>
                <a:spcPct val="158333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09441" y="1828800"/>
            <a:ext cx="10868368" cy="5997401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2000" b="0" i="0" u="none" strike="noStrike" cap="non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477810" y="6553200"/>
            <a:ext cx="609440" cy="2286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529383" y="6400801"/>
            <a:ext cx="10482604" cy="363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8411" y="261000"/>
            <a:ext cx="2050131" cy="6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 rot="322982">
            <a:off x="10066442" y="2253545"/>
            <a:ext cx="30328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2" name="Shape 52"/>
          <p:cNvSpPr txBox="1"/>
          <p:nvPr/>
        </p:nvSpPr>
        <p:spPr>
          <a:xfrm rot="-969481">
            <a:off x="7568290" y="4341197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11500161" y="4679637"/>
            <a:ext cx="25519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4" name="Shape 54"/>
          <p:cNvSpPr txBox="1"/>
          <p:nvPr/>
        </p:nvSpPr>
        <p:spPr>
          <a:xfrm rot="-628738">
            <a:off x="6094411" y="6109080"/>
            <a:ext cx="268022" cy="307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5" name="Shape 55"/>
          <p:cNvSpPr txBox="1"/>
          <p:nvPr/>
        </p:nvSpPr>
        <p:spPr>
          <a:xfrm rot="569019">
            <a:off x="9155997" y="4032736"/>
            <a:ext cx="29206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6" name="Shape 56"/>
          <p:cNvSpPr txBox="1"/>
          <p:nvPr/>
        </p:nvSpPr>
        <p:spPr>
          <a:xfrm rot="219682">
            <a:off x="7047354" y="2560119"/>
            <a:ext cx="32733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7" name="Shape 57"/>
          <p:cNvSpPr txBox="1"/>
          <p:nvPr/>
        </p:nvSpPr>
        <p:spPr>
          <a:xfrm rot="-627734">
            <a:off x="11754531" y="2320841"/>
            <a:ext cx="268021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8" name="Shape 58"/>
          <p:cNvSpPr txBox="1"/>
          <p:nvPr/>
        </p:nvSpPr>
        <p:spPr>
          <a:xfrm rot="562174">
            <a:off x="11774595" y="3447925"/>
            <a:ext cx="25519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9" name="Shape 59"/>
          <p:cNvSpPr txBox="1"/>
          <p:nvPr/>
        </p:nvSpPr>
        <p:spPr>
          <a:xfrm rot="571210">
            <a:off x="11136783" y="5625910"/>
            <a:ext cx="268021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632286">
            <a:off x="457076" y="2405124"/>
            <a:ext cx="2338944" cy="2395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/>
          <p:nvPr/>
        </p:nvSpPr>
        <p:spPr>
          <a:xfrm rot="-650283">
            <a:off x="2718531" y="3306087"/>
            <a:ext cx="4540980" cy="9480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D9D4C6"/>
              </a:buClr>
              <a:buSzPct val="25000"/>
              <a:buFont typeface="Noto Sans Symbols"/>
              <a:buNone/>
            </a:pPr>
            <a:r>
              <a:rPr lang="en-US" sz="6600" b="1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4366412" y="314301"/>
            <a:ext cx="7382341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Font typeface="Calibri"/>
              <a:buNone/>
              <a:defRPr sz="5400" b="1" i="0" u="none" strike="noStrike" cap="non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4366412" y="2346299"/>
            <a:ext cx="7382341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2" marR="0" lvl="4" indent="-12271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5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760412" y="4164082"/>
            <a:ext cx="3187613" cy="5251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800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3"/>
          </p:nvPr>
        </p:nvSpPr>
        <p:spPr>
          <a:xfrm>
            <a:off x="4366412" y="4191000"/>
            <a:ext cx="7382341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760412" y="4633982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300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5"/>
          </p:nvPr>
        </p:nvSpPr>
        <p:spPr>
          <a:xfrm>
            <a:off x="760412" y="5011671"/>
            <a:ext cx="3187613" cy="3958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000" b="1" i="0" u="none" strike="noStrike" cap="none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613" cy="363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18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613" cy="331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16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188814" y="6525001"/>
            <a:ext cx="1223998" cy="196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1414412" y="6525001"/>
            <a:ext cx="10150400" cy="196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-8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8211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sz="54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446212" y="5754967"/>
            <a:ext cx="8938472" cy="6882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2" marR="0" lvl="4" indent="-12271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5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8211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188814" y="6525001"/>
            <a:ext cx="1223998" cy="196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1414412" y="6525001"/>
            <a:ext cx="10150400" cy="196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90403" y="39573"/>
            <a:ext cx="11806431" cy="11115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90413" y="1151123"/>
            <a:ext cx="11804821" cy="55703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-8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88814" y="6525001"/>
            <a:ext cx="1223998" cy="196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414412" y="6525001"/>
            <a:ext cx="10150400" cy="196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90403" y="39573"/>
            <a:ext cx="11806431" cy="11115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90413" y="1151123"/>
            <a:ext cx="11804821" cy="55703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-8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courses/java-fundamentals" TargetMode="External"/><Relationship Id="rId13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hyperlink" Target="https://softuni.bg/courses/oop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59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579557" y="1080337"/>
            <a:ext cx="7915994" cy="10873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SzPct val="25000"/>
              <a:buFont typeface="Calibri"/>
              <a:buNone/>
            </a:pPr>
            <a:r>
              <a:rPr lang="en-US" sz="5400" b="1" i="0" u="none" strike="noStrike" cap="non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Exception Handling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3579812" y="2134434"/>
            <a:ext cx="7924799" cy="12978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Handling Errors During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Program Execution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983" y="2972634"/>
            <a:ext cx="2175525" cy="761164"/>
          </a:xfrm>
          <a:prstGeom prst="roundRect">
            <a:avLst>
              <a:gd name="adj" fmla="val 3940"/>
            </a:avLst>
          </a:prstGeom>
          <a:solidFill>
            <a:srgbClr val="231F20">
              <a:alpha val="49803"/>
            </a:srgbClr>
          </a:solidFill>
          <a:ln w="9525" cap="flat" cmpd="sng">
            <a:solidFill>
              <a:srgbClr val="C87D0E">
                <a:alpha val="49803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 l="-2033" t="-11972" r="-4043" b="1047"/>
          <a:stretch/>
        </p:blipFill>
        <p:spPr>
          <a:xfrm>
            <a:off x="825157" y="1887143"/>
            <a:ext cx="2172350" cy="795695"/>
          </a:xfrm>
          <a:prstGeom prst="roundRect">
            <a:avLst>
              <a:gd name="adj" fmla="val 3940"/>
            </a:avLst>
          </a:prstGeom>
          <a:solidFill>
            <a:srgbClr val="231F20">
              <a:alpha val="49803"/>
            </a:srgbClr>
          </a:solidFill>
          <a:ln w="9525" cap="flat" cmpd="sng">
            <a:solidFill>
              <a:srgbClr val="C87D0E">
                <a:alpha val="49803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5611" y="3761508"/>
            <a:ext cx="3526399" cy="263929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760412" y="4343400"/>
            <a:ext cx="3187613" cy="525134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rPr>
              <a:t>SoftUni Team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4"/>
          </p:nvPr>
        </p:nvSpPr>
        <p:spPr>
          <a:xfrm>
            <a:off x="760412" y="4813298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2300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rPr>
              <a:t>Technical Trainers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6"/>
          </p:nvPr>
        </p:nvSpPr>
        <p:spPr>
          <a:xfrm>
            <a:off x="760412" y="5257800"/>
            <a:ext cx="3187613" cy="363551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7"/>
          </p:nvPr>
        </p:nvSpPr>
        <p:spPr>
          <a:xfrm>
            <a:off x="760412" y="5598962"/>
            <a:ext cx="3187613" cy="331234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16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http://softuni.bg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4189412" y="3733800"/>
            <a:ext cx="2152472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 rot="576164">
            <a:off x="5894427" y="3801406"/>
            <a:ext cx="1074333" cy="5673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dirty="0" smtClean="0">
                <a:solidFill>
                  <a:srgbClr val="FFF0D9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SzPct val="25000"/>
              <a:buNone/>
            </a:pPr>
            <a:r>
              <a:rPr lang="en-US" sz="1600" b="1" dirty="0" smtClean="0">
                <a:solidFill>
                  <a:srgbClr val="FFF0D9"/>
                </a:solidFill>
                <a:latin typeface="Calibri"/>
                <a:ea typeface="Calibri"/>
                <a:cs typeface="Calibri"/>
                <a:sym typeface="Calibri"/>
              </a:rPr>
              <a:t>Advanced</a:t>
            </a:r>
            <a:endParaRPr lang="en-US" sz="1600" b="1" i="0" u="none" strike="noStrike" cap="none" dirty="0">
              <a:solidFill>
                <a:srgbClr val="FFF0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10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java.lang.Throwable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class is base for all exceptions in </a:t>
            </a:r>
            <a:r>
              <a:rPr lang="en-US"/>
              <a:t>Java</a:t>
            </a:r>
          </a:p>
          <a:p>
            <a:pPr marL="609493" marR="0" lvl="1" indent="-24119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Contains information for the cause of the error / unusual situation</a:t>
            </a:r>
          </a:p>
          <a:p>
            <a:pPr marL="914239" marR="0" lvl="2" indent="-24113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F9A1D"/>
              </a:buClr>
              <a:buSzPct val="80000"/>
              <a:buFont typeface="Noto Sans Symbols"/>
              <a:buChar char="▪"/>
            </a:pPr>
            <a:r>
              <a:rPr lang="en-US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3000" b="1" i="0" u="none" strike="noStrike" cap="none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Message()</a:t>
            </a:r>
            <a:r>
              <a:rPr lang="en-US" sz="3000" b="0" i="0" u="none" strike="noStrike" cap="non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text description of the exception</a:t>
            </a:r>
          </a:p>
          <a:p>
            <a:pPr marL="914239" marR="0" lvl="2" indent="-24113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F9A1D"/>
              </a:buClr>
              <a:buSzPct val="80000"/>
              <a:buFont typeface="Noto Sans Symbols"/>
              <a:buChar char="▪"/>
            </a:pPr>
            <a:r>
              <a:rPr lang="en-US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000" b="1" i="0" u="none" strike="noStrike" cap="none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StackTrace()</a:t>
            </a:r>
            <a:r>
              <a:rPr lang="en-US" sz="3000" b="0" i="0" u="none" strike="noStrike" cap="non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/>
              <a:t>prints the throwable and its backtrace</a:t>
            </a:r>
          </a:p>
          <a:p>
            <a:pPr marL="914239"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F9A1D"/>
              </a:buClr>
              <a:buSzPct val="80000"/>
              <a:buFont typeface="Noto Sans Symbols"/>
              <a:buChar char="▪"/>
            </a:pPr>
            <a:r>
              <a:rPr lang="en-US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getStackTrace() </a:t>
            </a:r>
            <a:r>
              <a:rPr lang="en-US"/>
              <a:t>– returns an array of StackTraceElement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Throwable</a:t>
            </a:r>
            <a:r>
              <a:rPr lang="en-US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 Class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700" cy="1965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11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190412" y="1151120"/>
            <a:ext cx="11804700" cy="557040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6" marR="0" lvl="0" indent="-3047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/>
              <a:t>Checked exception</a:t>
            </a:r>
          </a:p>
          <a:p>
            <a:pPr marL="609493" marR="0" lvl="1" indent="-24119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lang="en-US"/>
              <a:t>They must be declared in the method or constructor’s throws clause</a:t>
            </a:r>
          </a:p>
          <a:p>
            <a:pPr marL="304746" marR="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/>
              <a:t>Unchecked exceptions (RuntimeException)</a:t>
            </a:r>
          </a:p>
          <a:p>
            <a:pPr marL="609493"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lang="en-US"/>
              <a:t>They do not need to be declared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88815" y="40340"/>
            <a:ext cx="9577500" cy="111090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/>
              <a:t>Exception types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Exception Properties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446212" y="5678767"/>
            <a:ext cx="8938472" cy="68825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Exercises in class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7157" y="866750"/>
            <a:ext cx="3524026" cy="3637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13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statement:</a:t>
            </a:r>
          </a:p>
          <a:p>
            <a:pPr marL="609493" marR="0" lvl="1" indent="-24119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493" marR="0" lvl="1" indent="-24119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l" rtl="0">
              <a:lnSpc>
                <a:spcPct val="105000"/>
              </a:lnSpc>
              <a:spcBef>
                <a:spcPts val="24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Ensures execution of given block in all cases</a:t>
            </a:r>
          </a:p>
          <a:p>
            <a:pPr marL="609493" marR="0" lvl="1" indent="-24119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exception is raised or not in the </a:t>
            </a:r>
            <a:r>
              <a:rPr lang="en-US" sz="3200" b="1" i="0" u="none" strike="noStrike" cap="none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block</a:t>
            </a:r>
          </a:p>
          <a:p>
            <a:pPr marL="304747" marR="0" lvl="0" indent="-30474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for execution of cleaning-up code, e.g. releasing resources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4000" b="1" i="0" u="none" strike="noStrike" cap="none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try-finally</a:t>
            </a:r>
            <a:r>
              <a:rPr lang="en-US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 Statement</a:t>
            </a:r>
          </a:p>
        </p:txBody>
      </p:sp>
      <p:sp>
        <p:nvSpPr>
          <p:cNvPr id="208" name="Shape 208"/>
          <p:cNvSpPr/>
          <p:nvPr/>
        </p:nvSpPr>
        <p:spPr>
          <a:xfrm>
            <a:off x="760400" y="1813475"/>
            <a:ext cx="9765900" cy="1685099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/>
              <a:t> </a:t>
            </a: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// Do some work that can cause an exception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/>
              <a:t> </a:t>
            </a: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-US"/>
              <a:t> </a:t>
            </a: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// This block will always execute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14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statement:</a:t>
            </a:r>
          </a:p>
          <a:p>
            <a:pPr marL="609493" marR="0" lvl="1" indent="-24119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493" marR="0" lvl="1" indent="-24119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4000" b="1" i="0" u="none" strike="noStrike" cap="none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try-catch-finally</a:t>
            </a:r>
            <a:r>
              <a:rPr lang="en-US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 Statement</a:t>
            </a:r>
          </a:p>
        </p:txBody>
      </p:sp>
      <p:sp>
        <p:nvSpPr>
          <p:cNvPr id="219" name="Shape 219"/>
          <p:cNvSpPr/>
          <p:nvPr/>
        </p:nvSpPr>
        <p:spPr>
          <a:xfrm>
            <a:off x="760412" y="1813476"/>
            <a:ext cx="9765872" cy="251998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/>
              <a:t> </a:t>
            </a: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// Do some work that can cause an exception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/>
              <a:t> </a:t>
            </a: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catch(FileNotFoundException </a:t>
            </a: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identifier</a:t>
            </a: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/>
              <a:t> </a:t>
            </a: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// This block will be executed only if file not found             </a:t>
            </a: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xception occurs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-US"/>
              <a:t> </a:t>
            </a: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// This block will always execute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15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190413" y="106680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programming we often forget to close our resources. </a:t>
            </a:r>
          </a:p>
          <a:p>
            <a:pPr marL="609493" marR="0" lvl="1" indent="-24119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000"/>
              <a:t>try-with-resources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statement in </a:t>
            </a:r>
            <a:r>
              <a:rPr lang="en-US" sz="3000"/>
              <a:t>Java,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ensures that resources are always closed properly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/>
              <a:t>Try-with-resources statement</a:t>
            </a:r>
          </a:p>
        </p:txBody>
      </p:sp>
      <p:sp>
        <p:nvSpPr>
          <p:cNvPr id="229" name="Shape 229"/>
          <p:cNvSpPr/>
          <p:nvPr/>
        </p:nvSpPr>
        <p:spPr>
          <a:xfrm>
            <a:off x="531812" y="3232417"/>
            <a:ext cx="11125200" cy="1061287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try (BufferedReader br = new BufferedReader(new FileReader(path))) {</a:t>
            </a:r>
          </a:p>
          <a:p>
            <a:pPr marL="0" marR="0" lvl="0" indent="45720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return br.readLine;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446212" y="4646596"/>
            <a:ext cx="8938472" cy="941082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Handling Exceptions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1465405" y="5542362"/>
            <a:ext cx="8938472" cy="68825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Exercises in class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7157" y="866750"/>
            <a:ext cx="3524026" cy="3637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17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400" b="0" i="0" u="none" strike="noStrike" cap="non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Exceptions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provide a flexible error handling mechanism </a:t>
            </a:r>
          </a:p>
          <a:p>
            <a:pPr marL="609493" marR="0" lvl="1" indent="-24119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exception handler processes only errors</a:t>
            </a:r>
            <a:b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a particular type (and its child types)</a:t>
            </a:r>
          </a:p>
          <a:p>
            <a:pPr marL="914240" marR="0" lvl="2" indent="-24114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EF9A1D"/>
              </a:buClr>
              <a:buSzPct val="80000"/>
              <a:buFont typeface="Noto Sans Symbols"/>
              <a:buChar char="▪"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 types of errors are processed by some</a:t>
            </a:r>
            <a:b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 handlers later</a:t>
            </a:r>
          </a:p>
          <a:p>
            <a:pPr marL="609493" marR="0" lvl="1" indent="-24119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Unhandled exceptions cause error messages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5428" y="2517613"/>
            <a:ext cx="3559805" cy="2640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0611" y="2729472"/>
            <a:ext cx="1726157" cy="932886"/>
          </a:xfrm>
          <a:prstGeom prst="roundRect">
            <a:avLst>
              <a:gd name="adj" fmla="val 2953"/>
            </a:avLst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68146" y="1295400"/>
            <a:ext cx="2040955" cy="804012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4427" y="1295400"/>
            <a:ext cx="2093873" cy="804012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2764" y="5373442"/>
            <a:ext cx="3352799" cy="849556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Exception Handling</a:t>
            </a: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58562" y="5373442"/>
            <a:ext cx="2753589" cy="849555"/>
          </a:xfrm>
          <a:prstGeom prst="roundRect">
            <a:avLst>
              <a:gd name="adj" fmla="val 2953"/>
            </a:avLst>
          </a:prstGeom>
          <a:noFill/>
          <a:ln>
            <a:noFill/>
          </a:ln>
        </p:spPr>
      </p:pic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1529383" y="6400801"/>
            <a:ext cx="10482604" cy="363551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1800" b="0" i="0" u="sng" strike="noStrike" cap="none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https://softuni.bg/courses/java-fundamentals</a:t>
            </a:r>
            <a:endParaRPr lang="en-US" sz="1800" b="0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9"/>
            </a:endParaRP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633728" y="5373442"/>
            <a:ext cx="4073042" cy="849555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075611" y="1316221"/>
            <a:ext cx="3631158" cy="783190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713412" y="4251041"/>
            <a:ext cx="5993358" cy="550371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21975" y="1305675"/>
            <a:ext cx="1752599" cy="80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1796243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course (slides, examples, demos, videos, homework, etc.)</a:t>
            </a:r>
            <a:br>
              <a:rPr lang="en-US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licensed under the "</a:t>
            </a:r>
            <a:r>
              <a:rPr lang="en-US" sz="3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 4.0 International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license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19</a:t>
            </a:fld>
            <a:endParaRPr lang="en-US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7637" y="3281192"/>
            <a:ext cx="3170775" cy="1109379"/>
          </a:xfrm>
          <a:prstGeom prst="roundRect">
            <a:avLst>
              <a:gd name="adj" fmla="val 4326"/>
            </a:avLst>
          </a:prstGeom>
          <a:noFill/>
          <a:ln w="9525" cap="flat" cmpd="sng">
            <a:solidFill>
              <a:srgbClr val="7B4A3A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188815" y="4724400"/>
            <a:ext cx="11804821" cy="1997078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Attribution: this work may contain portions from</a:t>
            </a:r>
          </a:p>
          <a:p>
            <a:pPr marL="609493" marR="0" lvl="1" indent="-24119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OOP</a:t>
            </a: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course by Telerik Academy under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CC-BY-NC-SA</a:t>
            </a: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license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452438" marR="0" lvl="0" indent="-4524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AutoNum type="arabicPeriod"/>
            </a:pPr>
            <a:r>
              <a:rPr lang="en-US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are Exceptions?</a:t>
            </a:r>
          </a:p>
          <a:p>
            <a:pPr marL="452438" marR="0" lvl="0" indent="-4524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AutoNum type="arabicPeriod"/>
            </a:pPr>
            <a:r>
              <a:rPr lang="en-US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 of Exceptions</a:t>
            </a:r>
          </a:p>
          <a:p>
            <a:pPr marL="452438" marR="0" lvl="0" indent="-4524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AutoNum type="arabicPeriod"/>
            </a:pPr>
            <a:r>
              <a:rPr lang="en-US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Handling Exceptions</a:t>
            </a:r>
          </a:p>
          <a:p>
            <a:pPr marL="452438" marR="0" lvl="0" indent="-4524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AutoNum type="arabicPeriod"/>
            </a:pPr>
            <a:r>
              <a:rPr lang="en-US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Practices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8011" y="1524000"/>
            <a:ext cx="3429001" cy="442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 idx="4294967295"/>
          </p:nvPr>
        </p:nvSpPr>
        <p:spPr>
          <a:xfrm>
            <a:off x="259898" y="103056"/>
            <a:ext cx="9074149" cy="936624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Free Trainings @ Software University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4294967295"/>
          </p:nvPr>
        </p:nvSpPr>
        <p:spPr>
          <a:xfrm>
            <a:off x="259898" y="1039680"/>
            <a:ext cx="9434512" cy="5639378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Foundation – </a:t>
            </a: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softuni.org</a:t>
            </a:r>
          </a:p>
          <a:p>
            <a:pPr marL="304747" marR="0" lvl="0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– High-Quality Education, Profession and Job for Software Developers</a:t>
            </a:r>
          </a:p>
          <a:p>
            <a:pPr marL="609493" marR="0" lvl="1" indent="-24119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lang="en-US" sz="2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softuni.bg</a:t>
            </a:r>
            <a:r>
              <a:rPr lang="en-US" sz="2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04747" marR="0" lvl="1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@ Facebook</a:t>
            </a:r>
          </a:p>
          <a:p>
            <a:pPr marL="609493" marR="0" lvl="1" indent="-24119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lang="en-US" sz="2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facebook.com/SoftwareUniversity</a:t>
            </a:r>
          </a:p>
          <a:p>
            <a:pPr marL="304747" marR="0" lvl="1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@ YouTube</a:t>
            </a:r>
          </a:p>
          <a:p>
            <a:pPr marL="609493" marR="0" lvl="1" indent="-24119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lang="en-US" sz="2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youtube.com/SoftwareUniversity</a:t>
            </a:r>
          </a:p>
          <a:p>
            <a:pPr marL="304747" marR="0" lvl="1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Forums – </a:t>
            </a: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forum.softuni.bg</a:t>
            </a: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59438" y="1594686"/>
            <a:ext cx="1834973" cy="1570200"/>
          </a:xfrm>
          <a:prstGeom prst="rect">
            <a:avLst/>
          </a:prstGeom>
          <a:noFill/>
          <a:ln w="12700" cap="flat" cmpd="sng">
            <a:solidFill>
              <a:srgbClr val="55438F">
                <a:alpha val="69803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9">
            <a:alphaModFix/>
          </a:blip>
          <a:srcRect l="-5359" t="-15226" r="-5359" b="-15226"/>
          <a:stretch/>
        </p:blipFill>
        <p:spPr>
          <a:xfrm>
            <a:off x="9457097" y="466964"/>
            <a:ext cx="2269869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49803"/>
            </a:srgbClr>
          </a:solidFill>
          <a:ln w="9525" cap="flat" cmpd="sng">
            <a:solidFill>
              <a:srgbClr val="C87D0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75535" y="3385123"/>
            <a:ext cx="1003953" cy="1017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6543" y="4589657"/>
            <a:ext cx="1837868" cy="675261"/>
          </a:xfrm>
          <a:prstGeom prst="rect">
            <a:avLst/>
          </a:prstGeom>
          <a:noFill/>
          <a:ln w="25400" cap="flat" cmpd="sng">
            <a:solidFill>
              <a:srgbClr val="7F7F7F">
                <a:alpha val="24705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109334" y="5540171"/>
            <a:ext cx="970155" cy="9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762303" y="3069119"/>
            <a:ext cx="2286198" cy="249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/>
              <a:t/>
            </a:r>
            <a:br>
              <a:rPr lang="en-US" sz="6000" b="1"/>
            </a:br>
            <a:r>
              <a:rPr lang="en-US" sz="11500" b="1" smtClean="0"/>
              <a:t>#8784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30287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What are Exceptions?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7648" y="1676400"/>
            <a:ext cx="2895600" cy="2895600"/>
          </a:xfrm>
          <a:prstGeom prst="roundRect">
            <a:avLst>
              <a:gd name="adj" fmla="val 5794"/>
            </a:avLst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400" b="0" i="0" u="none" strike="noStrike" cap="non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exceptions 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/>
              <a:t>Java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/>
              <a:t>are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powerful mechanism for </a:t>
            </a:r>
            <a:r>
              <a:rPr lang="en-US" sz="3400" b="0" i="0" u="none" strike="noStrike" cap="non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centralized handling of errors 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unusual events</a:t>
            </a:r>
          </a:p>
          <a:p>
            <a:pPr marL="304747" marR="0" lvl="0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Simplify code construction and maintenance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What are Exceptions?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423140" y="5231117"/>
            <a:ext cx="8938472" cy="941082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Handling Exceptions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4576" y="1905000"/>
            <a:ext cx="28956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statement:</a:t>
            </a:r>
          </a:p>
          <a:p>
            <a:pPr marL="609493" marR="0" lvl="1" indent="-24119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493" marR="0" lvl="1" indent="-24119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4000" b="1" i="0" u="none" strike="noStrike" cap="none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try-catch</a:t>
            </a:r>
            <a:r>
              <a:rPr lang="en-US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 Statement</a:t>
            </a:r>
          </a:p>
        </p:txBody>
      </p:sp>
      <p:sp>
        <p:nvSpPr>
          <p:cNvPr id="186" name="Shape 186"/>
          <p:cNvSpPr/>
          <p:nvPr/>
        </p:nvSpPr>
        <p:spPr>
          <a:xfrm>
            <a:off x="760400" y="1813476"/>
            <a:ext cx="9765900" cy="1675160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/>
              <a:t> </a:t>
            </a: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// Do some work that can cause an exception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/>
              <a:t> </a:t>
            </a: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/>
              <a:t> </a:t>
            </a: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// This block will execute if any type of exception occurs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77887" marR="0" lvl="1" indent="-9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87" marR="0" lvl="1" indent="-958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87" marR="0" lvl="1" indent="-958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493" marR="0" lvl="1" indent="-24119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4000" b="1" i="0" u="none" strike="noStrike" cap="none" dirty="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try-catch</a:t>
            </a:r>
            <a:r>
              <a:rPr lang="en-US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 Statement (2)</a:t>
            </a:r>
          </a:p>
        </p:txBody>
      </p:sp>
      <p:sp>
        <p:nvSpPr>
          <p:cNvPr id="197" name="Shape 197"/>
          <p:cNvSpPr/>
          <p:nvPr/>
        </p:nvSpPr>
        <p:spPr>
          <a:xfrm>
            <a:off x="760400" y="1813474"/>
            <a:ext cx="9765900" cy="1695039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/>
              <a:t> </a:t>
            </a: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// Do some work that can cause an exception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/>
              <a:t> </a:t>
            </a: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catch(FormatException </a:t>
            </a: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identifier</a:t>
            </a: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/>
              <a:t> </a:t>
            </a: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// This block will execute only if format exception occurs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446212" y="5060448"/>
            <a:ext cx="8938472" cy="8206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The Hierarchy of Exceptions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700" y="1383850"/>
            <a:ext cx="4686150" cy="33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oftUni 16x9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SoftUni 16x9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929</Words>
  <Application>Microsoft Office PowerPoint</Application>
  <PresentationFormat>Custom</PresentationFormat>
  <Paragraphs>175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SoftUni 16x9</vt:lpstr>
      <vt:lpstr>3_SoftUni 16x9</vt:lpstr>
      <vt:lpstr>Exception Handling</vt:lpstr>
      <vt:lpstr>Table of Contents</vt:lpstr>
      <vt:lpstr>Questions</vt:lpstr>
      <vt:lpstr>What are Exceptions?</vt:lpstr>
      <vt:lpstr>What are Exceptions?</vt:lpstr>
      <vt:lpstr>Handling Exceptions</vt:lpstr>
      <vt:lpstr>The try-catch Statement</vt:lpstr>
      <vt:lpstr>The try-catch Statement (2)</vt:lpstr>
      <vt:lpstr>The Hierarchy of Exceptions</vt:lpstr>
      <vt:lpstr>The Throwable Class</vt:lpstr>
      <vt:lpstr>Exception types</vt:lpstr>
      <vt:lpstr>Exception Properties</vt:lpstr>
      <vt:lpstr>The try-finally Statement</vt:lpstr>
      <vt:lpstr>The try-catch-finally Statement</vt:lpstr>
      <vt:lpstr>Try-with-resources statement</vt:lpstr>
      <vt:lpstr>Handling Exceptions</vt:lpstr>
      <vt:lpstr>Summary</vt:lpstr>
      <vt:lpstr>Exception Handling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cp:lastModifiedBy>Todor Ilchev</cp:lastModifiedBy>
  <cp:revision>6</cp:revision>
  <dcterms:modified xsi:type="dcterms:W3CDTF">2016-05-27T16:00:58Z</dcterms:modified>
</cp:coreProperties>
</file>