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  <p:sldMasterId id="2147483658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595" y="-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7800" marR="0" lvl="1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1950" marR="0" lvl="2" indent="-635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39750" marR="0" lvl="3" indent="-635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17550" marR="0" lvl="4" indent="-635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14</a:t>
            </a:fld>
            <a:endParaRPr lang="en"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15</a:t>
            </a:fld>
            <a:endParaRPr lang="en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16</a:t>
            </a:fld>
            <a:endParaRPr lang="en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</a:t>
            </a:fld>
            <a:endParaRPr lang="en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</a:t>
            </a:fld>
            <a:endParaRPr lang="en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</a:t>
            </a:fld>
            <a:endParaRPr lang="en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366412" y="314301"/>
            <a:ext cx="7382341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Font typeface="Calibri"/>
              <a:buNone/>
              <a:defRPr sz="5400" b="1" i="0" u="none" strike="noStrike" cap="non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366412" y="2346299"/>
            <a:ext cx="7382341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Font typeface="Noto Sans Symbols"/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2" marR="0" lvl="4" indent="-12271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5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760412" y="4164082"/>
            <a:ext cx="3187613" cy="5251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2800" b="1" i="0" u="none" strike="noStrike" cap="non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pic" idx="3"/>
          </p:nvPr>
        </p:nvSpPr>
        <p:spPr>
          <a:xfrm>
            <a:off x="4366412" y="4191000"/>
            <a:ext cx="7382341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4"/>
          </p:nvPr>
        </p:nvSpPr>
        <p:spPr>
          <a:xfrm>
            <a:off x="760412" y="4633982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2300" b="1" i="0" u="none" strike="noStrike" cap="non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5"/>
          </p:nvPr>
        </p:nvSpPr>
        <p:spPr>
          <a:xfrm>
            <a:off x="760412" y="5011671"/>
            <a:ext cx="3187613" cy="3958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2000" b="1" i="0" u="none" strike="noStrike" cap="none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6"/>
          </p:nvPr>
        </p:nvSpPr>
        <p:spPr>
          <a:xfrm>
            <a:off x="760412" y="5394605"/>
            <a:ext cx="3187613" cy="3635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18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7"/>
          </p:nvPr>
        </p:nvSpPr>
        <p:spPr>
          <a:xfrm>
            <a:off x="760412" y="5735767"/>
            <a:ext cx="3187613" cy="331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16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188814" y="6525001"/>
            <a:ext cx="1223998" cy="1964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1414412" y="6525001"/>
            <a:ext cx="10150400" cy="1964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4747" marR="0" lvl="0" indent="-8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8211" y="228600"/>
            <a:ext cx="21755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sz="54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446212" y="5754967"/>
            <a:ext cx="8938472" cy="6882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Font typeface="Noto Sans Symbols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2" marR="0" lvl="4" indent="-12271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Font typeface="Noto Sans Symbols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5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8211" y="228600"/>
            <a:ext cx="21755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529383" y="6400801"/>
            <a:ext cx="10482604" cy="3635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4" name="Shape 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38411" y="261000"/>
            <a:ext cx="2050131" cy="6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/>
          <p:nvPr/>
        </p:nvSpPr>
        <p:spPr>
          <a:xfrm rot="322982">
            <a:off x="10066442" y="2253545"/>
            <a:ext cx="30328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 b="1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7" name="Shape 47"/>
          <p:cNvSpPr txBox="1"/>
          <p:nvPr/>
        </p:nvSpPr>
        <p:spPr>
          <a:xfrm rot="-969481">
            <a:off x="7568290" y="4341197"/>
            <a:ext cx="303288" cy="4001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11500161" y="4679637"/>
            <a:ext cx="25519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9" name="Shape 49"/>
          <p:cNvSpPr txBox="1"/>
          <p:nvPr/>
        </p:nvSpPr>
        <p:spPr>
          <a:xfrm rot="-628738">
            <a:off x="6094411" y="6109080"/>
            <a:ext cx="268022" cy="307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50" name="Shape 50"/>
          <p:cNvSpPr txBox="1"/>
          <p:nvPr/>
        </p:nvSpPr>
        <p:spPr>
          <a:xfrm rot="569019">
            <a:off x="9155997" y="4032736"/>
            <a:ext cx="29206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51" name="Shape 51"/>
          <p:cNvSpPr txBox="1"/>
          <p:nvPr/>
        </p:nvSpPr>
        <p:spPr>
          <a:xfrm rot="219682">
            <a:off x="7047354" y="2560119"/>
            <a:ext cx="32733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4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52" name="Shape 52"/>
          <p:cNvSpPr txBox="1"/>
          <p:nvPr/>
        </p:nvSpPr>
        <p:spPr>
          <a:xfrm rot="-627734">
            <a:off x="11754531" y="2320841"/>
            <a:ext cx="268021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53" name="Shape 53"/>
          <p:cNvSpPr txBox="1"/>
          <p:nvPr/>
        </p:nvSpPr>
        <p:spPr>
          <a:xfrm rot="562174">
            <a:off x="11774595" y="3447925"/>
            <a:ext cx="255198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54" name="Shape 54"/>
          <p:cNvSpPr txBox="1"/>
          <p:nvPr/>
        </p:nvSpPr>
        <p:spPr>
          <a:xfrm rot="571210">
            <a:off x="11136783" y="5625910"/>
            <a:ext cx="268021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632286">
            <a:off x="457076" y="2405124"/>
            <a:ext cx="2338944" cy="2395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 rot="-650283">
            <a:off x="2718531" y="3306087"/>
            <a:ext cx="4540980" cy="9480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D9D4C6"/>
              </a:buClr>
              <a:buSzPct val="25000"/>
              <a:buFont typeface="Noto Sans Symbols"/>
              <a:buNone/>
            </a:pPr>
            <a:r>
              <a:rPr lang="en" sz="6600" b="1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4366412" y="314301"/>
            <a:ext cx="7382341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Font typeface="Calibri"/>
              <a:buNone/>
              <a:defRPr sz="5400" b="1" i="0" u="none" strike="noStrike" cap="non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4366412" y="2346299"/>
            <a:ext cx="7382341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Font typeface="Noto Sans Symbols"/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2" marR="0" lvl="4" indent="-12271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5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760412" y="4164082"/>
            <a:ext cx="3187613" cy="5251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2800" b="1" i="0" u="none" strike="noStrike" cap="non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pic" idx="3"/>
          </p:nvPr>
        </p:nvSpPr>
        <p:spPr>
          <a:xfrm>
            <a:off x="4366412" y="4191000"/>
            <a:ext cx="7382341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4"/>
          </p:nvPr>
        </p:nvSpPr>
        <p:spPr>
          <a:xfrm>
            <a:off x="760412" y="4633982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2300" b="1" i="0" u="none" strike="noStrike" cap="non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5"/>
          </p:nvPr>
        </p:nvSpPr>
        <p:spPr>
          <a:xfrm>
            <a:off x="760412" y="5011671"/>
            <a:ext cx="3187613" cy="3958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2000" b="1" i="0" u="none" strike="noStrike" cap="none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6"/>
          </p:nvPr>
        </p:nvSpPr>
        <p:spPr>
          <a:xfrm>
            <a:off x="760412" y="5394605"/>
            <a:ext cx="3187613" cy="3635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18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7"/>
          </p:nvPr>
        </p:nvSpPr>
        <p:spPr>
          <a:xfrm>
            <a:off x="760412" y="5735767"/>
            <a:ext cx="3187613" cy="331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16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188814" y="6525001"/>
            <a:ext cx="1223998" cy="1964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1414412" y="6525001"/>
            <a:ext cx="10150400" cy="1964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4747" marR="0" lvl="0" indent="-8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8211" y="228600"/>
            <a:ext cx="21755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sz="54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446212" y="5754967"/>
            <a:ext cx="8938472" cy="6882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Font typeface="Noto Sans Symbols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2" marR="0" lvl="4" indent="-12271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Font typeface="Noto Sans Symbols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5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8211" y="228600"/>
            <a:ext cx="21755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188814" y="6525001"/>
            <a:ext cx="1223998" cy="1964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1414412" y="6525001"/>
            <a:ext cx="10150400" cy="1964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90403" y="39573"/>
            <a:ext cx="11806431" cy="11115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90413" y="1151123"/>
            <a:ext cx="11804821" cy="55703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4747" marR="0" lvl="0" indent="-8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188814" y="6525001"/>
            <a:ext cx="1223998" cy="1964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414412" y="6525001"/>
            <a:ext cx="10150400" cy="1964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1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90403" y="39573"/>
            <a:ext cx="11806431" cy="11115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90413" y="1151123"/>
            <a:ext cx="11804821" cy="55703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4747" marR="0" lvl="0" indent="-8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hyperlink" Target="https://softuni.bg/courses/advanced-csharp" TargetMode="External"/><Relationship Id="rId4" Type="http://schemas.openxmlformats.org/officeDocument/2006/relationships/image" Target="../media/image18.png"/><Relationship Id="rId9" Type="http://schemas.openxmlformats.org/officeDocument/2006/relationships/hyperlink" Target="https://softuni.bg/courses/java-fundamentals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159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3503612" y="609600"/>
            <a:ext cx="7986499" cy="11715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SzPct val="25000"/>
              <a:buFont typeface="Calibri"/>
              <a:buNone/>
            </a:pPr>
            <a:r>
              <a:rPr lang="en" sz="5400" b="1" i="0" u="none" strike="noStrike" cap="non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  <a:t>Functional Programming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3503612" y="1768500"/>
            <a:ext cx="7986499" cy="12758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"/>
              <a:t>Stream API</a:t>
            </a: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983" y="2972634"/>
            <a:ext cx="2175525" cy="761164"/>
          </a:xfrm>
          <a:prstGeom prst="roundRect">
            <a:avLst>
              <a:gd name="adj" fmla="val 3940"/>
            </a:avLst>
          </a:prstGeom>
          <a:solidFill>
            <a:srgbClr val="231F20">
              <a:alpha val="49803"/>
            </a:srgbClr>
          </a:solidFill>
          <a:ln w="9525" cap="flat" cmpd="sng">
            <a:solidFill>
              <a:srgbClr val="C87D0E">
                <a:alpha val="49803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l="-2033" t="-11972" r="-4043" b="1047"/>
          <a:stretch/>
        </p:blipFill>
        <p:spPr>
          <a:xfrm>
            <a:off x="825157" y="1887143"/>
            <a:ext cx="2172350" cy="795695"/>
          </a:xfrm>
          <a:prstGeom prst="roundRect">
            <a:avLst>
              <a:gd name="adj" fmla="val 3940"/>
            </a:avLst>
          </a:prstGeom>
          <a:solidFill>
            <a:srgbClr val="231F20">
              <a:alpha val="49803"/>
            </a:srgbClr>
          </a:solidFill>
          <a:ln w="9525" cap="flat" cmpd="sng">
            <a:solidFill>
              <a:srgbClr val="C87D0E">
                <a:alpha val="49803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53557" y="3886200"/>
            <a:ext cx="5365416" cy="2288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97424" y="4419600"/>
            <a:ext cx="1607188" cy="16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817612" y="4465164"/>
            <a:ext cx="3187613" cy="525134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" sz="2800" b="1" i="0" u="none" strike="noStrike" cap="non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rPr>
              <a:t>SoftUni Team</a:t>
            </a:r>
          </a:p>
        </p:txBody>
      </p:sp>
      <p:sp>
        <p:nvSpPr>
          <p:cNvPr id="89" name="Shape 89"/>
          <p:cNvSpPr/>
          <p:nvPr/>
        </p:nvSpPr>
        <p:spPr>
          <a:xfrm>
            <a:off x="817614" y="4935064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" sz="2300" b="1" i="0" u="none" strike="noStrike" cap="non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rPr>
              <a:t>Technical Trainers</a:t>
            </a:r>
          </a:p>
        </p:txBody>
      </p:sp>
      <p:sp>
        <p:nvSpPr>
          <p:cNvPr id="90" name="Shape 90"/>
          <p:cNvSpPr/>
          <p:nvPr/>
        </p:nvSpPr>
        <p:spPr>
          <a:xfrm>
            <a:off x="817612" y="5379564"/>
            <a:ext cx="3187613" cy="363551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" sz="18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</a:p>
        </p:txBody>
      </p:sp>
      <p:sp>
        <p:nvSpPr>
          <p:cNvPr id="91" name="Shape 91"/>
          <p:cNvSpPr/>
          <p:nvPr/>
        </p:nvSpPr>
        <p:spPr>
          <a:xfrm>
            <a:off x="817612" y="5720726"/>
            <a:ext cx="3187613" cy="331234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" sz="16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http://softuni.bg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flipH="1">
            <a:off x="3427411" y="4038600"/>
            <a:ext cx="1925293" cy="211288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 rot="576164">
            <a:off x="4672947" y="3955856"/>
            <a:ext cx="1389225" cy="670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SzPct val="25000"/>
              <a:buNone/>
            </a:pPr>
            <a:r>
              <a:rPr lang="en" sz="2200" b="1" i="0" u="none" strike="noStrike" cap="none">
                <a:solidFill>
                  <a:srgbClr val="FFF0D9"/>
                </a:solidFill>
                <a:latin typeface="Calibri"/>
                <a:ea typeface="Calibri"/>
                <a:cs typeface="Calibri"/>
                <a:sym typeface="Calibri"/>
              </a:rPr>
              <a:t>Advanced</a:t>
            </a: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SzPct val="25000"/>
              <a:buNone/>
            </a:pPr>
            <a:r>
              <a:rPr lang="en" sz="2200" b="1">
                <a:solidFill>
                  <a:srgbClr val="FFF0D9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10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"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Transforms a collection to </a:t>
            </a:r>
            <a:r>
              <a:rPr lang="en"/>
              <a:t>map</a:t>
            </a:r>
          </a:p>
          <a:p>
            <a:pPr marL="304747" marR="0" lvl="0" indent="-30474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endParaRPr sz="3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/>
              <a:t>Collectors.toMap</a:t>
            </a:r>
            <a:r>
              <a:rPr lang="en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</a:p>
        </p:txBody>
      </p:sp>
      <p:sp>
        <p:nvSpPr>
          <p:cNvPr id="166" name="Shape 166"/>
          <p:cNvSpPr/>
          <p:nvPr/>
        </p:nvSpPr>
        <p:spPr>
          <a:xfrm>
            <a:off x="492125" y="2055675"/>
            <a:ext cx="11201400" cy="1598400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" sz="22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22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2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22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2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22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2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employees</a:t>
            </a:r>
            <a:r>
              <a:rPr lang="en" sz="22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2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people</a:t>
            </a:r>
          </a:p>
          <a:p>
            <a:pPr marL="457200" marR="0" lvl="0" indent="457200" algn="l" rtl="0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" sz="22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2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stream()</a:t>
            </a:r>
          </a:p>
          <a:p>
            <a:pPr marL="457200" marR="0" lvl="0" indent="457200" algn="l" rtl="0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" sz="22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.collect(Collectors</a:t>
            </a:r>
          </a:p>
          <a:p>
            <a:pPr marL="2286000" marR="0" lvl="0" indent="0" algn="l" rtl="0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" sz="22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.toMap(p -&gt; p.getName(), p -&gt; p.getAge()));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/>
              <a:t>g</a:t>
            </a:r>
            <a:r>
              <a:rPr lang="en" sz="54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roupingBy() and </a:t>
            </a:r>
            <a:r>
              <a:rPr lang="en"/>
              <a:t>toMap</a:t>
            </a:r>
            <a:r>
              <a:rPr lang="en" sz="54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1446212" y="5754967"/>
            <a:ext cx="8938472" cy="688255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" sz="40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Exercises in class</a:t>
            </a: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7157" y="866750"/>
            <a:ext cx="3524100" cy="36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12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304746" marR="0" lvl="0" indent="-30474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"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Collapses multiple collections to a single collection</a:t>
            </a:r>
          </a:p>
          <a:p>
            <a:pPr marL="304747" marR="0" lvl="0" indent="-30474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endParaRPr sz="3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304747" marR="0" lvl="0" indent="-30474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"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 we’ve combined all of the </a:t>
            </a:r>
            <a:r>
              <a:rPr lang="en"/>
              <a:t>integers</a:t>
            </a:r>
            <a:r>
              <a:rPr lang="en"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 the </a:t>
            </a:r>
            <a:r>
              <a:rPr lang="en"/>
              <a:t>list of lists</a:t>
            </a:r>
            <a:r>
              <a:rPr lang="en"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 a single </a:t>
            </a:r>
            <a:r>
              <a:rPr lang="en"/>
              <a:t>list</a:t>
            </a:r>
            <a:r>
              <a:rPr lang="en"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of integers.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/>
              <a:t>flatMap</a:t>
            </a:r>
            <a:r>
              <a:rPr lang="en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</a:p>
        </p:txBody>
      </p:sp>
      <p:sp>
        <p:nvSpPr>
          <p:cNvPr id="181" name="Shape 181"/>
          <p:cNvSpPr/>
          <p:nvPr/>
        </p:nvSpPr>
        <p:spPr>
          <a:xfrm>
            <a:off x="492125" y="1804550"/>
            <a:ext cx="11201400" cy="1849500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" sz="22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List&lt;Integer&gt; integers = nestedLists</a:t>
            </a: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" sz="22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	.stream()</a:t>
            </a: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" sz="22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	.flatMap(list -&gt; list.stream())	.collect(Collectors.toList());</a:t>
            </a: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buNone/>
            </a:pPr>
            <a:endParaRPr sz="2200" b="1" dirty="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buNone/>
            </a:pPr>
            <a:endParaRPr sz="2200" b="1" dirty="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buNone/>
            </a:pPr>
            <a:endParaRPr sz="2200" b="1" dirty="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13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304746" marR="0" lvl="0" indent="-30474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" dirty="0"/>
              <a:t>Performs a reduction on the elements of the Stream</a:t>
            </a:r>
          </a:p>
          <a:p>
            <a:pPr marL="304747" marR="0" lvl="0" indent="-30474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30474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6" marR="0" lvl="0" indent="-304746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" dirty="0"/>
              <a:t>Equivalent to :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/>
              <a:t>reduce</a:t>
            </a:r>
            <a:r>
              <a:rPr lang="en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</a:p>
        </p:txBody>
      </p:sp>
      <p:sp>
        <p:nvSpPr>
          <p:cNvPr id="189" name="Shape 189"/>
          <p:cNvSpPr/>
          <p:nvPr/>
        </p:nvSpPr>
        <p:spPr>
          <a:xfrm>
            <a:off x="455600" y="2067145"/>
            <a:ext cx="11201400" cy="894300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" sz="22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List&lt;Integer&gt; list = new ArrayList&lt;&gt;(Arrays.asList(1,2,3));</a:t>
            </a: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reduced = list.stream().reduce((e1, e2) -&gt; e1 + e2</a:t>
            </a:r>
            <a:r>
              <a:rPr lang="en" sz="2200" b="1" smtClean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).get(); </a:t>
            </a:r>
            <a:r>
              <a:rPr lang="en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 6</a:t>
            </a:r>
          </a:p>
        </p:txBody>
      </p:sp>
      <p:sp>
        <p:nvSpPr>
          <p:cNvPr id="190" name="Shape 190"/>
          <p:cNvSpPr/>
          <p:nvPr/>
        </p:nvSpPr>
        <p:spPr>
          <a:xfrm>
            <a:off x="455600" y="4107256"/>
            <a:ext cx="11201400" cy="1905918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-GB" sz="22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Integer reduced = 0;</a:t>
            </a:r>
            <a:endParaRPr lang="en" sz="2200" b="1" dirty="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" sz="22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for(Integer element : integers) {</a:t>
            </a: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" sz="22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	reduced = accumulator.apply(element);</a:t>
            </a: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" sz="22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" sz="22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return reduced;</a:t>
            </a: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buNone/>
            </a:pPr>
            <a:endParaRPr sz="2200" b="1" dirty="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0611" y="2729472"/>
            <a:ext cx="1726157" cy="932886"/>
          </a:xfrm>
          <a:prstGeom prst="roundRect">
            <a:avLst>
              <a:gd name="adj" fmla="val 2953"/>
            </a:avLst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764" y="1295400"/>
            <a:ext cx="1752600" cy="804223"/>
          </a:xfrm>
          <a:prstGeom prst="roundRect">
            <a:avLst>
              <a:gd name="adj" fmla="val 3159"/>
            </a:avLst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68146" y="1295400"/>
            <a:ext cx="2040955" cy="804012"/>
          </a:xfrm>
          <a:prstGeom prst="roundRect">
            <a:avLst>
              <a:gd name="adj" fmla="val 3159"/>
            </a:avLst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24427" y="1295400"/>
            <a:ext cx="2093873" cy="804012"/>
          </a:xfrm>
          <a:prstGeom prst="roundRect">
            <a:avLst>
              <a:gd name="adj" fmla="val 3159"/>
            </a:avLst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2764" y="5373442"/>
            <a:ext cx="3352799" cy="849556"/>
          </a:xfrm>
          <a:prstGeom prst="roundRect">
            <a:avLst>
              <a:gd name="adj" fmla="val 3159"/>
            </a:avLst>
          </a:prstGeom>
          <a:noFill/>
          <a:ln>
            <a:noFill/>
          </a:ln>
        </p:spPr>
      </p:pic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Stream API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58562" y="5373442"/>
            <a:ext cx="2753589" cy="849555"/>
          </a:xfrm>
          <a:prstGeom prst="roundRect">
            <a:avLst>
              <a:gd name="adj" fmla="val 2953"/>
            </a:avLst>
          </a:prstGeom>
          <a:noFill/>
          <a:ln>
            <a:noFill/>
          </a:ln>
        </p:spPr>
      </p:pic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529383" y="6400801"/>
            <a:ext cx="10482604" cy="363551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GB" sz="1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https://softuni.bg/courses/java-fundamentals</a:t>
            </a:r>
            <a:endParaRPr lang="en" sz="1800" b="0" i="0" u="sng" strike="noStrike" cap="none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10"/>
            </a:endParaRP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633728" y="5373442"/>
            <a:ext cx="4073042" cy="849555"/>
          </a:xfrm>
          <a:prstGeom prst="roundRect">
            <a:avLst>
              <a:gd name="adj" fmla="val 3159"/>
            </a:avLst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075611" y="1316221"/>
            <a:ext cx="3631158" cy="783190"/>
          </a:xfrm>
          <a:prstGeom prst="roundRect">
            <a:avLst>
              <a:gd name="adj" fmla="val 3159"/>
            </a:avLst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713412" y="4251041"/>
            <a:ext cx="5993358" cy="550371"/>
          </a:xfrm>
          <a:prstGeom prst="roundRect">
            <a:avLst>
              <a:gd name="adj" fmla="val 3159"/>
            </a:avLst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1796243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"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course (slides, examples, demos, videos, homework, etc.)</a:t>
            </a:r>
            <a:br>
              <a:rPr lang="en"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licensed under the "</a:t>
            </a:r>
            <a:r>
              <a:rPr lang="en" sz="3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 4.0 International</a:t>
            </a:r>
            <a:r>
              <a:rPr lang="en"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 license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15</a:t>
            </a:fld>
            <a:endParaRPr lang="en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7637" y="3281192"/>
            <a:ext cx="3170775" cy="1109379"/>
          </a:xfrm>
          <a:prstGeom prst="roundRect">
            <a:avLst>
              <a:gd name="adj" fmla="val 4326"/>
            </a:avLst>
          </a:prstGeom>
          <a:noFill/>
          <a:ln w="9525" cap="flat" cmpd="sng">
            <a:solidFill>
              <a:srgbClr val="7B4A3A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188815" y="4724400"/>
            <a:ext cx="11804821" cy="1997078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Attribution: this work may contain portions from</a:t>
            </a:r>
          </a:p>
          <a:p>
            <a:pPr marL="609493" marR="0" lvl="1" indent="-24119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Fundamentals of Computer Programming with C#</a:t>
            </a:r>
            <a:r>
              <a:rPr lang="e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 book by Svetlin Nakov &amp; Co. under </a:t>
            </a:r>
            <a:r>
              <a:rPr lang="en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CC-BY-SA</a:t>
            </a:r>
            <a:r>
              <a:rPr lang="e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license</a:t>
            </a:r>
          </a:p>
          <a:p>
            <a:pPr marL="609493" marR="0" lvl="1" indent="-24119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OOP</a:t>
            </a:r>
            <a:r>
              <a:rPr lang="e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 course by Telerik Academy under </a:t>
            </a:r>
            <a:r>
              <a:rPr lang="en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CC-BY-NC-SA</a:t>
            </a:r>
            <a:r>
              <a:rPr lang="e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license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 idx="4294967295"/>
          </p:nvPr>
        </p:nvSpPr>
        <p:spPr>
          <a:xfrm>
            <a:off x="259898" y="103056"/>
            <a:ext cx="9074149" cy="936624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Free Trainings @ Software University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4294967295"/>
          </p:nvPr>
        </p:nvSpPr>
        <p:spPr>
          <a:xfrm>
            <a:off x="259898" y="1039680"/>
            <a:ext cx="9434512" cy="5639378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Foundation – </a:t>
            </a:r>
            <a:r>
              <a:rPr lang="en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softuni.org</a:t>
            </a:r>
          </a:p>
          <a:p>
            <a:pPr marL="304747" marR="0" lvl="0" indent="-3047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– High-Quality Education, Profession and Job for Software Developers</a:t>
            </a:r>
          </a:p>
          <a:p>
            <a:pPr marL="609493" marR="0" lvl="1" indent="-24119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lang="en" sz="2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softuni.bg</a:t>
            </a:r>
            <a:r>
              <a:rPr lang="en" sz="2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04747" marR="0" lvl="1" indent="-3047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@ Facebook</a:t>
            </a:r>
          </a:p>
          <a:p>
            <a:pPr marL="609493" marR="0" lvl="1" indent="-24119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lang="en" sz="2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facebook.com/SoftwareUniversity</a:t>
            </a:r>
          </a:p>
          <a:p>
            <a:pPr marL="304747" marR="0" lvl="1" indent="-3047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@ YouTube</a:t>
            </a:r>
          </a:p>
          <a:p>
            <a:pPr marL="609493" marR="0" lvl="1" indent="-24119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lang="en" sz="2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youtube.com/SoftwareUniversity</a:t>
            </a:r>
          </a:p>
          <a:p>
            <a:pPr marL="304747" marR="0" lvl="1" indent="-3047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Forums – </a:t>
            </a:r>
            <a:r>
              <a:rPr lang="en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forum.softuni.bg</a:t>
            </a: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8">
            <a:alphaModFix/>
          </a:blip>
          <a:srcRect t="7214" b="7213"/>
          <a:stretch/>
        </p:blipFill>
        <p:spPr>
          <a:xfrm>
            <a:off x="9659438" y="1594686"/>
            <a:ext cx="1834973" cy="1570200"/>
          </a:xfrm>
          <a:prstGeom prst="rect">
            <a:avLst/>
          </a:prstGeom>
          <a:noFill/>
          <a:ln w="12700" cap="flat" cmpd="sng">
            <a:solidFill>
              <a:srgbClr val="55438F">
                <a:alpha val="69803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9">
            <a:alphaModFix/>
          </a:blip>
          <a:srcRect l="-5359" t="-15226" r="-5359" b="-15226"/>
          <a:stretch/>
        </p:blipFill>
        <p:spPr>
          <a:xfrm>
            <a:off x="9457097" y="466964"/>
            <a:ext cx="2269869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49803"/>
            </a:srgbClr>
          </a:solidFill>
          <a:ln w="9525" cap="flat" cmpd="sng">
            <a:solidFill>
              <a:srgbClr val="C87D0E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75535" y="3385123"/>
            <a:ext cx="1003953" cy="1017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56543" y="4589657"/>
            <a:ext cx="1837868" cy="675261"/>
          </a:xfrm>
          <a:prstGeom prst="rect">
            <a:avLst/>
          </a:prstGeom>
          <a:noFill/>
          <a:ln w="25400" cap="flat" cmpd="sng">
            <a:solidFill>
              <a:srgbClr val="7F7F7F">
                <a:alpha val="24705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31" name="Shape 23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109334" y="5540171"/>
            <a:ext cx="970155" cy="96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762303" y="3093953"/>
            <a:ext cx="2286198" cy="249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927153" lvl="0" indent="-571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6250"/>
              <a:buFont typeface="+mj-lt"/>
              <a:buAutoNum type="arabicPeriod"/>
            </a:pPr>
            <a:r>
              <a:rPr lang="en" sz="3200" dirty="0"/>
              <a:t>Stream API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" sz="3200" dirty="0"/>
              <a:t>Simple Operations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" sz="3200" dirty="0"/>
              <a:t>The Collector Class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" sz="3200" dirty="0"/>
              <a:t>Harder Operations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104" name="Shape 104"/>
          <p:cNvSpPr/>
          <p:nvPr/>
        </p:nvSpPr>
        <p:spPr>
          <a:xfrm rot="201516">
            <a:off x="5387759" y="3463723"/>
            <a:ext cx="1413327" cy="3170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0" b="1" i="0" u="none" strike="noStrike" cap="none">
              <a:solidFill>
                <a:srgbClr val="FFCA9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9011" y="2895600"/>
            <a:ext cx="2875100" cy="316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7037" y="3640475"/>
            <a:ext cx="22860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90413" y="106680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1451"/>
              <a:buFont typeface="Noto Sans Symbols"/>
              <a:buChar char="▪"/>
            </a:pPr>
            <a:r>
              <a:rPr lang="en" sz="3145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filter()</a:t>
            </a:r>
          </a:p>
          <a:p>
            <a:pPr lvl="1" indent="-30474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1451"/>
            </a:pPr>
            <a:r>
              <a:rPr lang="en" sz="2800" dirty="0"/>
              <a:t>Returns a Stream of elements that match the given predicate</a:t>
            </a:r>
            <a:endParaRPr lang="en" sz="2945" b="1" dirty="0">
              <a:solidFill>
                <a:srgbClr val="F3C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04747" marR="0" lvl="0" indent="-30474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B254"/>
              </a:buClr>
              <a:buSzPct val="101451"/>
              <a:buFont typeface="Noto Sans Symbols"/>
              <a:buChar char="▪"/>
            </a:pPr>
            <a:r>
              <a:rPr lang="en" sz="3145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map()</a:t>
            </a:r>
          </a:p>
          <a:p>
            <a:pPr lvl="1" indent="-304747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B254"/>
              </a:buClr>
              <a:buSzPct val="101451"/>
            </a:pPr>
            <a:r>
              <a:rPr lang="en" sz="2800" dirty="0"/>
              <a:t>Iterates through the elements and applies given function on each of them</a:t>
            </a:r>
          </a:p>
          <a:p>
            <a:pPr lvl="2" indent="-304747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B254"/>
              </a:buClr>
              <a:buSzPct val="101451"/>
            </a:pPr>
            <a:r>
              <a:rPr lang="en" sz="2800" dirty="0"/>
              <a:t>On non-primitive types </a:t>
            </a:r>
          </a:p>
          <a:p>
            <a:pPr lvl="2" indent="-304747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B254"/>
              </a:buClr>
              <a:buSzPct val="101451"/>
            </a:pPr>
            <a:r>
              <a:rPr lang="en" sz="2800" dirty="0"/>
              <a:t>On primitive types</a:t>
            </a:r>
            <a:endParaRPr lang="en" sz="2745" b="1" dirty="0">
              <a:solidFill>
                <a:srgbClr val="F3C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04747" marR="0" lvl="0" indent="-30474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B254"/>
              </a:buClr>
              <a:buSzPct val="101451"/>
              <a:buFont typeface="Noto Sans Symbols"/>
              <a:buChar char="▪"/>
            </a:pPr>
            <a:r>
              <a:rPr lang="en-GB" sz="3145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3145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orted()</a:t>
            </a:r>
          </a:p>
          <a:p>
            <a:pPr lvl="1" indent="-304747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1451"/>
            </a:pPr>
            <a:r>
              <a:rPr lang="en" sz="3000" dirty="0"/>
              <a:t>Returns a Stream sorted according to the given Comparator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/>
              <a:t>Stream API </a:t>
            </a:r>
            <a:r>
              <a:rPr lang="en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: Simple Operations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700" cy="1965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90412" y="1066800"/>
            <a:ext cx="11804700" cy="557040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1451"/>
            </a:pPr>
            <a:r>
              <a:rPr lang="en" sz="3145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peek()</a:t>
            </a:r>
          </a:p>
          <a:p>
            <a:pPr marL="761946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1451"/>
            </a:pPr>
            <a:r>
              <a:rPr lang="en" sz="2800" dirty="0"/>
              <a:t>Returns a Stream of elements that match the given predicate</a:t>
            </a:r>
            <a:endParaRPr lang="en" sz="2945" b="1" dirty="0">
              <a:solidFill>
                <a:srgbClr val="F3C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1451"/>
            </a:pPr>
            <a:r>
              <a:rPr lang="en" sz="3145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distinct()</a:t>
            </a:r>
          </a:p>
          <a:p>
            <a:pPr marL="761946" lvl="1" indent="-457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1451"/>
            </a:pPr>
            <a:r>
              <a:rPr lang="en" sz="2800" dirty="0"/>
              <a:t>Returns a Stream consisting of the distinct elements</a:t>
            </a:r>
            <a:endParaRPr lang="en" sz="2945" b="1" dirty="0">
              <a:solidFill>
                <a:srgbClr val="F3C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1451"/>
            </a:pPr>
            <a:r>
              <a:rPr lang="en-GB" sz="3145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3145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imit()</a:t>
            </a:r>
          </a:p>
          <a:p>
            <a:pPr marL="761946" lvl="1" indent="-457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1451"/>
            </a:pPr>
            <a:r>
              <a:rPr lang="en" sz="2800" dirty="0"/>
              <a:t>Returns a Stream truncated to size equal to the given length</a:t>
            </a:r>
            <a:endParaRPr lang="en" sz="2945" b="1" dirty="0">
              <a:solidFill>
                <a:srgbClr val="F3C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1451"/>
            </a:pPr>
            <a:r>
              <a:rPr lang="en-GB" sz="3145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3145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kip()</a:t>
            </a:r>
          </a:p>
          <a:p>
            <a:pPr marL="761946" lvl="1" indent="-457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1451"/>
            </a:pPr>
            <a:r>
              <a:rPr lang="en" sz="2800" dirty="0"/>
              <a:t>Returns</a:t>
            </a:r>
            <a:r>
              <a:rPr lang="en" dirty="0"/>
              <a:t> a Stream consisting of the remaining elements after discarding the first N elements (N is given as parameter)</a:t>
            </a:r>
            <a:endParaRPr lang="en" sz="2745" b="1" dirty="0">
              <a:solidFill>
                <a:srgbClr val="F3CC5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88815" y="40340"/>
            <a:ext cx="9577500" cy="111090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/>
              <a:t>Stream API </a:t>
            </a:r>
            <a:r>
              <a:rPr lang="en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: Simple Operations (2)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46212" y="4953000"/>
            <a:ext cx="8938500" cy="8205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/>
              <a:t>The Collector Class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200" y="1377875"/>
            <a:ext cx="3222475" cy="29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700" cy="1965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90412" y="1066800"/>
            <a:ext cx="11804700" cy="557040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304746" marR="0" lvl="0" indent="-3047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1451"/>
              <a:buFont typeface="Noto Sans Symbols"/>
              <a:buChar char="▪"/>
            </a:pPr>
            <a:r>
              <a:rPr lang="en" sz="3145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toList()</a:t>
            </a:r>
          </a:p>
          <a:p>
            <a:pPr marL="761946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1451"/>
            </a:pPr>
            <a:r>
              <a:rPr lang="en" sz="3000" dirty="0"/>
              <a:t>Returns a List with collected elements</a:t>
            </a:r>
            <a:endParaRPr lang="en" sz="2945" b="1" dirty="0">
              <a:solidFill>
                <a:srgbClr val="F3C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04746" marR="0" lvl="0" indent="-30474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B254"/>
              </a:buClr>
              <a:buSzPct val="101451"/>
              <a:buFont typeface="Noto Sans Symbols"/>
              <a:buChar char="▪"/>
            </a:pPr>
            <a:r>
              <a:rPr lang="en" sz="3145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toSet()</a:t>
            </a:r>
          </a:p>
          <a:p>
            <a:pPr marL="761946" lvl="1" indent="-457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1451"/>
            </a:pPr>
            <a:r>
              <a:rPr lang="en" sz="3000" dirty="0"/>
              <a:t>Returns a Set with collected elements</a:t>
            </a:r>
            <a:endParaRPr lang="en" sz="2945" b="1" dirty="0">
              <a:solidFill>
                <a:srgbClr val="F3C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04746" lvl="0" indent="-30474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1451"/>
            </a:pPr>
            <a:r>
              <a:rPr lang="en" sz="3145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toCollection()</a:t>
            </a:r>
          </a:p>
          <a:p>
            <a:pPr marL="761946" lvl="1" indent="-457200">
              <a:lnSpc>
                <a:spcPct val="100000"/>
              </a:lnSpc>
              <a:spcBef>
                <a:spcPts val="400"/>
              </a:spcBef>
              <a:buSzPct val="101451"/>
            </a:pPr>
            <a:r>
              <a:rPr lang="en" sz="2960" dirty="0"/>
              <a:t>Returns a Collection with collected elements by the given Collection type</a:t>
            </a:r>
          </a:p>
          <a:p>
            <a:pPr marL="457200" lvl="0" indent="-457200">
              <a:lnSpc>
                <a:spcPct val="100000"/>
              </a:lnSpc>
              <a:spcBef>
                <a:spcPts val="400"/>
              </a:spcBef>
              <a:buSzPct val="101451"/>
            </a:pPr>
            <a:r>
              <a:rPr lang="en" sz="3150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summarizingInt()</a:t>
            </a:r>
            <a:r>
              <a:rPr lang="en" sz="3150" dirty="0"/>
              <a:t> </a:t>
            </a:r>
          </a:p>
          <a:p>
            <a:pPr marL="761946" lvl="1" indent="-457200">
              <a:lnSpc>
                <a:spcPct val="100000"/>
              </a:lnSpc>
              <a:spcBef>
                <a:spcPts val="400"/>
              </a:spcBef>
              <a:buSzPct val="101451"/>
            </a:pPr>
            <a:r>
              <a:rPr lang="en" sz="2960" dirty="0"/>
              <a:t>Applies a function on each element in the Stream and returns</a:t>
            </a:r>
          </a:p>
          <a:p>
            <a:pPr marL="0" lv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960" dirty="0"/>
              <a:t>        summary statistics (e.g. Max Element, Min Element, Sum … )</a:t>
            </a:r>
          </a:p>
          <a:p>
            <a:pPr marL="304746" lvl="0" indent="-30474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1451"/>
            </a:pPr>
            <a:endParaRPr lang="en" sz="3145" b="1" dirty="0">
              <a:solidFill>
                <a:srgbClr val="F3CC5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188815" y="40340"/>
            <a:ext cx="9577500" cy="111090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 dirty="0"/>
              <a:t>Collectors </a:t>
            </a:r>
            <a:r>
              <a:rPr lang="en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dirty="0"/>
              <a:t>Built in Operations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446212" y="4953000"/>
            <a:ext cx="8938500" cy="8205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/>
              <a:t>Stream API </a:t>
            </a:r>
            <a:r>
              <a:rPr lang="en" sz="54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: Harder Operations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175" y="1489687"/>
            <a:ext cx="3902549" cy="25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700" cy="1965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190412" y="1151120"/>
            <a:ext cx="11804700" cy="557040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304746" marR="0" lvl="0" indent="-30474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"/>
              <a:t>Partitioning</a:t>
            </a:r>
            <a:r>
              <a:rPr lang="en"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collection into </a:t>
            </a:r>
            <a:r>
              <a:rPr lang="en"/>
              <a:t>two groups</a:t>
            </a:r>
            <a:r>
              <a:rPr lang="en"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"/>
              <a:t>First group conforms</a:t>
            </a:r>
          </a:p>
          <a:p>
            <a:pPr marL="0" marR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the given boolean condition and the second does not.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88815" y="40340"/>
            <a:ext cx="9577500" cy="111090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/>
              <a:t>Collectors.partitioningBy</a:t>
            </a:r>
            <a:r>
              <a:rPr lang="en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</a:p>
        </p:txBody>
      </p:sp>
      <p:sp>
        <p:nvSpPr>
          <p:cNvPr id="150" name="Shape 150"/>
          <p:cNvSpPr/>
          <p:nvPr/>
        </p:nvSpPr>
        <p:spPr>
          <a:xfrm>
            <a:off x="415650" y="3042800"/>
            <a:ext cx="11232600" cy="234330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Boolean, List&lt;Employee&gt;</a:t>
            </a:r>
            <a:r>
              <a:rPr lang="en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partitions</a:t>
            </a:r>
            <a:r>
              <a:rPr lang="en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employees</a:t>
            </a:r>
          </a:p>
          <a:p>
            <a:pPr marL="457200" marR="0" lvl="0" indent="457200" algn="l" rtl="0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.stream()</a:t>
            </a:r>
          </a:p>
          <a:p>
            <a:pPr marL="457200" marR="0" lvl="0" indent="457200" algn="l" rtl="0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.collect(Collectors</a:t>
            </a:r>
          </a:p>
          <a:p>
            <a:pPr marL="1828800" marR="0" lvl="0" indent="457200" algn="l" rtl="0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partitioningBy</a:t>
            </a:r>
            <a:r>
              <a:rPr lang="en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employee -&gt; </a:t>
            </a:r>
          </a:p>
          <a:p>
            <a:pPr marL="5486400" marR="0" lvl="0" indent="457200" algn="l" rtl="0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employee.getSalary &gt; 1500</a:t>
            </a:r>
            <a:r>
              <a:rPr lang="en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9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304746" marR="0" lvl="0" indent="-30474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" sz="3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Transforms a collection into groups. Each group has a key</a:t>
            </a:r>
            <a:r>
              <a:rPr lang="en" dirty="0"/>
              <a:t> -</a:t>
            </a: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the result of the given lambda parameter.</a:t>
            </a:r>
          </a:p>
          <a:p>
            <a:pPr marL="0" marR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/>
              <a:t>Collectors.groupingBy</a:t>
            </a:r>
            <a:r>
              <a:rPr lang="en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</a:p>
        </p:txBody>
      </p:sp>
      <p:sp>
        <p:nvSpPr>
          <p:cNvPr id="158" name="Shape 158"/>
          <p:cNvSpPr/>
          <p:nvPr/>
        </p:nvSpPr>
        <p:spPr>
          <a:xfrm>
            <a:off x="415650" y="3042800"/>
            <a:ext cx="11232600" cy="210567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" sz="22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22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2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Double, List&lt;Employee&gt;</a:t>
            </a:r>
            <a:r>
              <a:rPr lang="en" sz="22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2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partitions</a:t>
            </a:r>
            <a:r>
              <a:rPr lang="en" sz="22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2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employees</a:t>
            </a:r>
          </a:p>
          <a:p>
            <a:pPr marL="457200" marR="0" lvl="0" indent="457200" algn="l" rtl="0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" sz="22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.stream()</a:t>
            </a:r>
          </a:p>
          <a:p>
            <a:pPr marL="457200" marR="0" lvl="0" indent="457200" algn="l" rtl="0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" sz="22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.collect(Collectors</a:t>
            </a:r>
          </a:p>
          <a:p>
            <a:pPr marL="1828800" marR="0" lvl="0" indent="457200" algn="l" rtl="0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" sz="22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2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groupingBy</a:t>
            </a:r>
            <a:r>
              <a:rPr lang="en" sz="22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2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employee -&gt; </a:t>
            </a:r>
          </a:p>
          <a:p>
            <a:pPr marL="5029200" marR="0" lvl="0" indent="457200" algn="l" rtl="0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" sz="22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employee.getSalary()</a:t>
            </a:r>
            <a:r>
              <a:rPr lang="en" sz="22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oftUni 16x9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SoftUni 16x9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597</Words>
  <Application>Microsoft Office PowerPoint</Application>
  <PresentationFormat>Custom</PresentationFormat>
  <Paragraphs>130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SoftUni 16x9</vt:lpstr>
      <vt:lpstr>5_SoftUni 16x9</vt:lpstr>
      <vt:lpstr>Functional Programming</vt:lpstr>
      <vt:lpstr>Table of Contents</vt:lpstr>
      <vt:lpstr>Stream API : Simple Operations</vt:lpstr>
      <vt:lpstr>Stream API : Simple Operations (2)</vt:lpstr>
      <vt:lpstr>The Collector Class</vt:lpstr>
      <vt:lpstr>Collectors : Built in Operations</vt:lpstr>
      <vt:lpstr>Stream API : Harder Operations</vt:lpstr>
      <vt:lpstr>Collectors.partitioningBy()</vt:lpstr>
      <vt:lpstr>Collectors.groupingBy()</vt:lpstr>
      <vt:lpstr>Collectors.toMap()</vt:lpstr>
      <vt:lpstr>groupingBy() and toMap()</vt:lpstr>
      <vt:lpstr>flatMap()</vt:lpstr>
      <vt:lpstr>reduce()</vt:lpstr>
      <vt:lpstr>Stream API</vt:lpstr>
      <vt:lpstr>License</vt:lpstr>
      <vt:lpstr>Free 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cp:lastModifiedBy>Dell</cp:lastModifiedBy>
  <cp:revision>8</cp:revision>
  <dcterms:modified xsi:type="dcterms:W3CDTF">2016-06-08T21:52:09Z</dcterms:modified>
</cp:coreProperties>
</file>