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  <p:sldMasterId id="2147483683" r:id="rId4"/>
    <p:sldMasterId id="2147483690" r:id="rId5"/>
    <p:sldMasterId id="2147483697" r:id="rId6"/>
    <p:sldMasterId id="2147483704" r:id="rId7"/>
  </p:sldMasterIdLst>
  <p:notesMasterIdLst>
    <p:notesMasterId r:id="rId61"/>
  </p:notesMasterIdLst>
  <p:handoutMasterIdLst>
    <p:handoutMasterId r:id="rId62"/>
  </p:handoutMasterIdLst>
  <p:sldIdLst>
    <p:sldId id="538" r:id="rId8"/>
    <p:sldId id="539" r:id="rId9"/>
    <p:sldId id="460" r:id="rId10"/>
    <p:sldId id="545" r:id="rId11"/>
    <p:sldId id="544" r:id="rId12"/>
    <p:sldId id="550" r:id="rId13"/>
    <p:sldId id="551" r:id="rId14"/>
    <p:sldId id="552" r:id="rId15"/>
    <p:sldId id="553" r:id="rId16"/>
    <p:sldId id="554" r:id="rId17"/>
    <p:sldId id="555" r:id="rId18"/>
    <p:sldId id="556" r:id="rId19"/>
    <p:sldId id="557" r:id="rId20"/>
    <p:sldId id="558" r:id="rId21"/>
    <p:sldId id="559" r:id="rId22"/>
    <p:sldId id="560" r:id="rId23"/>
    <p:sldId id="561" r:id="rId24"/>
    <p:sldId id="562" r:id="rId25"/>
    <p:sldId id="563" r:id="rId26"/>
    <p:sldId id="564" r:id="rId27"/>
    <p:sldId id="565" r:id="rId28"/>
    <p:sldId id="566" r:id="rId29"/>
    <p:sldId id="567" r:id="rId30"/>
    <p:sldId id="568" r:id="rId31"/>
    <p:sldId id="569" r:id="rId32"/>
    <p:sldId id="570" r:id="rId33"/>
    <p:sldId id="571" r:id="rId34"/>
    <p:sldId id="572" r:id="rId35"/>
    <p:sldId id="574" r:id="rId36"/>
    <p:sldId id="573" r:id="rId37"/>
    <p:sldId id="575" r:id="rId38"/>
    <p:sldId id="576" r:id="rId39"/>
    <p:sldId id="577" r:id="rId40"/>
    <p:sldId id="578" r:id="rId41"/>
    <p:sldId id="579" r:id="rId42"/>
    <p:sldId id="580" r:id="rId43"/>
    <p:sldId id="581" r:id="rId44"/>
    <p:sldId id="582" r:id="rId45"/>
    <p:sldId id="583" r:id="rId46"/>
    <p:sldId id="584" r:id="rId47"/>
    <p:sldId id="546" r:id="rId48"/>
    <p:sldId id="547" r:id="rId49"/>
    <p:sldId id="585" r:id="rId50"/>
    <p:sldId id="586" r:id="rId51"/>
    <p:sldId id="587" r:id="rId52"/>
    <p:sldId id="548" r:id="rId53"/>
    <p:sldId id="549" r:id="rId54"/>
    <p:sldId id="588" r:id="rId55"/>
    <p:sldId id="589" r:id="rId56"/>
    <p:sldId id="540" r:id="rId57"/>
    <p:sldId id="543" r:id="rId58"/>
    <p:sldId id="542" r:id="rId59"/>
    <p:sldId id="541" r:id="rId6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38"/>
            <p14:sldId id="539"/>
            <p14:sldId id="460"/>
          </p14:sldIdLst>
        </p14:section>
        <p14:section name="Template-Driven Forms" id="{4C6CD7CE-4C5C-4256-BE95-6EC46516E444}">
          <p14:sldIdLst>
            <p14:sldId id="545"/>
            <p14:sldId id="544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</p14:sldIdLst>
        </p14:section>
        <p14:section name="Reactive Forms" id="{DF5259B6-FD1E-4BE0-9AF6-7C6BCDB43466}">
          <p14:sldIdLst>
            <p14:sldId id="568"/>
            <p14:sldId id="569"/>
            <p14:sldId id="570"/>
            <p14:sldId id="571"/>
            <p14:sldId id="572"/>
            <p14:sldId id="574"/>
            <p14:sldId id="573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</p14:sldIdLst>
        </p14:section>
        <p14:section name="Attribute Directives" id="{5C97B8EF-1DB7-4EB1-88AD-9861FACFDF60}">
          <p14:sldIdLst>
            <p14:sldId id="546"/>
            <p14:sldId id="547"/>
            <p14:sldId id="585"/>
            <p14:sldId id="586"/>
            <p14:sldId id="587"/>
          </p14:sldIdLst>
        </p14:section>
        <p14:section name="Pipes" id="{2577CED2-1539-4C0B-9FFB-6B7A4307A7C4}">
          <p14:sldIdLst>
            <p14:sldId id="548"/>
            <p14:sldId id="549"/>
            <p14:sldId id="588"/>
            <p14:sldId id="589"/>
          </p14:sldIdLst>
        </p14:section>
        <p14:section name="Summary" id="{1888D697-2B49-43A6-BDC2-719250E583B8}">
          <p14:sldIdLst>
            <p14:sldId id="540"/>
            <p14:sldId id="543"/>
            <p14:sldId id="542"/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8" autoAdjust="0"/>
    <p:restoredTop sz="95400" autoAdjust="0"/>
  </p:normalViewPr>
  <p:slideViewPr>
    <p:cSldViewPr>
      <p:cViewPr varScale="1">
        <p:scale>
          <a:sx n="66" d="100"/>
          <a:sy n="66" d="100"/>
        </p:scale>
        <p:origin x="468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presProps" Target="presProps.xml"/><Relationship Id="rId7" Type="http://schemas.openxmlformats.org/officeDocument/2006/relationships/slideMaster" Target="slideMasters/slideMaster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79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095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98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42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624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29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87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63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35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99118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16212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47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6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1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02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77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928563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62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44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37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128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42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26140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32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076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110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036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524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55683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7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35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791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18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2474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930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0248994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971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872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3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930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7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7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1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826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6996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0616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6199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7577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3653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active-Extensions/RxJS/blob/master/doc/gettingstarted/categories.md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telenor.b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305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2" y="3861328"/>
            <a:ext cx="2359370" cy="254834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 smtClean="0"/>
              <a:t>Directives and Forms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Handling Forms</a:t>
            </a:r>
          </a:p>
          <a:p>
            <a:r>
              <a:rPr lang="en-US" dirty="0" smtClean="0"/>
              <a:t>Attribute Directives. Pipes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049867" y="3620158"/>
            <a:ext cx="151201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Directives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Forms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4724400"/>
            <a:ext cx="4086186" cy="17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chemeClr val="accent1"/>
                </a:solidFill>
              </a:rPr>
              <a:t>Angular</a:t>
            </a:r>
            <a:r>
              <a:rPr lang="en-US" dirty="0"/>
              <a:t> form has </a:t>
            </a:r>
            <a:r>
              <a:rPr lang="en-US" dirty="0">
                <a:solidFill>
                  <a:schemeClr val="accent1"/>
                </a:solidFill>
              </a:rPr>
              <a:t>two</a:t>
            </a:r>
            <a:r>
              <a:rPr lang="en-US" dirty="0"/>
              <a:t> </a:t>
            </a:r>
            <a:r>
              <a:rPr lang="en-US" dirty="0" smtClean="0"/>
              <a:t>parts</a:t>
            </a:r>
          </a:p>
          <a:p>
            <a:pPr lvl="1"/>
            <a:r>
              <a:rPr lang="en-US" dirty="0" smtClean="0"/>
              <a:t>An HTML-based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omponent </a:t>
            </a:r>
            <a:r>
              <a:rPr lang="en-US" dirty="0" smtClean="0">
                <a:solidFill>
                  <a:schemeClr val="accent1"/>
                </a:solidFill>
              </a:rPr>
              <a:t>class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handle</a:t>
            </a:r>
            <a:r>
              <a:rPr lang="en-US" dirty="0" smtClean="0"/>
              <a:t> 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Form Component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5484" y="3258992"/>
            <a:ext cx="8610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@Component({…})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LaptopFormComponent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public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operatingSystems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public model :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public submitted :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boolean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519200" y="4724400"/>
            <a:ext cx="3527425" cy="677820"/>
          </a:xfrm>
          <a:prstGeom prst="wedgeRoundRectCallout">
            <a:avLst>
              <a:gd name="adj1" fmla="val -100539"/>
              <a:gd name="adj2" fmla="val -930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items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406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smtClean="0">
                <a:solidFill>
                  <a:schemeClr val="accent1"/>
                </a:solidFill>
              </a:rPr>
              <a:t>constructor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initialize</a:t>
            </a:r>
            <a:r>
              <a:rPr lang="en-US" dirty="0" smtClean="0"/>
              <a:t> the items in the select list and the initial model </a:t>
            </a:r>
            <a:r>
              <a:rPr lang="en-US" dirty="0" smtClean="0">
                <a:solidFill>
                  <a:schemeClr val="accent1"/>
                </a:solidFill>
              </a:rPr>
              <a:t>state</a:t>
            </a:r>
            <a:r>
              <a:rPr lang="en-US" dirty="0" smtClean="0"/>
              <a:t>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Component Constructor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1" y="2438400"/>
            <a:ext cx="11034599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@Component({…})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LaptopFormComponent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operatingSystems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[ 'Windows 10', 'Linux', 'Mac OS' ];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model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new Laptop(12, 'Intel Core i7', '16 GB DDR4',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this.operatingSystems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[0], 1000);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submitted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false;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}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15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2 is </a:t>
            </a:r>
            <a:r>
              <a:rPr lang="en-US" dirty="0" smtClean="0">
                <a:solidFill>
                  <a:schemeClr val="accent1"/>
                </a:solidFill>
              </a:rPr>
              <a:t>module based </a:t>
            </a:r>
            <a:r>
              <a:rPr lang="en-US" dirty="0" smtClean="0"/>
              <a:t>and to handle Forms (</a:t>
            </a:r>
            <a:r>
              <a:rPr lang="en-US" dirty="0" err="1" smtClean="0">
                <a:solidFill>
                  <a:schemeClr val="accent1"/>
                </a:solidFill>
              </a:rPr>
              <a:t>ngModel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ngSubmit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ngForm</a:t>
            </a:r>
            <a:r>
              <a:rPr lang="en-US" dirty="0" smtClean="0"/>
              <a:t>) we need </a:t>
            </a:r>
            <a:r>
              <a:rPr lang="en-US" dirty="0" smtClean="0">
                <a:solidFill>
                  <a:schemeClr val="accent1"/>
                </a:solidFill>
              </a:rPr>
              <a:t>Forms Module</a:t>
            </a:r>
          </a:p>
          <a:p>
            <a:r>
              <a:rPr lang="en-US" dirty="0" smtClean="0"/>
              <a:t>Import the following in </a:t>
            </a:r>
            <a:r>
              <a:rPr lang="en-US" dirty="0" err="1" smtClean="0">
                <a:solidFill>
                  <a:schemeClr val="accent1"/>
                </a:solidFill>
              </a:rPr>
              <a:t>app.module.ts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Forms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3" y="3291956"/>
            <a:ext cx="1103459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mport {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FormsModule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'@angular/forms';</a:t>
            </a:r>
          </a:p>
          <a:p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imports: [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FormsModule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declarations: [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LaptopFormComponent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xport class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 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399212" y="5331124"/>
            <a:ext cx="4518025" cy="1154546"/>
          </a:xfrm>
          <a:prstGeom prst="wedgeRoundRectCallout">
            <a:avLst>
              <a:gd name="adj1" fmla="val -90593"/>
              <a:gd name="adj2" fmla="val -569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well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566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HTML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066800"/>
            <a:ext cx="11034599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 class="container"&gt;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&lt;h1&gt;Laptop Form&lt;/h1&gt;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&lt;form&gt;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&lt;label for="processor"&gt;</a:t>
            </a:r>
            <a:r>
              <a:rPr lang="en-US" sz="1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Proccessor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&lt;/label&gt;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&lt;input type="text" class="form-control" id="processor" 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required&gt;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&lt;/div</a:t>
            </a:r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&lt;label for="ram"&gt;</a:t>
            </a:r>
            <a:r>
              <a:rPr lang="en-US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RAM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&lt;/label&gt;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&lt;input type="text" class="form-control" id="ram" 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required&gt;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&lt;/div</a:t>
            </a:r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&lt;label for="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hardDisk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  <a:r>
              <a:rPr lang="en-US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Hard Disk (GB)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&lt;/label&gt;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&lt;input type="number" class="form-control" id="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hardDisk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&lt;/div</a:t>
            </a:r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&lt;/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22252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1304" y="0"/>
            <a:ext cx="9577597" cy="1110780"/>
          </a:xfrm>
        </p:spPr>
        <p:txBody>
          <a:bodyPr/>
          <a:lstStyle/>
          <a:p>
            <a:r>
              <a:rPr lang="en-US" dirty="0" smtClean="0"/>
              <a:t>Initial HTML Template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1304" y="1219200"/>
            <a:ext cx="115062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 class="form-group"&gt;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 for="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Operating System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class="form-control" </a:t>
            </a:r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id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&lt;option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="let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of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operatingSystems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    		  	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[value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"&gt;{{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}}&lt;/option&gt;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 type="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submit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class="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btn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btn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-success"&gt;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Submit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2477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We need to </a:t>
            </a:r>
            <a:r>
              <a:rPr lang="en-US" sz="3200" dirty="0" smtClean="0">
                <a:solidFill>
                  <a:schemeClr val="accent1"/>
                </a:solidFill>
              </a:rPr>
              <a:t>display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accent1"/>
                </a:solidFill>
              </a:rPr>
              <a:t>listen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chemeClr val="accent1"/>
                </a:solidFill>
              </a:rPr>
              <a:t>extract</a:t>
            </a:r>
            <a:r>
              <a:rPr lang="en-US" sz="3200" dirty="0" smtClean="0"/>
              <a:t> data at the same time</a:t>
            </a:r>
          </a:p>
          <a:p>
            <a:pPr lvl="1">
              <a:spcAft>
                <a:spcPts val="14000"/>
              </a:spcAft>
            </a:pPr>
            <a:r>
              <a:rPr lang="en-US" dirty="0" smtClean="0"/>
              <a:t>This is done by using </a:t>
            </a:r>
            <a:r>
              <a:rPr lang="en-US" dirty="0" smtClean="0">
                <a:solidFill>
                  <a:schemeClr val="accent1"/>
                </a:solidFill>
              </a:rPr>
              <a:t>[ ( </a:t>
            </a:r>
            <a:r>
              <a:rPr lang="en-US" dirty="0" err="1" smtClean="0"/>
              <a:t>ngModel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) ] binding</a:t>
            </a:r>
            <a:r>
              <a:rPr lang="en-US" dirty="0" smtClean="0"/>
              <a:t> syntax</a:t>
            </a:r>
          </a:p>
          <a:p>
            <a:pPr lvl="1"/>
            <a:r>
              <a:rPr lang="en-US" dirty="0" smtClean="0"/>
              <a:t>The following HTML template will </a:t>
            </a:r>
            <a:r>
              <a:rPr lang="en-US" dirty="0" smtClean="0">
                <a:solidFill>
                  <a:schemeClr val="accent1"/>
                </a:solidFill>
              </a:rPr>
              <a:t>not</a:t>
            </a:r>
            <a:r>
              <a:rPr lang="en-US" dirty="0" smtClean="0"/>
              <a:t> create two-way binding  without </a:t>
            </a:r>
            <a:r>
              <a:rPr lang="en-US" dirty="0" smtClean="0">
                <a:solidFill>
                  <a:schemeClr val="accent1"/>
                </a:solidFill>
              </a:rPr>
              <a:t>name attribute</a:t>
            </a: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pPr marL="377887" lvl="1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Data (Two-Way Binding)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51303"/>
            <a:ext cx="83058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&lt;input type="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text" class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="form-control" id="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processor" required 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[(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)]="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model.processor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/&gt;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6144" y="5486400"/>
            <a:ext cx="830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&lt;input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="processor"/&gt;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37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Declare a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 variable to the form:</a:t>
            </a:r>
          </a:p>
          <a:p>
            <a:r>
              <a:rPr lang="en-US" dirty="0" smtClean="0"/>
              <a:t>Angular </a:t>
            </a:r>
            <a:r>
              <a:rPr lang="en-US" dirty="0" smtClean="0">
                <a:solidFill>
                  <a:schemeClr val="accent1"/>
                </a:solidFill>
              </a:rPr>
              <a:t>automatically</a:t>
            </a:r>
            <a:r>
              <a:rPr lang="en-US" dirty="0" smtClean="0"/>
              <a:t> creates and attaches an </a:t>
            </a:r>
            <a:r>
              <a:rPr lang="en-US" dirty="0" err="1" smtClean="0">
                <a:solidFill>
                  <a:schemeClr val="accent1"/>
                </a:solidFill>
              </a:rPr>
              <a:t>NgForm</a:t>
            </a:r>
            <a:r>
              <a:rPr lang="en-US" dirty="0" smtClean="0">
                <a:solidFill>
                  <a:schemeClr val="accent1"/>
                </a:solidFill>
              </a:rPr>
              <a:t> directive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NgForm</a:t>
            </a:r>
            <a:r>
              <a:rPr lang="en-US" dirty="0" smtClean="0"/>
              <a:t> directive adds </a:t>
            </a:r>
            <a:r>
              <a:rPr lang="en-US" dirty="0" smtClean="0">
                <a:solidFill>
                  <a:schemeClr val="accent1"/>
                </a:solidFill>
              </a:rPr>
              <a:t>additional</a:t>
            </a:r>
            <a:r>
              <a:rPr lang="en-US" dirty="0" smtClean="0"/>
              <a:t> features: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Monitors</a:t>
            </a:r>
            <a:r>
              <a:rPr lang="en-US" dirty="0" smtClean="0"/>
              <a:t> properties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Validates</a:t>
            </a:r>
            <a:r>
              <a:rPr lang="en-US" dirty="0" smtClean="0"/>
              <a:t> properties</a:t>
            </a:r>
          </a:p>
          <a:p>
            <a:pPr lvl="1"/>
            <a:r>
              <a:rPr lang="en-US" dirty="0" smtClean="0"/>
              <a:t>It holds a </a:t>
            </a:r>
            <a:r>
              <a:rPr lang="en-US" dirty="0" smtClean="0">
                <a:solidFill>
                  <a:schemeClr val="accent1"/>
                </a:solidFill>
              </a:rPr>
              <a:t>valid</a:t>
            </a:r>
            <a:r>
              <a:rPr lang="en-US" dirty="0" smtClean="0"/>
              <a:t> property which is </a:t>
            </a:r>
            <a:r>
              <a:rPr lang="en-US" dirty="0" smtClean="0">
                <a:solidFill>
                  <a:schemeClr val="accent1"/>
                </a:solidFill>
              </a:rPr>
              <a:t>true</a:t>
            </a:r>
            <a:r>
              <a:rPr lang="en-US" dirty="0" smtClean="0"/>
              <a:t> only if </a:t>
            </a:r>
            <a:r>
              <a:rPr lang="en-US" dirty="0" smtClean="0">
                <a:solidFill>
                  <a:schemeClr val="accent1"/>
                </a:solidFill>
              </a:rPr>
              <a:t>all controls </a:t>
            </a:r>
            <a:r>
              <a:rPr lang="en-US" dirty="0" smtClean="0"/>
              <a:t>are valid.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NgForm</a:t>
            </a:r>
            <a:r>
              <a:rPr lang="en-US" dirty="0" smtClean="0"/>
              <a:t>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28800"/>
            <a:ext cx="830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&lt;form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ngForm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0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1"/>
                </a:solidFill>
              </a:rPr>
              <a:t>ngModel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in a </a:t>
            </a:r>
            <a:r>
              <a:rPr lang="en-US" dirty="0" smtClean="0">
                <a:solidFill>
                  <a:schemeClr val="accent1"/>
                </a:solidFill>
              </a:rPr>
              <a:t>form</a:t>
            </a:r>
            <a:r>
              <a:rPr lang="en-US" dirty="0" smtClean="0"/>
              <a:t> gives us </a:t>
            </a:r>
            <a:r>
              <a:rPr lang="en-US" dirty="0" smtClean="0">
                <a:solidFill>
                  <a:schemeClr val="accent1"/>
                </a:solidFill>
              </a:rPr>
              <a:t>more</a:t>
            </a:r>
            <a:r>
              <a:rPr lang="en-US" dirty="0" smtClean="0"/>
              <a:t> than two-way binding</a:t>
            </a:r>
          </a:p>
          <a:p>
            <a:pPr lvl="1"/>
            <a:r>
              <a:rPr lang="en-US" dirty="0" smtClean="0"/>
              <a:t>Tells if the user </a:t>
            </a:r>
            <a:r>
              <a:rPr lang="en-US" dirty="0" smtClean="0">
                <a:solidFill>
                  <a:schemeClr val="accent1"/>
                </a:solidFill>
              </a:rPr>
              <a:t>touched</a:t>
            </a:r>
            <a:r>
              <a:rPr lang="en-US" dirty="0" smtClean="0"/>
              <a:t> the control</a:t>
            </a:r>
          </a:p>
          <a:p>
            <a:pPr lvl="1"/>
            <a:r>
              <a:rPr lang="en-US" dirty="0" smtClean="0"/>
              <a:t>Tells if the user </a:t>
            </a:r>
            <a:r>
              <a:rPr lang="en-US" dirty="0" smtClean="0">
                <a:solidFill>
                  <a:schemeClr val="accent1"/>
                </a:solidFill>
              </a:rPr>
              <a:t>changed</a:t>
            </a:r>
            <a:r>
              <a:rPr lang="en-US" dirty="0" smtClean="0"/>
              <a:t> the control</a:t>
            </a:r>
          </a:p>
          <a:p>
            <a:pPr lvl="1"/>
            <a:r>
              <a:rPr lang="en-US" dirty="0" smtClean="0"/>
              <a:t>Tells if the control is </a:t>
            </a:r>
            <a:r>
              <a:rPr lang="en-US" dirty="0" smtClean="0">
                <a:solidFill>
                  <a:schemeClr val="accent1"/>
                </a:solidFill>
              </a:rPr>
              <a:t>valid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1"/>
                </a:solidFill>
              </a:rPr>
              <a:t>NgDirective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doesn't just track state</a:t>
            </a:r>
          </a:p>
          <a:p>
            <a:pPr lvl="1"/>
            <a:r>
              <a:rPr lang="en-US" dirty="0" smtClean="0"/>
              <a:t>It can </a:t>
            </a:r>
            <a:r>
              <a:rPr lang="en-US" dirty="0" smtClean="0">
                <a:solidFill>
                  <a:schemeClr val="accent1"/>
                </a:solidFill>
              </a:rPr>
              <a:t>update</a:t>
            </a:r>
            <a:r>
              <a:rPr lang="en-US" dirty="0" smtClean="0"/>
              <a:t> the control with special </a:t>
            </a:r>
            <a:r>
              <a:rPr lang="en-US" dirty="0" smtClean="0">
                <a:solidFill>
                  <a:schemeClr val="accent1"/>
                </a:solidFill>
              </a:rPr>
              <a:t>Angular CSS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Leverage those class names to </a:t>
            </a:r>
            <a:r>
              <a:rPr lang="en-US" dirty="0" smtClean="0">
                <a:solidFill>
                  <a:schemeClr val="accent1"/>
                </a:solidFill>
              </a:rPr>
              <a:t>change</a:t>
            </a:r>
            <a:r>
              <a:rPr lang="en-US" dirty="0" smtClean="0"/>
              <a:t> appearance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 State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730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 State (2)</a:t>
            </a:r>
            <a:endParaRPr lang="bg-BG" dirty="0"/>
          </a:p>
        </p:txBody>
      </p:sp>
      <p:graphicFrame>
        <p:nvGraphicFramePr>
          <p:cNvPr id="6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617145"/>
              </p:ext>
            </p:extLst>
          </p:nvPr>
        </p:nvGraphicFramePr>
        <p:xfrm>
          <a:off x="1305816" y="2209800"/>
          <a:ext cx="8460596" cy="245364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21796">
                  <a:extLst>
                    <a:ext uri="{9D8B030D-6E8A-4147-A177-3AD203B41FA5}">
                      <a16:colId xmlns="" xmlns:a16="http://schemas.microsoft.com/office/drawing/2014/main" val="76238258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State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 if 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true</a:t>
                      </a:r>
                      <a:endParaRPr lang="en-US" b="1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 if 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false</a:t>
                      </a:r>
                      <a:endParaRPr lang="en-US" b="1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The control</a:t>
                      </a:r>
                      <a:r>
                        <a:rPr lang="en-US" baseline="0" dirty="0" smtClean="0"/>
                        <a:t> has been visited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ng-touched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ng-untouched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en-US" dirty="0" smtClean="0"/>
                        <a:t>The control's value been changed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ng-dirty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ng-pristine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The control's</a:t>
                      </a:r>
                      <a:r>
                        <a:rPr lang="en-US" baseline="0" dirty="0" smtClean="0"/>
                        <a:t> value is valid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ng-valid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ng-invalid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311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0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mark </a:t>
            </a:r>
            <a:r>
              <a:rPr lang="en-US" dirty="0" smtClean="0">
                <a:solidFill>
                  <a:schemeClr val="accent1"/>
                </a:solidFill>
              </a:rPr>
              <a:t>required</a:t>
            </a:r>
            <a:r>
              <a:rPr lang="en-US" dirty="0" smtClean="0"/>
              <a:t> fields and </a:t>
            </a:r>
            <a:r>
              <a:rPr lang="en-US" dirty="0" smtClean="0">
                <a:solidFill>
                  <a:schemeClr val="accent1"/>
                </a:solidFill>
              </a:rPr>
              <a:t>invalid</a:t>
            </a:r>
            <a:r>
              <a:rPr lang="en-US" dirty="0" smtClean="0"/>
              <a:t> data at the </a:t>
            </a:r>
            <a:r>
              <a:rPr lang="en-US" dirty="0" smtClean="0">
                <a:solidFill>
                  <a:schemeClr val="accent1"/>
                </a:solidFill>
              </a:rPr>
              <a:t>same</a:t>
            </a:r>
            <a:r>
              <a:rPr lang="en-US" dirty="0" smtClean="0"/>
              <a:t> time with a </a:t>
            </a:r>
            <a:r>
              <a:rPr lang="en-US" dirty="0" smtClean="0">
                <a:solidFill>
                  <a:schemeClr val="accent1"/>
                </a:solidFill>
              </a:rPr>
              <a:t>colored</a:t>
            </a:r>
            <a:r>
              <a:rPr lang="en-US" dirty="0" smtClean="0"/>
              <a:t> bar on the </a:t>
            </a:r>
            <a:r>
              <a:rPr lang="en-US" dirty="0" smtClean="0">
                <a:solidFill>
                  <a:schemeClr val="accent1"/>
                </a:solidFill>
              </a:rPr>
              <a:t>left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chemeClr val="accent1"/>
                </a:solidFill>
              </a:rPr>
              <a:t>input box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Custom CSS for Visual Feedback</a:t>
            </a:r>
            <a:endParaRPr lang="bg-BG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293812" y="3201742"/>
            <a:ext cx="8472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smtClean="0">
                <a:solidFill>
                  <a:schemeClr val="tx2"/>
                </a:solidFill>
              </a:rPr>
              <a:t>.</a:t>
            </a:r>
            <a:r>
              <a:rPr lang="en-US" sz="2400" dirty="0">
                <a:solidFill>
                  <a:schemeClr val="accent1"/>
                </a:solidFill>
              </a:rPr>
              <a:t>ng-valid</a:t>
            </a:r>
            <a:r>
              <a:rPr lang="en-US" sz="2400" dirty="0">
                <a:solidFill>
                  <a:schemeClr val="tx2"/>
                </a:solidFill>
              </a:rPr>
              <a:t>[required], .ng-</a:t>
            </a:r>
            <a:r>
              <a:rPr lang="en-US" sz="2400" dirty="0" err="1">
                <a:solidFill>
                  <a:schemeClr val="tx2"/>
                </a:solidFill>
              </a:rPr>
              <a:t>valid.required</a:t>
            </a:r>
            <a:r>
              <a:rPr lang="en-US" sz="2400" dirty="0">
                <a:solidFill>
                  <a:schemeClr val="tx2"/>
                </a:solidFill>
              </a:rPr>
              <a:t> {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border-left</a:t>
            </a:r>
            <a:r>
              <a:rPr lang="en-US" sz="2400" dirty="0">
                <a:solidFill>
                  <a:schemeClr val="tx2"/>
                </a:solidFill>
              </a:rPr>
              <a:t>: 5px solid #42A948; /* green */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</a:rPr>
              <a:t/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.</a:t>
            </a:r>
            <a:r>
              <a:rPr lang="en-US" sz="2400" dirty="0" err="1">
                <a:solidFill>
                  <a:schemeClr val="accent1"/>
                </a:solidFill>
              </a:rPr>
              <a:t>ng-invalid</a:t>
            </a:r>
            <a:r>
              <a:rPr lang="en-US" sz="2400" dirty="0" err="1">
                <a:solidFill>
                  <a:schemeClr val="tx2"/>
                </a:solidFill>
              </a:rPr>
              <a:t>:not</a:t>
            </a:r>
            <a:r>
              <a:rPr lang="en-US" sz="2400" dirty="0">
                <a:solidFill>
                  <a:schemeClr val="tx2"/>
                </a:solidFill>
              </a:rPr>
              <a:t>(form) {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border-left</a:t>
            </a:r>
            <a:r>
              <a:rPr lang="en-US" sz="2400" dirty="0">
                <a:solidFill>
                  <a:schemeClr val="tx2"/>
                </a:solidFill>
              </a:rPr>
              <a:t>: 5px solid #a94442; /* red */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293812" y="2614298"/>
            <a:ext cx="8472600" cy="587441"/>
          </a:xfrm>
          <a:prstGeom prst="rect">
            <a:avLst/>
          </a:prstGeom>
          <a:solidFill>
            <a:srgbClr val="C6C0AA">
              <a:alpha val="50196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rgbClr val="FBEEDC"/>
                </a:solidFill>
              </a:rPr>
              <a:t>s</a:t>
            </a:r>
            <a:r>
              <a:rPr lang="en-US" sz="2400" noProof="1" smtClean="0">
                <a:solidFill>
                  <a:srgbClr val="FBEEDC"/>
                </a:solidFill>
              </a:rPr>
              <a:t>rc/assets/</a:t>
            </a:r>
            <a:r>
              <a:rPr lang="en-US" sz="2400" noProof="1" smtClean="0">
                <a:solidFill>
                  <a:schemeClr val="accent1"/>
                </a:solidFill>
              </a:rPr>
              <a:t>forms</a:t>
            </a:r>
            <a:r>
              <a:rPr lang="en-US" sz="2400" noProof="1" smtClean="0">
                <a:solidFill>
                  <a:srgbClr val="FBEEDC"/>
                </a:solidFill>
              </a:rPr>
              <a:t>.css</a:t>
            </a:r>
            <a:endParaRPr lang="en-US" sz="24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3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Handling Forms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Template-Driven Forms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Reactive Forms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Attribute Directives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Pipes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Creating Custom Pipes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2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should know </a:t>
            </a:r>
            <a:r>
              <a:rPr lang="en-US" dirty="0" smtClean="0">
                <a:solidFill>
                  <a:schemeClr val="accent1"/>
                </a:solidFill>
              </a:rPr>
              <a:t>exactly</a:t>
            </a:r>
            <a:r>
              <a:rPr lang="en-US" dirty="0" smtClean="0"/>
              <a:t> what went wrong</a:t>
            </a:r>
          </a:p>
          <a:p>
            <a:r>
              <a:rPr lang="en-US" dirty="0" smtClean="0"/>
              <a:t>Leverage the control's </a:t>
            </a:r>
            <a:r>
              <a:rPr lang="en-US" dirty="0" smtClean="0">
                <a:solidFill>
                  <a:schemeClr val="accent1"/>
                </a:solidFill>
              </a:rPr>
              <a:t>state</a:t>
            </a:r>
            <a:r>
              <a:rPr lang="en-US" dirty="0" smtClean="0"/>
              <a:t> to reveal a helpful </a:t>
            </a:r>
            <a:r>
              <a:rPr lang="en-US" dirty="0" smtClean="0">
                <a:solidFill>
                  <a:schemeClr val="accent1"/>
                </a:solidFill>
              </a:rPr>
              <a:t>message</a:t>
            </a:r>
          </a:p>
          <a:p>
            <a:r>
              <a:rPr lang="en-US" dirty="0" smtClean="0"/>
              <a:t>Add a template reference </a:t>
            </a:r>
            <a:r>
              <a:rPr lang="en-US" dirty="0" smtClean="0">
                <a:solidFill>
                  <a:schemeClr val="accent1"/>
                </a:solidFill>
              </a:rPr>
              <a:t>variable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chemeClr val="accent1"/>
                </a:solidFill>
              </a:rPr>
              <a:t>input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Error Messages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3276600"/>
            <a:ext cx="83058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&lt;input type="text" class="form-control" id="processor"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required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[(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)]="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model.processor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name="processor"</a:t>
            </a:r>
          </a:p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#processor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42631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div (initially </a:t>
            </a:r>
            <a:r>
              <a:rPr lang="en-US" dirty="0" smtClean="0">
                <a:solidFill>
                  <a:schemeClr val="accent1"/>
                </a:solidFill>
              </a:rPr>
              <a:t>hidden</a:t>
            </a:r>
            <a:r>
              <a:rPr lang="en-US" dirty="0" smtClean="0"/>
              <a:t>) and </a:t>
            </a:r>
            <a:r>
              <a:rPr lang="en-US" dirty="0" smtClean="0">
                <a:solidFill>
                  <a:schemeClr val="accent1"/>
                </a:solidFill>
              </a:rPr>
              <a:t>display</a:t>
            </a:r>
            <a:r>
              <a:rPr lang="en-US" dirty="0" smtClean="0"/>
              <a:t> it </a:t>
            </a:r>
            <a:r>
              <a:rPr lang="en-US" dirty="0" smtClean="0">
                <a:solidFill>
                  <a:schemeClr val="accent1"/>
                </a:solidFill>
              </a:rPr>
              <a:t>only</a:t>
            </a:r>
            <a:r>
              <a:rPr lang="en-US" dirty="0" smtClean="0"/>
              <a:t> when the control state is </a:t>
            </a:r>
            <a:r>
              <a:rPr lang="en-US" dirty="0" smtClean="0">
                <a:solidFill>
                  <a:schemeClr val="accent1"/>
                </a:solidFill>
              </a:rPr>
              <a:t>invalid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reference </a:t>
            </a:r>
            <a:r>
              <a:rPr lang="en-US" dirty="0" smtClean="0">
                <a:solidFill>
                  <a:schemeClr val="accent1"/>
                </a:solidFill>
              </a:rPr>
              <a:t>variable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check</a:t>
            </a:r>
            <a:r>
              <a:rPr lang="en-US" dirty="0" smtClean="0"/>
              <a:t> the state</a:t>
            </a:r>
          </a:p>
          <a:p>
            <a:r>
              <a:rPr lang="en-US" dirty="0" smtClean="0"/>
              <a:t>Add a </a:t>
            </a:r>
            <a:r>
              <a:rPr lang="en-US" dirty="0" smtClean="0">
                <a:solidFill>
                  <a:schemeClr val="accent1"/>
                </a:solidFill>
              </a:rPr>
              <a:t>helpful</a:t>
            </a:r>
            <a:r>
              <a:rPr lang="en-US" dirty="0" smtClean="0"/>
              <a:t> message </a:t>
            </a:r>
            <a:r>
              <a:rPr lang="en-US" dirty="0" smtClean="0">
                <a:solidFill>
                  <a:schemeClr val="accent1"/>
                </a:solidFill>
              </a:rPr>
              <a:t>inside</a:t>
            </a:r>
            <a:r>
              <a:rPr lang="en-US" dirty="0" smtClean="0"/>
              <a:t> the div.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Error Messages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997655"/>
            <a:ext cx="10058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 [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hidden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.valid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||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.pristine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class="alert alert-danger"&gt;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Processor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is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required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!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&lt;/div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28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To submit a form bind </a:t>
            </a:r>
            <a:r>
              <a:rPr lang="en-US" dirty="0" err="1" smtClean="0">
                <a:solidFill>
                  <a:schemeClr val="accent1"/>
                </a:solidFill>
              </a:rPr>
              <a:t>ngSubmit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event property to form component's </a:t>
            </a:r>
            <a:r>
              <a:rPr lang="en-US" dirty="0" err="1" smtClean="0">
                <a:solidFill>
                  <a:schemeClr val="accent1"/>
                </a:solidFill>
              </a:rPr>
              <a:t>onSubmit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method.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1"/>
                </a:solidFill>
              </a:rPr>
              <a:t>onSubmit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method should send the </a:t>
            </a:r>
            <a:r>
              <a:rPr lang="en-US" dirty="0" smtClean="0">
                <a:solidFill>
                  <a:schemeClr val="accent1"/>
                </a:solidFill>
              </a:rPr>
              <a:t>model</a:t>
            </a:r>
            <a:r>
              <a:rPr lang="en-US" dirty="0" smtClean="0"/>
              <a:t> directly to an </a:t>
            </a:r>
            <a:r>
              <a:rPr lang="en-US" dirty="0" smtClean="0">
                <a:solidFill>
                  <a:schemeClr val="accent1"/>
                </a:solidFill>
              </a:rPr>
              <a:t>API</a:t>
            </a:r>
            <a:r>
              <a:rPr lang="en-US" dirty="0" smtClean="0"/>
              <a:t> through a </a:t>
            </a:r>
            <a:r>
              <a:rPr lang="en-US" dirty="0" smtClean="0">
                <a:solidFill>
                  <a:schemeClr val="accent1"/>
                </a:solidFill>
              </a:rPr>
              <a:t>service</a:t>
            </a:r>
            <a:r>
              <a:rPr lang="en-US" dirty="0" smtClean="0"/>
              <a:t> of some sort.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a Form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38400"/>
            <a:ext cx="10515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&lt;form (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ngSubmit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)="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onSubmit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#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344" y="4318328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onSubmit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this.submitted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true;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//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Send model to API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297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</a:t>
            </a:r>
            <a:r>
              <a:rPr lang="en-US" dirty="0" smtClean="0">
                <a:solidFill>
                  <a:schemeClr val="accent1"/>
                </a:solidFill>
              </a:rPr>
              <a:t>bind</a:t>
            </a:r>
            <a:r>
              <a:rPr lang="en-US" dirty="0" smtClean="0"/>
              <a:t> the form's overall </a:t>
            </a:r>
            <a:r>
              <a:rPr lang="en-US" dirty="0" smtClean="0">
                <a:solidFill>
                  <a:schemeClr val="accent1"/>
                </a:solidFill>
              </a:rPr>
              <a:t>validity</a:t>
            </a:r>
            <a:r>
              <a:rPr lang="en-US" dirty="0" smtClean="0"/>
              <a:t> using the </a:t>
            </a:r>
            <a:r>
              <a:rPr lang="en-US" dirty="0" smtClean="0">
                <a:solidFill>
                  <a:schemeClr val="accent1"/>
                </a:solidFill>
              </a:rPr>
              <a:t>reference variable</a:t>
            </a:r>
            <a:r>
              <a:rPr lang="en-US" dirty="0" smtClean="0"/>
              <a:t> declared in the </a:t>
            </a:r>
            <a:r>
              <a:rPr lang="en-US" dirty="0" smtClean="0">
                <a:solidFill>
                  <a:schemeClr val="accent1"/>
                </a:solidFill>
              </a:rPr>
              <a:t>&lt;form&gt; </a:t>
            </a:r>
            <a:r>
              <a:rPr lang="en-US" dirty="0" smtClean="0"/>
              <a:t>tag.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Block</a:t>
            </a:r>
            <a:r>
              <a:rPr lang="en-US" dirty="0" smtClean="0"/>
              <a:t> the submit button in case a control has </a:t>
            </a:r>
            <a:r>
              <a:rPr lang="en-US" dirty="0" smtClean="0">
                <a:solidFill>
                  <a:schemeClr val="accent1"/>
                </a:solidFill>
              </a:rPr>
              <a:t>invalid</a:t>
            </a:r>
            <a:r>
              <a:rPr lang="en-US" dirty="0" smtClean="0"/>
              <a:t> state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 Overall Validity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200400"/>
            <a:ext cx="10515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&lt;button type="submit" class="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btn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btn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-success" [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disabled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!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laptopForm.form.valid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"&gt;Submit&lt;/button&gt;</a:t>
            </a:r>
          </a:p>
        </p:txBody>
      </p:sp>
      <p:pic>
        <p:nvPicPr>
          <p:cNvPr id="6" name="Picture 2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4465164"/>
            <a:ext cx="2197673" cy="21580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370012" y="5287603"/>
            <a:ext cx="2697913" cy="1154546"/>
          </a:xfrm>
          <a:prstGeom prst="wedgeRoundRectCallout">
            <a:avLst>
              <a:gd name="adj1" fmla="val 63877"/>
              <a:gd name="adj2" fmla="val -1452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NgForm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directive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691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Handling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Reactive 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9812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8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some </a:t>
            </a:r>
            <a:r>
              <a:rPr lang="en-US" dirty="0" smtClean="0">
                <a:solidFill>
                  <a:schemeClr val="accent1"/>
                </a:solidFill>
              </a:rPr>
              <a:t>complex</a:t>
            </a:r>
            <a:r>
              <a:rPr lang="en-US" dirty="0" smtClean="0"/>
              <a:t> scenarios that can't be </a:t>
            </a:r>
            <a:r>
              <a:rPr lang="en-US" dirty="0" smtClean="0">
                <a:solidFill>
                  <a:schemeClr val="accent1"/>
                </a:solidFill>
              </a:rPr>
              <a:t>resolved</a:t>
            </a:r>
            <a:r>
              <a:rPr lang="en-US" dirty="0" smtClean="0"/>
              <a:t> using template-driven forms:</a:t>
            </a:r>
          </a:p>
          <a:p>
            <a:pPr lvl="1"/>
            <a:r>
              <a:rPr lang="en-US" dirty="0" smtClean="0"/>
              <a:t>Dynamically </a:t>
            </a:r>
            <a:r>
              <a:rPr lang="en-US" dirty="0" smtClean="0">
                <a:solidFill>
                  <a:schemeClr val="accent1"/>
                </a:solidFill>
              </a:rPr>
              <a:t>add</a:t>
            </a:r>
            <a:r>
              <a:rPr lang="en-US" dirty="0" smtClean="0"/>
              <a:t> input elements</a:t>
            </a:r>
          </a:p>
          <a:p>
            <a:pPr lvl="1"/>
            <a:r>
              <a:rPr lang="en-US" dirty="0" smtClean="0"/>
              <a:t>Watch what the user </a:t>
            </a:r>
            <a:r>
              <a:rPr lang="en-US" dirty="0" smtClean="0">
                <a:solidFill>
                  <a:schemeClr val="accent1"/>
                </a:solidFill>
              </a:rPr>
              <a:t>types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react</a:t>
            </a:r>
            <a:r>
              <a:rPr lang="en-US" dirty="0" smtClean="0"/>
              <a:t> to it (Observables)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Wait</a:t>
            </a:r>
            <a:r>
              <a:rPr lang="en-US" dirty="0" smtClean="0"/>
              <a:t> validation until </a:t>
            </a:r>
            <a:r>
              <a:rPr lang="en-US" dirty="0" smtClean="0">
                <a:solidFill>
                  <a:schemeClr val="accent1"/>
                </a:solidFill>
              </a:rPr>
              <a:t>typing</a:t>
            </a:r>
            <a:r>
              <a:rPr lang="en-US" dirty="0" smtClean="0"/>
              <a:t> stops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smtClean="0">
                <a:solidFill>
                  <a:schemeClr val="accent1"/>
                </a:solidFill>
              </a:rPr>
              <a:t>validation</a:t>
            </a:r>
            <a:r>
              <a:rPr lang="en-US" dirty="0" smtClean="0"/>
              <a:t> for different </a:t>
            </a:r>
            <a:r>
              <a:rPr lang="en-US" dirty="0" smtClean="0">
                <a:solidFill>
                  <a:schemeClr val="accent1"/>
                </a:solidFill>
              </a:rPr>
              <a:t>situations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Immutable</a:t>
            </a:r>
            <a:r>
              <a:rPr lang="en-US" dirty="0" smtClean="0"/>
              <a:t> data structures (</a:t>
            </a:r>
            <a:r>
              <a:rPr lang="en-US" dirty="0" smtClean="0">
                <a:solidFill>
                  <a:schemeClr val="accent1"/>
                </a:solidFill>
              </a:rPr>
              <a:t>no</a:t>
            </a:r>
            <a:r>
              <a:rPr lang="en-US" dirty="0" smtClean="0"/>
              <a:t> two-way binding)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Forms vs Template-Driven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3361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In order to </a:t>
            </a:r>
            <a:r>
              <a:rPr lang="en-US" dirty="0" smtClean="0">
                <a:solidFill>
                  <a:schemeClr val="accent1"/>
                </a:solidFill>
              </a:rPr>
              <a:t>use</a:t>
            </a:r>
            <a:r>
              <a:rPr lang="en-US" dirty="0" smtClean="0"/>
              <a:t> reactive forms we need the </a:t>
            </a:r>
            <a:r>
              <a:rPr lang="en-US" dirty="0" smtClean="0">
                <a:solidFill>
                  <a:schemeClr val="accent1"/>
                </a:solidFill>
              </a:rPr>
              <a:t>Reactive Forms Module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Now we have </a:t>
            </a:r>
            <a:r>
              <a:rPr lang="en-US" dirty="0" smtClean="0">
                <a:solidFill>
                  <a:schemeClr val="accent1"/>
                </a:solidFill>
              </a:rPr>
              <a:t>access</a:t>
            </a:r>
            <a:r>
              <a:rPr lang="en-US" dirty="0" smtClean="0"/>
              <a:t> to all the needed </a:t>
            </a:r>
            <a:r>
              <a:rPr lang="en-US" dirty="0" smtClean="0">
                <a:solidFill>
                  <a:schemeClr val="accent1"/>
                </a:solidFill>
              </a:rPr>
              <a:t>directives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formGroup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formControl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1"/>
                </a:solidFill>
              </a:rPr>
              <a:t>formControlName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formGroupName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formArrayName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Forms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438400"/>
            <a:ext cx="10972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ReactiveFormsModule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@angular/forms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7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component class will create </a:t>
            </a:r>
            <a:r>
              <a:rPr lang="en-US" dirty="0" smtClean="0">
                <a:solidFill>
                  <a:schemeClr val="accent1"/>
                </a:solidFill>
              </a:rPr>
              <a:t>instances</a:t>
            </a:r>
            <a:r>
              <a:rPr lang="en-US" dirty="0" smtClean="0"/>
              <a:t> of </a:t>
            </a:r>
            <a:r>
              <a:rPr lang="en-US" dirty="0" err="1" smtClean="0">
                <a:solidFill>
                  <a:schemeClr val="accent1"/>
                </a:solidFill>
              </a:rPr>
              <a:t>FormGroup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1"/>
                </a:solidFill>
              </a:rPr>
              <a:t>FormControl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that will bind later in the template</a:t>
            </a:r>
          </a:p>
          <a:p>
            <a:r>
              <a:rPr lang="en-US" dirty="0" smtClean="0"/>
              <a:t>The core </a:t>
            </a:r>
            <a:r>
              <a:rPr lang="en-US" dirty="0" smtClean="0">
                <a:solidFill>
                  <a:schemeClr val="accent1"/>
                </a:solidFill>
              </a:rPr>
              <a:t>idea</a:t>
            </a:r>
            <a:r>
              <a:rPr lang="en-US" dirty="0" smtClean="0"/>
              <a:t> is to </a:t>
            </a:r>
            <a:r>
              <a:rPr lang="en-US" dirty="0" smtClean="0">
                <a:solidFill>
                  <a:schemeClr val="accent1"/>
                </a:solidFill>
              </a:rPr>
              <a:t>transfer</a:t>
            </a:r>
            <a:r>
              <a:rPr lang="en-US" dirty="0" smtClean="0"/>
              <a:t> most of the logic from the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Component Class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25" y="3674688"/>
            <a:ext cx="1137759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FormGroup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FormControl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@angular/forms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4025" y="4551751"/>
            <a:ext cx="11377597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his.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new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FormGroup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processor : new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FormControl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('Intel Core i7'),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ram : new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FormControl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('16 GB DDR4')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6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 we have to </a:t>
            </a:r>
            <a:r>
              <a:rPr lang="en-US" dirty="0" smtClean="0">
                <a:solidFill>
                  <a:schemeClr val="accent1"/>
                </a:solidFill>
              </a:rPr>
              <a:t>mark</a:t>
            </a:r>
            <a:r>
              <a:rPr lang="en-US" dirty="0" smtClean="0"/>
              <a:t> the main </a:t>
            </a:r>
            <a:r>
              <a:rPr lang="en-US" dirty="0" err="1" smtClean="0">
                <a:solidFill>
                  <a:schemeClr val="accent1"/>
                </a:solidFill>
              </a:rPr>
              <a:t>formGroup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and after that add </a:t>
            </a:r>
            <a:r>
              <a:rPr lang="en-US" dirty="0" err="1" smtClean="0">
                <a:solidFill>
                  <a:schemeClr val="accent1"/>
                </a:solidFill>
              </a:rPr>
              <a:t>formControlName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to each form control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438400"/>
            <a:ext cx="1124981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&lt;form (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ngSubmit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)="save()" [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formGroup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3456552"/>
            <a:ext cx="1124981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&lt;input type="text" class="form-control" id="processor"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required</a:t>
            </a:r>
          </a:p>
          <a:p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formControlName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598612" y="5331399"/>
            <a:ext cx="4724400" cy="1154546"/>
          </a:xfrm>
          <a:prstGeom prst="wedgeRoundRectCallout">
            <a:avLst>
              <a:gd name="adj1" fmla="val 12533"/>
              <a:gd name="adj2" fmla="val -953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instance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754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Two ways to </a:t>
            </a:r>
            <a:r>
              <a:rPr lang="en-US" dirty="0" smtClean="0">
                <a:solidFill>
                  <a:schemeClr val="accent1"/>
                </a:solidFill>
              </a:rPr>
              <a:t>access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accent1"/>
                </a:solidFill>
              </a:rPr>
              <a:t>properties</a:t>
            </a:r>
            <a:r>
              <a:rPr lang="en-US" dirty="0" smtClean="0"/>
              <a:t> of the form model: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Or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The core idea is to </a:t>
            </a:r>
            <a:r>
              <a:rPr lang="en-US" dirty="0" smtClean="0">
                <a:solidFill>
                  <a:schemeClr val="accent1"/>
                </a:solidFill>
              </a:rPr>
              <a:t>shorten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transfer</a:t>
            </a:r>
            <a:r>
              <a:rPr lang="en-US" dirty="0" smtClean="0"/>
              <a:t> such logic in the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  <a:r>
              <a:rPr lang="en-US" dirty="0" smtClean="0"/>
              <a:t> when using </a:t>
            </a:r>
            <a:r>
              <a:rPr lang="en-US" dirty="0" smtClean="0">
                <a:solidFill>
                  <a:schemeClr val="accent1"/>
                </a:solidFill>
              </a:rPr>
              <a:t>reactive forms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Form Model Properties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013" y="1905000"/>
            <a:ext cx="1124981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laptopForm.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controls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.valid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9105" y="3166859"/>
            <a:ext cx="1124981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laptopForm.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').valid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1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#angular-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1"/>
                </a:solidFill>
              </a:rPr>
              <a:t>FormBuilder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service to avoid create </a:t>
            </a:r>
            <a:r>
              <a:rPr lang="en-US" dirty="0" smtClean="0">
                <a:solidFill>
                  <a:schemeClr val="accent1"/>
                </a:solidFill>
              </a:rPr>
              <a:t>instances</a:t>
            </a:r>
            <a:r>
              <a:rPr lang="en-US" dirty="0" smtClean="0"/>
              <a:t> of </a:t>
            </a:r>
            <a:r>
              <a:rPr lang="en-US" dirty="0" err="1" smtClean="0">
                <a:solidFill>
                  <a:schemeClr val="accent1"/>
                </a:solidFill>
              </a:rPr>
              <a:t>FormGroup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1"/>
                </a:solidFill>
              </a:rPr>
              <a:t>FormControl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name.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Inject it </a:t>
            </a:r>
            <a:r>
              <a:rPr lang="en-US" dirty="0" smtClean="0">
                <a:solidFill>
                  <a:schemeClr val="accent1"/>
                </a:solidFill>
              </a:rPr>
              <a:t>into</a:t>
            </a:r>
            <a:r>
              <a:rPr lang="en-US" dirty="0" smtClean="0"/>
              <a:t> the constructor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Form Builder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438400"/>
            <a:ext cx="1137759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FormBuilder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@angular/forms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5784" y="3810790"/>
            <a:ext cx="1137759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onstructor(private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fb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FormBuilder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 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5783" y="4581733"/>
            <a:ext cx="11377597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this.laptopForm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this.fb.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group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processor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'Intel Core i7'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ram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'16 GB DDR4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02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reactive forms we can add validation </a:t>
            </a:r>
            <a:r>
              <a:rPr lang="en-US" dirty="0"/>
              <a:t>more </a:t>
            </a:r>
            <a:r>
              <a:rPr lang="en-US" dirty="0" smtClean="0">
                <a:solidFill>
                  <a:schemeClr val="accent1"/>
                </a:solidFill>
              </a:rPr>
              <a:t>dynamically</a:t>
            </a:r>
            <a:r>
              <a:rPr lang="en-US" dirty="0" smtClean="0"/>
              <a:t> based on user </a:t>
            </a:r>
            <a:r>
              <a:rPr lang="en-US" dirty="0" smtClean="0">
                <a:solidFill>
                  <a:schemeClr val="accent1"/>
                </a:solidFill>
              </a:rPr>
              <a:t>action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</a:t>
            </a:r>
            <a:r>
              <a:rPr lang="en-US" dirty="0" smtClean="0">
                <a:solidFill>
                  <a:schemeClr val="accent1"/>
                </a:solidFill>
              </a:rPr>
              <a:t>adjust</a:t>
            </a:r>
            <a:r>
              <a:rPr lang="en-US" dirty="0" smtClean="0"/>
              <a:t> rules at </a:t>
            </a:r>
            <a:r>
              <a:rPr lang="en-US" dirty="0" smtClean="0">
                <a:solidFill>
                  <a:schemeClr val="accent1"/>
                </a:solidFill>
              </a:rPr>
              <a:t>runtime</a:t>
            </a:r>
          </a:p>
          <a:p>
            <a:r>
              <a:rPr lang="en-US" dirty="0" smtClean="0"/>
              <a:t>We can create </a:t>
            </a:r>
            <a:r>
              <a:rPr lang="en-US" dirty="0" smtClean="0">
                <a:solidFill>
                  <a:schemeClr val="accent1"/>
                </a:solidFill>
              </a:rPr>
              <a:t>custom</a:t>
            </a:r>
            <a:r>
              <a:rPr lang="en-US" dirty="0" smtClean="0"/>
              <a:t> validators</a:t>
            </a:r>
          </a:p>
          <a:p>
            <a:pPr lvl="1"/>
            <a:r>
              <a:rPr lang="en-US" dirty="0" smtClean="0"/>
              <a:t>Custom validators excepting </a:t>
            </a:r>
            <a:r>
              <a:rPr lang="en-US" dirty="0" smtClean="0">
                <a:solidFill>
                  <a:schemeClr val="accent1"/>
                </a:solidFill>
              </a:rPr>
              <a:t>parameters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Cross-field</a:t>
            </a:r>
            <a:r>
              <a:rPr lang="en-US" dirty="0" smtClean="0"/>
              <a:t> validations and more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0547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our </a:t>
            </a:r>
            <a:r>
              <a:rPr lang="en-US" dirty="0" err="1" smtClean="0">
                <a:solidFill>
                  <a:schemeClr val="accent1"/>
                </a:solidFill>
              </a:rPr>
              <a:t>FormGroup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with a </a:t>
            </a:r>
            <a:r>
              <a:rPr lang="en-US" dirty="0" err="1" smtClean="0">
                <a:solidFill>
                  <a:schemeClr val="accent1"/>
                </a:solidFill>
              </a:rPr>
              <a:t>FormBuilder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allows us to add an </a:t>
            </a:r>
            <a:r>
              <a:rPr lang="en-US" dirty="0" smtClean="0">
                <a:solidFill>
                  <a:schemeClr val="accent1"/>
                </a:solidFill>
              </a:rPr>
              <a:t>array</a:t>
            </a:r>
            <a:r>
              <a:rPr lang="en-US" dirty="0" smtClean="0"/>
              <a:t> of validations using the </a:t>
            </a:r>
            <a:r>
              <a:rPr lang="en-US" dirty="0" smtClean="0">
                <a:solidFill>
                  <a:schemeClr val="accent1"/>
                </a:solidFill>
              </a:rPr>
              <a:t>Validators</a:t>
            </a:r>
            <a:r>
              <a:rPr lang="en-US" dirty="0" smtClean="0"/>
              <a:t> class.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Build-in Validation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0489" y="2590800"/>
            <a:ext cx="11377597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this.laptopForm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this.fb.group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processor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 'Intel core i7', [</a:t>
            </a:r>
          </a:p>
          <a:p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Validators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.required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Validators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.minLength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(10)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 ],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ram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 '16 GB DDR3', [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Validators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.required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Validators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.maxLength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(10)] ],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hardDisk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[ 1000, [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Validators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.min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(500),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Validators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(3000) ]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3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dirty="0" err="1" smtClean="0">
                <a:solidFill>
                  <a:schemeClr val="accent1"/>
                </a:solidFill>
              </a:rPr>
              <a:t>formGroup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directive has an </a:t>
            </a:r>
            <a:r>
              <a:rPr lang="en-US" dirty="0" smtClean="0">
                <a:solidFill>
                  <a:schemeClr val="accent1"/>
                </a:solidFill>
              </a:rPr>
              <a:t>errors</a:t>
            </a:r>
            <a:r>
              <a:rPr lang="en-US" dirty="0" smtClean="0"/>
              <a:t> property which can be used to </a:t>
            </a:r>
            <a:r>
              <a:rPr lang="en-US" dirty="0" smtClean="0">
                <a:solidFill>
                  <a:schemeClr val="accent1"/>
                </a:solidFill>
              </a:rPr>
              <a:t>show</a:t>
            </a:r>
            <a:r>
              <a:rPr lang="en-US" dirty="0" smtClean="0"/>
              <a:t> errors only when </a:t>
            </a:r>
            <a:r>
              <a:rPr lang="en-US" dirty="0" smtClean="0">
                <a:solidFill>
                  <a:schemeClr val="accent1"/>
                </a:solidFill>
              </a:rPr>
              <a:t>needed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362200"/>
            <a:ext cx="1137759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 *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="(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laptopForm.get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('processor').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touched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||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laptopForm.get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('processor').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dirty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&amp;&amp;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laptopForm.get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('processor').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errors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class="alert alert-danger"&gt;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&lt;span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laptopForm.get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('processor').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errors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.required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Processor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is required!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&lt;/span&gt;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&lt;span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laptopForm.get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('processor').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errors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.minlength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Processor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should be at least 10 symbols long!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&lt;/span&gt;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04297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solidFill>
                  <a:schemeClr val="accent1"/>
                </a:solidFill>
              </a:rPr>
              <a:t>Reactive Forms </a:t>
            </a:r>
            <a:r>
              <a:rPr lang="en-US" dirty="0" smtClean="0"/>
              <a:t>we have the ability to </a:t>
            </a:r>
            <a:r>
              <a:rPr lang="en-US" dirty="0" smtClean="0">
                <a:solidFill>
                  <a:schemeClr val="accent1"/>
                </a:solidFill>
              </a:rPr>
              <a:t>watch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react</a:t>
            </a:r>
            <a:r>
              <a:rPr lang="en-US" dirty="0" smtClean="0"/>
              <a:t> to changes on form </a:t>
            </a:r>
            <a:r>
              <a:rPr lang="en-US" dirty="0" smtClean="0">
                <a:solidFill>
                  <a:schemeClr val="accent1"/>
                </a:solidFill>
              </a:rPr>
              <a:t>groups</a:t>
            </a:r>
            <a:r>
              <a:rPr lang="en-US" dirty="0" smtClean="0"/>
              <a:t> and form </a:t>
            </a:r>
            <a:r>
              <a:rPr lang="en-US" dirty="0" smtClean="0">
                <a:solidFill>
                  <a:schemeClr val="accent1"/>
                </a:solidFill>
              </a:rPr>
              <a:t>controls</a:t>
            </a:r>
          </a:p>
          <a:p>
            <a:r>
              <a:rPr lang="en-US" dirty="0" smtClean="0"/>
              <a:t>Whenever a </a:t>
            </a:r>
            <a:r>
              <a:rPr lang="en-US" dirty="0" smtClean="0">
                <a:solidFill>
                  <a:schemeClr val="accent1"/>
                </a:solidFill>
              </a:rPr>
              <a:t>value</a:t>
            </a:r>
            <a:r>
              <a:rPr lang="en-US" dirty="0" smtClean="0"/>
              <a:t> of an input </a:t>
            </a:r>
            <a:r>
              <a:rPr lang="en-US" dirty="0" smtClean="0">
                <a:solidFill>
                  <a:schemeClr val="accent1"/>
                </a:solidFill>
              </a:rPr>
              <a:t>changes</a:t>
            </a:r>
            <a:r>
              <a:rPr lang="en-US" dirty="0" smtClean="0"/>
              <a:t> we can </a:t>
            </a:r>
            <a:r>
              <a:rPr lang="en-US" dirty="0" smtClean="0">
                <a:solidFill>
                  <a:schemeClr val="accent1"/>
                </a:solidFill>
              </a:rPr>
              <a:t>subscribe</a:t>
            </a:r>
            <a:r>
              <a:rPr lang="en-US" dirty="0" smtClean="0"/>
              <a:t> to that event and handle the </a:t>
            </a:r>
            <a:r>
              <a:rPr lang="en-US" dirty="0" smtClean="0">
                <a:solidFill>
                  <a:schemeClr val="accent1"/>
                </a:solidFill>
              </a:rPr>
              <a:t>observable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Watching and Reacting to Changes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733800"/>
            <a:ext cx="541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this.laptopForm.get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valueChanges</a:t>
            </a:r>
            <a:endParaRPr lang="en-US" sz="28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subscribe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(console.log);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35052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2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validation messages shouldn't </a:t>
            </a:r>
            <a:r>
              <a:rPr lang="en-US" dirty="0" smtClean="0">
                <a:solidFill>
                  <a:schemeClr val="accent1"/>
                </a:solidFill>
              </a:rPr>
              <a:t>stay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, they should be </a:t>
            </a:r>
            <a:r>
              <a:rPr lang="en-US" dirty="0" smtClean="0">
                <a:solidFill>
                  <a:schemeClr val="accent1"/>
                </a:solidFill>
              </a:rPr>
              <a:t>programming logic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</a:p>
          <a:p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1"/>
                </a:solidFill>
              </a:rPr>
              <a:t>object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 variable to </a:t>
            </a:r>
            <a:r>
              <a:rPr lang="en-US" dirty="0" smtClean="0">
                <a:solidFill>
                  <a:schemeClr val="accent1"/>
                </a:solidFill>
              </a:rPr>
              <a:t>hold</a:t>
            </a:r>
            <a:r>
              <a:rPr lang="en-US" dirty="0" smtClean="0"/>
              <a:t> the messages: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Refactor: Display Validation Messages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5676" y="3291956"/>
            <a:ext cx="109743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processorMessage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string;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private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processorValidationMessages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required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'Processor is required!',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minlength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'Processor should be at least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 symbols long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!'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87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</a:t>
            </a:r>
            <a:r>
              <a:rPr lang="en-US" dirty="0" smtClean="0">
                <a:solidFill>
                  <a:schemeClr val="accent1"/>
                </a:solidFill>
              </a:rPr>
              <a:t>form control </a:t>
            </a:r>
            <a:r>
              <a:rPr lang="en-US" dirty="0" smtClean="0"/>
              <a:t>and </a:t>
            </a:r>
            <a:r>
              <a:rPr lang="en-US" dirty="0">
                <a:solidFill>
                  <a:schemeClr val="accent1"/>
                </a:solidFill>
              </a:rPr>
              <a:t>subscribe</a:t>
            </a:r>
            <a:r>
              <a:rPr lang="en-US" dirty="0"/>
              <a:t> to value messages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Refactor: Display Validation </a:t>
            </a:r>
            <a:r>
              <a:rPr lang="en-US" dirty="0" smtClean="0"/>
              <a:t>Messages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8463" y="1828800"/>
            <a:ext cx="1127601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processorControl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this.laptopForm.get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('processor')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processorControl.valueChanges.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subscribe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(value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=&gt; 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setMessage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processorControl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8463" y="3847521"/>
            <a:ext cx="11276012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setMessage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 :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AbstractControl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: void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processorMessage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'';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if ((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c.touched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||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c.dirty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&amp;&amp;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c.errors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processorMessage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Object.keys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c.errors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.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(key =&gt;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this.processorValidationMessages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[key])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.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 ');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11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 smtClean="0"/>
              <a:t>Change the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 by adding a </a:t>
            </a:r>
            <a:r>
              <a:rPr lang="en-US" dirty="0" smtClean="0">
                <a:solidFill>
                  <a:schemeClr val="accent1"/>
                </a:solidFill>
              </a:rPr>
              <a:t>class</a:t>
            </a:r>
            <a:r>
              <a:rPr lang="en-US" dirty="0" smtClean="0"/>
              <a:t> to each form </a:t>
            </a:r>
            <a:r>
              <a:rPr lang="en-US" dirty="0" smtClean="0">
                <a:solidFill>
                  <a:schemeClr val="accent1"/>
                </a:solidFill>
              </a:rPr>
              <a:t>group</a:t>
            </a:r>
            <a:endParaRPr lang="en-US" dirty="0">
              <a:solidFill>
                <a:schemeClr val="accent1"/>
              </a:solidFill>
            </a:endParaRPr>
          </a:p>
          <a:p>
            <a:pPr>
              <a:spcAft>
                <a:spcPts val="10000"/>
              </a:spcAft>
            </a:pPr>
            <a:r>
              <a:rPr lang="en-US" dirty="0" smtClean="0"/>
              <a:t>And change the </a:t>
            </a:r>
            <a:r>
              <a:rPr lang="en-US" dirty="0" smtClean="0">
                <a:solidFill>
                  <a:schemeClr val="accent1"/>
                </a:solidFill>
              </a:rPr>
              <a:t>validation </a:t>
            </a:r>
            <a:r>
              <a:rPr lang="en-US" dirty="0" smtClean="0"/>
              <a:t>message </a:t>
            </a:r>
            <a:r>
              <a:rPr lang="en-US" dirty="0" smtClean="0">
                <a:solidFill>
                  <a:schemeClr val="accent1"/>
                </a:solidFill>
              </a:rPr>
              <a:t>div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Refactor: Display Validation Messages (3)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858806"/>
            <a:ext cx="1021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 class="form-group"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ngClass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]="{'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has-error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':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processorMessage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0384" y="3813087"/>
            <a:ext cx="1020222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 *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ngIf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processorMessage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class="alert alert-danger"&gt;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{{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processorMessage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33420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Observables provide </a:t>
            </a:r>
            <a:r>
              <a:rPr lang="en-US" dirty="0">
                <a:solidFill>
                  <a:schemeClr val="accent1"/>
                </a:solidFill>
              </a:rPr>
              <a:t>operators</a:t>
            </a:r>
            <a:r>
              <a:rPr lang="en-US" dirty="0"/>
              <a:t> that allow us </a:t>
            </a:r>
            <a:r>
              <a:rPr lang="en-US" dirty="0" smtClean="0"/>
              <a:t>to </a:t>
            </a:r>
            <a:r>
              <a:rPr lang="en-US" dirty="0">
                <a:solidFill>
                  <a:schemeClr val="accent1"/>
                </a:solidFill>
              </a:rPr>
              <a:t>transform</a:t>
            </a:r>
            <a:r>
              <a:rPr lang="en-US" dirty="0"/>
              <a:t> how we </a:t>
            </a:r>
            <a:r>
              <a:rPr lang="en-US" dirty="0">
                <a:solidFill>
                  <a:schemeClr val="accent1"/>
                </a:solidFill>
              </a:rPr>
              <a:t>see</a:t>
            </a:r>
            <a:r>
              <a:rPr lang="en-US" dirty="0"/>
              <a:t> emitted </a:t>
            </a:r>
            <a:r>
              <a:rPr lang="en-US" dirty="0" smtClean="0"/>
              <a:t>events.</a:t>
            </a:r>
          </a:p>
          <a:p>
            <a:r>
              <a:rPr lang="en-US" dirty="0" smtClean="0"/>
              <a:t>One such operator is </a:t>
            </a:r>
            <a:r>
              <a:rPr lang="en-US" dirty="0" err="1" smtClean="0">
                <a:solidFill>
                  <a:schemeClr val="accent1"/>
                </a:solidFill>
              </a:rPr>
              <a:t>debounceTime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Ignores</a:t>
            </a:r>
            <a:r>
              <a:rPr lang="en-US" dirty="0" smtClean="0"/>
              <a:t> events until a </a:t>
            </a:r>
            <a:r>
              <a:rPr lang="en-US" dirty="0" smtClean="0">
                <a:solidFill>
                  <a:schemeClr val="accent1"/>
                </a:solidFill>
              </a:rPr>
              <a:t>specified time </a:t>
            </a:r>
            <a:r>
              <a:rPr lang="en-US" dirty="0" smtClean="0"/>
              <a:t>has passed </a:t>
            </a:r>
            <a:r>
              <a:rPr lang="en-US" dirty="0" smtClean="0">
                <a:solidFill>
                  <a:schemeClr val="accent1"/>
                </a:solidFill>
              </a:rPr>
              <a:t>without</a:t>
            </a:r>
            <a:r>
              <a:rPr lang="en-US" dirty="0" smtClean="0"/>
              <a:t> another event</a:t>
            </a:r>
          </a:p>
          <a:p>
            <a:pPr lvl="1"/>
            <a:r>
              <a:rPr lang="en-US" dirty="0" err="1" smtClean="0"/>
              <a:t>debounceTime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1000</a:t>
            </a:r>
            <a:r>
              <a:rPr lang="en-US" dirty="0" smtClean="0"/>
              <a:t>) waits 1000 </a:t>
            </a:r>
            <a:r>
              <a:rPr lang="en-US" dirty="0" smtClean="0">
                <a:solidFill>
                  <a:schemeClr val="accent1"/>
                </a:solidFill>
              </a:rPr>
              <a:t>milliseconds</a:t>
            </a:r>
            <a:r>
              <a:rPr lang="en-US" dirty="0" smtClean="0"/>
              <a:t> (1 sec) of </a:t>
            </a:r>
            <a:r>
              <a:rPr lang="en-US" dirty="0" smtClean="0">
                <a:solidFill>
                  <a:schemeClr val="accent1"/>
                </a:solidFill>
              </a:rPr>
              <a:t>no</a:t>
            </a:r>
            <a:r>
              <a:rPr lang="en-US" dirty="0" smtClean="0"/>
              <a:t> events before </a:t>
            </a:r>
            <a:r>
              <a:rPr lang="en-US" dirty="0" smtClean="0">
                <a:solidFill>
                  <a:schemeClr val="accent1"/>
                </a:solidFill>
              </a:rPr>
              <a:t>emitting</a:t>
            </a:r>
            <a:r>
              <a:rPr lang="en-US" dirty="0" smtClean="0"/>
              <a:t> another event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Transformations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589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Import </a:t>
            </a:r>
            <a:r>
              <a:rPr lang="en-US" dirty="0" err="1" smtClean="0">
                <a:solidFill>
                  <a:schemeClr val="accent1"/>
                </a:solidFill>
              </a:rPr>
              <a:t>debounceTime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from the following library: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Attach the </a:t>
            </a:r>
            <a:r>
              <a:rPr lang="en-US" dirty="0" err="1" smtClean="0">
                <a:solidFill>
                  <a:schemeClr val="accent1"/>
                </a:solidFill>
              </a:rPr>
              <a:t>debounceTime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function to a form control's </a:t>
            </a:r>
            <a:r>
              <a:rPr lang="en-US" dirty="0" err="1" smtClean="0">
                <a:solidFill>
                  <a:schemeClr val="accent1"/>
                </a:solidFill>
              </a:rPr>
              <a:t>valueChanges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event.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Transformations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7538" y="1905000"/>
            <a:ext cx="870014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'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rxjs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/add/operator/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debounceTime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3910898"/>
            <a:ext cx="8700149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processorControl.valueChanges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debounceTime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1000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.subscribe(value =&gt; {</a:t>
            </a:r>
          </a:p>
          <a:p>
            <a:r>
              <a:rPr lang="bg-BG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this.setMessage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processorControl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9588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Handling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Template-Driven 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9812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>
                <a:solidFill>
                  <a:schemeClr val="accent1"/>
                </a:solidFill>
              </a:rPr>
              <a:t>throttleTime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Emits a value, then ignores subsequent values  for a specific amount of time (useful when you receive </a:t>
            </a:r>
            <a:r>
              <a:rPr lang="en-US" dirty="0" smtClean="0">
                <a:solidFill>
                  <a:schemeClr val="accent1"/>
                </a:solidFill>
              </a:rPr>
              <a:t>too many </a:t>
            </a:r>
            <a:r>
              <a:rPr lang="en-US" dirty="0" smtClean="0"/>
              <a:t>events)</a:t>
            </a:r>
          </a:p>
          <a:p>
            <a:r>
              <a:rPr lang="en-US" dirty="0" err="1" smtClean="0"/>
              <a:t>Opearator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distinctUntilChanged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Suppresses duplicate consecutive items</a:t>
            </a:r>
          </a:p>
          <a:p>
            <a:r>
              <a:rPr lang="en-US" dirty="0" smtClean="0"/>
              <a:t>Many more at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https://github.com/Reactive-Extensions/RxJS/blob/master/doc/gettingstarted/categories.md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686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Attribute Directives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Create Custom Directives</a:t>
            </a:r>
            <a:endParaRPr lang="en-US" dirty="0"/>
          </a:p>
        </p:txBody>
      </p:sp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303" y="1800508"/>
            <a:ext cx="2548311" cy="27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93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dirty="0" smtClean="0">
                <a:solidFill>
                  <a:schemeClr val="accent1"/>
                </a:solidFill>
              </a:rPr>
              <a:t>three</a:t>
            </a:r>
            <a:r>
              <a:rPr lang="en-US" dirty="0" smtClean="0"/>
              <a:t> types of </a:t>
            </a:r>
            <a:r>
              <a:rPr lang="en-US" dirty="0" smtClean="0">
                <a:solidFill>
                  <a:schemeClr val="accent1"/>
                </a:solidFill>
              </a:rPr>
              <a:t>directives</a:t>
            </a:r>
            <a:r>
              <a:rPr lang="en-US" dirty="0" smtClean="0"/>
              <a:t> in Angular:</a:t>
            </a:r>
          </a:p>
          <a:p>
            <a:pPr lvl="1"/>
            <a:r>
              <a:rPr lang="en-US" dirty="0" smtClean="0"/>
              <a:t>Components – directives with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</a:p>
          <a:p>
            <a:pPr lvl="1"/>
            <a:r>
              <a:rPr lang="en-US" dirty="0" smtClean="0"/>
              <a:t>Structural directives – change the DOM </a:t>
            </a:r>
            <a:r>
              <a:rPr lang="en-US" dirty="0" smtClean="0">
                <a:solidFill>
                  <a:schemeClr val="accent1"/>
                </a:solidFill>
              </a:rPr>
              <a:t>layout</a:t>
            </a:r>
            <a:r>
              <a:rPr lang="en-US" dirty="0" smtClean="0"/>
              <a:t> by </a:t>
            </a:r>
            <a:r>
              <a:rPr lang="en-US" dirty="0" smtClean="0">
                <a:solidFill>
                  <a:schemeClr val="accent1"/>
                </a:solidFill>
              </a:rPr>
              <a:t>adding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removing</a:t>
            </a:r>
            <a:r>
              <a:rPr lang="en-US" dirty="0" smtClean="0"/>
              <a:t> DOM elements (*</a:t>
            </a:r>
            <a:r>
              <a:rPr lang="en-US" dirty="0" err="1" smtClean="0">
                <a:solidFill>
                  <a:schemeClr val="accent1"/>
                </a:solidFill>
              </a:rPr>
              <a:t>ngIf</a:t>
            </a:r>
            <a:r>
              <a:rPr lang="en-US" dirty="0" smtClean="0"/>
              <a:t> and *</a:t>
            </a:r>
            <a:r>
              <a:rPr lang="en-US" dirty="0" err="1" smtClean="0">
                <a:solidFill>
                  <a:schemeClr val="accent1"/>
                </a:solidFill>
              </a:rPr>
              <a:t>ngFor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Attribute directives – change the </a:t>
            </a:r>
            <a:r>
              <a:rPr lang="en-US" dirty="0" smtClean="0">
                <a:solidFill>
                  <a:schemeClr val="accent1"/>
                </a:solidFill>
              </a:rPr>
              <a:t>appearance</a:t>
            </a:r>
            <a:r>
              <a:rPr lang="en-US" dirty="0" smtClean="0"/>
              <a:t> or behavior of an </a:t>
            </a:r>
            <a:r>
              <a:rPr lang="en-US" dirty="0" smtClean="0">
                <a:solidFill>
                  <a:schemeClr val="accent1"/>
                </a:solidFill>
              </a:rPr>
              <a:t>element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  <a:r>
              <a:rPr lang="en-US" dirty="0" smtClean="0"/>
              <a:t> or another </a:t>
            </a:r>
            <a:r>
              <a:rPr lang="en-US" dirty="0" smtClean="0">
                <a:solidFill>
                  <a:schemeClr val="accent1"/>
                </a:solidFill>
              </a:rPr>
              <a:t>directive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Overview</a:t>
            </a:r>
            <a:endParaRPr lang="bg-BG" dirty="0"/>
          </a:p>
        </p:txBody>
      </p:sp>
      <p:pic>
        <p:nvPicPr>
          <p:cNvPr id="6" name="Picture 2" descr="Резултат с изображение за scop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4773811"/>
            <a:ext cx="1751191" cy="175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An attribute directive minimally requires  building a controller class </a:t>
            </a:r>
            <a:r>
              <a:rPr lang="en-US" dirty="0" smtClean="0">
                <a:solidFill>
                  <a:schemeClr val="accent1"/>
                </a:solidFill>
              </a:rPr>
              <a:t>annotated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chemeClr val="accent1"/>
                </a:solidFill>
              </a:rPr>
              <a:t>@Directive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Surround the </a:t>
            </a:r>
            <a:r>
              <a:rPr lang="en-US" dirty="0" smtClean="0">
                <a:solidFill>
                  <a:schemeClr val="accent1"/>
                </a:solidFill>
              </a:rPr>
              <a:t>selector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chemeClr val="accent1"/>
                </a:solidFill>
              </a:rPr>
              <a:t>square</a:t>
            </a:r>
            <a:r>
              <a:rPr lang="en-US" dirty="0" smtClean="0"/>
              <a:t> brackets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Simple Attribute Directive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2438400"/>
            <a:ext cx="10972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Directive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angular/core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744" y="3811084"/>
            <a:ext cx="109728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Directive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 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selector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appHighlight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 </a:t>
            </a:r>
            <a:endParaRPr lang="en-US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HighlightDirective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constructor() { } </a:t>
            </a:r>
            <a:endParaRPr lang="en-US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7847012" y="4249620"/>
            <a:ext cx="3527425" cy="1631273"/>
          </a:xfrm>
          <a:prstGeom prst="wedgeRoundRectCallout">
            <a:avLst>
              <a:gd name="adj1" fmla="val -69432"/>
              <a:gd name="adj2" fmla="val 180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Directive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app.module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569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</a:t>
            </a:r>
            <a:r>
              <a:rPr lang="en-US" dirty="0" smtClean="0">
                <a:solidFill>
                  <a:schemeClr val="accent1"/>
                </a:solidFill>
              </a:rPr>
              <a:t>inject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referenced</a:t>
            </a:r>
            <a:r>
              <a:rPr lang="en-US" dirty="0"/>
              <a:t> </a:t>
            </a:r>
            <a:r>
              <a:rPr lang="en-US" dirty="0" smtClean="0"/>
              <a:t>element and </a:t>
            </a:r>
            <a:r>
              <a:rPr lang="en-US" dirty="0" smtClean="0">
                <a:solidFill>
                  <a:schemeClr val="accent1"/>
                </a:solidFill>
              </a:rPr>
              <a:t>change</a:t>
            </a:r>
            <a:r>
              <a:rPr lang="en-US" dirty="0" smtClean="0"/>
              <a:t> it's background style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 Styles to Referenced Elements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424" y="2430182"/>
            <a:ext cx="109728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Directive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 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selector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appHighlight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 </a:t>
            </a:r>
            <a:endParaRPr lang="en-US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HighlightDirective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constructor(private el :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ElementRef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this.el.style.backgroundColor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'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yellow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8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7000"/>
              </a:spcAft>
            </a:pPr>
            <a:r>
              <a:rPr lang="en-US" dirty="0" smtClean="0"/>
              <a:t>A directive can be more </a:t>
            </a:r>
            <a:r>
              <a:rPr lang="en-US" dirty="0" smtClean="0">
                <a:solidFill>
                  <a:schemeClr val="accent1"/>
                </a:solidFill>
              </a:rPr>
              <a:t>dynamic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detect</a:t>
            </a:r>
            <a:r>
              <a:rPr lang="en-US" dirty="0" smtClean="0"/>
              <a:t> user events</a:t>
            </a:r>
          </a:p>
          <a:p>
            <a:pPr>
              <a:spcAft>
                <a:spcPts val="7000"/>
              </a:spcAft>
            </a:pPr>
            <a:r>
              <a:rPr lang="en-US" dirty="0" smtClean="0"/>
              <a:t>Attach host </a:t>
            </a:r>
            <a:r>
              <a:rPr lang="en-US" dirty="0" smtClean="0">
                <a:solidFill>
                  <a:schemeClr val="accent1"/>
                </a:solidFill>
              </a:rPr>
              <a:t>listeners</a:t>
            </a:r>
            <a:r>
              <a:rPr lang="en-US" dirty="0" smtClean="0"/>
              <a:t> to handle different </a:t>
            </a:r>
            <a:r>
              <a:rPr lang="en-US" dirty="0" smtClean="0">
                <a:solidFill>
                  <a:schemeClr val="accent1"/>
                </a:solidFill>
              </a:rPr>
              <a:t>DOM events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 to Events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6944" y="1905000"/>
            <a:ext cx="10972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HostListener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angular/core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5036" y="3413078"/>
            <a:ext cx="109728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HostListener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mouseenter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onMouseLeave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this.highlight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('yellow');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HostListener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mouseleave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onMouseLeave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this.highlight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(null);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299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Creating Custom Pipes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315588"/>
            <a:ext cx="3657600" cy="326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8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we </a:t>
            </a:r>
            <a:r>
              <a:rPr lang="en-US" dirty="0" smtClean="0">
                <a:solidFill>
                  <a:schemeClr val="accent1"/>
                </a:solidFill>
              </a:rPr>
              <a:t>push</a:t>
            </a:r>
            <a:r>
              <a:rPr lang="en-US" dirty="0" smtClean="0"/>
              <a:t> the raw </a:t>
            </a:r>
            <a:r>
              <a:rPr lang="en-US" dirty="0" err="1" smtClean="0">
                <a:solidFill>
                  <a:schemeClr val="accent1"/>
                </a:solidFill>
              </a:rPr>
              <a:t>toString</a:t>
            </a:r>
            <a:r>
              <a:rPr lang="en-US" dirty="0" smtClean="0"/>
              <a:t>() function of </a:t>
            </a:r>
            <a:r>
              <a:rPr lang="en-US" dirty="0" smtClean="0">
                <a:solidFill>
                  <a:schemeClr val="accent1"/>
                </a:solidFill>
              </a:rPr>
              <a:t>our</a:t>
            </a:r>
            <a:r>
              <a:rPr lang="en-US" dirty="0" smtClean="0"/>
              <a:t> data, but sometimes we </a:t>
            </a:r>
            <a:r>
              <a:rPr lang="en-US" dirty="0" smtClean="0">
                <a:solidFill>
                  <a:schemeClr val="accent1"/>
                </a:solidFill>
              </a:rPr>
              <a:t>need</a:t>
            </a:r>
            <a:r>
              <a:rPr lang="en-US" dirty="0" smtClean="0"/>
              <a:t> more.</a:t>
            </a:r>
          </a:p>
          <a:p>
            <a:r>
              <a:rPr lang="en-US" dirty="0" smtClean="0"/>
              <a:t>Angular provides </a:t>
            </a:r>
            <a:r>
              <a:rPr lang="en-US" dirty="0" smtClean="0">
                <a:solidFill>
                  <a:schemeClr val="accent1"/>
                </a:solidFill>
              </a:rPr>
              <a:t>pipes</a:t>
            </a:r>
            <a:r>
              <a:rPr lang="en-US" dirty="0" smtClean="0"/>
              <a:t> that write display-value </a:t>
            </a:r>
            <a:r>
              <a:rPr lang="en-US" dirty="0" smtClean="0">
                <a:solidFill>
                  <a:schemeClr val="accent1"/>
                </a:solidFill>
              </a:rPr>
              <a:t>transformations</a:t>
            </a:r>
            <a:r>
              <a:rPr lang="en-US" dirty="0" smtClean="0"/>
              <a:t> that you can </a:t>
            </a:r>
            <a:r>
              <a:rPr lang="en-US" dirty="0" smtClean="0">
                <a:solidFill>
                  <a:schemeClr val="accent1"/>
                </a:solidFill>
              </a:rPr>
              <a:t>declare</a:t>
            </a:r>
            <a:r>
              <a:rPr lang="en-US" dirty="0" smtClean="0"/>
              <a:t> in HTML </a:t>
            </a:r>
            <a:r>
              <a:rPr lang="en-US" dirty="0" smtClean="0">
                <a:solidFill>
                  <a:schemeClr val="accent1"/>
                </a:solidFill>
              </a:rPr>
              <a:t>templates</a:t>
            </a:r>
          </a:p>
          <a:p>
            <a:pPr lvl="1"/>
            <a:r>
              <a:rPr lang="en-US" dirty="0" smtClean="0"/>
              <a:t>Date Pipes -&gt; {{ today </a:t>
            </a:r>
            <a:r>
              <a:rPr lang="en-US" dirty="0" smtClean="0">
                <a:solidFill>
                  <a:schemeClr val="accent1"/>
                </a:solidFill>
              </a:rPr>
              <a:t>|</a:t>
            </a:r>
            <a:r>
              <a:rPr lang="en-US" dirty="0" smtClean="0"/>
              <a:t> data: '</a:t>
            </a:r>
            <a:r>
              <a:rPr lang="en-US" dirty="0" smtClean="0">
                <a:solidFill>
                  <a:schemeClr val="accent1"/>
                </a:solidFill>
              </a:rPr>
              <a:t>MM/</a:t>
            </a:r>
            <a:r>
              <a:rPr lang="en-US" dirty="0" err="1" smtClean="0">
                <a:solidFill>
                  <a:schemeClr val="accent1"/>
                </a:solidFill>
              </a:rPr>
              <a:t>dd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r>
              <a:rPr lang="en-US" dirty="0" err="1" smtClean="0">
                <a:solidFill>
                  <a:schemeClr val="accent1"/>
                </a:solidFill>
              </a:rPr>
              <a:t>yy</a:t>
            </a:r>
            <a:r>
              <a:rPr lang="en-US" dirty="0" smtClean="0"/>
              <a:t>' }}</a:t>
            </a:r>
          </a:p>
          <a:p>
            <a:pPr lvl="1"/>
            <a:r>
              <a:rPr lang="en-US" dirty="0" smtClean="0"/>
              <a:t>Upper/Lower case Pipes {{  name </a:t>
            </a:r>
            <a:r>
              <a:rPr lang="en-US" dirty="0" smtClean="0">
                <a:solidFill>
                  <a:schemeClr val="accent1"/>
                </a:solidFill>
              </a:rPr>
              <a:t>|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uppercase</a:t>
            </a:r>
            <a:r>
              <a:rPr lang="en-US" dirty="0" smtClean="0"/>
              <a:t> }}</a:t>
            </a:r>
          </a:p>
          <a:p>
            <a:pPr lvl="1"/>
            <a:r>
              <a:rPr lang="en-US" dirty="0" smtClean="0"/>
              <a:t>Decimal Pipes and more -&gt; {{ </a:t>
            </a:r>
            <a:r>
              <a:rPr lang="en-US" dirty="0" err="1" smtClean="0"/>
              <a:t>numValue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| </a:t>
            </a:r>
            <a:r>
              <a:rPr lang="en-US" dirty="0" smtClean="0"/>
              <a:t>number: '</a:t>
            </a:r>
            <a:r>
              <a:rPr lang="en-US" dirty="0" smtClean="0">
                <a:solidFill>
                  <a:schemeClr val="accent1"/>
                </a:solidFill>
              </a:rPr>
              <a:t>3.1-5</a:t>
            </a:r>
            <a:r>
              <a:rPr lang="en-US" dirty="0" smtClean="0"/>
              <a:t>' }}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Overview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570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Creating </a:t>
            </a:r>
            <a:r>
              <a:rPr lang="en-US" dirty="0" smtClean="0">
                <a:solidFill>
                  <a:schemeClr val="accent1"/>
                </a:solidFill>
              </a:rPr>
              <a:t>custom</a:t>
            </a:r>
            <a:r>
              <a:rPr lang="en-US" dirty="0" smtClean="0"/>
              <a:t> pipes is easy you need the </a:t>
            </a:r>
            <a:r>
              <a:rPr lang="en-US" dirty="0" smtClean="0">
                <a:solidFill>
                  <a:schemeClr val="accent1"/>
                </a:solidFill>
              </a:rPr>
              <a:t>following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pipe is a class </a:t>
            </a:r>
            <a:r>
              <a:rPr lang="en-US" dirty="0" smtClean="0">
                <a:solidFill>
                  <a:schemeClr val="accent1"/>
                </a:solidFill>
              </a:rPr>
              <a:t>decorated</a:t>
            </a:r>
            <a:r>
              <a:rPr lang="en-US" dirty="0" smtClean="0"/>
              <a:t> with pipe </a:t>
            </a:r>
            <a:r>
              <a:rPr lang="en-US" dirty="0" smtClean="0">
                <a:solidFill>
                  <a:schemeClr val="accent1"/>
                </a:solidFill>
              </a:rPr>
              <a:t>metadata</a:t>
            </a:r>
          </a:p>
          <a:p>
            <a:r>
              <a:rPr lang="en-US" dirty="0"/>
              <a:t>The pipe class </a:t>
            </a:r>
            <a:r>
              <a:rPr lang="en-US" dirty="0">
                <a:solidFill>
                  <a:schemeClr val="accent1"/>
                </a:solidFill>
              </a:rPr>
              <a:t>implements</a:t>
            </a:r>
            <a:r>
              <a:rPr lang="en-US" dirty="0"/>
              <a:t> the </a:t>
            </a:r>
            <a:r>
              <a:rPr lang="en-US" dirty="0" err="1">
                <a:solidFill>
                  <a:schemeClr val="accent1"/>
                </a:solidFill>
              </a:rPr>
              <a:t>PipeTransform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interface's </a:t>
            </a:r>
            <a:r>
              <a:rPr lang="en-US" dirty="0">
                <a:solidFill>
                  <a:schemeClr val="accent1"/>
                </a:solidFill>
              </a:rPr>
              <a:t>transform</a:t>
            </a:r>
            <a:r>
              <a:rPr lang="en-US" dirty="0"/>
              <a:t> </a:t>
            </a:r>
            <a:r>
              <a:rPr lang="en-US" dirty="0" smtClean="0"/>
              <a:t>method.</a:t>
            </a:r>
          </a:p>
          <a:p>
            <a:r>
              <a:rPr lang="en-US" dirty="0" smtClean="0"/>
              <a:t>After </a:t>
            </a:r>
            <a:r>
              <a:rPr lang="en-US" dirty="0" smtClean="0">
                <a:solidFill>
                  <a:schemeClr val="accent1"/>
                </a:solidFill>
              </a:rPr>
              <a:t>creating</a:t>
            </a:r>
            <a:r>
              <a:rPr lang="en-US" dirty="0" smtClean="0"/>
              <a:t> the pipe, import it in </a:t>
            </a:r>
            <a:r>
              <a:rPr lang="en-US" dirty="0" smtClean="0">
                <a:solidFill>
                  <a:schemeClr val="accent1"/>
                </a:solidFill>
              </a:rPr>
              <a:t>declarations</a:t>
            </a:r>
            <a:r>
              <a:rPr lang="en-US" dirty="0" smtClean="0"/>
              <a:t> array at the </a:t>
            </a:r>
            <a:r>
              <a:rPr lang="en-US" dirty="0" err="1" smtClean="0">
                <a:solidFill>
                  <a:schemeClr val="accent1"/>
                </a:solidFill>
              </a:rPr>
              <a:t>app.module.ts</a:t>
            </a:r>
            <a:r>
              <a:rPr lang="en-US" dirty="0" smtClean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Pipes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6464" y="1905000"/>
            <a:ext cx="10972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Pipe,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PipeTransform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angular/core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Pipes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176521"/>
            <a:ext cx="11506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Pipe,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PipeTransform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'@angular/core';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@Pipe({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name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toUpperCaseFirst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ToUpperCaseFPipe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implements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PipeTransform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transform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(value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value[0].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toUpperCase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+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value.substr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).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toLowerCase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8002699" y="4439126"/>
            <a:ext cx="3527425" cy="1154546"/>
          </a:xfrm>
          <a:prstGeom prst="wedgeRoundRectCallout">
            <a:avLst>
              <a:gd name="adj1" fmla="val -103707"/>
              <a:gd name="adj2" fmla="val -824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take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 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38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Forms are the </a:t>
            </a:r>
            <a:r>
              <a:rPr lang="en-US" dirty="0" smtClean="0">
                <a:solidFill>
                  <a:schemeClr val="accent1"/>
                </a:solidFill>
              </a:rPr>
              <a:t>mainstay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accent1"/>
                </a:solidFill>
              </a:rPr>
              <a:t>business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We use Forms to:</a:t>
            </a:r>
          </a:p>
          <a:p>
            <a:pPr lvl="1"/>
            <a:r>
              <a:rPr lang="en-US" dirty="0" smtClean="0"/>
              <a:t>Register/Log in</a:t>
            </a:r>
          </a:p>
          <a:p>
            <a:pPr lvl="1"/>
            <a:r>
              <a:rPr lang="en-US" dirty="0" smtClean="0"/>
              <a:t>Submit a </a:t>
            </a:r>
            <a:r>
              <a:rPr lang="en-US" dirty="0" smtClean="0">
                <a:solidFill>
                  <a:schemeClr val="accent1"/>
                </a:solidFill>
              </a:rPr>
              <a:t>help</a:t>
            </a:r>
            <a:r>
              <a:rPr lang="en-US" dirty="0" smtClean="0"/>
              <a:t> request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Place</a:t>
            </a:r>
            <a:r>
              <a:rPr lang="en-US" dirty="0" smtClean="0"/>
              <a:t> an order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Book</a:t>
            </a:r>
            <a:r>
              <a:rPr lang="en-US" dirty="0" smtClean="0"/>
              <a:t> a flight and more.</a:t>
            </a:r>
          </a:p>
          <a:p>
            <a:r>
              <a:rPr lang="en-US" dirty="0" smtClean="0"/>
              <a:t>Guide the user </a:t>
            </a:r>
            <a:r>
              <a:rPr lang="en-US" dirty="0">
                <a:solidFill>
                  <a:schemeClr val="accent1"/>
                </a:solidFill>
              </a:rPr>
              <a:t>efficiently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effectively</a:t>
            </a:r>
            <a:r>
              <a:rPr lang="en-US" dirty="0" smtClean="0"/>
              <a:t> when creating forms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Overview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66" y="2667000"/>
            <a:ext cx="2328491" cy="195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7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There are </a:t>
            </a:r>
            <a:r>
              <a:rPr lang="en-US" sz="3200" dirty="0" smtClean="0">
                <a:solidFill>
                  <a:schemeClr val="accent1"/>
                </a:solidFill>
              </a:rPr>
              <a:t>two</a:t>
            </a:r>
            <a:r>
              <a:rPr lang="en-US" sz="3200" dirty="0" smtClean="0"/>
              <a:t> ways to handle </a:t>
            </a:r>
            <a:r>
              <a:rPr lang="en-US" sz="3200" dirty="0" smtClean="0">
                <a:solidFill>
                  <a:schemeClr val="accent1"/>
                </a:solidFill>
              </a:rPr>
              <a:t>forms</a:t>
            </a:r>
            <a:r>
              <a:rPr lang="en-US" sz="3200" dirty="0" smtClean="0"/>
              <a:t> in Angular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Template-driven Forms (two-way binding)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Reactive Forms (more </a:t>
            </a:r>
            <a:r>
              <a:rPr lang="en-US" sz="3000" dirty="0"/>
              <a:t>dynamic approach)</a:t>
            </a:r>
          </a:p>
          <a:p>
            <a:pPr>
              <a:lnSpc>
                <a:spcPct val="100000"/>
              </a:lnSpc>
              <a:spcAft>
                <a:spcPts val="6000"/>
              </a:spcAft>
            </a:pPr>
            <a:r>
              <a:rPr lang="en-US" sz="3200" dirty="0"/>
              <a:t>Directives are </a:t>
            </a:r>
            <a:r>
              <a:rPr lang="en-US" sz="3200" dirty="0" smtClean="0">
                <a:solidFill>
                  <a:schemeClr val="accent1"/>
                </a:solidFill>
              </a:rPr>
              <a:t>integrated</a:t>
            </a:r>
            <a:r>
              <a:rPr lang="en-US" sz="3200" dirty="0" smtClean="0"/>
              <a:t> into </a:t>
            </a:r>
            <a:r>
              <a:rPr lang="en-US" sz="3200" dirty="0" smtClean="0">
                <a:solidFill>
                  <a:schemeClr val="accent1"/>
                </a:solidFill>
              </a:rPr>
              <a:t>Form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</a:rPr>
              <a:t>Modules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There are </a:t>
            </a:r>
            <a:r>
              <a:rPr lang="en-US" sz="3200" dirty="0" smtClean="0">
                <a:solidFill>
                  <a:schemeClr val="accent1"/>
                </a:solidFill>
              </a:rPr>
              <a:t>three</a:t>
            </a:r>
            <a:r>
              <a:rPr lang="en-US" sz="3200" dirty="0" smtClean="0"/>
              <a:t> types of Directives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Components, Structural, Attribute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1"/>
                </a:solidFill>
              </a:rPr>
              <a:t>pipes</a:t>
            </a:r>
            <a:r>
              <a:rPr lang="en-US" dirty="0" smtClean="0"/>
              <a:t> in Angular </a:t>
            </a:r>
            <a:r>
              <a:rPr lang="en-US" dirty="0" smtClean="0">
                <a:solidFill>
                  <a:schemeClr val="accent1"/>
                </a:solidFill>
              </a:rPr>
              <a:t>eases</a:t>
            </a:r>
            <a:r>
              <a:rPr lang="en-US" dirty="0" smtClean="0"/>
              <a:t> development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129" y="1151118"/>
            <a:ext cx="3372694" cy="2885609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3674688"/>
            <a:ext cx="5638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&lt;form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ngForm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7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Web – Angular Fundamentals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079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1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4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Form by writing </a:t>
            </a:r>
            <a:r>
              <a:rPr lang="en-US" dirty="0" smtClean="0">
                <a:solidFill>
                  <a:schemeClr val="accent1"/>
                </a:solidFill>
              </a:rPr>
              <a:t>templates</a:t>
            </a:r>
            <a:r>
              <a:rPr lang="en-US" dirty="0" smtClean="0"/>
              <a:t> using the Angular </a:t>
            </a:r>
            <a:r>
              <a:rPr lang="en-US" dirty="0" smtClean="0">
                <a:solidFill>
                  <a:schemeClr val="accent1"/>
                </a:solidFill>
              </a:rPr>
              <a:t>template syntax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1"/>
                </a:solidFill>
              </a:rPr>
              <a:t>ngModel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to create </a:t>
            </a:r>
            <a:r>
              <a:rPr lang="en-US" dirty="0" smtClean="0">
                <a:solidFill>
                  <a:schemeClr val="accent1"/>
                </a:solidFill>
              </a:rPr>
              <a:t>two-way</a:t>
            </a:r>
            <a:r>
              <a:rPr lang="en-US" dirty="0" smtClean="0"/>
              <a:t> data binding</a:t>
            </a:r>
          </a:p>
          <a:p>
            <a:pPr lvl="1"/>
            <a:r>
              <a:rPr lang="en-US" dirty="0" smtClean="0"/>
              <a:t>Track </a:t>
            </a:r>
            <a:r>
              <a:rPr lang="en-US" dirty="0" smtClean="0">
                <a:solidFill>
                  <a:schemeClr val="accent1"/>
                </a:solidFill>
              </a:rPr>
              <a:t>state</a:t>
            </a:r>
            <a:r>
              <a:rPr lang="en-US" dirty="0" smtClean="0"/>
              <a:t> changes (</a:t>
            </a:r>
            <a:r>
              <a:rPr lang="en-US" dirty="0" smtClean="0">
                <a:solidFill>
                  <a:schemeClr val="accent1"/>
                </a:solidFill>
              </a:rPr>
              <a:t>validity</a:t>
            </a:r>
            <a:r>
              <a:rPr lang="en-US" dirty="0" smtClean="0"/>
              <a:t> of form controls)</a:t>
            </a:r>
          </a:p>
          <a:p>
            <a:pPr lvl="1"/>
            <a:r>
              <a:rPr lang="en-US" dirty="0" smtClean="0"/>
              <a:t>Provide </a:t>
            </a:r>
            <a:r>
              <a:rPr lang="en-US" dirty="0" smtClean="0">
                <a:solidFill>
                  <a:schemeClr val="accent1"/>
                </a:solidFill>
              </a:rPr>
              <a:t>visual</a:t>
            </a:r>
            <a:r>
              <a:rPr lang="en-US" dirty="0" smtClean="0"/>
              <a:t> feedback </a:t>
            </a:r>
            <a:r>
              <a:rPr lang="en-US" dirty="0" smtClean="0">
                <a:solidFill>
                  <a:schemeClr val="accent1"/>
                </a:solidFill>
              </a:rPr>
              <a:t>using</a:t>
            </a:r>
            <a:r>
              <a:rPr lang="en-US" dirty="0" smtClean="0"/>
              <a:t> special </a:t>
            </a:r>
            <a:r>
              <a:rPr lang="en-US" dirty="0" smtClean="0">
                <a:solidFill>
                  <a:schemeClr val="accent1"/>
                </a:solidFill>
              </a:rPr>
              <a:t>CSS</a:t>
            </a:r>
            <a:r>
              <a:rPr lang="en-US" dirty="0" smtClean="0"/>
              <a:t> classes</a:t>
            </a:r>
          </a:p>
          <a:p>
            <a:pPr lvl="1"/>
            <a:r>
              <a:rPr lang="en-US" dirty="0" smtClean="0"/>
              <a:t>Display </a:t>
            </a:r>
            <a:r>
              <a:rPr lang="en-US" dirty="0" smtClean="0">
                <a:solidFill>
                  <a:schemeClr val="accent1"/>
                </a:solidFill>
              </a:rPr>
              <a:t>validation</a:t>
            </a:r>
            <a:r>
              <a:rPr lang="en-US" dirty="0" smtClean="0"/>
              <a:t> errors when </a:t>
            </a:r>
            <a:r>
              <a:rPr lang="en-US" dirty="0" smtClean="0">
                <a:solidFill>
                  <a:schemeClr val="accent1"/>
                </a:solidFill>
              </a:rPr>
              <a:t>needed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1"/>
                </a:solidFill>
              </a:rPr>
              <a:t>reference variables </a:t>
            </a:r>
            <a:r>
              <a:rPr lang="en-US" dirty="0" smtClean="0"/>
              <a:t>to share information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Template-Driven Forms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994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smtClean="0">
                <a:solidFill>
                  <a:schemeClr val="accent1"/>
                </a:solidFill>
              </a:rPr>
              <a:t>Template-Driven</a:t>
            </a:r>
            <a:r>
              <a:rPr lang="en-US" dirty="0" smtClean="0"/>
              <a:t> Form looking like this: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Create a Template-Driven Form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2044833"/>
            <a:ext cx="9445624" cy="38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3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052885"/>
            <a:ext cx="11804822" cy="5570355"/>
          </a:xfrm>
        </p:spPr>
        <p:txBody>
          <a:bodyPr/>
          <a:lstStyle/>
          <a:p>
            <a:r>
              <a:rPr lang="en-US" dirty="0" smtClean="0"/>
              <a:t>Bootstrap is the most </a:t>
            </a:r>
            <a:r>
              <a:rPr lang="en-US" dirty="0" smtClean="0">
                <a:solidFill>
                  <a:schemeClr val="accent1"/>
                </a:solidFill>
              </a:rPr>
              <a:t>popular</a:t>
            </a:r>
            <a:r>
              <a:rPr lang="en-US" dirty="0" smtClean="0"/>
              <a:t> open-source </a:t>
            </a:r>
            <a:r>
              <a:rPr lang="en-US" dirty="0" smtClean="0">
                <a:solidFill>
                  <a:schemeClr val="accent1"/>
                </a:solidFill>
              </a:rPr>
              <a:t>front-end</a:t>
            </a:r>
            <a:r>
              <a:rPr lang="en-US" dirty="0" smtClean="0"/>
              <a:t> framework for </a:t>
            </a:r>
            <a:r>
              <a:rPr lang="en-US" dirty="0" smtClean="0">
                <a:solidFill>
                  <a:schemeClr val="accent1"/>
                </a:solidFill>
              </a:rPr>
              <a:t>designing</a:t>
            </a:r>
            <a:r>
              <a:rPr lang="en-US" dirty="0" smtClean="0"/>
              <a:t> web </a:t>
            </a:r>
            <a:r>
              <a:rPr lang="en-US" dirty="0" smtClean="0">
                <a:solidFill>
                  <a:schemeClr val="accent1"/>
                </a:solidFill>
              </a:rPr>
              <a:t>sites</a:t>
            </a:r>
            <a:r>
              <a:rPr lang="en-US" dirty="0" smtClean="0"/>
              <a:t> and web </a:t>
            </a:r>
            <a:r>
              <a:rPr lang="en-US" dirty="0" smtClean="0">
                <a:solidFill>
                  <a:schemeClr val="accent1"/>
                </a:solidFill>
              </a:rPr>
              <a:t>apps</a:t>
            </a:r>
            <a:r>
              <a:rPr lang="en-US" dirty="0" smtClean="0"/>
              <a:t>.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Create a </a:t>
            </a:r>
            <a:r>
              <a:rPr lang="en-US" dirty="0" smtClean="0">
                <a:solidFill>
                  <a:schemeClr val="accent1"/>
                </a:solidFill>
              </a:rPr>
              <a:t>forms.css</a:t>
            </a:r>
            <a:r>
              <a:rPr lang="en-US" dirty="0" smtClean="0"/>
              <a:t> file in </a:t>
            </a:r>
            <a:r>
              <a:rPr lang="en-US" dirty="0" smtClean="0">
                <a:solidFill>
                  <a:schemeClr val="accent1"/>
                </a:solidFill>
              </a:rPr>
              <a:t>assets</a:t>
            </a:r>
            <a:r>
              <a:rPr lang="en-US" dirty="0" smtClean="0"/>
              <a:t> folder and </a:t>
            </a:r>
            <a:r>
              <a:rPr lang="en-US" dirty="0" smtClean="0">
                <a:solidFill>
                  <a:schemeClr val="accent1"/>
                </a:solidFill>
              </a:rPr>
              <a:t>import</a:t>
            </a:r>
            <a:r>
              <a:rPr lang="en-US" dirty="0" smtClean="0"/>
              <a:t>: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Create </a:t>
            </a:r>
            <a:r>
              <a:rPr lang="en-US" dirty="0" smtClean="0">
                <a:solidFill>
                  <a:schemeClr val="accent1"/>
                </a:solidFill>
              </a:rPr>
              <a:t>containers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form-groups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form-controls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style</a:t>
            </a:r>
            <a:r>
              <a:rPr lang="en-US" dirty="0" smtClean="0"/>
              <a:t> buttons and errors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Bootstrap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048000"/>
            <a:ext cx="8610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@import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('https://unpkg.com/bootstrap@3.3.7/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dist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css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/bootstrap.min.css');</a:t>
            </a:r>
          </a:p>
        </p:txBody>
      </p:sp>
    </p:spTree>
    <p:extLst>
      <p:ext uri="{BB962C8B-B14F-4D97-AF65-F5344CB8AC3E}">
        <p14:creationId xmlns:p14="http://schemas.microsoft.com/office/powerpoint/2010/main" val="423694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users </a:t>
            </a:r>
            <a:r>
              <a:rPr lang="en-US" dirty="0">
                <a:solidFill>
                  <a:schemeClr val="accent1"/>
                </a:solidFill>
              </a:rPr>
              <a:t>enter</a:t>
            </a:r>
            <a:r>
              <a:rPr lang="en-US" dirty="0"/>
              <a:t> form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, you'll </a:t>
            </a:r>
            <a:r>
              <a:rPr lang="en-US" dirty="0">
                <a:solidFill>
                  <a:schemeClr val="accent1"/>
                </a:solidFill>
              </a:rPr>
              <a:t>capture</a:t>
            </a:r>
            <a:r>
              <a:rPr lang="en-US" dirty="0"/>
              <a:t> their changes and </a:t>
            </a:r>
            <a:r>
              <a:rPr lang="en-US" dirty="0">
                <a:solidFill>
                  <a:schemeClr val="accent1"/>
                </a:solidFill>
              </a:rPr>
              <a:t>update</a:t>
            </a:r>
            <a:r>
              <a:rPr lang="en-US" dirty="0"/>
              <a:t> an instance of a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Laptop Model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38400"/>
            <a:ext cx="86106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Laptop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constructor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number,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string,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ram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string,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operatingSystem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string,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hardDisk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?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number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)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}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789612" y="5271368"/>
            <a:ext cx="3527425" cy="677820"/>
          </a:xfrm>
          <a:prstGeom prst="wedgeRoundRectCallout">
            <a:avLst>
              <a:gd name="adj1" fmla="val -100539"/>
              <a:gd name="adj2" fmla="val -930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Property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36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4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6.xml><?xml version="1.0" encoding="utf-8"?>
<a:theme xmlns:a="http://schemas.openxmlformats.org/drawingml/2006/main" name="5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2763</Words>
  <Application>Microsoft Office PowerPoint</Application>
  <PresentationFormat>Custom</PresentationFormat>
  <Paragraphs>486</Paragraphs>
  <Slides>53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2_SoftUni 16x9</vt:lpstr>
      <vt:lpstr>3_SoftUni 16x9</vt:lpstr>
      <vt:lpstr>4_SoftUni 16x9</vt:lpstr>
      <vt:lpstr>5_SoftUni 16x9</vt:lpstr>
      <vt:lpstr>Directives and Forms</vt:lpstr>
      <vt:lpstr>Table of Contents</vt:lpstr>
      <vt:lpstr>Have a Question?</vt:lpstr>
      <vt:lpstr>Handling Forms</vt:lpstr>
      <vt:lpstr>Forms Overview</vt:lpstr>
      <vt:lpstr>Template-Driven Forms</vt:lpstr>
      <vt:lpstr>Problem: Create a Template-Driven Form</vt:lpstr>
      <vt:lpstr>Import Bootstrap</vt:lpstr>
      <vt:lpstr>Create Laptop Model</vt:lpstr>
      <vt:lpstr>Create Form Component</vt:lpstr>
      <vt:lpstr>Form Component Constructor</vt:lpstr>
      <vt:lpstr>Introducing Forms Module</vt:lpstr>
      <vt:lpstr>Initial HTML Template</vt:lpstr>
      <vt:lpstr>Initial HTML Template (2)</vt:lpstr>
      <vt:lpstr>Bind Data (Two-Way Binding)</vt:lpstr>
      <vt:lpstr>The NgForm Directive</vt:lpstr>
      <vt:lpstr>Track Control State</vt:lpstr>
      <vt:lpstr>Track Control State (2)</vt:lpstr>
      <vt:lpstr>Add Custom CSS for Visual Feedback</vt:lpstr>
      <vt:lpstr>Validation Error Messages</vt:lpstr>
      <vt:lpstr>Validation Error Messages (2)</vt:lpstr>
      <vt:lpstr>Submit a Form</vt:lpstr>
      <vt:lpstr>Form Overall Validity</vt:lpstr>
      <vt:lpstr>Handling Forms</vt:lpstr>
      <vt:lpstr>Reactive Forms vs Template-Driven</vt:lpstr>
      <vt:lpstr>Reactive Forms Module</vt:lpstr>
      <vt:lpstr>The Component Class</vt:lpstr>
      <vt:lpstr>The Template</vt:lpstr>
      <vt:lpstr>Accessing Form Model Properties</vt:lpstr>
      <vt:lpstr>Using Form Builder</vt:lpstr>
      <vt:lpstr>Validation</vt:lpstr>
      <vt:lpstr>Setting up Build-in Validation</vt:lpstr>
      <vt:lpstr>Adjust the Template</vt:lpstr>
      <vt:lpstr>Watching and Reacting to Changes</vt:lpstr>
      <vt:lpstr>Refactor: Display Validation Messages</vt:lpstr>
      <vt:lpstr>Refactor: Display Validation Messages (2)</vt:lpstr>
      <vt:lpstr>Refactor: Display Validation Messages (3)</vt:lpstr>
      <vt:lpstr>Reactive Transformations</vt:lpstr>
      <vt:lpstr>Reactive Transformations Example</vt:lpstr>
      <vt:lpstr>Other Operators</vt:lpstr>
      <vt:lpstr>Attribute Directives</vt:lpstr>
      <vt:lpstr>Directives Overview</vt:lpstr>
      <vt:lpstr>Build a Simple Attribute Directive</vt:lpstr>
      <vt:lpstr>Attach Styles to Referenced Elements</vt:lpstr>
      <vt:lpstr>Respond to Events</vt:lpstr>
      <vt:lpstr>Pipes</vt:lpstr>
      <vt:lpstr>Pipes Overview</vt:lpstr>
      <vt:lpstr>Creating Custom Pipes</vt:lpstr>
      <vt:lpstr>Creating Custom Pipes (2)</vt:lpstr>
      <vt:lpstr>Summary</vt:lpstr>
      <vt:lpstr>JavaScript Web – Angular Fundamentals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Directives and Forms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2017-12-03T20:46:24Z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