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274" r:id="rId3"/>
    <p:sldId id="276" r:id="rId4"/>
    <p:sldId id="427" r:id="rId5"/>
    <p:sldId id="406" r:id="rId6"/>
    <p:sldId id="408" r:id="rId7"/>
    <p:sldId id="420" r:id="rId8"/>
    <p:sldId id="409" r:id="rId9"/>
    <p:sldId id="407" r:id="rId10"/>
    <p:sldId id="430" r:id="rId11"/>
    <p:sldId id="410" r:id="rId12"/>
    <p:sldId id="428" r:id="rId13"/>
    <p:sldId id="411" r:id="rId14"/>
    <p:sldId id="412" r:id="rId15"/>
    <p:sldId id="415" r:id="rId16"/>
    <p:sldId id="416" r:id="rId17"/>
    <p:sldId id="432" r:id="rId18"/>
    <p:sldId id="413" r:id="rId19"/>
    <p:sldId id="414" r:id="rId20"/>
    <p:sldId id="417" r:id="rId21"/>
    <p:sldId id="418" r:id="rId22"/>
    <p:sldId id="433" r:id="rId23"/>
    <p:sldId id="421" r:id="rId24"/>
    <p:sldId id="422" r:id="rId25"/>
    <p:sldId id="423" r:id="rId26"/>
    <p:sldId id="436" r:id="rId27"/>
    <p:sldId id="435" r:id="rId28"/>
    <p:sldId id="424" r:id="rId29"/>
    <p:sldId id="425" r:id="rId30"/>
    <p:sldId id="431" r:id="rId31"/>
    <p:sldId id="349" r:id="rId32"/>
    <p:sldId id="401" r:id="rId33"/>
    <p:sldId id="426" r:id="rId34"/>
    <p:sldId id="405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27"/>
          </p14:sldIdLst>
        </p14:section>
        <p14:section name="Redux Overview" id="{D4245030-BDA4-4BEB-9092-3AF8E316DEB4}">
          <p14:sldIdLst>
            <p14:sldId id="406"/>
            <p14:sldId id="408"/>
            <p14:sldId id="420"/>
          </p14:sldIdLst>
        </p14:section>
        <p14:section name="Installation" id="{77630F7E-C364-43C9-BB66-89A75874DE33}">
          <p14:sldIdLst>
            <p14:sldId id="409"/>
            <p14:sldId id="407"/>
            <p14:sldId id="430"/>
          </p14:sldIdLst>
        </p14:section>
        <p14:section name="Redux Components" id="{2BDEE16A-4B7B-4F86-882B-3B2978FDE1FA}">
          <p14:sldIdLst>
            <p14:sldId id="410"/>
            <p14:sldId id="428"/>
            <p14:sldId id="411"/>
            <p14:sldId id="412"/>
            <p14:sldId id="415"/>
            <p14:sldId id="416"/>
            <p14:sldId id="432"/>
            <p14:sldId id="413"/>
            <p14:sldId id="414"/>
            <p14:sldId id="417"/>
            <p14:sldId id="418"/>
            <p14:sldId id="433"/>
          </p14:sldIdLst>
        </p14:section>
        <p14:section name="Connecting React" id="{8B83E488-E262-448B-B946-30272109170C}">
          <p14:sldIdLst>
            <p14:sldId id="421"/>
            <p14:sldId id="422"/>
            <p14:sldId id="423"/>
            <p14:sldId id="436"/>
            <p14:sldId id="435"/>
            <p14:sldId id="424"/>
            <p14:sldId id="425"/>
            <p14:sldId id="431"/>
          </p14:sldIdLst>
        </p14:section>
        <p14:section name="Conclusion" id="{10E03AB1-9AA8-4E86-9A64-D741901E50A2}">
          <p14:sldIdLst>
            <p14:sldId id="349"/>
            <p14:sldId id="401"/>
            <p14:sldId id="426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99" d="100"/>
          <a:sy n="99" d="100"/>
        </p:scale>
        <p:origin x="102" y="45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96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18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gaearon/redux-devtool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8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://www.telenor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6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redux.js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Introduction to Redux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Managing State,</a:t>
            </a:r>
          </a:p>
          <a:p>
            <a:r>
              <a:rPr lang="en-US" dirty="0"/>
              <a:t>Action, Reducers, Stores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357952" y="3806198"/>
            <a:ext cx="1012137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Redux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Intro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0364" y="4193066"/>
            <a:ext cx="4946170" cy="143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80" y="1981200"/>
            <a:ext cx="7018264" cy="238036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Redux Components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Actions, Reducers, Stores</a:t>
            </a:r>
            <a:endParaRPr lang="bg-BG" dirty="0"/>
          </a:p>
        </p:txBody>
      </p:sp>
      <p:pic>
        <p:nvPicPr>
          <p:cNvPr id="7" name="Picture 2" descr="http://icons.iconarchive.com/icons/iconshock/real-vista-data/256/object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655" y="1600201"/>
            <a:ext cx="3077516" cy="307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161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with Redux relies on three </a:t>
            </a:r>
            <a:r>
              <a:rPr lang="en-US" dirty="0">
                <a:solidFill>
                  <a:schemeClr val="accent1"/>
                </a:solidFill>
              </a:rPr>
              <a:t>main concepts</a:t>
            </a:r>
          </a:p>
          <a:p>
            <a:pPr lvl="1"/>
            <a:r>
              <a:rPr lang="en-US" dirty="0"/>
              <a:t>Actions</a:t>
            </a:r>
          </a:p>
          <a:p>
            <a:pPr lvl="1"/>
            <a:r>
              <a:rPr lang="en-US" dirty="0"/>
              <a:t>Reducers</a:t>
            </a:r>
          </a:p>
          <a:p>
            <a:pPr lvl="1"/>
            <a:r>
              <a:rPr lang="en-US" dirty="0"/>
              <a:t>Stores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Components</a:t>
            </a:r>
            <a:endParaRPr lang="bg-BG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6926710" y="2819400"/>
            <a:ext cx="3581400" cy="35052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Store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1680715" y="4038600"/>
            <a:ext cx="3581400" cy="22860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 Code</a:t>
            </a:r>
          </a:p>
        </p:txBody>
      </p:sp>
      <p:sp>
        <p:nvSpPr>
          <p:cNvPr id="6" name="Rectangle: Rounded Corners 13"/>
          <p:cNvSpPr/>
          <p:nvPr/>
        </p:nvSpPr>
        <p:spPr>
          <a:xfrm>
            <a:off x="2128390" y="5063144"/>
            <a:ext cx="2686050" cy="838200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</a:p>
        </p:txBody>
      </p:sp>
      <p:sp>
        <p:nvSpPr>
          <p:cNvPr id="11" name="Rectangle: Rounded Corners 13"/>
          <p:cNvSpPr/>
          <p:nvPr/>
        </p:nvSpPr>
        <p:spPr>
          <a:xfrm>
            <a:off x="7374385" y="5063144"/>
            <a:ext cx="2686050" cy="838200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Reducer</a:t>
            </a:r>
          </a:p>
        </p:txBody>
      </p:sp>
      <p:sp>
        <p:nvSpPr>
          <p:cNvPr id="20" name="Rectangle: Rounded Corners 13"/>
          <p:cNvSpPr/>
          <p:nvPr/>
        </p:nvSpPr>
        <p:spPr>
          <a:xfrm>
            <a:off x="7374385" y="3801688"/>
            <a:ext cx="2686050" cy="838200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</a:p>
        </p:txBody>
      </p:sp>
      <p:cxnSp>
        <p:nvCxnSpPr>
          <p:cNvPr id="25" name="Connector: Elbow 24"/>
          <p:cNvCxnSpPr>
            <a:stCxn id="11" idx="3"/>
            <a:endCxn id="20" idx="3"/>
          </p:cNvCxnSpPr>
          <p:nvPr/>
        </p:nvCxnSpPr>
        <p:spPr>
          <a:xfrm flipV="1">
            <a:off x="10060435" y="4220788"/>
            <a:ext cx="12700" cy="1261456"/>
          </a:xfrm>
          <a:prstGeom prst="bentConnector3">
            <a:avLst>
              <a:gd name="adj1" fmla="val 7101811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1" idx="1"/>
          </p:cNvCxnSpPr>
          <p:nvPr/>
        </p:nvCxnSpPr>
        <p:spPr>
          <a:xfrm>
            <a:off x="4814440" y="5482244"/>
            <a:ext cx="255994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5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6" grpId="0" animBg="1"/>
      <p:bldP spid="11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 are </a:t>
            </a:r>
            <a:r>
              <a:rPr lang="en-US" dirty="0">
                <a:solidFill>
                  <a:schemeClr val="accent1"/>
                </a:solidFill>
              </a:rPr>
              <a:t>payloads</a:t>
            </a:r>
            <a:r>
              <a:rPr lang="en-US" dirty="0"/>
              <a:t> of information</a:t>
            </a:r>
          </a:p>
          <a:p>
            <a:pPr lvl="1"/>
            <a:r>
              <a:rPr lang="en-US" dirty="0"/>
              <a:t>They are </a:t>
            </a:r>
            <a:r>
              <a:rPr lang="en-US" dirty="0">
                <a:solidFill>
                  <a:schemeClr val="accent1"/>
                </a:solidFill>
              </a:rPr>
              <a:t>emitted</a:t>
            </a:r>
            <a:r>
              <a:rPr lang="en-US" dirty="0"/>
              <a:t> from your app to the Redux </a:t>
            </a:r>
            <a:r>
              <a:rPr lang="en-US" dirty="0">
                <a:solidFill>
                  <a:schemeClr val="accent1"/>
                </a:solidFill>
              </a:rPr>
              <a:t>store</a:t>
            </a:r>
          </a:p>
          <a:p>
            <a:pPr lvl="1"/>
            <a:r>
              <a:rPr lang="en-US" dirty="0"/>
              <a:t>Very </a:t>
            </a:r>
            <a:r>
              <a:rPr lang="en-US" dirty="0">
                <a:solidFill>
                  <a:schemeClr val="accent1"/>
                </a:solidFill>
              </a:rPr>
              <a:t>similar</a:t>
            </a:r>
            <a:r>
              <a:rPr lang="en-US" dirty="0"/>
              <a:t> in concept to </a:t>
            </a:r>
            <a:r>
              <a:rPr lang="en-US" dirty="0">
                <a:solidFill>
                  <a:schemeClr val="accent1"/>
                </a:solidFill>
              </a:rPr>
              <a:t>events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Actions?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97271" y="3400513"/>
            <a:ext cx="10944000" cy="22382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ADD_TODO = 'ADD_TODO';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action =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ADD_TODO,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text: 'Build my first Redux app'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722812" y="4115010"/>
            <a:ext cx="4648200" cy="578882"/>
          </a:xfrm>
          <a:prstGeom prst="wedgeRoundRectCallout">
            <a:avLst>
              <a:gd name="adj1" fmla="val -68210"/>
              <a:gd name="adj2" fmla="val 335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Mandatory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property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704012" y="2693377"/>
            <a:ext cx="4343400" cy="1055608"/>
          </a:xfrm>
          <a:prstGeom prst="wedgeRoundRectCallout">
            <a:avLst>
              <a:gd name="adj1" fmla="val -76472"/>
              <a:gd name="adj2" fmla="val 460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string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constant (optional)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551612" y="5138066"/>
            <a:ext cx="4648200" cy="1055608"/>
          </a:xfrm>
          <a:prstGeom prst="wedgeRoundRectCallout">
            <a:avLst>
              <a:gd name="adj1" fmla="val -71965"/>
              <a:gd name="adj2" fmla="val -388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remaining structure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up to you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39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 are </a:t>
            </a:r>
            <a:r>
              <a:rPr lang="en-US" dirty="0">
                <a:solidFill>
                  <a:schemeClr val="accent1"/>
                </a:solidFill>
              </a:rPr>
              <a:t>usually</a:t>
            </a:r>
            <a:r>
              <a:rPr lang="en-US" dirty="0"/>
              <a:t> not created directly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Creators and Dispatching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012342" y="2574764"/>
            <a:ext cx="8164141" cy="34016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addTodo(text)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ADD_TODO,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text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action = addTodo('Water plants');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dispatch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(action);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0873" y="3071775"/>
            <a:ext cx="3090809" cy="1553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6290283" y="3269555"/>
            <a:ext cx="3124200" cy="578882"/>
          </a:xfrm>
          <a:prstGeom prst="wedgeRoundRectCallout">
            <a:avLst>
              <a:gd name="adj1" fmla="val -70911"/>
              <a:gd name="adj2" fmla="val 546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Resulting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516577" y="1855405"/>
            <a:ext cx="2819400" cy="578882"/>
          </a:xfrm>
          <a:prstGeom prst="wedgeRoundRectCallout">
            <a:avLst>
              <a:gd name="adj1" fmla="val -20364"/>
              <a:gd name="adj2" fmla="val 919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Creator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6747483" y="5687007"/>
            <a:ext cx="3200400" cy="578882"/>
          </a:xfrm>
          <a:prstGeom prst="wedgeRoundRectCallout">
            <a:avLst>
              <a:gd name="adj1" fmla="val -70291"/>
              <a:gd name="adj2" fmla="val -401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Dispatch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store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6285924" y="4396304"/>
            <a:ext cx="3124200" cy="578882"/>
          </a:xfrm>
          <a:prstGeom prst="wedgeRoundRectCallout">
            <a:avLst>
              <a:gd name="adj1" fmla="val -73306"/>
              <a:gd name="adj2" fmla="val 675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action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7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Reducers describe </a:t>
            </a:r>
            <a:r>
              <a:rPr lang="en-US" dirty="0">
                <a:solidFill>
                  <a:schemeClr val="accent1"/>
                </a:solidFill>
              </a:rPr>
              <a:t>how</a:t>
            </a:r>
            <a:r>
              <a:rPr lang="en-US" dirty="0"/>
              <a:t> the actions </a:t>
            </a:r>
            <a:r>
              <a:rPr lang="en-US" dirty="0">
                <a:solidFill>
                  <a:schemeClr val="accent1"/>
                </a:solidFill>
              </a:rPr>
              <a:t>affect the data </a:t>
            </a:r>
            <a:r>
              <a:rPr lang="en-US" dirty="0"/>
              <a:t>in the store</a:t>
            </a:r>
          </a:p>
          <a:p>
            <a:r>
              <a:rPr lang="en-US" dirty="0"/>
              <a:t>General Reducer </a:t>
            </a:r>
            <a:r>
              <a:rPr lang="en-US" dirty="0">
                <a:solidFill>
                  <a:schemeClr val="accent1"/>
                </a:solidFill>
              </a:rPr>
              <a:t>syntax</a:t>
            </a:r>
            <a:r>
              <a:rPr lang="en-US" dirty="0"/>
              <a:t>:</a:t>
            </a:r>
          </a:p>
          <a:p>
            <a:pPr>
              <a:spcBef>
                <a:spcPts val="20400"/>
              </a:spcBef>
            </a:pPr>
            <a:r>
              <a:rPr lang="en-US" dirty="0"/>
              <a:t>Reducers </a:t>
            </a:r>
            <a:r>
              <a:rPr lang="en-US" b="1" dirty="0">
                <a:solidFill>
                  <a:schemeClr val="accent1"/>
                </a:solidFill>
              </a:rPr>
              <a:t>must</a:t>
            </a:r>
            <a:r>
              <a:rPr lang="en-US" dirty="0"/>
              <a:t> always be </a:t>
            </a:r>
            <a:r>
              <a:rPr lang="en-US" b="1" dirty="0">
                <a:solidFill>
                  <a:schemeClr val="accent1"/>
                </a:solidFill>
              </a:rPr>
              <a:t>pure functions</a:t>
            </a:r>
            <a:r>
              <a:rPr lang="en-US" dirty="0"/>
              <a:t>!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Never modify </a:t>
            </a:r>
            <a:r>
              <a:rPr lang="en-US" dirty="0"/>
              <a:t>incoming parameters or cause side effects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Reducers?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74142" y="2754392"/>
            <a:ext cx="9840541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(previousState, action) =&gt; newState;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1174142" y="3668792"/>
            <a:ext cx="3243870" cy="1055608"/>
          </a:xfrm>
          <a:prstGeom prst="wedgeRoundRectCallout">
            <a:avLst>
              <a:gd name="adj1" fmla="val 26226"/>
              <a:gd name="adj2" fmla="val -804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old state </a:t>
            </a:r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desired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6055214" y="3831964"/>
            <a:ext cx="3276600" cy="578882"/>
          </a:xfrm>
          <a:prstGeom prst="wedgeRoundRectCallout">
            <a:avLst>
              <a:gd name="adj1" fmla="val -33648"/>
              <a:gd name="adj2" fmla="val -1217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state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81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 Example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74142" y="2225009"/>
            <a:ext cx="9840541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todoApp(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initialState,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SET_VISIBILITY_FILTER: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Object.assign({},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visibilityFilter: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filter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})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default: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state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4875212" y="853409"/>
            <a:ext cx="3243870" cy="1055608"/>
          </a:xfrm>
          <a:prstGeom prst="wedgeRoundRectCallout">
            <a:avLst>
              <a:gd name="adj1" fmla="val 4188"/>
              <a:gd name="adj2" fmla="val 904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</a:t>
            </a:r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(starting)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8219497" y="2758409"/>
            <a:ext cx="3338400" cy="1055608"/>
          </a:xfrm>
          <a:prstGeom prst="wedgeRoundRectCallout">
            <a:avLst>
              <a:gd name="adj1" fmla="val -119815"/>
              <a:gd name="adj2" fmla="val -426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action to preform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780212" y="4663409"/>
            <a:ext cx="4047344" cy="1055608"/>
          </a:xfrm>
          <a:prstGeom prst="wedgeRoundRectCallout">
            <a:avLst>
              <a:gd name="adj1" fmla="val -40125"/>
              <a:gd name="adj2" fmla="val -812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state</a:t>
            </a:r>
          </a:p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state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31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give a reducer only a </a:t>
            </a:r>
            <a:r>
              <a:rPr lang="en-US" dirty="0">
                <a:solidFill>
                  <a:schemeClr val="accent1"/>
                </a:solidFill>
              </a:rPr>
              <a:t>slice</a:t>
            </a:r>
            <a:r>
              <a:rPr lang="en-US" dirty="0"/>
              <a:t> of the state to manage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Splitting Reducers</a:t>
            </a:r>
            <a:endParaRPr lang="bg-BG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174142" y="2514600"/>
            <a:ext cx="9840541" cy="35555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combineReducers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 from 'redux';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visibilityFilter from './filter';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todos from './todos';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todoApp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combineReducers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visibilityFilter,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todos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default todoApp;</a:t>
            </a: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7313612" y="3574049"/>
            <a:ext cx="3505200" cy="1055608"/>
          </a:xfrm>
          <a:prstGeom prst="wedgeRoundRectCallout">
            <a:avLst>
              <a:gd name="adj1" fmla="val -67052"/>
              <a:gd name="adj2" fmla="val -584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Keep each reducer</a:t>
            </a:r>
          </a:p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separate file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5561012" y="4953000"/>
            <a:ext cx="3610470" cy="578882"/>
          </a:xfrm>
          <a:prstGeom prst="wedgeRoundRectCallout">
            <a:avLst>
              <a:gd name="adj1" fmla="val -44718"/>
              <a:gd name="adj2" fmla="val -1503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reducer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37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Store</a:t>
            </a:r>
            <a:r>
              <a:rPr lang="en-US" dirty="0"/>
              <a:t> brings </a:t>
            </a:r>
            <a:r>
              <a:rPr lang="en-US" dirty="0">
                <a:solidFill>
                  <a:schemeClr val="accent1"/>
                </a:solidFill>
              </a:rPr>
              <a:t>actions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reducers</a:t>
            </a:r>
            <a:r>
              <a:rPr lang="en-US" dirty="0"/>
              <a:t> together</a:t>
            </a:r>
          </a:p>
          <a:p>
            <a:pPr lvl="1"/>
            <a:r>
              <a:rPr lang="en-US" dirty="0"/>
              <a:t>Holds </a:t>
            </a:r>
            <a:r>
              <a:rPr lang="en-US" dirty="0">
                <a:solidFill>
                  <a:schemeClr val="accent1"/>
                </a:solidFill>
              </a:rPr>
              <a:t>application state </a:t>
            </a:r>
            <a:r>
              <a:rPr lang="en-US" dirty="0"/>
              <a:t>and allows </a:t>
            </a:r>
            <a:r>
              <a:rPr lang="en-US" dirty="0">
                <a:solidFill>
                  <a:schemeClr val="accent1"/>
                </a:solidFill>
              </a:rPr>
              <a:t>access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updates</a:t>
            </a:r>
            <a:r>
              <a:rPr lang="en-US" dirty="0"/>
              <a:t> to it</a:t>
            </a:r>
          </a:p>
          <a:p>
            <a:pPr lvl="1"/>
            <a:r>
              <a:rPr lang="en-US" dirty="0"/>
              <a:t>Handles change </a:t>
            </a:r>
            <a:r>
              <a:rPr lang="en-US" dirty="0">
                <a:solidFill>
                  <a:schemeClr val="accent1"/>
                </a:solidFill>
              </a:rPr>
              <a:t>notifications</a:t>
            </a:r>
            <a:r>
              <a:rPr lang="en-US" dirty="0"/>
              <a:t> to the rest of the app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Store?</a:t>
            </a:r>
            <a:endParaRPr lang="bg-BG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174142" y="3352800"/>
            <a:ext cx="9840541" cy="14626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 from '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redux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todoApp from './reducers';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store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(todoApp);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172553" y="4815490"/>
            <a:ext cx="9840541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store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(todoApp, window.REMOTE_STATE);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542212" y="3429000"/>
            <a:ext cx="3242282" cy="578882"/>
          </a:xfrm>
          <a:prstGeom prst="wedgeRoundRectCallout">
            <a:avLst>
              <a:gd name="adj1" fmla="val -66511"/>
              <a:gd name="adj2" fmla="val 377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reducers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7694612" y="4161069"/>
            <a:ext cx="2819400" cy="578882"/>
          </a:xfrm>
          <a:prstGeom prst="wedgeRoundRectCallout">
            <a:avLst>
              <a:gd name="adj1" fmla="val -76125"/>
              <a:gd name="adj2" fmla="val 205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3808412" y="5745718"/>
            <a:ext cx="5029200" cy="578882"/>
          </a:xfrm>
          <a:prstGeom prst="wedgeRoundRectCallout">
            <a:avLst>
              <a:gd name="adj1" fmla="val 33792"/>
              <a:gd name="adj2" fmla="val -1000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state </a:t>
            </a:r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216366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access the current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</a:p>
          <a:p>
            <a:pPr>
              <a:spcBef>
                <a:spcPts val="7200"/>
              </a:spcBef>
            </a:pPr>
            <a:r>
              <a:rPr lang="en-US" dirty="0"/>
              <a:t>To dispatch an </a:t>
            </a:r>
            <a:r>
              <a:rPr lang="en-US" dirty="0">
                <a:solidFill>
                  <a:schemeClr val="accent1"/>
                </a:solidFill>
              </a:rPr>
              <a:t>action</a:t>
            </a:r>
          </a:p>
          <a:p>
            <a:pPr>
              <a:spcBef>
                <a:spcPts val="7200"/>
              </a:spcBef>
            </a:pPr>
            <a:r>
              <a:rPr lang="en-US" dirty="0"/>
              <a:t>To subscribe to </a:t>
            </a:r>
            <a:r>
              <a:rPr lang="en-US" dirty="0">
                <a:solidFill>
                  <a:schemeClr val="accent1"/>
                </a:solidFill>
              </a:rPr>
              <a:t>changes</a:t>
            </a:r>
            <a:r>
              <a:rPr lang="en-US" dirty="0"/>
              <a:t> in the store</a:t>
            </a:r>
          </a:p>
          <a:p>
            <a:pPr>
              <a:spcBef>
                <a:spcPts val="9000"/>
              </a:spcBef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Store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72553" y="1922865"/>
            <a:ext cx="9840541" cy="597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getState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72553" y="5036468"/>
            <a:ext cx="9840541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subscribe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(listener)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72552" y="3490054"/>
            <a:ext cx="9840541" cy="597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dispatch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(action)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503612" y="5847943"/>
            <a:ext cx="5410200" cy="578882"/>
          </a:xfrm>
          <a:prstGeom prst="wedgeRoundRectCallout">
            <a:avLst>
              <a:gd name="adj1" fmla="val -46869"/>
              <a:gd name="adj2" fmla="val -1000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an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unsubscribe</a:t>
            </a:r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72475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Actions</a:t>
            </a:r>
            <a:r>
              <a:rPr lang="en-US" dirty="0"/>
              <a:t> define what happened</a:t>
            </a:r>
          </a:p>
          <a:p>
            <a:r>
              <a:rPr lang="en-US" dirty="0">
                <a:solidFill>
                  <a:schemeClr val="accent1"/>
                </a:solidFill>
              </a:rPr>
              <a:t>Reducers</a:t>
            </a:r>
            <a:r>
              <a:rPr lang="en-US" dirty="0"/>
              <a:t> update the state according to action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Store</a:t>
            </a:r>
            <a:r>
              <a:rPr lang="en-US" dirty="0"/>
              <a:t> holds application state and manages changes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Overview</a:t>
            </a:r>
            <a:endParaRPr lang="bg-BG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684212" y="5181600"/>
            <a:ext cx="3581400" cy="1371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 Code</a:t>
            </a:r>
          </a:p>
        </p:txBody>
      </p:sp>
      <p:sp>
        <p:nvSpPr>
          <p:cNvPr id="20" name="Rectangle: Rounded Corners 13"/>
          <p:cNvSpPr/>
          <p:nvPr/>
        </p:nvSpPr>
        <p:spPr>
          <a:xfrm>
            <a:off x="1131887" y="5791200"/>
            <a:ext cx="2686050" cy="613182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</a:p>
        </p:txBody>
      </p:sp>
      <p:sp>
        <p:nvSpPr>
          <p:cNvPr id="37" name="Rectangle: Rounded Corners 36"/>
          <p:cNvSpPr/>
          <p:nvPr/>
        </p:nvSpPr>
        <p:spPr>
          <a:xfrm>
            <a:off x="684212" y="3508782"/>
            <a:ext cx="3581400" cy="1371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Store</a:t>
            </a:r>
          </a:p>
        </p:txBody>
      </p:sp>
      <p:sp>
        <p:nvSpPr>
          <p:cNvPr id="38" name="Rectangle: Rounded Corners 13"/>
          <p:cNvSpPr/>
          <p:nvPr/>
        </p:nvSpPr>
        <p:spPr>
          <a:xfrm>
            <a:off x="1131887" y="4118382"/>
            <a:ext cx="2686050" cy="613182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4770292" y="4267200"/>
            <a:ext cx="3581400" cy="22860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Reducer</a:t>
            </a:r>
          </a:p>
        </p:txBody>
      </p:sp>
      <p:sp>
        <p:nvSpPr>
          <p:cNvPr id="22" name="Rectangle: Rounded Corners 13"/>
          <p:cNvSpPr/>
          <p:nvPr/>
        </p:nvSpPr>
        <p:spPr>
          <a:xfrm>
            <a:off x="5217967" y="4891119"/>
            <a:ext cx="2686050" cy="613182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</a:p>
        </p:txBody>
      </p:sp>
      <p:sp>
        <p:nvSpPr>
          <p:cNvPr id="39" name="Rectangle: Rounded Corners 13"/>
          <p:cNvSpPr/>
          <p:nvPr/>
        </p:nvSpPr>
        <p:spPr>
          <a:xfrm>
            <a:off x="5217967" y="5715000"/>
            <a:ext cx="2686050" cy="613182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</a:p>
        </p:txBody>
      </p:sp>
      <p:cxnSp>
        <p:nvCxnSpPr>
          <p:cNvPr id="43" name="Connector: Elbow 42"/>
          <p:cNvCxnSpPr>
            <a:stCxn id="20" idx="3"/>
            <a:endCxn id="39" idx="1"/>
          </p:cNvCxnSpPr>
          <p:nvPr/>
        </p:nvCxnSpPr>
        <p:spPr>
          <a:xfrm flipV="1">
            <a:off x="3817937" y="6021591"/>
            <a:ext cx="1400030" cy="7620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/>
          <p:cNvCxnSpPr>
            <a:stCxn id="38" idx="3"/>
            <a:endCxn id="22" idx="1"/>
          </p:cNvCxnSpPr>
          <p:nvPr/>
        </p:nvCxnSpPr>
        <p:spPr>
          <a:xfrm>
            <a:off x="3817937" y="4424973"/>
            <a:ext cx="1400030" cy="77273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13"/>
          <p:cNvSpPr/>
          <p:nvPr/>
        </p:nvSpPr>
        <p:spPr>
          <a:xfrm>
            <a:off x="8880362" y="5291625"/>
            <a:ext cx="2686050" cy="613182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</a:p>
        </p:txBody>
      </p:sp>
      <p:cxnSp>
        <p:nvCxnSpPr>
          <p:cNvPr id="53" name="Connector: Elbow 52"/>
          <p:cNvCxnSpPr>
            <a:stCxn id="22" idx="3"/>
            <a:endCxn id="47" idx="1"/>
          </p:cNvCxnSpPr>
          <p:nvPr/>
        </p:nvCxnSpPr>
        <p:spPr>
          <a:xfrm>
            <a:off x="7904017" y="5197710"/>
            <a:ext cx="976345" cy="400506"/>
          </a:xfrm>
          <a:prstGeom prst="bentConnector3">
            <a:avLst>
              <a:gd name="adj1" fmla="val 6702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/>
          <p:cNvCxnSpPr>
            <a:stCxn id="39" idx="3"/>
            <a:endCxn id="47" idx="1"/>
          </p:cNvCxnSpPr>
          <p:nvPr/>
        </p:nvCxnSpPr>
        <p:spPr>
          <a:xfrm flipV="1">
            <a:off x="7904017" y="5598216"/>
            <a:ext cx="976345" cy="423375"/>
          </a:xfrm>
          <a:prstGeom prst="bentConnector3">
            <a:avLst>
              <a:gd name="adj1" fmla="val 6702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/>
          <p:cNvCxnSpPr>
            <a:stCxn id="47" idx="3"/>
            <a:endCxn id="38" idx="1"/>
          </p:cNvCxnSpPr>
          <p:nvPr/>
        </p:nvCxnSpPr>
        <p:spPr>
          <a:xfrm flipH="1" flipV="1">
            <a:off x="1131887" y="4424973"/>
            <a:ext cx="10434525" cy="1173243"/>
          </a:xfrm>
          <a:prstGeom prst="bentConnector5">
            <a:avLst>
              <a:gd name="adj1" fmla="val -2191"/>
              <a:gd name="adj2" fmla="val 195956"/>
              <a:gd name="adj3" fmla="val 10649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8" idx="2"/>
            <a:endCxn id="19" idx="0"/>
          </p:cNvCxnSpPr>
          <p:nvPr/>
        </p:nvCxnSpPr>
        <p:spPr>
          <a:xfrm>
            <a:off x="2474912" y="4731564"/>
            <a:ext cx="0" cy="4500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3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7" grpId="0" animBg="1"/>
      <p:bldP spid="38" grpId="0" animBg="1"/>
      <p:bldP spid="18" grpId="0" animBg="1"/>
      <p:bldP spid="22" grpId="0" animBg="1"/>
      <p:bldP spid="39" grpId="0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Redux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Installation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Stores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Reducers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Connecting React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7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74211" y="1354975"/>
            <a:ext cx="1845425" cy="184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758" y="3583564"/>
            <a:ext cx="1906254" cy="199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>
                <a:solidFill>
                  <a:schemeClr val="accent1"/>
                </a:solidFill>
              </a:rPr>
              <a:t>side effect </a:t>
            </a:r>
            <a:r>
              <a:rPr lang="en-US" dirty="0"/>
              <a:t>– state is never mutated</a:t>
            </a:r>
          </a:p>
          <a:p>
            <a:r>
              <a:rPr lang="en-US" dirty="0">
                <a:solidFill>
                  <a:schemeClr val="accent1"/>
                </a:solidFill>
              </a:rPr>
              <a:t>Changes</a:t>
            </a:r>
            <a:r>
              <a:rPr lang="en-US" dirty="0"/>
              <a:t> can be </a:t>
            </a:r>
            <a:r>
              <a:rPr lang="en-US" dirty="0">
                <a:solidFill>
                  <a:schemeClr val="accent1"/>
                </a:solidFill>
              </a:rPr>
              <a:t>tracked</a:t>
            </a:r>
            <a:r>
              <a:rPr lang="en-US" dirty="0"/>
              <a:t> to their origin</a:t>
            </a:r>
          </a:p>
          <a:p>
            <a:r>
              <a:rPr lang="en-US" dirty="0">
                <a:solidFill>
                  <a:schemeClr val="accent1"/>
                </a:solidFill>
              </a:rPr>
              <a:t>Single source </a:t>
            </a:r>
            <a:r>
              <a:rPr lang="en-US" dirty="0"/>
              <a:t>of truth</a:t>
            </a:r>
          </a:p>
          <a:p>
            <a:r>
              <a:rPr lang="en-US" dirty="0"/>
              <a:t>Easier to </a:t>
            </a:r>
            <a:r>
              <a:rPr lang="en-US" dirty="0">
                <a:solidFill>
                  <a:schemeClr val="accent1"/>
                </a:solidFill>
              </a:rPr>
              <a:t>find bugs</a:t>
            </a:r>
          </a:p>
          <a:p>
            <a:r>
              <a:rPr lang="en-US" dirty="0"/>
              <a:t>State is </a:t>
            </a:r>
            <a:r>
              <a:rPr lang="en-US" dirty="0">
                <a:solidFill>
                  <a:schemeClr val="accent1"/>
                </a:solidFill>
              </a:rPr>
              <a:t>removed</a:t>
            </a:r>
            <a:r>
              <a:rPr lang="en-US" dirty="0"/>
              <a:t> from the </a:t>
            </a:r>
            <a:r>
              <a:rPr lang="en-US" dirty="0">
                <a:solidFill>
                  <a:schemeClr val="accent1"/>
                </a:solidFill>
              </a:rPr>
              <a:t>view layer</a:t>
            </a:r>
          </a:p>
          <a:p>
            <a:pPr>
              <a:spcBef>
                <a:spcPts val="2400"/>
              </a:spcBef>
            </a:pPr>
            <a:r>
              <a:rPr lang="en-US" dirty="0"/>
              <a:t>Live code editing with a </a:t>
            </a:r>
            <a:r>
              <a:rPr lang="en-US" dirty="0">
                <a:solidFill>
                  <a:schemeClr val="accent1"/>
                </a:solidFill>
              </a:rPr>
              <a:t>time traveling debugger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72553" y="5671337"/>
            <a:ext cx="9840541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https://github.com/gaearon/redux-devtools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1" descr="C:\Trash\search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858" y="1295400"/>
            <a:ext cx="2311554" cy="2420761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54711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19278"/>
            <a:ext cx="10363200" cy="820600"/>
          </a:xfrm>
        </p:spPr>
        <p:txBody>
          <a:bodyPr/>
          <a:lstStyle/>
          <a:p>
            <a:r>
              <a:rPr lang="en-US" dirty="0"/>
              <a:t>Managing State with Redux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7" name="Picture 6" descr="A drawing of a cartoon character&#10;&#10;Description generated with high confidence">
            <a:extLst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38914" y="1413336"/>
            <a:ext cx="2510996" cy="30824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55423">
            <a:off x="1892764" y="1888279"/>
            <a:ext cx="2057611" cy="2057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6110">
            <a:off x="8167919" y="1905000"/>
            <a:ext cx="2325481" cy="210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8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React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Automatic Binding and Provider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533" y="1414316"/>
            <a:ext cx="3975758" cy="1622216"/>
          </a:xfrm>
          <a:prstGeom prst="rect">
            <a:avLst/>
          </a:prstGeom>
          <a:ln w="19050">
            <a:solidFill>
              <a:srgbClr val="00B0F0">
                <a:alpha val="30196"/>
              </a:srgb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9536" y="3099737"/>
            <a:ext cx="5169752" cy="151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60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Redux provides a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connect</a:t>
            </a:r>
            <a:r>
              <a:rPr lang="en-US" dirty="0"/>
              <a:t> higher order component for React</a:t>
            </a:r>
          </a:p>
          <a:p>
            <a:r>
              <a:rPr lang="en-US" dirty="0">
                <a:solidFill>
                  <a:schemeClr val="accent1"/>
                </a:solidFill>
              </a:rPr>
              <a:t>Install</a:t>
            </a:r>
            <a:r>
              <a:rPr lang="en-US" dirty="0"/>
              <a:t> React support to Redux via </a:t>
            </a:r>
            <a:r>
              <a:rPr lang="en-US" noProof="1">
                <a:solidFill>
                  <a:schemeClr val="accent1"/>
                </a:solidFill>
              </a:rPr>
              <a:t>npm</a:t>
            </a:r>
          </a:p>
          <a:p>
            <a:pPr>
              <a:spcBef>
                <a:spcPts val="9000"/>
              </a:spcBef>
            </a:pPr>
            <a:r>
              <a:rPr lang="en-US" noProof="1"/>
              <a:t>To </a:t>
            </a:r>
            <a:r>
              <a:rPr lang="en-US" noProof="1">
                <a:solidFill>
                  <a:schemeClr val="accent1"/>
                </a:solidFill>
              </a:rPr>
              <a:t>connect</a:t>
            </a:r>
            <a:r>
              <a:rPr lang="en-US" noProof="1"/>
              <a:t> a component to Redux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 Integration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3100" y="2706634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--save 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react-redux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3100" y="4475818"/>
            <a:ext cx="4954112" cy="19551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mapStateToProps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mapDispatchToProps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)(MyComponent);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4942774" y="4611452"/>
            <a:ext cx="4823638" cy="578882"/>
          </a:xfrm>
          <a:prstGeom prst="wedgeRoundRectCallout">
            <a:avLst>
              <a:gd name="adj1" fmla="val -59622"/>
              <a:gd name="adj2" fmla="val 564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Expose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state </a:t>
            </a:r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props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256212" y="5648851"/>
            <a:ext cx="4510200" cy="578882"/>
          </a:xfrm>
          <a:prstGeom prst="wedgeRoundRectCallout">
            <a:avLst>
              <a:gd name="adj1" fmla="val -58393"/>
              <a:gd name="adj2" fmla="val -440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Expose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actions</a:t>
            </a:r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props</a:t>
            </a:r>
          </a:p>
        </p:txBody>
      </p:sp>
    </p:spTree>
    <p:extLst>
      <p:ext uri="{BB962C8B-B14F-4D97-AF65-F5344CB8AC3E}">
        <p14:creationId xmlns:p14="http://schemas.microsoft.com/office/powerpoint/2010/main" val="20883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Wrap</a:t>
            </a:r>
            <a:r>
              <a:rPr lang="en-US" dirty="0"/>
              <a:t> your App component in the react-redux </a:t>
            </a:r>
            <a:r>
              <a:rPr lang="en-US" dirty="0">
                <a:solidFill>
                  <a:schemeClr val="accent1"/>
                </a:solidFill>
              </a:rPr>
              <a:t>Provider</a:t>
            </a:r>
          </a:p>
          <a:p>
            <a:pPr lvl="1"/>
            <a:r>
              <a:rPr lang="en-US" dirty="0"/>
              <a:t>All nested components will gain </a:t>
            </a:r>
            <a:r>
              <a:rPr lang="en-US" dirty="0">
                <a:solidFill>
                  <a:schemeClr val="accent1"/>
                </a:solidFill>
              </a:rPr>
              <a:t>access to the store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Store and Provider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2848932"/>
            <a:ext cx="10668000" cy="31677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Provider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 from 'react-redux';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(rootReducer, initialState);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ReactDOM.render(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Provider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store={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&lt;App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Provider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), document.getElementById('root');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561012" y="4267200"/>
            <a:ext cx="3604438" cy="578882"/>
          </a:xfrm>
          <a:prstGeom prst="wedgeRoundRectCallout">
            <a:avLst>
              <a:gd name="adj1" fmla="val -63925"/>
              <a:gd name="adj2" fmla="val -1174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Initialize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34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mapStateToProps</a:t>
            </a:r>
            <a:r>
              <a:rPr lang="en-US" dirty="0"/>
              <a:t> is a function that returns a slice of state</a:t>
            </a:r>
          </a:p>
          <a:p>
            <a:r>
              <a:rPr lang="en-US" dirty="0"/>
              <a:t>To expose the </a:t>
            </a:r>
            <a:r>
              <a:rPr lang="en-US" dirty="0">
                <a:solidFill>
                  <a:schemeClr val="accent1"/>
                </a:solidFill>
              </a:rPr>
              <a:t>entire store</a:t>
            </a:r>
          </a:p>
          <a:p>
            <a:pPr>
              <a:spcBef>
                <a:spcPts val="21000"/>
              </a:spcBef>
            </a:pPr>
            <a:r>
              <a:rPr lang="en-US" dirty="0"/>
              <a:t>You may </a:t>
            </a:r>
            <a:r>
              <a:rPr lang="en-US" dirty="0">
                <a:solidFill>
                  <a:schemeClr val="accent1"/>
                </a:solidFill>
              </a:rPr>
              <a:t>transform</a:t>
            </a:r>
            <a:r>
              <a:rPr lang="en-US" dirty="0"/>
              <a:t> the data to suit the </a:t>
            </a:r>
            <a:r>
              <a:rPr lang="en-US" dirty="0">
                <a:solidFill>
                  <a:schemeClr val="accent1"/>
                </a:solidFill>
              </a:rPr>
              <a:t>component expectations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solidFill>
                  <a:schemeClr val="accent1"/>
                </a:solidFill>
              </a:rPr>
              <a:t>map</a:t>
            </a:r>
            <a:r>
              <a:rPr lang="en-US" dirty="0"/>
              <a:t> a list of contacts to only display their names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Exposing Store State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46212" y="2743200"/>
            <a:ext cx="9296400" cy="20666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mapStateToProps(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appState: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537974" y="3518746"/>
            <a:ext cx="4823638" cy="987504"/>
          </a:xfrm>
          <a:prstGeom prst="wedgeRoundRectCallout">
            <a:avLst>
              <a:gd name="adj1" fmla="val -60656"/>
              <a:gd name="adj2" fmla="val -251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be available under</a:t>
            </a:r>
          </a:p>
          <a:p>
            <a:pPr algn="ctr"/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this.props.appState</a:t>
            </a:r>
          </a:p>
        </p:txBody>
      </p:sp>
    </p:spTree>
    <p:extLst>
      <p:ext uri="{BB962C8B-B14F-4D97-AF65-F5344CB8AC3E}">
        <p14:creationId xmlns:p14="http://schemas.microsoft.com/office/powerpoint/2010/main" val="85070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mapDispatchToProps</a:t>
            </a:r>
            <a:r>
              <a:rPr lang="en-US" dirty="0"/>
              <a:t> returns a list of dispatch functions</a:t>
            </a:r>
          </a:p>
          <a:p>
            <a:pPr>
              <a:spcBef>
                <a:spcPts val="26400"/>
              </a:spcBef>
            </a:pPr>
            <a:r>
              <a:rPr lang="en-US" dirty="0"/>
              <a:t>This function is </a:t>
            </a:r>
            <a:r>
              <a:rPr lang="en-US" dirty="0">
                <a:solidFill>
                  <a:schemeClr val="accent1"/>
                </a:solidFill>
              </a:rPr>
              <a:t>optional</a:t>
            </a:r>
            <a:r>
              <a:rPr lang="en-US" dirty="0"/>
              <a:t> (you can omit it when </a:t>
            </a:r>
            <a:r>
              <a:rPr lang="en-US" dirty="0">
                <a:solidFill>
                  <a:schemeClr val="accent1"/>
                </a:solidFill>
              </a:rPr>
              <a:t>connecting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Your component will have access to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this.props.dispatch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Exposing Action Dispatch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2" y="2016804"/>
            <a:ext cx="10515600" cy="2859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mapDispatchToProps(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dispatch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loadCourses: () =&gt;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dispatch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(loadCourses());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6170612" y="2803829"/>
            <a:ext cx="4823638" cy="987504"/>
          </a:xfrm>
          <a:prstGeom prst="wedgeRoundRectCallout">
            <a:avLst>
              <a:gd name="adj1" fmla="val -68411"/>
              <a:gd name="adj2" fmla="val -260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be available under</a:t>
            </a:r>
          </a:p>
          <a:p>
            <a:pPr algn="ctr"/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this.props.loadCourses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3405450" y="3999476"/>
            <a:ext cx="3144326" cy="578882"/>
          </a:xfrm>
          <a:prstGeom prst="wedgeRoundRectCallout">
            <a:avLst>
              <a:gd name="adj1" fmla="val -27433"/>
              <a:gd name="adj2" fmla="val -1064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creator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04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all </a:t>
            </a:r>
            <a:r>
              <a:rPr lang="en-US" dirty="0">
                <a:solidFill>
                  <a:schemeClr val="accent1"/>
                </a:solidFill>
              </a:rPr>
              <a:t>action creators </a:t>
            </a:r>
            <a:r>
              <a:rPr lang="en-US" dirty="0"/>
              <a:t>in a separate object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Binding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2" y="2385983"/>
            <a:ext cx="10515600" cy="31677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bindActionCreators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 from '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react-redux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courseActions = { </a:t>
            </a:r>
            <a:r>
              <a:rPr lang="en-US" b="1" i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… */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mapDispatchToProps(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dispatch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actions: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bindActionCreators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(courseActions,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dispatch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6170612" y="5032296"/>
            <a:ext cx="4823638" cy="987504"/>
          </a:xfrm>
          <a:prstGeom prst="wedgeRoundRectCallout">
            <a:avLst>
              <a:gd name="adj1" fmla="val -27223"/>
              <a:gd name="adj2" fmla="val -841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be available under</a:t>
            </a:r>
          </a:p>
          <a:p>
            <a:pPr algn="ctr"/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this.props.actions</a:t>
            </a:r>
          </a:p>
        </p:txBody>
      </p:sp>
    </p:spTree>
    <p:extLst>
      <p:ext uri="{BB962C8B-B14F-4D97-AF65-F5344CB8AC3E}">
        <p14:creationId xmlns:p14="http://schemas.microsoft.com/office/powerpoint/2010/main" val="408828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Component Communication</a:t>
            </a:r>
            <a:endParaRPr lang="bg-BG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4303712" y="4035018"/>
            <a:ext cx="3581400" cy="2213382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Component</a:t>
            </a:r>
          </a:p>
        </p:txBody>
      </p:sp>
      <p:sp>
        <p:nvSpPr>
          <p:cNvPr id="7" name="Rectangle: Rounded Corners 13"/>
          <p:cNvSpPr/>
          <p:nvPr/>
        </p:nvSpPr>
        <p:spPr>
          <a:xfrm>
            <a:off x="4751387" y="5410200"/>
            <a:ext cx="2686050" cy="613182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</a:p>
        </p:txBody>
      </p:sp>
      <p:sp>
        <p:nvSpPr>
          <p:cNvPr id="19" name="Rectangle: Rounded Corners 13"/>
          <p:cNvSpPr/>
          <p:nvPr/>
        </p:nvSpPr>
        <p:spPr>
          <a:xfrm>
            <a:off x="4751387" y="4648200"/>
            <a:ext cx="2686050" cy="613182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Props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4303712" y="1407909"/>
            <a:ext cx="3581400" cy="2213382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Store</a:t>
            </a:r>
          </a:p>
        </p:txBody>
      </p:sp>
      <p:sp>
        <p:nvSpPr>
          <p:cNvPr id="25" name="Rectangle: Rounded Corners 13"/>
          <p:cNvSpPr/>
          <p:nvPr/>
        </p:nvSpPr>
        <p:spPr>
          <a:xfrm>
            <a:off x="4751387" y="2783091"/>
            <a:ext cx="2686050" cy="613182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Reducer</a:t>
            </a:r>
          </a:p>
        </p:txBody>
      </p:sp>
      <p:sp>
        <p:nvSpPr>
          <p:cNvPr id="26" name="Rectangle: Rounded Corners 13"/>
          <p:cNvSpPr/>
          <p:nvPr/>
        </p:nvSpPr>
        <p:spPr>
          <a:xfrm>
            <a:off x="4751387" y="2021091"/>
            <a:ext cx="2686050" cy="613182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</a:p>
        </p:txBody>
      </p:sp>
      <p:cxnSp>
        <p:nvCxnSpPr>
          <p:cNvPr id="32" name="Connector: Elbow 31"/>
          <p:cNvCxnSpPr>
            <a:cxnSpLocks/>
            <a:stCxn id="7" idx="3"/>
            <a:endCxn id="25" idx="2"/>
          </p:cNvCxnSpPr>
          <p:nvPr/>
        </p:nvCxnSpPr>
        <p:spPr>
          <a:xfrm flipH="1" flipV="1">
            <a:off x="6094412" y="3396273"/>
            <a:ext cx="1343025" cy="2320518"/>
          </a:xfrm>
          <a:prstGeom prst="bentConnector4">
            <a:avLst>
              <a:gd name="adj1" fmla="val -64681"/>
              <a:gd name="adj2" fmla="val 79891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66964" y="1407909"/>
            <a:ext cx="2120496" cy="1219200"/>
            <a:chOff x="1002116" y="2743200"/>
            <a:chExt cx="2120496" cy="1219200"/>
          </a:xfrm>
          <a:solidFill>
            <a:srgbClr val="00B050">
              <a:alpha val="25098"/>
            </a:srgbClr>
          </a:solidFill>
        </p:grpSpPr>
        <p:sp>
          <p:nvSpPr>
            <p:cNvPr id="22" name="Rectangle: Rounded Corners 21"/>
            <p:cNvSpPr/>
            <p:nvPr/>
          </p:nvSpPr>
          <p:spPr>
            <a:xfrm>
              <a:off x="1002116" y="2743200"/>
              <a:ext cx="2120496" cy="121920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Component</a:t>
              </a:r>
            </a:p>
          </p:txBody>
        </p:sp>
        <p:sp>
          <p:nvSpPr>
            <p:cNvPr id="23" name="Rectangle: Rounded Corners 13"/>
            <p:cNvSpPr/>
            <p:nvPr/>
          </p:nvSpPr>
          <p:spPr>
            <a:xfrm>
              <a:off x="1306916" y="3258894"/>
              <a:ext cx="1510896" cy="474906"/>
            </a:xfrm>
            <a:prstGeom prst="roundRect">
              <a:avLst>
                <a:gd name="adj" fmla="val 23170"/>
              </a:avLst>
            </a:prstGeom>
            <a:grp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Props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66964" y="3200400"/>
            <a:ext cx="2120496" cy="1219200"/>
            <a:chOff x="1002116" y="2743200"/>
            <a:chExt cx="2120496" cy="1219200"/>
          </a:xfrm>
          <a:solidFill>
            <a:srgbClr val="00B050">
              <a:alpha val="25098"/>
            </a:srgbClr>
          </a:solidFill>
        </p:grpSpPr>
        <p:sp>
          <p:nvSpPr>
            <p:cNvPr id="42" name="Rectangle: Rounded Corners 41"/>
            <p:cNvSpPr/>
            <p:nvPr/>
          </p:nvSpPr>
          <p:spPr>
            <a:xfrm>
              <a:off x="1002116" y="2743200"/>
              <a:ext cx="2120496" cy="121920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Component</a:t>
              </a:r>
            </a:p>
          </p:txBody>
        </p:sp>
        <p:sp>
          <p:nvSpPr>
            <p:cNvPr id="43" name="Rectangle: Rounded Corners 13"/>
            <p:cNvSpPr/>
            <p:nvPr/>
          </p:nvSpPr>
          <p:spPr>
            <a:xfrm>
              <a:off x="1306916" y="3258894"/>
              <a:ext cx="1510896" cy="474906"/>
            </a:xfrm>
            <a:prstGeom prst="roundRect">
              <a:avLst>
                <a:gd name="adj" fmla="val 23170"/>
              </a:avLst>
            </a:prstGeom>
            <a:grp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Props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66964" y="4992891"/>
            <a:ext cx="2120496" cy="1219200"/>
            <a:chOff x="1002116" y="2743200"/>
            <a:chExt cx="2120496" cy="1219200"/>
          </a:xfrm>
          <a:solidFill>
            <a:srgbClr val="00B050">
              <a:alpha val="25098"/>
            </a:srgbClr>
          </a:solidFill>
        </p:grpSpPr>
        <p:sp>
          <p:nvSpPr>
            <p:cNvPr id="45" name="Rectangle: Rounded Corners 44"/>
            <p:cNvSpPr/>
            <p:nvPr/>
          </p:nvSpPr>
          <p:spPr>
            <a:xfrm>
              <a:off x="1002116" y="2743200"/>
              <a:ext cx="2120496" cy="121920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Component</a:t>
              </a:r>
            </a:p>
          </p:txBody>
        </p:sp>
        <p:sp>
          <p:nvSpPr>
            <p:cNvPr id="46" name="Rectangle: Rounded Corners 13"/>
            <p:cNvSpPr/>
            <p:nvPr/>
          </p:nvSpPr>
          <p:spPr>
            <a:xfrm>
              <a:off x="1306916" y="3258894"/>
              <a:ext cx="1510896" cy="474906"/>
            </a:xfrm>
            <a:prstGeom prst="roundRect">
              <a:avLst>
                <a:gd name="adj" fmla="val 23170"/>
              </a:avLst>
            </a:prstGeom>
            <a:grp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Props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301364" y="1407909"/>
            <a:ext cx="2120496" cy="1219200"/>
            <a:chOff x="1002116" y="2743200"/>
            <a:chExt cx="2120496" cy="1219200"/>
          </a:xfrm>
          <a:solidFill>
            <a:srgbClr val="00B050">
              <a:alpha val="25098"/>
            </a:srgbClr>
          </a:solidFill>
        </p:grpSpPr>
        <p:sp>
          <p:nvSpPr>
            <p:cNvPr id="48" name="Rectangle: Rounded Corners 47"/>
            <p:cNvSpPr/>
            <p:nvPr/>
          </p:nvSpPr>
          <p:spPr>
            <a:xfrm>
              <a:off x="1002116" y="2743200"/>
              <a:ext cx="2120496" cy="121920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Component</a:t>
              </a:r>
            </a:p>
          </p:txBody>
        </p:sp>
        <p:sp>
          <p:nvSpPr>
            <p:cNvPr id="49" name="Rectangle: Rounded Corners 13"/>
            <p:cNvSpPr/>
            <p:nvPr/>
          </p:nvSpPr>
          <p:spPr>
            <a:xfrm>
              <a:off x="1306916" y="3258894"/>
              <a:ext cx="1510896" cy="474906"/>
            </a:xfrm>
            <a:prstGeom prst="roundRect">
              <a:avLst>
                <a:gd name="adj" fmla="val 23170"/>
              </a:avLst>
            </a:prstGeom>
            <a:grp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Props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301364" y="3200400"/>
            <a:ext cx="2120496" cy="1219200"/>
            <a:chOff x="1002116" y="2743200"/>
            <a:chExt cx="2120496" cy="1219200"/>
          </a:xfrm>
          <a:solidFill>
            <a:srgbClr val="00B050">
              <a:alpha val="25098"/>
            </a:srgbClr>
          </a:solidFill>
        </p:grpSpPr>
        <p:sp>
          <p:nvSpPr>
            <p:cNvPr id="51" name="Rectangle: Rounded Corners 50"/>
            <p:cNvSpPr/>
            <p:nvPr/>
          </p:nvSpPr>
          <p:spPr>
            <a:xfrm>
              <a:off x="1002116" y="2743200"/>
              <a:ext cx="2120496" cy="121920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Component</a:t>
              </a:r>
            </a:p>
          </p:txBody>
        </p:sp>
        <p:sp>
          <p:nvSpPr>
            <p:cNvPr id="52" name="Rectangle: Rounded Corners 13"/>
            <p:cNvSpPr/>
            <p:nvPr/>
          </p:nvSpPr>
          <p:spPr>
            <a:xfrm>
              <a:off x="1306916" y="3258894"/>
              <a:ext cx="1510896" cy="474906"/>
            </a:xfrm>
            <a:prstGeom prst="roundRect">
              <a:avLst>
                <a:gd name="adj" fmla="val 23170"/>
              </a:avLst>
            </a:prstGeom>
            <a:grp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Props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9301364" y="4992891"/>
            <a:ext cx="2120496" cy="1219200"/>
            <a:chOff x="1002116" y="2743200"/>
            <a:chExt cx="2120496" cy="1219200"/>
          </a:xfrm>
          <a:solidFill>
            <a:srgbClr val="00B050">
              <a:alpha val="25098"/>
            </a:srgbClr>
          </a:solidFill>
        </p:grpSpPr>
        <p:sp>
          <p:nvSpPr>
            <p:cNvPr id="54" name="Rectangle: Rounded Corners 53"/>
            <p:cNvSpPr/>
            <p:nvPr/>
          </p:nvSpPr>
          <p:spPr>
            <a:xfrm>
              <a:off x="1002116" y="2743200"/>
              <a:ext cx="2120496" cy="121920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Component</a:t>
              </a:r>
            </a:p>
          </p:txBody>
        </p:sp>
        <p:sp>
          <p:nvSpPr>
            <p:cNvPr id="55" name="Rectangle: Rounded Corners 13"/>
            <p:cNvSpPr/>
            <p:nvPr/>
          </p:nvSpPr>
          <p:spPr>
            <a:xfrm>
              <a:off x="1306916" y="3258894"/>
              <a:ext cx="1510896" cy="474906"/>
            </a:xfrm>
            <a:prstGeom prst="roundRect">
              <a:avLst>
                <a:gd name="adj" fmla="val 23170"/>
              </a:avLst>
            </a:prstGeom>
            <a:grp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Props</a:t>
              </a:r>
            </a:p>
          </p:txBody>
        </p:sp>
      </p:grpSp>
      <p:cxnSp>
        <p:nvCxnSpPr>
          <p:cNvPr id="64" name="Connector: Curved 63"/>
          <p:cNvCxnSpPr>
            <a:cxnSpLocks/>
            <a:stCxn id="26" idx="1"/>
            <a:endCxn id="23" idx="0"/>
          </p:cNvCxnSpPr>
          <p:nvPr/>
        </p:nvCxnSpPr>
        <p:spPr>
          <a:xfrm rot="10800000">
            <a:off x="1827213" y="1923604"/>
            <a:ext cx="2924175" cy="404079"/>
          </a:xfrm>
          <a:prstGeom prst="curvedConnector4">
            <a:avLst>
              <a:gd name="adj1" fmla="val 37083"/>
              <a:gd name="adj2" fmla="val 282063"/>
            </a:avLst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/>
          <p:cNvCxnSpPr>
            <a:stCxn id="26" idx="1"/>
            <a:endCxn id="43" idx="3"/>
          </p:cNvCxnSpPr>
          <p:nvPr/>
        </p:nvCxnSpPr>
        <p:spPr>
          <a:xfrm rot="10800000" flipV="1">
            <a:off x="2582661" y="2327681"/>
            <a:ext cx="2168727" cy="1625865"/>
          </a:xfrm>
          <a:prstGeom prst="curvedConnector3">
            <a:avLst>
              <a:gd name="adj1" fmla="val 64182"/>
            </a:avLst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/>
          <p:cNvCxnSpPr>
            <a:stCxn id="26" idx="1"/>
            <a:endCxn id="46" idx="3"/>
          </p:cNvCxnSpPr>
          <p:nvPr/>
        </p:nvCxnSpPr>
        <p:spPr>
          <a:xfrm rot="10800000" flipV="1">
            <a:off x="2582661" y="2327682"/>
            <a:ext cx="2168727" cy="3418356"/>
          </a:xfrm>
          <a:prstGeom prst="curvedConnector3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/>
          <p:cNvCxnSpPr>
            <a:cxnSpLocks/>
            <a:stCxn id="26" idx="3"/>
            <a:endCxn id="49" idx="0"/>
          </p:cNvCxnSpPr>
          <p:nvPr/>
        </p:nvCxnSpPr>
        <p:spPr>
          <a:xfrm flipV="1">
            <a:off x="7437437" y="1923603"/>
            <a:ext cx="2924175" cy="404079"/>
          </a:xfrm>
          <a:prstGeom prst="curvedConnector4">
            <a:avLst>
              <a:gd name="adj1" fmla="val 37083"/>
              <a:gd name="adj2" fmla="val 310863"/>
            </a:avLst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/>
          <p:cNvCxnSpPr>
            <a:cxnSpLocks/>
          </p:cNvCxnSpPr>
          <p:nvPr/>
        </p:nvCxnSpPr>
        <p:spPr>
          <a:xfrm>
            <a:off x="7450137" y="2327681"/>
            <a:ext cx="2168727" cy="1625865"/>
          </a:xfrm>
          <a:prstGeom prst="curvedConnector3">
            <a:avLst>
              <a:gd name="adj1" fmla="val 60349"/>
            </a:avLst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/>
          <p:cNvCxnSpPr>
            <a:stCxn id="26" idx="3"/>
            <a:endCxn id="55" idx="1"/>
          </p:cNvCxnSpPr>
          <p:nvPr/>
        </p:nvCxnSpPr>
        <p:spPr>
          <a:xfrm>
            <a:off x="7437437" y="2327682"/>
            <a:ext cx="2168727" cy="3418356"/>
          </a:xfrm>
          <a:prstGeom prst="curvedConnector3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stCxn id="26" idx="1"/>
            <a:endCxn id="19" idx="1"/>
          </p:cNvCxnSpPr>
          <p:nvPr/>
        </p:nvCxnSpPr>
        <p:spPr>
          <a:xfrm rot="10800000" flipV="1">
            <a:off x="4751387" y="2327681"/>
            <a:ext cx="12700" cy="2627109"/>
          </a:xfrm>
          <a:prstGeom prst="bentConnector3">
            <a:avLst>
              <a:gd name="adj1" fmla="val 716727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/>
          <p:cNvCxnSpPr>
            <a:stCxn id="25" idx="3"/>
            <a:endCxn id="26" idx="3"/>
          </p:cNvCxnSpPr>
          <p:nvPr/>
        </p:nvCxnSpPr>
        <p:spPr>
          <a:xfrm flipV="1">
            <a:off x="7437437" y="2327682"/>
            <a:ext cx="12700" cy="762000"/>
          </a:xfrm>
          <a:prstGeom prst="bentConnector3">
            <a:avLst>
              <a:gd name="adj1" fmla="val 677454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41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19278"/>
            <a:ext cx="10363200" cy="820600"/>
          </a:xfrm>
        </p:spPr>
        <p:txBody>
          <a:bodyPr/>
          <a:lstStyle/>
          <a:p>
            <a:r>
              <a:rPr lang="en-US" dirty="0"/>
              <a:t>React-Redux Integration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71601">
            <a:off x="953842" y="2241588"/>
            <a:ext cx="3297844" cy="1345608"/>
          </a:xfrm>
          <a:prstGeom prst="roundRect">
            <a:avLst>
              <a:gd name="adj" fmla="val 2941"/>
            </a:avLst>
          </a:prstGeom>
          <a:ln w="19050">
            <a:solidFill>
              <a:srgbClr val="00B0F0">
                <a:alpha val="50196"/>
              </a:srgbClr>
            </a:solidFill>
          </a:ln>
        </p:spPr>
      </p:pic>
      <p:pic>
        <p:nvPicPr>
          <p:cNvPr id="7" name="Picture 6" descr="A drawing of a cartoon character&#10;&#10;Description generated with high confidence">
            <a:extLst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38914" y="1413336"/>
            <a:ext cx="2510996" cy="30824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1299">
            <a:off x="7186393" y="1933492"/>
            <a:ext cx="4753086" cy="196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#react-</a:t>
            </a:r>
            <a:r>
              <a:rPr lang="en-US" sz="11500" b="1" dirty="0" err="1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1"/>
                </a:solidFill>
              </a:rPr>
              <a:t>Redux</a:t>
            </a:r>
            <a:r>
              <a:rPr lang="en-US" sz="3000" dirty="0"/>
              <a:t> is a </a:t>
            </a:r>
            <a:r>
              <a:rPr lang="en-US" sz="3000" dirty="0">
                <a:solidFill>
                  <a:schemeClr val="accent1"/>
                </a:solidFill>
              </a:rPr>
              <a:t>state container </a:t>
            </a:r>
            <a:r>
              <a:rPr lang="en-US" sz="3000" dirty="0"/>
              <a:t>for JS apps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Its main components are </a:t>
            </a:r>
            <a:r>
              <a:rPr lang="en-US" sz="3000" b="1" dirty="0">
                <a:solidFill>
                  <a:schemeClr val="accent1"/>
                </a:solidFill>
              </a:rPr>
              <a:t>actions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accent1"/>
                </a:solidFill>
              </a:rPr>
              <a:t>reducers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accent1"/>
                </a:solidFill>
              </a:rPr>
              <a:t>stores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React works well with Redux via </a:t>
            </a:r>
            <a:r>
              <a:rPr lang="en-US" sz="3000" b="1" dirty="0">
                <a:solidFill>
                  <a:schemeClr val="accent1"/>
                </a:solidFill>
              </a:rPr>
              <a:t>connect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accent1"/>
                </a:solidFill>
              </a:rPr>
              <a:t>Provider</a:t>
            </a:r>
          </a:p>
          <a:p>
            <a:pPr>
              <a:lnSpc>
                <a:spcPct val="100000"/>
              </a:lnSpc>
              <a:spcBef>
                <a:spcPts val="16800"/>
              </a:spcBef>
            </a:pPr>
            <a:r>
              <a:rPr lang="en-US" sz="3000" dirty="0"/>
              <a:t>Unidirectional </a:t>
            </a:r>
            <a:r>
              <a:rPr lang="en-US" sz="3000" dirty="0">
                <a:solidFill>
                  <a:schemeClr val="accent1"/>
                </a:solidFill>
              </a:rPr>
              <a:t>data flow </a:t>
            </a:r>
            <a:r>
              <a:rPr lang="en-US" sz="3000" dirty="0"/>
              <a:t>ensures consistency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8012" y="3124200"/>
            <a:ext cx="3810000" cy="169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mapStateToProps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mapDispatchToProps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)(MyComponent);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0412" y="3280512"/>
            <a:ext cx="4343400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Provider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store={store}&gt;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&lt;App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Provider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Redux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Overview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 Management Reimagined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40" y="1320976"/>
            <a:ext cx="3597144" cy="3251024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9597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Predictable </a:t>
            </a:r>
            <a:r>
              <a:rPr lang="en-US" dirty="0">
                <a:solidFill>
                  <a:schemeClr val="accent1"/>
                </a:solidFill>
              </a:rPr>
              <a:t>state container </a:t>
            </a:r>
            <a:r>
              <a:rPr lang="en-US" dirty="0"/>
              <a:t>for JavaScript apps</a:t>
            </a:r>
          </a:p>
          <a:p>
            <a:r>
              <a:rPr lang="en-US" dirty="0"/>
              <a:t>Write applications that behave </a:t>
            </a:r>
            <a:r>
              <a:rPr lang="en-US" dirty="0">
                <a:solidFill>
                  <a:schemeClr val="accent1"/>
                </a:solidFill>
              </a:rPr>
              <a:t>consistently</a:t>
            </a:r>
          </a:p>
          <a:p>
            <a:pPr lvl="1"/>
            <a:r>
              <a:rPr lang="en-US" dirty="0"/>
              <a:t>Can be run in </a:t>
            </a:r>
            <a:r>
              <a:rPr lang="en-US" dirty="0">
                <a:solidFill>
                  <a:schemeClr val="accent1"/>
                </a:solidFill>
              </a:rPr>
              <a:t>different environments </a:t>
            </a:r>
          </a:p>
          <a:p>
            <a:pPr lvl="1"/>
            <a:r>
              <a:rPr lang="en-US" dirty="0"/>
              <a:t>Easy to </a:t>
            </a:r>
            <a:r>
              <a:rPr lang="en-US" dirty="0">
                <a:solidFill>
                  <a:schemeClr val="accent1"/>
                </a:solidFill>
              </a:rPr>
              <a:t>prototype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test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Fully </a:t>
            </a:r>
            <a:r>
              <a:rPr lang="en-US" dirty="0">
                <a:solidFill>
                  <a:schemeClr val="accent1"/>
                </a:solidFill>
              </a:rPr>
              <a:t>compatible</a:t>
            </a:r>
            <a:r>
              <a:rPr lang="en-US" dirty="0"/>
              <a:t> with </a:t>
            </a:r>
            <a:r>
              <a:rPr lang="en-US" dirty="0">
                <a:solidFill>
                  <a:schemeClr val="accent1"/>
                </a:solidFill>
              </a:rPr>
              <a:t>React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Small</a:t>
            </a:r>
            <a:r>
              <a:rPr lang="en-US" dirty="0"/>
              <a:t> shipping size</a:t>
            </a:r>
          </a:p>
          <a:p>
            <a:pPr lvl="1"/>
            <a:r>
              <a:rPr lang="en-US" dirty="0"/>
              <a:t>Time travel </a:t>
            </a:r>
            <a:r>
              <a:rPr lang="en-US" dirty="0">
                <a:solidFill>
                  <a:schemeClr val="accent1"/>
                </a:solidFill>
              </a:rPr>
              <a:t>debugger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Redux?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278" y="3962400"/>
            <a:ext cx="2669705" cy="241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3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Redux follows the </a:t>
            </a:r>
            <a:r>
              <a:rPr lang="en-US" dirty="0">
                <a:solidFill>
                  <a:schemeClr val="accent1"/>
                </a:solidFill>
              </a:rPr>
              <a:t>Flux</a:t>
            </a:r>
            <a:r>
              <a:rPr lang="en-US" dirty="0"/>
              <a:t> development principles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and Flux</a:t>
            </a:r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836612" y="2271599"/>
            <a:ext cx="487913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Redux</a:t>
            </a:r>
            <a:endParaRPr lang="en-US" sz="3200" b="1" dirty="0">
              <a:solidFill>
                <a:schemeClr val="accent1"/>
              </a:solidFill>
            </a:endParaRP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Unidirectional Data Flow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Actions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Single Store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Pure Reducers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Container Components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Immutable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3074" y="2271599"/>
            <a:ext cx="487913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Flux</a:t>
            </a:r>
            <a:endParaRPr lang="en-US" sz="3200" b="1" dirty="0">
              <a:solidFill>
                <a:schemeClr val="accent1"/>
              </a:solidFill>
            </a:endParaRP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Unidirectional Data Flow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Actions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Multiple Stores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Dispatcher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Stores Contain Logic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State Is Mutated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94412" y="2271599"/>
            <a:ext cx="0" cy="425340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53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Setup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Installation, Documentation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9536" y="2571946"/>
            <a:ext cx="5169752" cy="15144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202" y="2386116"/>
            <a:ext cx="2133600" cy="2133600"/>
          </a:xfrm>
          <a:prstGeom prst="rect">
            <a:avLst/>
          </a:prstGeom>
        </p:spPr>
      </p:pic>
      <p:pic>
        <p:nvPicPr>
          <p:cNvPr id="9" name="Picture 2" descr="http://www.iconarchive.com/icons/aha-soft/software/256/objects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79288" y="2539590"/>
            <a:ext cx="1826652" cy="1826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44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using </a:t>
            </a:r>
            <a:r>
              <a:rPr lang="en-US" b="1" noProof="1">
                <a:solidFill>
                  <a:schemeClr val="accent1"/>
                </a:solidFill>
              </a:rPr>
              <a:t>npm</a:t>
            </a:r>
            <a:r>
              <a:rPr lang="en-US" dirty="0"/>
              <a:t> from the </a:t>
            </a:r>
            <a:r>
              <a:rPr lang="en-US" dirty="0">
                <a:solidFill>
                  <a:schemeClr val="accent1"/>
                </a:solidFill>
              </a:rPr>
              <a:t>terminal</a:t>
            </a:r>
          </a:p>
          <a:p>
            <a:pPr>
              <a:spcBef>
                <a:spcPts val="8400"/>
              </a:spcBef>
            </a:pPr>
            <a:r>
              <a:rPr lang="en-US" dirty="0"/>
              <a:t>Official </a:t>
            </a:r>
            <a:r>
              <a:rPr lang="en-US" dirty="0">
                <a:solidFill>
                  <a:schemeClr val="accent1"/>
                </a:solidFill>
              </a:rPr>
              <a:t>documentation</a:t>
            </a:r>
          </a:p>
          <a:p>
            <a:pPr>
              <a:spcBef>
                <a:spcPts val="8400"/>
              </a:spcBef>
            </a:pPr>
            <a:r>
              <a:rPr lang="en-US" dirty="0">
                <a:solidFill>
                  <a:schemeClr val="accent1"/>
                </a:solidFill>
              </a:rPr>
              <a:t>Optional</a:t>
            </a:r>
            <a:r>
              <a:rPr lang="en-US" dirty="0"/>
              <a:t> libraries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Documentation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1512" y="2004529"/>
            <a:ext cx="10822624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--save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redux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1512" y="5324877"/>
            <a:ext cx="10822624" cy="11795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--save 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immutable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--save-dev 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redux-devtools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81512" y="3676565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http://redux.js.org/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48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Redux Store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22412" y="1219200"/>
            <a:ext cx="10944000" cy="5026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 from '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redux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counter(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'INCREMENT':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+ 1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'DECREMENT':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– 1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(counter)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subscribe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 () =&gt; console.log(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getState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 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dispatch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({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'INCREMENT' });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618412" y="1395412"/>
            <a:ext cx="3200400" cy="700088"/>
          </a:xfrm>
          <a:prstGeom prst="wedgeRoundRectCallout">
            <a:avLst>
              <a:gd name="adj1" fmla="val -70666"/>
              <a:gd name="adj2" fmla="val -372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module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778012" y="2286000"/>
            <a:ext cx="2881200" cy="700088"/>
          </a:xfrm>
          <a:prstGeom prst="wedgeRoundRectCallout">
            <a:avLst>
              <a:gd name="adj1" fmla="val -58374"/>
              <a:gd name="adj2" fmla="val 827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reducer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8030600" y="4258502"/>
            <a:ext cx="3715384" cy="700088"/>
          </a:xfrm>
          <a:prstGeom prst="wedgeRoundRectCallout">
            <a:avLst>
              <a:gd name="adj1" fmla="val -44925"/>
              <a:gd name="adj2" fmla="val 744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changes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7730704" y="5746308"/>
            <a:ext cx="3715384" cy="700088"/>
          </a:xfrm>
          <a:prstGeom prst="wedgeRoundRectCallout">
            <a:avLst>
              <a:gd name="adj1" fmla="val -63271"/>
              <a:gd name="adj2" fmla="val -253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Emit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4857" y="1284359"/>
            <a:ext cx="6166518" cy="4280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4856" y="1805016"/>
            <a:ext cx="6706845" cy="2766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4856" y="4663439"/>
            <a:ext cx="5667755" cy="4322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4856" y="5196798"/>
            <a:ext cx="9391857" cy="4322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4856" y="5714443"/>
            <a:ext cx="6449151" cy="4322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542212" y="3314123"/>
            <a:ext cx="3200400" cy="574380"/>
          </a:xfrm>
          <a:prstGeom prst="wedgeRoundRectCallout">
            <a:avLst>
              <a:gd name="adj1" fmla="val -83133"/>
              <a:gd name="adj2" fmla="val 2178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2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6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11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862</TotalTime>
  <Words>1421</Words>
  <Application>Microsoft Office PowerPoint</Application>
  <PresentationFormat>Custom</PresentationFormat>
  <Paragraphs>339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 16x9</vt:lpstr>
      <vt:lpstr>Introduction to Redux</vt:lpstr>
      <vt:lpstr>Table of Contents</vt:lpstr>
      <vt:lpstr>Have a Question?</vt:lpstr>
      <vt:lpstr>Redux Overview</vt:lpstr>
      <vt:lpstr>What is Redux?</vt:lpstr>
      <vt:lpstr>Redux and Flux</vt:lpstr>
      <vt:lpstr>Redux Setup</vt:lpstr>
      <vt:lpstr>Installation and Documentation</vt:lpstr>
      <vt:lpstr>Redux Store Example</vt:lpstr>
      <vt:lpstr>Redux Components</vt:lpstr>
      <vt:lpstr>Redux Components</vt:lpstr>
      <vt:lpstr>What are Actions?</vt:lpstr>
      <vt:lpstr>Action Creators and Dispatching</vt:lpstr>
      <vt:lpstr>What are Reducers?</vt:lpstr>
      <vt:lpstr>Reducer Example</vt:lpstr>
      <vt:lpstr>Splitting Reducers</vt:lpstr>
      <vt:lpstr>What is the Store?</vt:lpstr>
      <vt:lpstr>Using the Store</vt:lpstr>
      <vt:lpstr>Data Flow Overview</vt:lpstr>
      <vt:lpstr>Advantages</vt:lpstr>
      <vt:lpstr>Managing State with Redux</vt:lpstr>
      <vt:lpstr>Connecting React</vt:lpstr>
      <vt:lpstr>React Components Integration</vt:lpstr>
      <vt:lpstr>Using Store and Provider</vt:lpstr>
      <vt:lpstr>Exposing Store State</vt:lpstr>
      <vt:lpstr>Exposing Action Dispatch</vt:lpstr>
      <vt:lpstr>Automatic Binding</vt:lpstr>
      <vt:lpstr>Component Communication</vt:lpstr>
      <vt:lpstr>React-Redux Integration</vt:lpstr>
      <vt:lpstr>Summary</vt:lpstr>
      <vt:lpstr>Introduction to Redux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Course Overview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Viktor Kostadinov</cp:lastModifiedBy>
  <cp:revision>80</cp:revision>
  <dcterms:created xsi:type="dcterms:W3CDTF">2014-01-02T17:00:34Z</dcterms:created>
  <dcterms:modified xsi:type="dcterms:W3CDTF">2017-11-07T11:28:56Z</dcterms:modified>
  <cp:category>programming; computer programming; software development, javascript, web, react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