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3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64" r:id="rId27"/>
    <p:sldId id="416" r:id="rId28"/>
    <p:sldId id="400" r:id="rId29"/>
    <p:sldId id="39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MIME" id="{4A4CBF0E-306E-4EB8-8EBD-20780B0CF37D}">
          <p14:sldIdLst>
            <p14:sldId id="465"/>
            <p14:sldId id="466"/>
            <p14:sldId id="467"/>
            <p14:sldId id="468"/>
          </p14:sldIdLst>
        </p14:section>
        <p14:section name="HTTP Requests" id="{A0ED8875-3A93-4BCB-93E5-A222155AAB83}">
          <p14:sldIdLst>
            <p14:sldId id="469"/>
            <p14:sldId id="470"/>
            <p14:sldId id="471"/>
            <p14:sldId id="473"/>
          </p14:sldIdLst>
        </p14:section>
        <p14:section name="HTTP Responses" id="{700A050C-A968-497E-BD2A-D0450BA676CD}">
          <p14:sldIdLst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HTTP/2" id="{EEDD62DD-8B7A-4EBF-9D02-29BFE88E0E07}">
          <p14:sldIdLst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4" d="100"/>
          <a:sy n="84" d="100"/>
        </p:scale>
        <p:origin x="96" y="18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611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541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3.png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web-development-basics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0" y="1765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HTTP Protocol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14894" y="1413974"/>
            <a:ext cx="8142118" cy="1157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Handling Requests, </a:t>
            </a:r>
            <a:br>
              <a:rPr lang="en-US" dirty="0"/>
            </a:br>
            <a:r>
              <a:rPr lang="en-US" dirty="0"/>
              <a:t>Constructing Responses, HTTP/2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41011"/>
            <a:ext cx="19240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Web Dev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72717-2ABF-4B7F-9CE2-4AED70444D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3329">
            <a:off x="9828407" y="2708906"/>
            <a:ext cx="1571991" cy="1571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75298-7C33-40E1-86EA-CE93CA3C73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42" y="2143937"/>
            <a:ext cx="2701930" cy="2701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B1C4C0-B1DD-4172-A72D-C71C8117933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2538" y="4249492"/>
            <a:ext cx="4246351" cy="2051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Example of HTTP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request:</a:t>
            </a: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911224" y="1846944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/login.html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1846944"/>
            <a:ext cx="2971800" cy="555746"/>
          </a:xfrm>
          <a:prstGeom prst="wedgeRoundRectCallout">
            <a:avLst>
              <a:gd name="adj1" fmla="val -124361"/>
              <a:gd name="adj2" fmla="val -3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3012" y="2517857"/>
            <a:ext cx="3562973" cy="555746"/>
          </a:xfrm>
          <a:prstGeom prst="wedgeRoundRectCallout">
            <a:avLst>
              <a:gd name="adj1" fmla="val -111281"/>
              <a:gd name="adj2" fmla="val -37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08612" y="4613203"/>
            <a:ext cx="3691022" cy="920690"/>
          </a:xfrm>
          <a:prstGeom prst="wedgeRoundRectCallout">
            <a:avLst>
              <a:gd name="adj1" fmla="val -113077"/>
              <a:gd name="adj2" fmla="val -1456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holds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9412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HTTP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dirty="0"/>
              <a:t> request: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622868" y="2133600"/>
            <a:ext cx="1091803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25097" y="1743074"/>
            <a:ext cx="3107804" cy="522346"/>
          </a:xfrm>
          <a:prstGeom prst="wedgeRoundRectCallout">
            <a:avLst>
              <a:gd name="adj1" fmla="val -78984"/>
              <a:gd name="adj2" fmla="val 631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88299" y="2673476"/>
            <a:ext cx="3581400" cy="555746"/>
          </a:xfrm>
          <a:prstGeom prst="wedgeRoundRectCallout">
            <a:avLst>
              <a:gd name="adj1" fmla="val -108619"/>
              <a:gd name="adj2" fmla="val -280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360612" y="366075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34998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response message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phrase</a:t>
            </a:r>
          </a:p>
          <a:p>
            <a:pPr lvl="1"/>
            <a:r>
              <a:rPr lang="en-US" dirty="0"/>
              <a:t>Response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341813" y="2722652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80212" y="2722649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9204181" y="2722646"/>
            <a:ext cx="236223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341813" y="3144321"/>
            <a:ext cx="16001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300840" y="3926024"/>
            <a:ext cx="689897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265612" y="2648384"/>
            <a:ext cx="7391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4823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828800"/>
            <a:ext cx="10253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59073" y="1575722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3366" y="3378685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4963337"/>
            <a:ext cx="2667000" cy="1036836"/>
          </a:xfrm>
          <a:prstGeom prst="wedgeRoundRectCallout">
            <a:avLst>
              <a:gd name="adj1" fmla="val -72466"/>
              <a:gd name="adj2" fmla="val 28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1xx</a:t>
            </a:r>
            <a:r>
              <a:rPr lang="en-US" dirty="0"/>
              <a:t>: informational (e.g., "100 Continue")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2xx</a:t>
            </a:r>
            <a:r>
              <a:rPr lang="en-US" dirty="0"/>
              <a:t>: successful (e.g., "200 OK", "201 Created")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3xx</a:t>
            </a:r>
            <a:r>
              <a:rPr lang="en-US" dirty="0"/>
              <a:t>: redirection (e.g., "304 Not Modified", "301 Moved Permanently", "302 Found")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4xx</a:t>
            </a:r>
            <a:r>
              <a:rPr lang="en-US" dirty="0"/>
              <a:t>: client error (e.g., "400 Bad Request", "404 Not Found",</a:t>
            </a:r>
            <a:br>
              <a:rPr lang="en-US" dirty="0"/>
            </a:br>
            <a:r>
              <a:rPr lang="en-US" dirty="0"/>
              <a:t>"401 Unauthorized", "409 Conflict")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5xx</a:t>
            </a:r>
            <a:r>
              <a:rPr lang="en-US" dirty="0"/>
              <a:t>: server error (e.g., "500 Internal Server Error",</a:t>
            </a:r>
            <a:br>
              <a:rPr lang="en-US" dirty="0"/>
            </a:br>
            <a:r>
              <a:rPr lang="en-US" dirty="0"/>
              <a:t>"503 Service Unavailable")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1812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32412" y="1611851"/>
            <a:ext cx="3555931" cy="638953"/>
          </a:xfrm>
          <a:prstGeom prst="wedgeRoundRectCallout">
            <a:avLst>
              <a:gd name="adj1" fmla="val -69679"/>
              <a:gd name="adj2" fmla="val 30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9612" y="3173312"/>
            <a:ext cx="3352800" cy="650304"/>
          </a:xfrm>
          <a:prstGeom prst="wedgeRoundRectCallout">
            <a:avLst>
              <a:gd name="adj1" fmla="val -72686"/>
              <a:gd name="adj2" fmla="val -446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02532" y="4667128"/>
            <a:ext cx="3578640" cy="625839"/>
          </a:xfrm>
          <a:prstGeom prst="wedgeRoundRectCallout">
            <a:avLst>
              <a:gd name="adj1" fmla="val -72164"/>
              <a:gd name="adj2" fmla="val 244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(301 Moved Permanently) tells the browser to request another URL: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A6B94F-DD7E-4568-8183-2DE9CEB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2EDE6-F648-42EC-A0C8-4B53E0B37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new? What’s better? What’s HTTP/2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5D664-FB7D-4E45-BF77-883A52AF90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2CD99-B57C-4CA4-85F1-A0D70364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143000"/>
            <a:ext cx="6400800" cy="3448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31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0971B41-2A2D-4564-BFA5-8CC9072278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3845984"/>
                  </p:ext>
                </p:extLst>
              </p:nvPr>
            </p:nvGraphicFramePr>
            <p:xfrm>
              <a:off x="745381" y="1152525"/>
              <a:ext cx="4232231" cy="2381250"/>
            </p:xfrm>
            <a:graphic>
              <a:graphicData uri="http://schemas.microsoft.com/office/powerpoint/2016/slidezoom">
                <pslz:sldZm>
                  <pslz:sldZmObj sldId="465" cId="3253641166">
                    <pslz:zmPr id="{CCC2AF5E-1AEC-401D-8F49-7F26CCD22E3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0971B41-2A2D-4564-BFA5-8CC9072278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381" y="115252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E39D831-7AB3-441E-BC05-C7D6A0E77B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4973799"/>
                  </p:ext>
                </p:extLst>
              </p:nvPr>
            </p:nvGraphicFramePr>
            <p:xfrm>
              <a:off x="7215721" y="1152525"/>
              <a:ext cx="4232231" cy="2381250"/>
            </p:xfrm>
            <a:graphic>
              <a:graphicData uri="http://schemas.microsoft.com/office/powerpoint/2016/slidezoom">
                <pslz:sldZm>
                  <pslz:sldZmObj sldId="469" cId="895774407">
                    <pslz:zmPr id="{BC0FB46C-EB07-4DB1-93F5-5A931A7AF60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E39D831-7AB3-441E-BC05-C7D6A0E77B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5721" y="1152525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8AFF2AEB-F3B7-4EF7-B809-A76A788848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3447517"/>
                  </p:ext>
                </p:extLst>
              </p:nvPr>
            </p:nvGraphicFramePr>
            <p:xfrm>
              <a:off x="745382" y="3801999"/>
              <a:ext cx="4232231" cy="2381250"/>
            </p:xfrm>
            <a:graphic>
              <a:graphicData uri="http://schemas.microsoft.com/office/powerpoint/2016/slidezoom">
                <pslz:sldZm>
                  <pslz:sldZmObj sldId="475" cId="197777239">
                    <pslz:zmPr id="{254CD2CA-572C-4F37-AE09-0516D6E6F0D5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AFF2AEB-F3B7-4EF7-B809-A76A788848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382" y="3801999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24352207-BA49-4E53-B358-31D1DFC2BB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8061246"/>
                  </p:ext>
                </p:extLst>
              </p:nvPr>
            </p:nvGraphicFramePr>
            <p:xfrm>
              <a:off x="7215721" y="3806451"/>
              <a:ext cx="4232231" cy="2381250"/>
            </p:xfrm>
            <a:graphic>
              <a:graphicData uri="http://schemas.microsoft.com/office/powerpoint/2016/slidezoom">
                <pslz:sldZm>
                  <pslz:sldZmObj sldId="482" cId="823106833">
                    <pslz:zmPr id="{7041C228-2FE6-4357-84D5-C74C902D09A9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4352207-BA49-4E53-B358-31D1DFC2BB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721" y="3806451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86E6C-E7CF-4603-B948-46AEFBCF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7851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HTTP/2</a:t>
            </a:r>
            <a:r>
              <a:rPr lang="en-US" sz="2800" dirty="0"/>
              <a:t> (originally named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HTTP/2.0</a:t>
            </a:r>
            <a:r>
              <a:rPr lang="en-US" sz="2800" dirty="0"/>
              <a:t>) major revision of the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sz="2800" dirty="0"/>
              <a:t> network protocol used by the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World Wide Web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Supported by most of the popular web browsers (Chrome, Mozilla, Opera...)</a:t>
            </a:r>
          </a:p>
          <a:p>
            <a:r>
              <a:rPr lang="en-US" sz="2600" dirty="0"/>
              <a:t>Fast &amp; Optimized.</a:t>
            </a:r>
            <a:r>
              <a:rPr lang="bg-BG" sz="2600" dirty="0"/>
              <a:t> </a:t>
            </a:r>
            <a:r>
              <a:rPr lang="en-US" sz="2600" dirty="0"/>
              <a:t>Meets modern web usage requirements.</a:t>
            </a:r>
            <a:endParaRPr lang="bg-BG" sz="2600" dirty="0"/>
          </a:p>
          <a:p>
            <a:r>
              <a:rPr lang="en-US" sz="2600" dirty="0"/>
              <a:t>Completely Backwards-Compatible.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BAEDBC-FFB2-4DBC-9B53-D5302D4D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HTTP/2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B5CFD-8D2B-4507-89F9-B621B0ED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4" y="3856453"/>
            <a:ext cx="57150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C01ED6-1807-43EE-AE4F-9266AA25CE1E}"/>
              </a:ext>
            </a:extLst>
          </p:cNvPr>
          <p:cNvSpPr txBox="1">
            <a:spLocks/>
          </p:cNvSpPr>
          <p:nvPr/>
        </p:nvSpPr>
        <p:spPr>
          <a:xfrm>
            <a:off x="188815" y="4495800"/>
            <a:ext cx="6057997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 of November 2017,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20.5% </a:t>
            </a:r>
            <a:r>
              <a:rPr lang="en-US" sz="2800" dirty="0"/>
              <a:t>of the top 10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million</a:t>
            </a:r>
            <a:r>
              <a:rPr lang="en-US" sz="2800" dirty="0"/>
              <a:t> websites support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HTTP/2 </a:t>
            </a:r>
            <a:r>
              <a:rPr lang="en-US" sz="2800" dirty="0"/>
              <a:t>(W3Techs statistics).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54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9E458-6262-4D0B-91CB-636751BC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A31-7BEE-4554-9BEF-BCE95E41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86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HTTP/2</a:t>
            </a:r>
            <a:r>
              <a:rPr lang="en-US" sz="3200" b="1" dirty="0"/>
              <a:t> </a:t>
            </a:r>
            <a:r>
              <a:rPr lang="en-US" sz="3200" dirty="0"/>
              <a:t>is meant to erase the need of maintaining complex server infrastructures in order to perform well.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HTTP/2 </a:t>
            </a:r>
            <a:r>
              <a:rPr lang="en-US" sz="3200" dirty="0"/>
              <a:t>communicates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binary data frames</a:t>
            </a:r>
            <a:r>
              <a:rPr lang="en-US" sz="3200" dirty="0"/>
              <a:t>.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HTTP/2 </a:t>
            </a:r>
            <a:r>
              <a:rPr lang="en-US" sz="3200" dirty="0"/>
              <a:t>introduces several new important elements: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HTTP/2 Multiplexing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HTTP/2 Header Compression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HTTP/2 Server Push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341F3-2B57-4DB4-9C48-1E8ACF88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5FC5-4873-42EF-A0B8-0E50EA68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76" y="3841410"/>
            <a:ext cx="5707875" cy="2430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5D58EF-DB84-4E7A-B0D1-351BBCE4B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1964" y="1952934"/>
            <a:ext cx="3322155" cy="9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70CCA-D97E-4E22-A668-E329EE9A2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3309-7E02-495E-913B-96041357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>
            <a:normAutofit/>
          </a:bodyPr>
          <a:lstStyle/>
          <a:p>
            <a:r>
              <a:rPr lang="en-US" sz="3200" dirty="0"/>
              <a:t>The art of handling multiple streams over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dirty="0"/>
              <a:t> TCP connection.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015DA5-614A-400C-BD3A-E66C57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Multiplexing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0A2DB-A128-41F0-9878-AD5D7099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4" y="1924238"/>
            <a:ext cx="7620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73262-B526-4CC6-8601-020C2A2F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02C40-02AD-451F-8103-39ED4ED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Header Compression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1D0CCE-593B-4347-A68C-88B5947E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27" y="1447800"/>
            <a:ext cx="6484096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DFED8-44C4-4CEB-97C0-C0EA3B2F4E85}"/>
              </a:ext>
            </a:extLst>
          </p:cNvPr>
          <p:cNvSpPr txBox="1">
            <a:spLocks/>
          </p:cNvSpPr>
          <p:nvPr/>
        </p:nvSpPr>
        <p:spPr>
          <a:xfrm>
            <a:off x="385078" y="1524000"/>
            <a:ext cx="4760999" cy="4648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HTTP/2</a:t>
            </a:r>
            <a:r>
              <a:rPr lang="en-US" sz="3000" dirty="0"/>
              <a:t> maintains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HTTP Header Table </a:t>
            </a:r>
            <a:r>
              <a:rPr lang="en-US" sz="3000" dirty="0"/>
              <a:t>across requests.</a:t>
            </a:r>
          </a:p>
          <a:p>
            <a:r>
              <a:rPr lang="en-US" sz="3000" dirty="0"/>
              <a:t>Optimizes communication drastically.</a:t>
            </a:r>
          </a:p>
          <a:p>
            <a:r>
              <a:rPr lang="en-US" sz="3000" dirty="0"/>
              <a:t>The process is essentially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de-duplication</a:t>
            </a:r>
            <a:r>
              <a:rPr lang="en-US" sz="3000" dirty="0"/>
              <a:t>, rather than compression.</a:t>
            </a:r>
          </a:p>
        </p:txBody>
      </p:sp>
    </p:spTree>
    <p:extLst>
      <p:ext uri="{BB962C8B-B14F-4D97-AF65-F5344CB8AC3E}">
        <p14:creationId xmlns:p14="http://schemas.microsoft.com/office/powerpoint/2010/main" val="5027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59D1-B206-407A-9590-CEDB77CF3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C906-9535-456D-B639-B64BF736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HTTP/2 Server Push </a:t>
            </a:r>
            <a:r>
              <a:rPr lang="en-US" sz="3000" dirty="0"/>
              <a:t>is the process of sending resources to clients,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sz="3000" dirty="0"/>
              <a:t> them having to ask for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B0C74-A74C-4390-97B4-52B4519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HTTP/2 Server Push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2A2FF-CC85-446E-8FE4-DCEDFCF77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3" y="2667000"/>
            <a:ext cx="109720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r>
              <a:rPr lang="en-US" dirty="0"/>
              <a:t>What is MIME?</a:t>
            </a:r>
          </a:p>
          <a:p>
            <a:r>
              <a:rPr lang="en-US" dirty="0"/>
              <a:t>How to handle HTTP Requests?</a:t>
            </a:r>
          </a:p>
          <a:p>
            <a:r>
              <a:rPr lang="en-US" dirty="0"/>
              <a:t>How to construct HTTP Responses?</a:t>
            </a:r>
          </a:p>
          <a:p>
            <a:r>
              <a:rPr lang="en-US" dirty="0"/>
              <a:t>What is HTTP/2?</a:t>
            </a:r>
          </a:p>
          <a:p>
            <a:pPr lvl="1"/>
            <a:r>
              <a:rPr lang="en-US" dirty="0"/>
              <a:t>Multiplexing</a:t>
            </a:r>
          </a:p>
          <a:p>
            <a:pPr lvl="1"/>
            <a:r>
              <a:rPr lang="en-US" dirty="0"/>
              <a:t>Header Compression</a:t>
            </a:r>
          </a:p>
          <a:p>
            <a:pPr lvl="1"/>
            <a:r>
              <a:rPr lang="en-US" dirty="0"/>
              <a:t>Server Push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5DE22-F7AE-4024-84BF-0B166911AD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77" y="3276600"/>
            <a:ext cx="2899735" cy="2837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B91A9-DC8E-452F-8794-3966523200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012" y="4818798"/>
            <a:ext cx="3706744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Web Dev Basics – </a:t>
            </a:r>
            <a:r>
              <a:rPr lang="en-US"/>
              <a:t>HTTP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00600"/>
            <a:ext cx="10263928" cy="820600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678768"/>
            <a:ext cx="10263928" cy="719034"/>
          </a:xfrm>
        </p:spPr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40" y="1143000"/>
            <a:ext cx="4214072" cy="32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323680"/>
            <a:ext cx="10287000" cy="47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MIME defines several concepts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000" dirty="0"/>
              <a:t>, e.g.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application/pdf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Content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sz="2800" dirty="0"/>
              <a:t>, e.g.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r>
              <a:rPr lang="en-US" sz="2800" dirty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windows-1251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000" dirty="0"/>
              <a:t>, e.g.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attachment;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filename=logo.jpg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Multipart messages (multiple resources in a single document)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</a:p>
        </p:txBody>
      </p:sp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62100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MIME Type /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91442" y="3606230"/>
            <a:ext cx="15240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7352" y="3606230"/>
            <a:ext cx="19049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698221" y="3606230"/>
            <a:ext cx="274320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185290" y="4050610"/>
            <a:ext cx="16711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185290" y="4907508"/>
            <a:ext cx="11377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line</a:t>
            </a:r>
          </a:p>
          <a:p>
            <a:pPr lvl="2"/>
            <a:r>
              <a:rPr lang="en-US" dirty="0"/>
              <a:t>Request method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URI (URL)</a:t>
            </a:r>
          </a:p>
          <a:p>
            <a:pPr lvl="2"/>
            <a:r>
              <a:rPr lang="en-US" dirty="0"/>
              <a:t>Protocol version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 body</a:t>
            </a:r>
            <a:r>
              <a:rPr lang="en-US" dirty="0"/>
              <a:t> – optional data, e.g. posted form fields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5103812" y="3505200"/>
            <a:ext cx="64770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1" grpId="0" animBg="1"/>
      <p:bldP spid="478211" grpId="0" uiExpand="1" build="p"/>
      <p:bldP spid="4782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607</TotalTime>
  <Words>1297</Words>
  <Application>Microsoft Office PowerPoint</Application>
  <PresentationFormat>Custom</PresentationFormat>
  <Paragraphs>237</Paragraphs>
  <Slides>28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HTTP Protocol</vt:lpstr>
      <vt:lpstr>Table of Contents</vt:lpstr>
      <vt:lpstr>Questions</vt:lpstr>
      <vt:lpstr>MIME and Media Types</vt:lpstr>
      <vt:lpstr>What is MIME?</vt:lpstr>
      <vt:lpstr>What is MIME?</vt:lpstr>
      <vt:lpstr>Common MIME Media Types</vt:lpstr>
      <vt:lpstr>HTTP Request</vt:lpstr>
      <vt:lpstr>HTTP Request Message</vt:lpstr>
      <vt:lpstr>HTTP POST Request – Example</vt:lpstr>
      <vt:lpstr>HTTP GET Request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HTTP/2</vt:lpstr>
      <vt:lpstr>What’s HTTP/2</vt:lpstr>
      <vt:lpstr>What’s new?</vt:lpstr>
      <vt:lpstr>HTTP/2 Multiplexing</vt:lpstr>
      <vt:lpstr>HTTP/2 Header Compression</vt:lpstr>
      <vt:lpstr>HTTP/2 Server Push</vt:lpstr>
      <vt:lpstr>Summary</vt:lpstr>
      <vt:lpstr>Java Web Dev Basics – HTTP Protocol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238</cp:revision>
  <dcterms:created xsi:type="dcterms:W3CDTF">2014-01-02T17:00:34Z</dcterms:created>
  <dcterms:modified xsi:type="dcterms:W3CDTF">2018-01-19T15:40:49Z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