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276" r:id="rId4"/>
    <p:sldId id="551" r:id="rId5"/>
    <p:sldId id="576" r:id="rId6"/>
    <p:sldId id="707" r:id="rId7"/>
    <p:sldId id="709" r:id="rId8"/>
    <p:sldId id="708" r:id="rId9"/>
    <p:sldId id="710" r:id="rId10"/>
    <p:sldId id="722" r:id="rId11"/>
    <p:sldId id="725" r:id="rId12"/>
    <p:sldId id="724" r:id="rId13"/>
    <p:sldId id="723" r:id="rId14"/>
    <p:sldId id="711" r:id="rId15"/>
    <p:sldId id="727" r:id="rId16"/>
    <p:sldId id="726" r:id="rId17"/>
    <p:sldId id="713" r:id="rId18"/>
    <p:sldId id="714" r:id="rId19"/>
    <p:sldId id="728" r:id="rId20"/>
    <p:sldId id="715" r:id="rId21"/>
    <p:sldId id="716" r:id="rId22"/>
    <p:sldId id="717" r:id="rId23"/>
    <p:sldId id="729" r:id="rId24"/>
    <p:sldId id="730" r:id="rId25"/>
    <p:sldId id="731" r:id="rId26"/>
    <p:sldId id="721" r:id="rId27"/>
    <p:sldId id="457" r:id="rId28"/>
    <p:sldId id="552" r:id="rId29"/>
    <p:sldId id="553" r:id="rId30"/>
    <p:sldId id="419" r:id="rId31"/>
    <p:sldId id="420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276"/>
            <p14:sldId id="551"/>
          </p14:sldIdLst>
        </p14:section>
        <p14:section name="XML" id="{813DF7E2-74AB-4E3A-9B46-2566DC216237}">
          <p14:sldIdLst>
            <p14:sldId id="576"/>
            <p14:sldId id="707"/>
            <p14:sldId id="709"/>
            <p14:sldId id="708"/>
            <p14:sldId id="710"/>
            <p14:sldId id="722"/>
            <p14:sldId id="725"/>
            <p14:sldId id="724"/>
            <p14:sldId id="723"/>
            <p14:sldId id="711"/>
            <p14:sldId id="727"/>
            <p14:sldId id="726"/>
            <p14:sldId id="713"/>
            <p14:sldId id="714"/>
            <p14:sldId id="728"/>
            <p14:sldId id="715"/>
            <p14:sldId id="716"/>
            <p14:sldId id="717"/>
            <p14:sldId id="729"/>
            <p14:sldId id="730"/>
            <p14:sldId id="731"/>
            <p14:sldId id="721"/>
          </p14:sldIdLst>
        </p14:section>
        <p14:section name="Summary" id="{BD60B6E9-85E7-49E8-9F66-AE28A5DD5D66}">
          <p14:sldIdLst>
            <p14:sldId id="457"/>
            <p14:sldId id="552"/>
            <p14:sldId id="553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85C0E"/>
    <a:srgbClr val="FBEEDC"/>
    <a:srgbClr val="CC0000"/>
    <a:srgbClr val="F0A22E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4" autoAdjust="0"/>
    <p:restoredTop sz="79484" autoAdjust="0"/>
  </p:normalViewPr>
  <p:slideViewPr>
    <p:cSldViewPr>
      <p:cViewPr varScale="1">
        <p:scale>
          <a:sx n="58" d="100"/>
          <a:sy n="58" d="100"/>
        </p:scale>
        <p:origin x="67" y="71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5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342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21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8.png"/><Relationship Id="rId17" Type="http://schemas.openxmlformats.org/officeDocument/2006/relationships/hyperlink" Target="http://netpeak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fragistics.com/" TargetMode="External"/><Relationship Id="rId10" Type="http://schemas.openxmlformats.org/officeDocument/2006/relationships/image" Target="../media/image17.png"/><Relationship Id="rId19" Type="http://schemas.openxmlformats.org/officeDocument/2006/relationships/hyperlink" Target="http://www.superhosting.bg/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19.png"/><Relationship Id="rId2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2" y="914400"/>
            <a:ext cx="8417755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45983" y="1781599"/>
            <a:ext cx="5705941" cy="6866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Exporting and Importing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7212" y="3940927"/>
            <a:ext cx="2133598" cy="23414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6970305" y="3796677"/>
            <a:ext cx="1688797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Frameworks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smtClean="0"/>
              <a:t>Root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26835" y="1696637"/>
            <a:ext cx="11657738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</a:t>
            </a: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UTF-8</a:t>
            </a: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800" b="1" noProof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800" b="1" noProof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person&gt;</a:t>
            </a:r>
            <a:endParaRPr lang="en-US" sz="1800" b="1" noProof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18758" y="1151121"/>
            <a:ext cx="1166428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1674812" y="1752600"/>
            <a:ext cx="1143000" cy="344803"/>
          </a:xfrm>
          <a:prstGeom prst="wedgeRoundRectCallout">
            <a:avLst>
              <a:gd name="adj1" fmla="val -70615"/>
              <a:gd name="adj2" fmla="val 586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Root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smtClean="0"/>
              <a:t>Element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26835" y="1696637"/>
            <a:ext cx="1165773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</a:t>
            </a: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UTF-8</a:t>
            </a: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800" b="1" noProof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&lt;firstName&gt;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Teodor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&lt;/firstName&gt;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person&gt;</a:t>
            </a:r>
            <a:endParaRPr lang="en-US" sz="1800" b="1" noProof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18758" y="1151121"/>
            <a:ext cx="1166428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99012" y="2069751"/>
            <a:ext cx="1143000" cy="344803"/>
          </a:xfrm>
          <a:prstGeom prst="wedgeRoundRectCallout">
            <a:avLst>
              <a:gd name="adj1" fmla="val -70615"/>
              <a:gd name="adj2" fmla="val 586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2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smtClean="0"/>
              <a:t>Attribute</a:t>
            </a:r>
            <a:endParaRPr lang="bg-BG" dirty="0"/>
          </a:p>
        </p:txBody>
      </p:sp>
      <p:sp>
        <p:nvSpPr>
          <p:cNvPr id="29" name="Text Placeholder 5"/>
          <p:cNvSpPr txBox="1">
            <a:spLocks/>
          </p:cNvSpPr>
          <p:nvPr/>
        </p:nvSpPr>
        <p:spPr>
          <a:xfrm>
            <a:off x="255244" y="1670596"/>
            <a:ext cx="11657738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</a:t>
            </a: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UTF-8</a:t>
            </a: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800" b="1" noProof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noProof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</a:t>
            </a:r>
            <a:r>
              <a:rPr lang="bg-BG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Teodor</a:t>
            </a:r>
            <a:r>
              <a:rPr lang="bg-BG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800" b="1" noProof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person&gt;</a:t>
            </a:r>
            <a:endParaRPr lang="en-US" sz="1800" b="1" noProof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 Placeholder 5"/>
          <p:cNvSpPr txBox="1">
            <a:spLocks/>
          </p:cNvSpPr>
          <p:nvPr/>
        </p:nvSpPr>
        <p:spPr>
          <a:xfrm>
            <a:off x="247167" y="1125080"/>
            <a:ext cx="1166428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2665412" y="2474597"/>
            <a:ext cx="1295400" cy="344803"/>
          </a:xfrm>
          <a:prstGeom prst="wedgeRoundRectCallout">
            <a:avLst>
              <a:gd name="adj1" fmla="val -38431"/>
              <a:gd name="adj2" fmla="val -9070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0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Child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26835" y="1696637"/>
            <a:ext cx="11657738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</a:t>
            </a: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UTF-8</a:t>
            </a: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800" b="1" noProof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&lt;country&gt;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Bulgaria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&lt;/country&gt;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&lt;city&gt;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Stara Zagora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&lt;/address&gt;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person&gt;</a:t>
            </a:r>
            <a:endParaRPr lang="en-US" sz="1800" b="1" noProof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18758" y="1151121"/>
            <a:ext cx="1166428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2360612" y="2020919"/>
            <a:ext cx="1143000" cy="344803"/>
          </a:xfrm>
          <a:prstGeom prst="wedgeRoundRectCallout">
            <a:avLst>
              <a:gd name="adj1" fmla="val -70615"/>
              <a:gd name="adj2" fmla="val 586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Child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smtClean="0"/>
              <a:t>Structure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26835" y="1696637"/>
            <a:ext cx="11657738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</a:t>
            </a: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UTF-8</a:t>
            </a: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800" b="1" noProof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800" b="1" noProof="1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phoneNumbers&gt;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&lt;phoneNumber&gt;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&lt;number&gt;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08983248798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&lt;/number&gt;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&lt;/phoneNumber&gt;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&lt;phoneNumber&gt;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&lt;number&gt;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08983243143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&lt;/number&gt;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&lt;/phoneNumber&gt;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&lt;/phoneNumbers&gt;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&lt;/person&gt;</a:t>
            </a:r>
            <a:endParaRPr lang="en-US" sz="1800" b="1" noProof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18758" y="1151121"/>
            <a:ext cx="1166428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2970212" y="2230113"/>
            <a:ext cx="1251182" cy="344803"/>
          </a:xfrm>
          <a:prstGeom prst="wedgeRoundRectCallout">
            <a:avLst>
              <a:gd name="adj1" fmla="val -61008"/>
              <a:gd name="adj2" fmla="val 2207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Wrapper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smtClean="0"/>
              <a:t>Structure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26835" y="1696637"/>
            <a:ext cx="1165773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</a:t>
            </a: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UTF-8</a:t>
            </a: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800" b="1" noProof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&lt;firstName&gt;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Teodor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&lt;/firstName&gt;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&lt;address&gt;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&lt;country&gt;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Bulgaria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&lt;/country&gt;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&lt;city&gt;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Stara Zagora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&lt;/address&gt;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&lt;phoneNumbers&gt;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&lt;phoneNumber&gt;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&lt;number&gt;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08983248798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&lt;/number&gt;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&lt;/phoneNumber&gt;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&lt;phoneNumber&gt;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&lt;number&gt;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08983243143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&lt;/number&gt;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&lt;/phoneNumber&gt;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&lt;/phoneNumbers&gt;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&lt;/person&gt;</a:t>
            </a:r>
            <a:endParaRPr lang="en-US" sz="1800" b="1" noProof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18758" y="1151121"/>
            <a:ext cx="1166428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198812" y="1227829"/>
            <a:ext cx="1143000" cy="344803"/>
          </a:xfrm>
          <a:prstGeom prst="wedgeRoundRectCallout">
            <a:avLst>
              <a:gd name="adj1" fmla="val -40270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Prolog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1293812" y="1572632"/>
            <a:ext cx="1143000" cy="344803"/>
          </a:xfrm>
          <a:prstGeom prst="wedgeRoundRectCallout">
            <a:avLst>
              <a:gd name="adj1" fmla="val -40270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Root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99012" y="2069751"/>
            <a:ext cx="1143000" cy="344803"/>
          </a:xfrm>
          <a:prstGeom prst="wedgeRoundRectCallout">
            <a:avLst>
              <a:gd name="adj1" fmla="val -70615"/>
              <a:gd name="adj2" fmla="val 586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2284412" y="2355022"/>
            <a:ext cx="1143000" cy="344803"/>
          </a:xfrm>
          <a:prstGeom prst="wedgeRoundRectCallout">
            <a:avLst>
              <a:gd name="adj1" fmla="val -70615"/>
              <a:gd name="adj2" fmla="val 586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Child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3275012" y="3640528"/>
            <a:ext cx="1143000" cy="344803"/>
          </a:xfrm>
          <a:prstGeom prst="wedgeRoundRectCallout">
            <a:avLst>
              <a:gd name="adj1" fmla="val -70615"/>
              <a:gd name="adj2" fmla="val 586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Child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3402176" y="4538981"/>
            <a:ext cx="1143000" cy="344803"/>
          </a:xfrm>
          <a:prstGeom prst="wedgeRoundRectCallout">
            <a:avLst>
              <a:gd name="adj1" fmla="val -70615"/>
              <a:gd name="adj2" fmla="val 586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Child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5103812" y="2589302"/>
            <a:ext cx="1143000" cy="344803"/>
          </a:xfrm>
          <a:prstGeom prst="wedgeRoundRectCallout">
            <a:avLst>
              <a:gd name="adj1" fmla="val -70615"/>
              <a:gd name="adj2" fmla="val 586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4883817" y="3193796"/>
            <a:ext cx="1143000" cy="344803"/>
          </a:xfrm>
          <a:prstGeom prst="wedgeRoundRectCallout">
            <a:avLst>
              <a:gd name="adj1" fmla="val -71534"/>
              <a:gd name="adj2" fmla="val -236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5789612" y="4317841"/>
            <a:ext cx="1143000" cy="344803"/>
          </a:xfrm>
          <a:prstGeom prst="wedgeRoundRectCallout">
            <a:avLst>
              <a:gd name="adj1" fmla="val -71534"/>
              <a:gd name="adj2" fmla="val -236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5789612" y="5160050"/>
            <a:ext cx="1143000" cy="344803"/>
          </a:xfrm>
          <a:prstGeom prst="wedgeRoundRectCallout">
            <a:avLst>
              <a:gd name="adj1" fmla="val -71534"/>
              <a:gd name="adj2" fmla="val -236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238385" y="4145439"/>
            <a:ext cx="1251182" cy="344803"/>
          </a:xfrm>
          <a:prstGeom prst="wedgeRoundRectCallout">
            <a:avLst>
              <a:gd name="adj1" fmla="val -8086"/>
              <a:gd name="adj2" fmla="val -9070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Wrapper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8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201679"/>
          </a:xfrm>
        </p:spPr>
        <p:txBody>
          <a:bodyPr/>
          <a:lstStyle/>
          <a:p>
            <a:r>
              <a:rPr lang="en-US" dirty="0"/>
              <a:t>Provide easy to use </a:t>
            </a:r>
            <a:r>
              <a:rPr lang="en-US" dirty="0" smtClean="0"/>
              <a:t>mechanisms </a:t>
            </a:r>
            <a:r>
              <a:rPr lang="en-US" dirty="0"/>
              <a:t>to convert </a:t>
            </a:r>
            <a:r>
              <a:rPr lang="en-US" dirty="0" smtClean="0"/>
              <a:t>XML </a:t>
            </a:r>
            <a:r>
              <a:rPr lang="en-US" dirty="0"/>
              <a:t>to JSON and vice-versa</a:t>
            </a:r>
          </a:p>
          <a:p>
            <a:r>
              <a:rPr lang="en-US" dirty="0" smtClean="0"/>
              <a:t>Generate </a:t>
            </a:r>
            <a:r>
              <a:rPr lang="en-US" dirty="0"/>
              <a:t>compact and readability </a:t>
            </a:r>
            <a:r>
              <a:rPr lang="en-US" dirty="0" smtClean="0"/>
              <a:t>XML </a:t>
            </a:r>
            <a:r>
              <a:rPr lang="en-US" dirty="0"/>
              <a:t>output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JAXB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4355516"/>
            <a:ext cx="1111895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&lt;groupId&gt;com.sun.xml.bind&lt;/groupId&gt;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&lt;artifactId&gt;jaxb-impl&lt;/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artifactId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dependency&gt;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1774" y="3810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039879"/>
          </a:xfrm>
        </p:spPr>
        <p:txBody>
          <a:bodyPr>
            <a:normAutofit/>
          </a:bodyPr>
          <a:lstStyle/>
          <a:p>
            <a:r>
              <a:rPr lang="en-US" dirty="0" err="1"/>
              <a:t>JAXBContext</a:t>
            </a:r>
            <a:r>
              <a:rPr lang="en-US" dirty="0"/>
              <a:t> </a:t>
            </a:r>
            <a:r>
              <a:rPr lang="en-US" dirty="0" smtClean="0"/>
              <a:t>objects are responsible for the </a:t>
            </a:r>
            <a:r>
              <a:rPr lang="en-US" dirty="0" smtClean="0"/>
              <a:t>XML </a:t>
            </a:r>
            <a:r>
              <a:rPr lang="en-US" dirty="0" smtClean="0"/>
              <a:t>manipulations</a:t>
            </a:r>
            <a:endParaRPr lang="en-US" dirty="0"/>
          </a:p>
          <a:p>
            <a:r>
              <a:rPr lang="en-US" dirty="0" err="1"/>
              <a:t>JAXBContext.newInstance</a:t>
            </a:r>
            <a:r>
              <a:rPr lang="en-US" dirty="0"/>
              <a:t>(</a:t>
            </a:r>
            <a:r>
              <a:rPr lang="en-US" dirty="0" err="1"/>
              <a:t>object.getClass</a:t>
            </a:r>
            <a:r>
              <a:rPr lang="en-US" dirty="0"/>
              <a:t>()) </a:t>
            </a:r>
            <a:r>
              <a:rPr lang="en-US" dirty="0" smtClean="0"/>
              <a:t>creates an instance of </a:t>
            </a:r>
            <a:r>
              <a:rPr lang="en-US" dirty="0" err="1"/>
              <a:t>JAXBContext</a:t>
            </a:r>
            <a:endParaRPr lang="en-US" dirty="0" smtClean="0"/>
          </a:p>
          <a:p>
            <a:r>
              <a:rPr lang="en-GB" dirty="0" err="1" smtClean="0"/>
              <a:t>object.getClass</a:t>
            </a:r>
            <a:r>
              <a:rPr lang="en-GB" dirty="0" smtClean="0"/>
              <a:t> is the class that we will export/import</a:t>
            </a:r>
            <a:endParaRPr lang="en-GB" dirty="0" smtClean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JAXB </a:t>
            </a:r>
            <a:r>
              <a:rPr lang="en-US" dirty="0" smtClean="0"/>
              <a:t>Initialization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454" y="5105400"/>
            <a:ext cx="11118958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this.jaxbContext = JAXBContext.newInstance(object.getClass());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41216" y="4559884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0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021079"/>
          </a:xfrm>
        </p:spPr>
        <p:txBody>
          <a:bodyPr>
            <a:noAutofit/>
          </a:bodyPr>
          <a:lstStyle/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@XmlRootElement </a:t>
            </a:r>
            <a:r>
              <a:rPr lang="bg-BG" sz="2800" dirty="0"/>
              <a:t>– Root of the XML. It will be the beginning tag.</a:t>
            </a:r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@XmlAccessorType(XmlAccessType.FIELD)</a:t>
            </a:r>
            <a:r>
              <a:rPr lang="bg-BG" sz="2800" dirty="0"/>
              <a:t> – put your annotations on fields only</a:t>
            </a:r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@XmlAttribute</a:t>
            </a:r>
            <a:r>
              <a:rPr lang="bg-BG" sz="2800" dirty="0"/>
              <a:t> – makrs the field as an attribute</a:t>
            </a:r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@XmlElement</a:t>
            </a:r>
            <a:r>
              <a:rPr lang="bg-BG" sz="2800" dirty="0"/>
              <a:t> – makrs the field as an element</a:t>
            </a:r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@XmlElementWrapper(name =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")</a:t>
            </a:r>
            <a:r>
              <a:rPr lang="bg-BG" sz="2800" dirty="0" smtClean="0"/>
              <a:t> </a:t>
            </a:r>
            <a:r>
              <a:rPr lang="bg-BG" sz="2800" dirty="0"/>
              <a:t>– wraps the array of </a:t>
            </a:r>
            <a:r>
              <a:rPr lang="en-US" sz="2800" dirty="0" smtClean="0"/>
              <a:t>phone numbers</a:t>
            </a:r>
            <a:r>
              <a:rPr lang="bg-BG" sz="2800" dirty="0" smtClean="0"/>
              <a:t> </a:t>
            </a:r>
            <a:r>
              <a:rPr lang="bg-BG" sz="2800" dirty="0"/>
              <a:t>with tag </a:t>
            </a:r>
            <a:r>
              <a:rPr lang="bg-BG" sz="2800" dirty="0" smtClean="0"/>
              <a:t>“</a:t>
            </a:r>
            <a:r>
              <a:rPr lang="en-GB" sz="2800" dirty="0"/>
              <a:t>numbers</a:t>
            </a:r>
            <a:r>
              <a:rPr lang="bg-BG" sz="2800" dirty="0" smtClean="0"/>
              <a:t>”</a:t>
            </a:r>
            <a:endParaRPr lang="bg-BG" sz="2800" dirty="0"/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@XmlTransient </a:t>
            </a:r>
            <a:r>
              <a:rPr lang="bg-BG" sz="2800" dirty="0"/>
              <a:t>– the field won’t be exported/imported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JAXB Annotations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039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Single Object to </a:t>
            </a:r>
            <a:r>
              <a:rPr lang="en-US" dirty="0" smtClean="0"/>
              <a:t>XML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9854" y="1612316"/>
            <a:ext cx="1111895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@XmlRootElement(name = "address")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@XmlAccessorType(XmlAccessType.FIELD)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@XmlAttribute(name = 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@XmlElement(name = 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3616" y="10668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9854" y="5270509"/>
            <a:ext cx="11118958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Marshaller jaxbMarshaller = jaxbContext.createMarshaller();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jaxbMarshaller.setProperty(Marshaller.JAXB_FORMATTED_OUTPUT, Boolean.TRUE);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OutputStream outputStream = new FileOutputStream(fileName);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BufferedWriter bfw = new BufferedWriter(new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OutputStreamWriter(outputStream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jaxbMarshaller.marshal(object,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bfw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93616" y="4724993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513012" y="5819540"/>
            <a:ext cx="2209800" cy="364019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3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XML </a:t>
            </a:r>
            <a:r>
              <a:rPr lang="en-US" sz="3200" dirty="0" smtClean="0"/>
              <a:t>Export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XML </a:t>
            </a:r>
            <a:r>
              <a:rPr lang="en-US" sz="3200" dirty="0" smtClean="0"/>
              <a:t>Import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0812" y="3940927"/>
            <a:ext cx="2133598" cy="23414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622" y="4797067"/>
            <a:ext cx="1535790" cy="15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Single Object to </a:t>
            </a:r>
            <a:r>
              <a:rPr lang="en-US" dirty="0" smtClean="0"/>
              <a:t>XML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55612" y="455497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68088" y="5100487"/>
            <a:ext cx="11118958" cy="11302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UTF-8"?&gt;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&lt;address country="Bulgaria"&gt;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&lt;city&gt;Sofia&lt;/city&gt;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&lt;/address&gt;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61850" y="1612316"/>
            <a:ext cx="1111895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@XmlRootElement(name = "address")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@XmlAccessorType(XmlAccessType.FIELD)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@XmlAttribute(name = 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@XmlElement(name = 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55612" y="10668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Multiple Object to </a:t>
            </a:r>
            <a:r>
              <a:rPr lang="en-US" dirty="0" smtClean="0"/>
              <a:t>XML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2309" y="1600200"/>
            <a:ext cx="11118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@XmlRootElement(name = "addresses")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@XmlAccessorType(XmlAccessType.FIELD)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AddressesDto 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@XmlElement(name = "address")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List&lt;AddressJsonDto&gt; addressJsonDtos;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87017" y="1054684"/>
            <a:ext cx="1111425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70860" y="4268446"/>
            <a:ext cx="11118958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AddressesDto addressJsonDtos = new AddressesDto();</a:t>
            </a:r>
            <a:b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jaxbMarshaller.marshal(addressesDto, bfw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476071" y="372293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0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Multiple Object to </a:t>
            </a:r>
            <a:r>
              <a:rPr lang="en-US" dirty="0" smtClean="0"/>
              <a:t>XML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47454" y="2752665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55612" y="3298181"/>
            <a:ext cx="1111895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 standalone="yes"?&gt;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&lt;addresses&gt;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&lt;address country=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"Bulgaria"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&lt;city&gt;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&lt;/address&gt;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country=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Spain"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city&gt;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Barcelona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&lt;/address&gt;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&lt;/addresses&gt;</a:t>
            </a: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70860" y="1840916"/>
            <a:ext cx="11118958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AddressesDto addressJsonDtos = new AddressesDto();</a:t>
            </a:r>
            <a:b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jaxbMarshaller.marshal(addressesDto, bfw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476071" y="12954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5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smtClean="0"/>
              <a:t>Single Object </a:t>
            </a:r>
            <a:r>
              <a:rPr lang="en-US" dirty="0" smtClean="0"/>
              <a:t>from XML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9854" y="1612316"/>
            <a:ext cx="1111895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@XmlRootElement(name = "address")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@XmlAccessorType(XmlAccessType.FIELD)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@XmlAttribute(name = 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@XmlElement(name = 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3616" y="10668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9854" y="5270509"/>
            <a:ext cx="11118958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JAXBContext jaxbContext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JAXBContext.newInstance(AddressDto.class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InputStream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inputStream = getClass().getResourceAsStream("/files/input/xml/address.xml");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BufferedReader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bfr = new BufferedReader(new InputStreamReader(inputStream));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Unmarshaller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unmarshaller = jaxbContext.createUnmarshaller();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AddressDto addressDto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AddressDto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unmarshaller.unmarshal(bfr);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93616" y="4724993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46812" y="5904239"/>
            <a:ext cx="2209800" cy="364019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78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smtClean="0"/>
              <a:t>Single Object </a:t>
            </a:r>
            <a:r>
              <a:rPr lang="en-US" dirty="0" smtClean="0"/>
              <a:t>from XML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8494" y="1769150"/>
            <a:ext cx="627095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@XmlRootElement(name = "address")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@XmlAccessorType(XmlAccessType.FIELD)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@XmlAttribute(name = 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@XmlElement(name = 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3616" y="1223634"/>
            <a:ext cx="627447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43828" y="2145716"/>
            <a:ext cx="445140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 standalone="yes"?&gt;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&lt;address country="Bulgaria"&gt;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&lt;city&gt;Sofia&lt;/city&gt;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&lt;/address&gt;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39460" y="1600200"/>
            <a:ext cx="445390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884612" y="2833973"/>
            <a:ext cx="3659216" cy="36642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03612" y="3097462"/>
            <a:ext cx="4497416" cy="82973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6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Multiple Object to </a:t>
            </a:r>
            <a:r>
              <a:rPr lang="en-US" dirty="0" smtClean="0"/>
              <a:t>XML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2309" y="1600200"/>
            <a:ext cx="1111895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JAXBContext jaxbContext = JAXBContext.newInstance(AddressesDto.class);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InputStream inputStream = getClass().getResourceAsStream("/files/input/xml/addresses.xml");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BufferedReader bfr = new BufferedReader(new InputStreamReader(inputStream));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Unmarshaller unmarshaller = jaxbContext.createUnmarshaller();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AddressesDto addressesDto = (AddressesDto) unmarshaller.unmarshal(bfr);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87017" y="1054684"/>
            <a:ext cx="1111425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76071" y="3570086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82309" y="4115602"/>
            <a:ext cx="1111895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 standalone="yes"?&gt;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&lt;addresses&gt;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&lt;address country="Bulgaria"&gt;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&lt;city&gt;Sofia&lt;/city&gt;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&lt;/address&gt;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&lt;address country="Spain"&gt;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&lt;city&gt;Barcelona&lt;/city&gt;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&lt;/address&gt;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&lt;/addresses&gt;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37412" y="1043493"/>
            <a:ext cx="3048000" cy="383132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that holds objects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1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XML </a:t>
            </a:r>
            <a:r>
              <a:rPr lang="en-US" sz="3200" dirty="0"/>
              <a:t>Export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XML </a:t>
            </a:r>
            <a:r>
              <a:rPr lang="en-US" sz="3200" dirty="0"/>
              <a:t>Import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6" y="3505200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JDBC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680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18" name="Picture 1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819" y="2661600"/>
            <a:ext cx="2113939" cy="1125018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820" y="1226382"/>
            <a:ext cx="2113939" cy="97003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900" y="4250945"/>
            <a:ext cx="2531350" cy="997199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384" y="1229072"/>
            <a:ext cx="2519230" cy="967343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9318" y="2661600"/>
            <a:ext cx="4497427" cy="1125018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86248" y="4250944"/>
            <a:ext cx="3232130" cy="997200"/>
          </a:xfrm>
          <a:prstGeom prst="roundRect">
            <a:avLst>
              <a:gd name="adj" fmla="val 2953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80377" y="4250944"/>
            <a:ext cx="4838688" cy="1009256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9318" y="1226382"/>
            <a:ext cx="4497427" cy="97003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25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2900" y="5741935"/>
            <a:ext cx="7174822" cy="658865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2900" y="2661600"/>
            <a:ext cx="2531350" cy="1125018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7825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#Hibernate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6"/>
            <a:ext cx="12188826" cy="68604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21830" y="0"/>
            <a:ext cx="12210655" cy="6861747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9" y="1182402"/>
            <a:ext cx="7886602" cy="44353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09" y="990600"/>
            <a:ext cx="6425303" cy="48189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30895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XML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smtClean="0"/>
              <a:t>= </a:t>
            </a:r>
            <a:r>
              <a:rPr lang="en-GB" dirty="0" err="1"/>
              <a:t>eXtensible</a:t>
            </a:r>
            <a:r>
              <a:rPr lang="en-GB" dirty="0"/>
              <a:t> </a:t>
            </a:r>
            <a:r>
              <a:rPr lang="en-GB" dirty="0" smtClean="0"/>
              <a:t>Mark-up Language</a:t>
            </a:r>
          </a:p>
          <a:p>
            <a:r>
              <a:rPr lang="en-US" dirty="0" smtClean="0"/>
              <a:t>XML </a:t>
            </a:r>
            <a:r>
              <a:rPr lang="en-US" dirty="0" smtClean="0"/>
              <a:t>is a lightweight </a:t>
            </a:r>
            <a:r>
              <a:rPr lang="en-US" dirty="0"/>
              <a:t>format that is used for data </a:t>
            </a:r>
            <a:r>
              <a:rPr lang="en-US" dirty="0" smtClean="0"/>
              <a:t>interchanging</a:t>
            </a:r>
          </a:p>
          <a:p>
            <a:r>
              <a:rPr lang="en-US" dirty="0"/>
              <a:t>XML </a:t>
            </a:r>
            <a:r>
              <a:rPr lang="en-US" dirty="0"/>
              <a:t>is easy to read and </a:t>
            </a:r>
            <a:r>
              <a:rPr lang="en-US" dirty="0" smtClean="0"/>
              <a:t>write</a:t>
            </a:r>
          </a:p>
          <a:p>
            <a:r>
              <a:rPr lang="en-US" dirty="0"/>
              <a:t>XML</a:t>
            </a:r>
            <a:r>
              <a:rPr lang="en-GB" dirty="0" smtClean="0"/>
              <a:t> </a:t>
            </a:r>
            <a:r>
              <a:rPr lang="en-GB" dirty="0"/>
              <a:t>is language </a:t>
            </a:r>
            <a:r>
              <a:rPr lang="en-GB" dirty="0" smtClean="0"/>
              <a:t>independent</a:t>
            </a:r>
          </a:p>
          <a:p>
            <a:r>
              <a:rPr lang="en-US" dirty="0"/>
              <a:t>XML </a:t>
            </a:r>
            <a:r>
              <a:rPr lang="en-US" dirty="0" smtClean="0"/>
              <a:t>format is </a:t>
            </a:r>
            <a:r>
              <a:rPr lang="en-US" dirty="0"/>
              <a:t>primarily used to transmit data between a server and web </a:t>
            </a:r>
            <a:r>
              <a:rPr lang="en-US" dirty="0" smtClean="0"/>
              <a:t>application</a:t>
            </a:r>
          </a:p>
          <a:p>
            <a:r>
              <a:rPr lang="en-US" dirty="0"/>
              <a:t>The filename extension is </a:t>
            </a:r>
            <a:r>
              <a:rPr lang="en-US" b="1" dirty="0" smtClean="0"/>
              <a:t>.</a:t>
            </a:r>
            <a:r>
              <a:rPr lang="en-US" b="1" dirty="0" smtClean="0"/>
              <a:t>xml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smtClean="0"/>
              <a:t>Specifics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42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6835" y="1696637"/>
            <a:ext cx="1165773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UTF-8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&lt;firstName&gt;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Teodor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&lt;/firstName&gt;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person&gt;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8758" y="1151121"/>
            <a:ext cx="1166428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89012" y="1470855"/>
            <a:ext cx="1676400" cy="405539"/>
          </a:xfrm>
          <a:prstGeom prst="wedgeRoundRectCallout">
            <a:avLst>
              <a:gd name="adj1" fmla="val -37911"/>
              <a:gd name="adj2" fmla="val 8251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Person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382615" y="1827966"/>
            <a:ext cx="1676400" cy="405539"/>
          </a:xfrm>
          <a:prstGeom prst="wedgeRoundRectCallout">
            <a:avLst>
              <a:gd name="adj1" fmla="val -37911"/>
              <a:gd name="adj2" fmla="val 8251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Person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smtClean="0"/>
              <a:t>Function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989012" y="2209800"/>
            <a:ext cx="1600200" cy="2971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Client</a:t>
            </a:r>
            <a:endParaRPr lang="bg-BG" sz="2000" dirty="0"/>
          </a:p>
        </p:txBody>
      </p:sp>
      <p:sp>
        <p:nvSpPr>
          <p:cNvPr id="6" name="Rectangle 5"/>
          <p:cNvSpPr/>
          <p:nvPr/>
        </p:nvSpPr>
        <p:spPr>
          <a:xfrm>
            <a:off x="1065212" y="2971800"/>
            <a:ext cx="1447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js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1070250" y="4038600"/>
            <a:ext cx="1447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car.</a:t>
            </a:r>
            <a:br>
              <a:rPr lang="en-US" dirty="0" smtClean="0"/>
            </a:br>
            <a:r>
              <a:rPr lang="en-US" dirty="0" err="1" smtClean="0"/>
              <a:t>js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9599612" y="2209800"/>
            <a:ext cx="1600200" cy="297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Server</a:t>
            </a:r>
            <a:endParaRPr lang="bg-BG" sz="2000" dirty="0"/>
          </a:p>
        </p:txBody>
      </p:sp>
      <p:sp>
        <p:nvSpPr>
          <p:cNvPr id="10" name="Rectangle 9"/>
          <p:cNvSpPr/>
          <p:nvPr/>
        </p:nvSpPr>
        <p:spPr>
          <a:xfrm>
            <a:off x="9670774" y="2819400"/>
            <a:ext cx="1447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PersonController.java</a:t>
            </a:r>
            <a:endParaRPr lang="bg-BG" sz="2000" dirty="0"/>
          </a:p>
        </p:txBody>
      </p:sp>
      <p:sp>
        <p:nvSpPr>
          <p:cNvPr id="11" name="Rectangle 10"/>
          <p:cNvSpPr/>
          <p:nvPr/>
        </p:nvSpPr>
        <p:spPr>
          <a:xfrm>
            <a:off x="9675812" y="3886200"/>
            <a:ext cx="1447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CarController.java</a:t>
            </a:r>
            <a:endParaRPr lang="bg-BG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41612" y="3236843"/>
            <a:ext cx="66439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41612" y="3581400"/>
            <a:ext cx="66439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77613" y="3147392"/>
            <a:ext cx="1954999" cy="48039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person.xml</a:t>
            </a:r>
            <a:endParaRPr lang="bg-BG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41612" y="4227443"/>
            <a:ext cx="66439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741612" y="4572000"/>
            <a:ext cx="66439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77613" y="4159527"/>
            <a:ext cx="1954999" cy="48039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car.xml</a:t>
            </a:r>
            <a:endParaRPr lang="bg-BG" dirty="0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797110" y="1356282"/>
            <a:ext cx="15663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JavaScript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0000045" y="1396001"/>
            <a:ext cx="16569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Java, PHP, C#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5311228" y="2375044"/>
            <a:ext cx="15663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2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smtClean="0"/>
              <a:t>Structure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4355516"/>
            <a:ext cx="1111895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&lt;firstName&gt;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Teodor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&lt;/firstName&gt;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&lt;address&gt;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&lt;country&gt;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Bulgaria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&lt;/country&gt;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&lt;city&gt;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Stara Zagora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&lt;/address&gt;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person&gt;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3810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381936" y="4195858"/>
            <a:ext cx="1143000" cy="344803"/>
          </a:xfrm>
          <a:prstGeom prst="wedgeRoundRectCallout">
            <a:avLst>
              <a:gd name="adj1" fmla="val -40270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Root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06213" y="5112373"/>
            <a:ext cx="1676400" cy="344803"/>
          </a:xfrm>
          <a:prstGeom prst="wedgeRoundRectCallout">
            <a:avLst>
              <a:gd name="adj1" fmla="val -62055"/>
              <a:gd name="adj2" fmla="val -4481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XML Element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61012" y="4372851"/>
            <a:ext cx="1770753" cy="328157"/>
          </a:xfrm>
          <a:prstGeom prst="wedgeRoundRectCallout">
            <a:avLst>
              <a:gd name="adj1" fmla="val -56668"/>
              <a:gd name="adj2" fmla="val 1333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Prolog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3133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XML documents are formed as </a:t>
            </a:r>
            <a:r>
              <a:rPr lang="en-US" b="1" dirty="0"/>
              <a:t>element trees</a:t>
            </a:r>
            <a:r>
              <a:rPr lang="en-US" dirty="0"/>
              <a:t>.</a:t>
            </a:r>
          </a:p>
          <a:p>
            <a:r>
              <a:rPr lang="en-US" dirty="0"/>
              <a:t>An XML tree starts at a </a:t>
            </a:r>
            <a:r>
              <a:rPr lang="en-US" b="1" dirty="0"/>
              <a:t>root element</a:t>
            </a:r>
            <a:r>
              <a:rPr lang="en-US" dirty="0"/>
              <a:t> and branches from the root to </a:t>
            </a:r>
            <a:r>
              <a:rPr lang="en-US" b="1" dirty="0"/>
              <a:t>child elements</a:t>
            </a:r>
            <a:r>
              <a:rPr lang="en-US" dirty="0"/>
              <a:t>.</a:t>
            </a:r>
          </a:p>
          <a:p>
            <a:r>
              <a:rPr lang="en-US" dirty="0"/>
              <a:t>All elements can have sub elements (child elements):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39213" y="5267856"/>
            <a:ext cx="1573999" cy="344803"/>
          </a:xfrm>
          <a:prstGeom prst="wedgeRoundRectCallout">
            <a:avLst>
              <a:gd name="adj1" fmla="val -57618"/>
              <a:gd name="adj2" fmla="val -1420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Child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208212" y="6352597"/>
            <a:ext cx="2438400" cy="344803"/>
          </a:xfrm>
          <a:prstGeom prst="wedgeRoundRectCallout">
            <a:avLst>
              <a:gd name="adj1" fmla="val -59257"/>
              <a:gd name="adj2" fmla="val 103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60951" y="5156533"/>
            <a:ext cx="914400" cy="344803"/>
          </a:xfrm>
          <a:prstGeom prst="wedgeRoundRectCallout">
            <a:avLst>
              <a:gd name="adj1" fmla="val 33559"/>
              <a:gd name="adj2" fmla="val -812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Tag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smtClean="0"/>
              <a:t>Prolog (Optional)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26835" y="1696637"/>
            <a:ext cx="11657738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</a:t>
            </a:r>
            <a:r>
              <a:rPr lang="en-US" sz="1800" b="1" noProof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UTF-8"&gt;</a:t>
            </a:r>
            <a:endParaRPr lang="en-US" sz="1800" b="1" noProof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18758" y="1151121"/>
            <a:ext cx="1166428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198812" y="1227829"/>
            <a:ext cx="1143000" cy="344803"/>
          </a:xfrm>
          <a:prstGeom prst="wedgeRoundRectCallout">
            <a:avLst>
              <a:gd name="adj1" fmla="val -40270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Prolog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1358</Words>
  <Application>Microsoft Office PowerPoint</Application>
  <PresentationFormat>Custom</PresentationFormat>
  <Paragraphs>332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XML</vt:lpstr>
      <vt:lpstr>Table of Content</vt:lpstr>
      <vt:lpstr>Questions</vt:lpstr>
      <vt:lpstr>PowerPoint Presentation</vt:lpstr>
      <vt:lpstr>XML Specifics</vt:lpstr>
      <vt:lpstr>XML Example</vt:lpstr>
      <vt:lpstr>XML Function</vt:lpstr>
      <vt:lpstr>XML Structure</vt:lpstr>
      <vt:lpstr>XML Prolog (Optional)</vt:lpstr>
      <vt:lpstr>XML Root</vt:lpstr>
      <vt:lpstr>XML Element</vt:lpstr>
      <vt:lpstr>XML Attribute</vt:lpstr>
      <vt:lpstr>XML Child</vt:lpstr>
      <vt:lpstr>XML Structure</vt:lpstr>
      <vt:lpstr>XML Structure</vt:lpstr>
      <vt:lpstr>JAXB</vt:lpstr>
      <vt:lpstr>JAXB Initialization</vt:lpstr>
      <vt:lpstr>JAXB Annotations</vt:lpstr>
      <vt:lpstr>Export Single Object to XML</vt:lpstr>
      <vt:lpstr>Export Single Object to XML</vt:lpstr>
      <vt:lpstr>Export Multiple Object to XML</vt:lpstr>
      <vt:lpstr>Export Multiple Object to XML</vt:lpstr>
      <vt:lpstr>Import Single Object from XML</vt:lpstr>
      <vt:lpstr>Import Single Object from XML</vt:lpstr>
      <vt:lpstr>Import Multiple Object to XML</vt:lpstr>
      <vt:lpstr>Summary</vt:lpstr>
      <vt:lpstr>JDBC</vt:lpstr>
      <vt:lpstr>SoftUni Diamond Partners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2016-11-25T11:33:08Z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