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394" r:id="rId4"/>
    <p:sldId id="452" r:id="rId5"/>
    <p:sldId id="438" r:id="rId6"/>
    <p:sldId id="453" r:id="rId7"/>
    <p:sldId id="454" r:id="rId8"/>
    <p:sldId id="455" r:id="rId9"/>
    <p:sldId id="443" r:id="rId10"/>
    <p:sldId id="444" r:id="rId11"/>
    <p:sldId id="445" r:id="rId12"/>
    <p:sldId id="447" r:id="rId13"/>
    <p:sldId id="448" r:id="rId14"/>
    <p:sldId id="449" r:id="rId15"/>
    <p:sldId id="456" r:id="rId16"/>
    <p:sldId id="352" r:id="rId17"/>
    <p:sldId id="3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93"/>
    <a:srgbClr val="BAF08E"/>
    <a:srgbClr val="D2ECB6"/>
    <a:srgbClr val="E1F2CE"/>
    <a:srgbClr val="FFFF8B"/>
    <a:srgbClr val="FFFFAB"/>
    <a:srgbClr val="FFFFCC"/>
    <a:srgbClr val="FFAA60"/>
    <a:srgbClr val="0051A2"/>
    <a:srgbClr val="003A74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595" autoAdjust="0"/>
  </p:normalViewPr>
  <p:slideViewPr>
    <p:cSldViewPr>
      <p:cViewPr varScale="1">
        <p:scale>
          <a:sx n="86" d="100"/>
          <a:sy n="86" d="100"/>
        </p:scale>
        <p:origin x="-46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softuni.bg/courses/programming-basics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30.png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hyperlink" Target="http://www.milestonesys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Level @ </a:t>
            </a:r>
            <a:r>
              <a:rPr lang="en-US" noProof="1" smtClean="0"/>
              <a:t>SoftUni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20000"/>
            </a:pPr>
            <a:r>
              <a:rPr lang="en-US" dirty="0" smtClean="0"/>
              <a:t>View your latest attendances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softuni.bg/users/profile/show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or just navigate to your profile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2</a:t>
            </a:r>
            <a:endParaRPr lang="en-US" dirty="0"/>
          </a:p>
        </p:txBody>
      </p:sp>
      <p:pic>
        <p:nvPicPr>
          <p:cNvPr id="3" name="Picture 2" descr="C:\Users\Edu\Pictures\prisystvi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3352800"/>
            <a:ext cx="760095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95010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SoftUni has partnerships, to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educational licenses </a:t>
            </a:r>
            <a:r>
              <a:rPr lang="en-US" dirty="0" smtClean="0"/>
              <a:t>to all its students (after level "Fundamentals")</a:t>
            </a:r>
          </a:p>
          <a:p>
            <a:r>
              <a:rPr lang="en-US" dirty="0" smtClean="0"/>
              <a:t>From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JetBrains</a:t>
            </a:r>
          </a:p>
          <a:p>
            <a:pPr lvl="1"/>
            <a:r>
              <a:rPr lang="en-US" noProof="1" smtClean="0"/>
              <a:t>ReSharper</a:t>
            </a:r>
            <a:r>
              <a:rPr lang="en-US" dirty="0" smtClean="0"/>
              <a:t> – powerful add-on for Visual Studio for C# developers</a:t>
            </a:r>
          </a:p>
          <a:p>
            <a:pPr lvl="1"/>
            <a:r>
              <a:rPr lang="en-US" noProof="1" smtClean="0"/>
              <a:t>WebStorm</a:t>
            </a:r>
            <a:r>
              <a:rPr lang="en-US" dirty="0" smtClean="0"/>
              <a:t> – powerful IDE for JavaScript developers</a:t>
            </a:r>
          </a:p>
          <a:p>
            <a:pPr lvl="1"/>
            <a:r>
              <a:rPr lang="en-US" noProof="1" smtClean="0"/>
              <a:t>PhpStorm</a:t>
            </a:r>
            <a:r>
              <a:rPr lang="en-US" dirty="0" smtClean="0"/>
              <a:t> – powerful IDE for PHP developers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SuperHosting.bg</a:t>
            </a:r>
          </a:p>
          <a:p>
            <a:pPr lvl="1"/>
            <a:r>
              <a:rPr lang="en-US" dirty="0" smtClean="0"/>
              <a:t>Free hosting for your site / blog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4903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Free access to Windows Azure cloud</a:t>
            </a:r>
          </a:p>
          <a:p>
            <a:pPr lvl="1"/>
            <a:r>
              <a:rPr lang="en-US" dirty="0" smtClean="0"/>
              <a:t>DreamSpark accounts – coming soon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 (2)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515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Welcome to Fundamentals Level</a:t>
            </a:r>
            <a:endParaRPr lang="en-US" sz="3600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7"/>
              </a:rPr>
              <a:t>https://softuni.bg/courses/programming-basics/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3644215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971756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6888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6538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096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Onsite students at SoftUni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</a:t>
            </a:r>
            <a:r>
              <a:rPr lang="en-US" dirty="0" smtClean="0"/>
              <a:t> when they come</a:t>
            </a:r>
          </a:p>
          <a:p>
            <a:pPr lvl="1"/>
            <a:r>
              <a:rPr lang="en-US" dirty="0" smtClean="0"/>
              <a:t>We use standard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125 KHz RFID chips / cards</a:t>
            </a:r>
          </a:p>
          <a:p>
            <a:pPr lvl="1"/>
            <a:r>
              <a:rPr lang="en-US" dirty="0" smtClean="0"/>
              <a:t>Check-in device (reader) is available at the SoftUni reception</a:t>
            </a:r>
          </a:p>
          <a:p>
            <a:pPr lvl="1"/>
            <a:r>
              <a:rPr lang="en-US" dirty="0" smtClean="0"/>
              <a:t>Use your own chip / card or take a chip from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@ SoftUni</a:t>
            </a:r>
            <a:endParaRPr lang="en-US" dirty="0"/>
          </a:p>
        </p:txBody>
      </p:sp>
      <p:pic>
        <p:nvPicPr>
          <p:cNvPr id="1026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82" y="4114800"/>
            <a:ext cx="2234794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mart-rfid-tag.com/photo/pl449813-long_range_125khz_13_56mhz_lf_hf_smart_rfid_tags_key_fobs_for_people_identific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9740" y="4114800"/>
            <a:ext cx="5372100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g2.everychina.com/img/87/4c/462e803fe38750442d12ab015547-250x250c1-4df8/rfid_proximity_125khz_rfid_card_rfid_em4100_card_rfid_smart_em_card_tk4100_card_4100_c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740" y="4120661"/>
            <a:ext cx="2634194" cy="2228933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7930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 your chip number in </a:t>
            </a:r>
            <a:r>
              <a:rPr lang="en-US" dirty="0"/>
              <a:t>your </a:t>
            </a:r>
            <a:r>
              <a:rPr lang="en-US" dirty="0" smtClean="0"/>
              <a:t>SoftUni profile: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Check-in at the reception every time</a:t>
            </a:r>
            <a:br>
              <a:rPr lang="en-US" dirty="0" smtClean="0"/>
            </a:br>
            <a:r>
              <a:rPr lang="en-US" dirty="0" smtClean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See your last visits in your profile: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RFID Chip</a:t>
            </a:r>
            <a:endParaRPr lang="en-US" dirty="0"/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0326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1</a:t>
            </a:r>
            <a:endParaRPr lang="en-US" dirty="0"/>
          </a:p>
        </p:txBody>
      </p:sp>
      <p:pic>
        <p:nvPicPr>
          <p:cNvPr id="1026" name="Picture 2" descr="E:\Skyp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1219200"/>
            <a:ext cx="9793288" cy="4237037"/>
          </a:xfrm>
          <a:prstGeom prst="rect">
            <a:avLst/>
          </a:prstGeom>
          <a:noFill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142412" y="2667000"/>
            <a:ext cx="2727995" cy="925376"/>
          </a:xfrm>
          <a:prstGeom prst="wedgeRoundRectCallout">
            <a:avLst>
              <a:gd name="adj1" fmla="val -52886"/>
              <a:gd name="adj2" fmla="val 13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Enter the chip number in this box</a:t>
            </a:r>
            <a:endParaRPr lang="en-US" noProof="1">
              <a:solidFill>
                <a:srgbClr val="FFFFFF"/>
              </a:solidFill>
            </a:endParaRPr>
          </a:p>
        </p:txBody>
      </p:sp>
      <p:pic>
        <p:nvPicPr>
          <p:cNvPr id="1027" name="Picture 3" descr="C:\Users\Edu\Pictures\bl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2" y="3200400"/>
            <a:ext cx="1785937" cy="2084387"/>
          </a:xfrm>
          <a:prstGeom prst="rect">
            <a:avLst/>
          </a:prstGeom>
          <a:noFill/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960812" y="5486400"/>
            <a:ext cx="1981200" cy="925376"/>
          </a:xfrm>
          <a:prstGeom prst="wedgeRoundRectCallout">
            <a:avLst>
              <a:gd name="adj1" fmla="val 19268"/>
              <a:gd name="adj2" fmla="val -11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This is your chip number</a:t>
            </a:r>
            <a:endParaRPr lang="en-US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4647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641</Words>
  <Application>Microsoft Office PowerPoint</Application>
  <PresentationFormat>Custom</PresentationFormat>
  <Paragraphs>139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SoftUni 16x9</vt:lpstr>
      <vt:lpstr>1_SoftUni 16x9</vt:lpstr>
      <vt:lpstr>Fundamentals Level @ SoftUni</vt:lpstr>
      <vt:lpstr>Welcome to SoftUni</vt:lpstr>
      <vt:lpstr>SoftUni: Levels, Modules, Schedule</vt:lpstr>
      <vt:lpstr>Diplomas and Certificates</vt:lpstr>
      <vt:lpstr>Specialized Courses</vt:lpstr>
      <vt:lpstr>Jobs</vt:lpstr>
      <vt:lpstr>Check-In @ SoftUni</vt:lpstr>
      <vt:lpstr>Your RFID Chip</vt:lpstr>
      <vt:lpstr>Registering Your Chip – Step 1</vt:lpstr>
      <vt:lpstr>Registering Your Chip – Step 2</vt:lpstr>
      <vt:lpstr>Free Licenses from Our Partners</vt:lpstr>
      <vt:lpstr>Free Licenses from Our Partners (2)</vt:lpstr>
      <vt:lpstr>Welcome to Fundamentals Level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2015-09-15T10:59:18Z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