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4"/>
  </p:notesMasterIdLst>
  <p:handoutMasterIdLst>
    <p:handoutMasterId r:id="rId25"/>
  </p:handoutMasterIdLst>
  <p:sldIdLst>
    <p:sldId id="394" r:id="rId3"/>
    <p:sldId id="395" r:id="rId4"/>
    <p:sldId id="582" r:id="rId5"/>
    <p:sldId id="492" r:id="rId6"/>
    <p:sldId id="570" r:id="rId7"/>
    <p:sldId id="571" r:id="rId8"/>
    <p:sldId id="572" r:id="rId9"/>
    <p:sldId id="574" r:id="rId10"/>
    <p:sldId id="573" r:id="rId11"/>
    <p:sldId id="583" r:id="rId12"/>
    <p:sldId id="577" r:id="rId13"/>
    <p:sldId id="584" r:id="rId14"/>
    <p:sldId id="580" r:id="rId15"/>
    <p:sldId id="581" r:id="rId16"/>
    <p:sldId id="578" r:id="rId17"/>
    <p:sldId id="586" r:id="rId18"/>
    <p:sldId id="542" r:id="rId19"/>
    <p:sldId id="529" r:id="rId20"/>
    <p:sldId id="587" r:id="rId21"/>
    <p:sldId id="585" r:id="rId22"/>
    <p:sldId id="393"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9E"/>
    <a:srgbClr val="FBEEDC"/>
    <a:srgbClr val="FBEEC9"/>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4" autoAdjust="0"/>
    <p:restoredTop sz="86932" autoAdjust="0"/>
  </p:normalViewPr>
  <p:slideViewPr>
    <p:cSldViewPr>
      <p:cViewPr varScale="1">
        <p:scale>
          <a:sx n="98" d="100"/>
          <a:sy n="98" d="100"/>
        </p:scale>
        <p:origin x="1026"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25-Sep-16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25-Sep-16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314450" y="1025525"/>
            <a:ext cx="4935538" cy="3700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2" name="Text Box 2"/>
          <p:cNvSpPr txBox="1">
            <a:spLocks noGrp="1" noChangeArrowheads="1"/>
          </p:cNvSpPr>
          <p:nvPr>
            <p:ph type="body"/>
          </p:nvPr>
        </p:nvSpPr>
        <p:spPr bwMode="auto">
          <a:xfrm>
            <a:off x="1169988" y="5086350"/>
            <a:ext cx="5227637"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1">
              <a:lnSpc>
                <a:spcPct val="96000"/>
              </a:lnSpc>
              <a:spcBef>
                <a:spcPct val="0"/>
              </a:spcBef>
              <a:buFont typeface="Symbol" panose="05050102010706020507" pitchFamily="18" charset="2"/>
              <a:buNone/>
              <a:tabLst>
                <a:tab pos="723900" algn="l"/>
                <a:tab pos="1447800" algn="l"/>
                <a:tab pos="2171700" algn="l"/>
                <a:tab pos="2895600" algn="l"/>
                <a:tab pos="3619500" algn="l"/>
                <a:tab pos="4343400" algn="l"/>
                <a:tab pos="5067300" algn="l"/>
              </a:tabLst>
            </a:pPr>
            <a:r>
              <a:rPr lang="en-GB" alt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489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4042660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65622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816289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81353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Show example</a:t>
            </a:r>
            <a:endParaRPr lang="bg-BG" b="1" dirty="0"/>
          </a:p>
        </p:txBody>
      </p:sp>
    </p:spTree>
    <p:extLst>
      <p:ext uri="{BB962C8B-B14F-4D97-AF65-F5344CB8AC3E}">
        <p14:creationId xmlns:p14="http://schemas.microsoft.com/office/powerpoint/2010/main" val="1600262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081525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045300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smtClean="0"/>
              <a:t>Eclipse alternatives</a:t>
            </a:r>
          </a:p>
          <a:p>
            <a:pPr marL="342900" indent="-342900">
              <a:buAutoNum type="arabicPeriod"/>
            </a:pPr>
            <a:r>
              <a:rPr lang="en-US" dirty="0" smtClean="0"/>
              <a:t>Why</a:t>
            </a:r>
            <a:r>
              <a:rPr lang="en-US" baseline="0" dirty="0" smtClean="0"/>
              <a:t> Eclipse JEE</a:t>
            </a:r>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268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72713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55675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1. Java technology is both a programming language and a platform. The Java programming language is a high-level object-oriented language that has a particular syntax and style. A Java platform is a particular environment in which Java programming language applications run.</a:t>
            </a:r>
          </a:p>
          <a:p>
            <a:endParaRPr lang="en-US" dirty="0" smtClean="0"/>
          </a:p>
          <a:p>
            <a:r>
              <a:rPr lang="en-US" sz="1600" b="0" i="0" kern="1200" dirty="0" smtClean="0">
                <a:solidFill>
                  <a:schemeClr val="tx1"/>
                </a:solidFill>
                <a:effectLst/>
                <a:latin typeface="+mn-lt"/>
                <a:ea typeface="+mn-ea"/>
                <a:cs typeface="+mn-cs"/>
              </a:rPr>
              <a:t>All Java platforms consist of a Java Virtual Machine (VM) and an application programming interface (API). The Java Virtual Machine is a program, for a particular hardware and software platform, that runs Java technology applications. An API is a collection of software components that you can use to create other software components or applications. Each Java platform provides a virtual machine and an API, and this allows applications written for that platform to run on any compatible system with all the advantages of the Java programming language: platform-independence, power, stability, ease-of-development, and security.</a:t>
            </a:r>
          </a:p>
          <a:p>
            <a:r>
              <a:rPr lang="en-US" sz="1600" b="1" i="0" u="none" strike="noStrike" kern="1200" dirty="0" smtClean="0">
                <a:solidFill>
                  <a:schemeClr val="tx1"/>
                </a:solidFill>
                <a:effectLst/>
                <a:latin typeface="+mn-lt"/>
                <a:ea typeface="+mn-ea"/>
                <a:cs typeface="+mn-cs"/>
              </a:rPr>
              <a:t>Java SE</a:t>
            </a:r>
          </a:p>
          <a:p>
            <a:r>
              <a:rPr lang="en-US" sz="1600" b="0" i="0" kern="1200" dirty="0" smtClean="0">
                <a:solidFill>
                  <a:schemeClr val="tx1"/>
                </a:solidFill>
                <a:effectLst/>
                <a:latin typeface="+mn-lt"/>
                <a:ea typeface="+mn-ea"/>
                <a:cs typeface="+mn-cs"/>
              </a:rPr>
              <a:t>When most people think of the Java programming language, they think of the Java SE API. Java SE's API provides the core functionality of the Java programming language. It defines everything from the basic types and objects of the Java programming language to high-level classes that are used for networking, security, database access, graphical user interface (GUI) development, and XML parsing.</a:t>
            </a:r>
          </a:p>
          <a:p>
            <a:r>
              <a:rPr lang="en-US" sz="1600" b="0" i="0" kern="1200" dirty="0" smtClean="0">
                <a:solidFill>
                  <a:schemeClr val="tx1"/>
                </a:solidFill>
                <a:effectLst/>
                <a:latin typeface="+mn-lt"/>
                <a:ea typeface="+mn-ea"/>
                <a:cs typeface="+mn-cs"/>
              </a:rPr>
              <a:t>In addition to the core API, the Java SE platform consists of a virtual machine, development tools, deployment technologies, and other class libraries and toolkits commonly used in Java technology applications.</a:t>
            </a:r>
          </a:p>
          <a:p>
            <a:r>
              <a:rPr lang="en-US" sz="1600" b="1" i="0" u="none" strike="noStrike" kern="1200" dirty="0" smtClean="0">
                <a:solidFill>
                  <a:schemeClr val="tx1"/>
                </a:solidFill>
                <a:effectLst/>
                <a:latin typeface="+mn-lt"/>
                <a:ea typeface="+mn-ea"/>
                <a:cs typeface="+mn-cs"/>
              </a:rPr>
              <a:t>Java EE</a:t>
            </a:r>
          </a:p>
          <a:p>
            <a:r>
              <a:rPr lang="en-US" sz="1600" b="0" i="0" kern="1200" dirty="0" smtClean="0">
                <a:solidFill>
                  <a:schemeClr val="tx1"/>
                </a:solidFill>
                <a:effectLst/>
                <a:latin typeface="+mn-lt"/>
                <a:ea typeface="+mn-ea"/>
                <a:cs typeface="+mn-cs"/>
              </a:rPr>
              <a:t>The Java EE platform is built on top of the Java SE platform. The Java EE platform provides an API and runtime environment for developing and running large-scale, multi-tiered, scalable, reliable, and secure network applications.</a:t>
            </a:r>
          </a:p>
          <a:p>
            <a:r>
              <a:rPr lang="en-US" sz="1600" b="1" i="0" u="none" strike="noStrike" kern="1200" dirty="0" smtClean="0">
                <a:solidFill>
                  <a:schemeClr val="tx1"/>
                </a:solidFill>
                <a:effectLst/>
                <a:latin typeface="+mn-lt"/>
                <a:ea typeface="+mn-ea"/>
                <a:cs typeface="+mn-cs"/>
              </a:rPr>
              <a:t>Java ME</a:t>
            </a:r>
          </a:p>
          <a:p>
            <a:r>
              <a:rPr lang="en-US" sz="1600" b="0" i="0" kern="1200" dirty="0" smtClean="0">
                <a:solidFill>
                  <a:schemeClr val="tx1"/>
                </a:solidFill>
                <a:effectLst/>
                <a:latin typeface="+mn-lt"/>
                <a:ea typeface="+mn-ea"/>
                <a:cs typeface="+mn-cs"/>
              </a:rPr>
              <a:t>The Java ME platform provides an API and a small-footprint virtual machine for running Java programming language applications on small devices, like mobile phones. The API is a subset of the Java SE API, along with special class libraries useful for small device application development. Java ME applications are often clients of Java EE platform services.</a:t>
            </a:r>
          </a:p>
          <a:p>
            <a:r>
              <a:rPr lang="en-US" sz="1600" b="1" i="0" u="none" strike="noStrike" kern="1200" dirty="0" smtClean="0">
                <a:solidFill>
                  <a:schemeClr val="tx1"/>
                </a:solidFill>
                <a:effectLst/>
                <a:latin typeface="+mn-lt"/>
                <a:ea typeface="+mn-ea"/>
                <a:cs typeface="+mn-cs"/>
              </a:rPr>
              <a:t>JavaFX</a:t>
            </a:r>
          </a:p>
          <a:p>
            <a:r>
              <a:rPr lang="en-US" sz="1600" b="0" i="0" kern="1200" dirty="0" smtClean="0">
                <a:solidFill>
                  <a:schemeClr val="tx1"/>
                </a:solidFill>
                <a:effectLst/>
                <a:latin typeface="+mn-lt"/>
                <a:ea typeface="+mn-ea"/>
                <a:cs typeface="+mn-cs"/>
              </a:rPr>
              <a:t>JavaFX is a platform for creating rich internet applications using a lightweight user-interface API. JavaFX applications use hardware-accelerated graphics and media engines to take advantage of higher-performance clients and a modern look-and-feel as well as high-level APIs for connecting to networked data sources. JavaFX applications may be clients of Java EE platform services.</a:t>
            </a:r>
          </a:p>
          <a:p>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76909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66392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314450" y="1025525"/>
            <a:ext cx="4935538" cy="3700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2" name="Text Box 2"/>
          <p:cNvSpPr txBox="1">
            <a:spLocks noGrp="1" noChangeArrowheads="1"/>
          </p:cNvSpPr>
          <p:nvPr>
            <p:ph type="body"/>
          </p:nvPr>
        </p:nvSpPr>
        <p:spPr bwMode="auto">
          <a:xfrm>
            <a:off x="1169988" y="5086350"/>
            <a:ext cx="5227637"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1">
              <a:lnSpc>
                <a:spcPct val="96000"/>
              </a:lnSpc>
              <a:spcBef>
                <a:spcPct val="0"/>
              </a:spcBef>
              <a:buFont typeface="Symbol" panose="05050102010706020507" pitchFamily="18" charset="2"/>
              <a:buNone/>
              <a:tabLst>
                <a:tab pos="723900" algn="l"/>
                <a:tab pos="1447800" algn="l"/>
                <a:tab pos="2171700" algn="l"/>
                <a:tab pos="2895600" algn="l"/>
                <a:tab pos="3619500" algn="l"/>
                <a:tab pos="4343400" algn="l"/>
                <a:tab pos="5067300" algn="l"/>
              </a:tabLst>
            </a:pPr>
            <a:r>
              <a:rPr lang="en-GB" altLang="en-US" sz="2400" dirty="0">
                <a:latin typeface="Arial" panose="020B0604020202020204" pitchFamily="34" charset="0"/>
                <a:cs typeface="Arial" panose="020B0604020202020204" pitchFamily="34" charset="0"/>
              </a:rPr>
              <a:t> </a:t>
            </a:r>
            <a:r>
              <a:rPr lang="en-GB" altLang="en-US" sz="2400" dirty="0" smtClean="0">
                <a:latin typeface="Arial" panose="020B0604020202020204" pitchFamily="34" charset="0"/>
                <a:cs typeface="Arial" panose="020B0604020202020204" pitchFamily="34" charset="0"/>
              </a:rPr>
              <a:t>Imagine building a big enterprise application from scratch</a:t>
            </a:r>
            <a:endParaRPr lang="en-GB"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658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314450" y="1025525"/>
            <a:ext cx="4935538" cy="3700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26" name="Text Box 2"/>
          <p:cNvSpPr txBox="1">
            <a:spLocks noGrp="1" noChangeArrowheads="1"/>
          </p:cNvSpPr>
          <p:nvPr>
            <p:ph type="body"/>
          </p:nvPr>
        </p:nvSpPr>
        <p:spPr bwMode="auto">
          <a:xfrm>
            <a:off x="1169988" y="5086350"/>
            <a:ext cx="5227637"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1">
              <a:lnSpc>
                <a:spcPct val="96000"/>
              </a:lnSpc>
              <a:spcBef>
                <a:spcPct val="0"/>
              </a:spcBef>
              <a:buFont typeface="Symbol" panose="05050102010706020507" pitchFamily="18" charset="2"/>
              <a:buNone/>
              <a:tabLst>
                <a:tab pos="723900" algn="l"/>
                <a:tab pos="1447800" algn="l"/>
                <a:tab pos="2171700" algn="l"/>
                <a:tab pos="2895600" algn="l"/>
                <a:tab pos="3619500" algn="l"/>
                <a:tab pos="4343400" algn="l"/>
                <a:tab pos="5067300" algn="l"/>
              </a:tabLst>
            </a:pPr>
            <a:r>
              <a:rPr lang="en-GB" alt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5472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314450" y="1025525"/>
            <a:ext cx="4935538" cy="3700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0" name="Text Box 2"/>
          <p:cNvSpPr txBox="1">
            <a:spLocks noGrp="1" noChangeArrowheads="1"/>
          </p:cNvSpPr>
          <p:nvPr>
            <p:ph type="body"/>
          </p:nvPr>
        </p:nvSpPr>
        <p:spPr bwMode="auto">
          <a:xfrm>
            <a:off x="1169988" y="5086350"/>
            <a:ext cx="5227637"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1">
              <a:lnSpc>
                <a:spcPct val="96000"/>
              </a:lnSpc>
              <a:spcBef>
                <a:spcPct val="0"/>
              </a:spcBef>
              <a:buFont typeface="Symbol" panose="05050102010706020507" pitchFamily="18" charset="2"/>
              <a:buNone/>
              <a:tabLst>
                <a:tab pos="723900" algn="l"/>
                <a:tab pos="1447800" algn="l"/>
                <a:tab pos="2171700" algn="l"/>
                <a:tab pos="2895600" algn="l"/>
                <a:tab pos="3619500" algn="l"/>
                <a:tab pos="4343400" algn="l"/>
                <a:tab pos="5067300" algn="l"/>
              </a:tabLst>
            </a:pPr>
            <a:r>
              <a:rPr lang="en-GB" alt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4522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66620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314450" y="1025525"/>
            <a:ext cx="4935538" cy="3700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0" name="Text Box 2"/>
          <p:cNvSpPr txBox="1">
            <a:spLocks noGrp="1" noChangeArrowheads="1"/>
          </p:cNvSpPr>
          <p:nvPr>
            <p:ph type="body"/>
          </p:nvPr>
        </p:nvSpPr>
        <p:spPr bwMode="auto">
          <a:xfrm>
            <a:off x="1169988" y="5086350"/>
            <a:ext cx="5227637"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9536" lvl="1" indent="0">
              <a:spcBef>
                <a:spcPct val="0"/>
              </a:spcBef>
              <a:buFont typeface="Arial" pitchFamily="34" charset="0"/>
              <a:buChar char="•"/>
            </a:pPr>
            <a:r>
              <a:rPr lang="ru-RU"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a:t>
            </a: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Applet</a:t>
            </a:r>
            <a:r>
              <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контейнер – уеб браузъри</a:t>
            </a:r>
            <a:endPar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endParaRPr>
          </a:p>
          <a:p>
            <a:pPr marL="859536" lvl="1" indent="0">
              <a:spcBef>
                <a:spcPct val="0"/>
              </a:spcBef>
              <a:buNone/>
            </a:pPr>
            <a:endPar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endParaRPr>
          </a:p>
          <a:p>
            <a:pPr marL="859536" lvl="1" indent="0">
              <a:spcBef>
                <a:spcPct val="0"/>
              </a:spcBef>
              <a:buFont typeface="Arial" pitchFamily="34" charset="0"/>
              <a:buChar char="•"/>
            </a:pPr>
            <a:r>
              <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a:t>
            </a: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Client application container –</a:t>
            </a:r>
            <a:r>
              <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библиотеки и </a:t>
            </a: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JRE</a:t>
            </a:r>
          </a:p>
          <a:p>
            <a:pPr marL="859536" lvl="1" indent="0">
              <a:spcBef>
                <a:spcPct val="0"/>
              </a:spcBef>
              <a:buNone/>
            </a:pPr>
            <a:endPar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endParaRPr>
          </a:p>
          <a:p>
            <a:pPr marL="859536" lvl="1" indent="0">
              <a:spcBef>
                <a:spcPct val="0"/>
              </a:spcBef>
              <a:buFont typeface="Arial" pitchFamily="34" charset="0"/>
              <a:buChar char="•"/>
            </a:pP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a:t>
            </a:r>
            <a:r>
              <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уеб контейнер (</a:t>
            </a:r>
            <a:r>
              <a:rPr lang="bg-BG" sz="2700" b="1" kern="1200" dirty="0" err="1"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сървлети</a:t>
            </a:r>
            <a:r>
              <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a:t>
            </a: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JSP, filters, listeners, JSF) – apache tomcat, jetty</a:t>
            </a:r>
          </a:p>
          <a:p>
            <a:pPr marL="859536" lvl="1" indent="0">
              <a:spcBef>
                <a:spcPct val="0"/>
              </a:spcBef>
              <a:buNone/>
            </a:pPr>
            <a:endPar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endParaRPr>
          </a:p>
          <a:p>
            <a:pPr marL="859536" lvl="1" indent="0">
              <a:spcBef>
                <a:spcPct val="0"/>
              </a:spcBef>
              <a:buFont typeface="Arial" pitchFamily="34" charset="0"/>
              <a:buChar char="•"/>
            </a:pP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EJB </a:t>
            </a:r>
            <a:r>
              <a:rPr lang="bg-BG"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контейнер – </a:t>
            </a: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Oracle WebLogic, IBM </a:t>
            </a:r>
            <a:r>
              <a:rPr lang="en-US" sz="2700" b="1" kern="1200" dirty="0" err="1"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Websphere</a:t>
            </a:r>
            <a:r>
              <a:rPr lang="en-US" sz="27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a:t>
            </a:r>
            <a:r>
              <a:rPr lang="en-US" sz="2700" b="1" kern="1200" dirty="0" err="1"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JBoss</a:t>
            </a:r>
            <a:r>
              <a:rPr lang="ru-RU" sz="2300" b="1" kern="1200" dirty="0" smtClean="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rPr>
              <a:t>. </a:t>
            </a:r>
            <a:endParaRPr lang="en-US" sz="2700" b="1" kern="1200" dirty="0">
              <a:ln w="1905"/>
              <a:solidFill>
                <a:srgbClr val="0070C0"/>
              </a:solidFill>
              <a:effectLst>
                <a:innerShdw blurRad="69850" dist="43180" dir="5400000">
                  <a:srgbClr val="000000">
                    <a:alpha val="65000"/>
                  </a:srgbClr>
                </a:innerShdw>
              </a:effectLst>
              <a:latin typeface="Cambria" panose="02040503050406030204" pitchFamily="18" charset="0"/>
              <a:ea typeface="+mn-ea"/>
              <a:cs typeface="+mn-cs"/>
            </a:endParaRPr>
          </a:p>
        </p:txBody>
      </p:sp>
    </p:spTree>
    <p:extLst>
      <p:ext uri="{BB962C8B-B14F-4D97-AF65-F5344CB8AC3E}">
        <p14:creationId xmlns:p14="http://schemas.microsoft.com/office/powerpoint/2010/main" val="739719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25-Sep-16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25-Sep-16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racle.com/technetwork/java/javase/download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wildfly.org/download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22.pn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75012" y="574040"/>
            <a:ext cx="8125251" cy="1171552"/>
          </a:xfrm>
        </p:spPr>
        <p:txBody>
          <a:bodyPr>
            <a:normAutofit/>
          </a:bodyPr>
          <a:lstStyle/>
          <a:p>
            <a:r>
              <a:rPr lang="en-US" dirty="0"/>
              <a:t>Java EE Basics</a:t>
            </a:r>
          </a:p>
        </p:txBody>
      </p:sp>
      <p:sp>
        <p:nvSpPr>
          <p:cNvPr id="6" name="Subtitle 5"/>
          <p:cNvSpPr>
            <a:spLocks noGrp="1"/>
          </p:cNvSpPr>
          <p:nvPr>
            <p:ph type="subTitle" idx="1"/>
          </p:nvPr>
        </p:nvSpPr>
        <p:spPr>
          <a:xfrm>
            <a:off x="3275012" y="1812900"/>
            <a:ext cx="8125251" cy="1357116"/>
          </a:xfrm>
        </p:spPr>
        <p:txBody>
          <a:bodyPr>
            <a:normAutofit fontScale="70000" lnSpcReduction="20000"/>
          </a:bodyPr>
          <a:lstStyle/>
          <a:p>
            <a:r>
              <a:rPr lang="en-US" dirty="0"/>
              <a:t>Java EE Basics</a:t>
            </a:r>
          </a:p>
          <a:p>
            <a:r>
              <a:rPr lang="en-US" dirty="0"/>
              <a:t>Application servers and JEE </a:t>
            </a:r>
            <a:r>
              <a:rPr lang="en-US" dirty="0" smtClean="0"/>
              <a:t>containers</a:t>
            </a:r>
            <a:endParaRPr lang="en-US" dirty="0"/>
          </a:p>
          <a:p>
            <a:r>
              <a:rPr lang="en-US" dirty="0"/>
              <a:t>Eclipse </a:t>
            </a:r>
          </a:p>
        </p:txBody>
      </p:sp>
      <p:sp>
        <p:nvSpPr>
          <p:cNvPr id="7" name="Text Placeholder 6"/>
          <p:cNvSpPr>
            <a:spLocks noGrp="1"/>
          </p:cNvSpPr>
          <p:nvPr>
            <p:ph type="body" sz="quarter" idx="10"/>
          </p:nvPr>
        </p:nvSpPr>
        <p:spPr>
          <a:xfrm>
            <a:off x="760412" y="4604899"/>
            <a:ext cx="3187613" cy="525135"/>
          </a:xfrm>
        </p:spPr>
        <p:txBody>
          <a:bodyPr/>
          <a:lstStyle/>
          <a:p>
            <a:r>
              <a:rPr lang="en-US" noProof="1" smtClean="0"/>
              <a:t>Georgi Novakov</a:t>
            </a:r>
            <a:endParaRPr lang="en-US" noProof="1"/>
          </a:p>
        </p:txBody>
      </p:sp>
      <p:sp>
        <p:nvSpPr>
          <p:cNvPr id="8" name="Text Placeholder 7"/>
          <p:cNvSpPr>
            <a:spLocks noGrp="1"/>
          </p:cNvSpPr>
          <p:nvPr>
            <p:ph type="body" sz="quarter" idx="13"/>
          </p:nvPr>
        </p:nvSpPr>
        <p:spPr>
          <a:xfrm>
            <a:off x="760413" y="5074798"/>
            <a:ext cx="3187614" cy="444343"/>
          </a:xfrm>
        </p:spPr>
        <p:txBody>
          <a:bodyPr/>
          <a:lstStyle/>
          <a:p>
            <a:r>
              <a:rPr lang="en-US" dirty="0" smtClean="0"/>
              <a:t>Develop Soft CEO</a:t>
            </a:r>
            <a:endParaRPr lang="en-US" dirty="0"/>
          </a:p>
        </p:txBody>
      </p:sp>
      <p:sp>
        <p:nvSpPr>
          <p:cNvPr id="11" name="Text Placeholder 10"/>
          <p:cNvSpPr>
            <a:spLocks noGrp="1"/>
          </p:cNvSpPr>
          <p:nvPr>
            <p:ph type="body" sz="quarter" idx="17"/>
          </p:nvPr>
        </p:nvSpPr>
        <p:spPr>
          <a:xfrm>
            <a:off x="763306" y="5717764"/>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763306" y="6058285"/>
            <a:ext cx="3187613" cy="351754"/>
          </a:xfrm>
        </p:spPr>
        <p:txBody>
          <a:bodyPr/>
          <a:lstStyle/>
          <a:p>
            <a:r>
              <a:rPr lang="en-US" sz="1800" dirty="0">
                <a:hlinkClick r:id="rId3"/>
              </a:rPr>
              <a:t>http://softuni.bg</a:t>
            </a:r>
            <a:endParaRPr lang="en-US" sz="1800" dirty="0"/>
          </a:p>
        </p:txBody>
      </p:sp>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2033" t="-11972" r="-4044" b="1048"/>
          <a:stretch/>
        </p:blipFill>
        <p:spPr bwMode="auto">
          <a:xfrm>
            <a:off x="785718" y="2679024"/>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descr="http://softuni.bg" title="SoftUni Code Wizar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656012" y="3710502"/>
            <a:ext cx="2225941" cy="2442826"/>
          </a:xfrm>
          <a:prstGeom prst="rect">
            <a:avLst/>
          </a:prstGeom>
        </p:spPr>
      </p:pic>
      <p:sp>
        <p:nvSpPr>
          <p:cNvPr id="15" name="TextBox 14"/>
          <p:cNvSpPr txBox="1"/>
          <p:nvPr/>
        </p:nvSpPr>
        <p:spPr>
          <a:xfrm rot="576164">
            <a:off x="5323318" y="3551620"/>
            <a:ext cx="1219372" cy="722955"/>
          </a:xfrm>
          <a:prstGeom prst="rect">
            <a:avLst/>
          </a:prstGeom>
          <a:noFill/>
        </p:spPr>
        <p:txBody>
          <a:bodyPr wrap="none" rtlCol="0">
            <a:spAutoFit/>
          </a:bodyPr>
          <a:lstStyle/>
          <a:p>
            <a:pPr algn="ctr">
              <a:lnSpc>
                <a:spcPct val="85000"/>
              </a:lnSpc>
            </a:pPr>
            <a:r>
              <a:rPr lang="en-US" b="1" spc="50" dirty="0" smtClean="0">
                <a:ln w="9525" cmpd="sng">
                  <a:solidFill>
                    <a:srgbClr val="FFA72A"/>
                  </a:solidFill>
                  <a:prstDash val="solid"/>
                </a:ln>
                <a:solidFill>
                  <a:srgbClr val="FFF0D9"/>
                </a:solidFill>
                <a:effectLst>
                  <a:glow rad="38100">
                    <a:schemeClr val="accent1">
                      <a:alpha val="40000"/>
                    </a:schemeClr>
                  </a:glow>
                </a:effectLst>
              </a:rPr>
              <a:t>Java EE </a:t>
            </a:r>
          </a:p>
          <a:p>
            <a:pPr algn="ctr">
              <a:lnSpc>
                <a:spcPct val="85000"/>
              </a:lnSpc>
            </a:pPr>
            <a:r>
              <a:rPr lang="en-US" b="1" spc="50" dirty="0" smtClean="0">
                <a:ln w="9525" cmpd="sng">
                  <a:solidFill>
                    <a:srgbClr val="FFA72A"/>
                  </a:solidFill>
                  <a:prstDash val="solid"/>
                </a:ln>
                <a:solidFill>
                  <a:srgbClr val="FFF0D9"/>
                </a:solidFill>
                <a:effectLst>
                  <a:glow rad="38100">
                    <a:schemeClr val="accent1">
                      <a:alpha val="40000"/>
                    </a:schemeClr>
                  </a:glow>
                </a:effectLst>
              </a:rPr>
              <a:t>Basics</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7940" y="3562628"/>
            <a:ext cx="4263161" cy="2847411"/>
          </a:xfrm>
          <a:prstGeom prst="roundRect">
            <a:avLst>
              <a:gd name="adj" fmla="val 2373"/>
            </a:avLst>
          </a:prstGeom>
        </p:spPr>
      </p:pic>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03212" y="152400"/>
            <a:ext cx="8786707" cy="1360848"/>
          </a:xfrm>
          <a:ln/>
          <a:extLst>
            <a:ext uri="{91240B29-F687-4F45-9708-019B960494DF}">
              <a14:hiddenLine xmlns:a14="http://schemas.microsoft.com/office/drawing/2010/main" w="9360">
                <a:solidFill>
                  <a:srgbClr val="000000"/>
                </a:solidFill>
                <a:round/>
                <a:headEnd/>
                <a:tailEnd/>
              </a14:hiddenLine>
            </a:ext>
          </a:extLst>
        </p:spPr>
        <p:txBody>
          <a:bodyPr/>
          <a:lstStyle/>
          <a:p>
            <a:pP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Application </a:t>
            </a:r>
            <a:r>
              <a:rPr lang="en-GB" altLang="en-US" dirty="0" smtClean="0"/>
              <a:t>Servers</a:t>
            </a:r>
            <a:endParaRPr lang="en-GB" altLang="en-US" dirty="0"/>
          </a:p>
        </p:txBody>
      </p:sp>
      <p:sp>
        <p:nvSpPr>
          <p:cNvPr id="25602" name="Rectangle 2"/>
          <p:cNvSpPr>
            <a:spLocks noGrp="1" noChangeArrowheads="1"/>
          </p:cNvSpPr>
          <p:nvPr>
            <p:ph type="body" idx="1"/>
          </p:nvPr>
        </p:nvSpPr>
        <p:spPr>
          <a:xfrm>
            <a:off x="303212" y="1371600"/>
            <a:ext cx="10188755" cy="5110067"/>
          </a:xfrm>
          <a:ln/>
          <a:extLst>
            <a:ext uri="{91240B29-F687-4F45-9708-019B960494DF}">
              <a14:hiddenLine xmlns:a14="http://schemas.microsoft.com/office/drawing/2010/main" w="9360">
                <a:solidFill>
                  <a:srgbClr val="000000"/>
                </a:solidFill>
                <a:round/>
                <a:headEnd/>
                <a:tailEnd/>
              </a14:hiddenLine>
            </a:ext>
          </a:extLst>
        </p:spPr>
        <p:txBody>
          <a:bodyPr>
            <a:normAutofit fontScale="92500" lnSpcReduction="20000"/>
          </a:bodyPr>
          <a:lstStyle/>
          <a:p>
            <a:pPr marL="609427" indent="-457200">
              <a:buClr>
                <a:srgbClr val="000000"/>
              </a:buCl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All of application servers provide their own services (JMS, JNDI, servlet containers, </a:t>
            </a:r>
            <a:r>
              <a:rPr lang="en-GB" altLang="en-US" dirty="0" err="1"/>
              <a:t>etc</a:t>
            </a:r>
            <a:r>
              <a:rPr lang="en-GB" altLang="en-US" dirty="0"/>
              <a:t>)</a:t>
            </a:r>
            <a:r>
              <a:rPr lang="ar-SA" altLang="en-US" dirty="0"/>
              <a:t>‏</a:t>
            </a:r>
            <a:endParaRPr lang="en-GB" altLang="en-US" dirty="0"/>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smtClean="0">
                <a:solidFill>
                  <a:schemeClr val="tx2">
                    <a:lumMod val="75000"/>
                  </a:schemeClr>
                </a:solidFill>
              </a:rPr>
              <a:t>Oracle WebLogic</a:t>
            </a:r>
            <a:r>
              <a:rPr lang="en-GB" altLang="en-US" dirty="0" smtClean="0"/>
              <a:t> (used to be Bea </a:t>
            </a:r>
            <a:r>
              <a:rPr lang="en-GB" altLang="en-US" dirty="0" err="1" smtClean="0"/>
              <a:t>Weblogic</a:t>
            </a:r>
            <a:r>
              <a:rPr lang="en-GB" altLang="en-US" dirty="0" smtClean="0"/>
              <a:t>)</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solidFill>
                  <a:schemeClr val="tx2">
                    <a:lumMod val="75000"/>
                  </a:schemeClr>
                </a:solidFill>
              </a:rPr>
              <a:t>Oracle Application Server</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smtClean="0">
                <a:solidFill>
                  <a:schemeClr val="tx2">
                    <a:lumMod val="75000"/>
                  </a:schemeClr>
                </a:solidFill>
              </a:rPr>
              <a:t>IBM WebSphere</a:t>
            </a:r>
            <a:endParaRPr lang="en-GB" altLang="en-US" dirty="0">
              <a:solidFill>
                <a:schemeClr val="tx2">
                  <a:lumMod val="75000"/>
                </a:schemeClr>
              </a:solidFill>
            </a:endParaRP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err="1" smtClean="0">
                <a:solidFill>
                  <a:schemeClr val="tx2">
                    <a:lumMod val="75000"/>
                  </a:schemeClr>
                </a:solidFill>
              </a:rPr>
              <a:t>Jboss</a:t>
            </a:r>
            <a:r>
              <a:rPr lang="en-GB" altLang="en-US" dirty="0" smtClean="0">
                <a:solidFill>
                  <a:schemeClr val="tx2">
                    <a:lumMod val="75000"/>
                  </a:schemeClr>
                </a:solidFill>
              </a:rPr>
              <a:t>/</a:t>
            </a:r>
            <a:r>
              <a:rPr lang="en-GB" altLang="en-US" dirty="0" err="1" smtClean="0">
                <a:solidFill>
                  <a:schemeClr val="tx2">
                    <a:lumMod val="75000"/>
                  </a:schemeClr>
                </a:solidFill>
              </a:rPr>
              <a:t>Wildfly</a:t>
            </a:r>
            <a:r>
              <a:rPr lang="en-GB" altLang="en-US" dirty="0" smtClean="0"/>
              <a:t> </a:t>
            </a:r>
            <a:r>
              <a:rPr lang="en-GB" altLang="en-US" dirty="0"/>
              <a:t>(free and open source, but you pay for support)</a:t>
            </a:r>
            <a:r>
              <a:rPr lang="ar-SA" altLang="en-US" dirty="0" smtClean="0"/>
              <a:t>‏</a:t>
            </a:r>
            <a:r>
              <a:rPr lang="en-US" altLang="en-US" dirty="0" smtClean="0"/>
              <a:t>	</a:t>
            </a:r>
            <a:endParaRPr lang="en-GB" altLang="en-US" dirty="0"/>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solidFill>
                  <a:schemeClr val="tx2">
                    <a:lumMod val="75000"/>
                  </a:schemeClr>
                </a:solidFill>
              </a:rPr>
              <a:t>Glassfish</a:t>
            </a:r>
            <a:r>
              <a:rPr lang="en-GB" altLang="en-US" dirty="0"/>
              <a:t> </a:t>
            </a:r>
            <a:endParaRPr lang="en-GB" altLang="en-US" dirty="0" smtClean="0"/>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US" altLang="en-US" dirty="0" smtClean="0"/>
              <a:t>Tomcat – NOT an Enterprise container, only web container</a:t>
            </a:r>
            <a:endParaRPr lang="en-GB" altLang="en-US" dirty="0"/>
          </a:p>
        </p:txBody>
      </p:sp>
    </p:spTree>
    <p:extLst>
      <p:ext uri="{BB962C8B-B14F-4D97-AF65-F5344CB8AC3E}">
        <p14:creationId xmlns:p14="http://schemas.microsoft.com/office/powerpoint/2010/main" val="4001478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75784"/>
            <a:ext cx="6781800" cy="1295816"/>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solidFill>
                  <a:schemeClr val="tx2">
                    <a:lumMod val="75000"/>
                  </a:schemeClr>
                </a:solidFill>
                <a:effectLst>
                  <a:reflection blurRad="12700" stA="24000" endPos="52000" dist="12700" dir="5400000" sy="-100000" rotWithShape="0"/>
                </a:effectLst>
                <a:cs typeface="Arial" panose="020B0604020202020204" pitchFamily="34" charset="0"/>
              </a:rPr>
              <a:t>   Services</a:t>
            </a:r>
            <a:endParaRPr lang="bg-BG" b="1" cap="all" dirty="0">
              <a:ln w="0"/>
              <a:solidFill>
                <a:schemeClr val="tx2">
                  <a:lumMod val="75000"/>
                </a:schemeClr>
              </a:solidFill>
              <a:effectLst>
                <a:reflection blurRad="12700" stA="24000" endPos="52000" dist="12700" dir="5400000" sy="-100000" rotWithShape="0"/>
              </a:effectLst>
              <a:cs typeface="Arial" panose="020B0604020202020204" pitchFamily="34" charset="0"/>
            </a:endParaRPr>
          </a:p>
        </p:txBody>
      </p:sp>
      <p:sp>
        <p:nvSpPr>
          <p:cNvPr id="3" name="Content Placeholder 2"/>
          <p:cNvSpPr>
            <a:spLocks noGrp="1"/>
          </p:cNvSpPr>
          <p:nvPr>
            <p:ph idx="1"/>
          </p:nvPr>
        </p:nvSpPr>
        <p:spPr>
          <a:xfrm>
            <a:off x="379412" y="1371600"/>
            <a:ext cx="11582400" cy="5083208"/>
          </a:xfrm>
        </p:spPr>
        <p:txBody>
          <a:bodyPr>
            <a:normAutofit/>
          </a:bodyPr>
          <a:lstStyle/>
          <a:p>
            <a:pPr marL="827532" indent="-342900">
              <a:spcBef>
                <a:spcPct val="0"/>
              </a:spcBef>
            </a:pPr>
            <a:r>
              <a:rPr lang="en-US" sz="2400" b="1" dirty="0">
                <a:ln w="1905"/>
                <a:effectLst>
                  <a:innerShdw blurRad="69850" dist="43180" dir="5400000">
                    <a:srgbClr val="000000">
                      <a:alpha val="65000"/>
                    </a:srgbClr>
                  </a:innerShdw>
                </a:effectLst>
              </a:rPr>
              <a:t> Containers provide predefined services like:</a:t>
            </a:r>
          </a:p>
          <a:p>
            <a:pPr marL="827532" indent="-342900">
              <a:spcBef>
                <a:spcPct val="0"/>
              </a:spcBef>
            </a:pPr>
            <a:endParaRPr lang="ru-RU" sz="2400" b="1" dirty="0">
              <a:ln w="1905"/>
              <a:effectLst>
                <a:innerShdw blurRad="69850" dist="43180" dir="5400000">
                  <a:srgbClr val="000000">
                    <a:alpha val="65000"/>
                  </a:srgbClr>
                </a:innerShdw>
              </a:effectLst>
            </a:endParaRPr>
          </a:p>
          <a:p>
            <a:pPr marL="1202436" lvl="1" indent="-342900">
              <a:spcBef>
                <a:spcPct val="0"/>
              </a:spcBef>
            </a:pPr>
            <a:r>
              <a:rPr lang="en-US" sz="2400" b="1" dirty="0">
                <a:ln w="1905"/>
                <a:solidFill>
                  <a:schemeClr val="tx2">
                    <a:lumMod val="75000"/>
                  </a:schemeClr>
                </a:solidFill>
                <a:effectLst>
                  <a:innerShdw blurRad="69850" dist="43180" dir="5400000">
                    <a:srgbClr val="000000">
                      <a:alpha val="65000"/>
                    </a:srgbClr>
                  </a:innerShdw>
                </a:effectLst>
              </a:rPr>
              <a:t>Java Transaction API (JTA)</a:t>
            </a:r>
            <a:r>
              <a:rPr lang="en-US" sz="2400" b="1" dirty="0">
                <a:ln w="1905"/>
                <a:effectLst>
                  <a:innerShdw blurRad="69850" dist="43180" dir="5400000">
                    <a:srgbClr val="000000">
                      <a:alpha val="65000"/>
                    </a:srgbClr>
                  </a:innerShdw>
                </a:effectLst>
              </a:rPr>
              <a:t> –</a:t>
            </a:r>
            <a:r>
              <a:rPr lang="bg-BG" sz="2400" b="1" dirty="0">
                <a:ln w="1905"/>
                <a:effectLst>
                  <a:innerShdw blurRad="69850" dist="43180" dir="5400000">
                    <a:srgbClr val="000000">
                      <a:alpha val="65000"/>
                    </a:srgbClr>
                  </a:innerShdw>
                </a:effectLst>
              </a:rPr>
              <a:t> </a:t>
            </a:r>
            <a:r>
              <a:rPr lang="en-US" sz="2400" b="1" dirty="0">
                <a:ln w="1905"/>
                <a:effectLst>
                  <a:innerShdw blurRad="69850" dist="43180" dir="5400000">
                    <a:srgbClr val="000000">
                      <a:alpha val="65000"/>
                    </a:srgbClr>
                  </a:innerShdw>
                </a:effectLst>
              </a:rPr>
              <a:t>transactions support</a:t>
            </a:r>
            <a:endParaRPr lang="bg-BG" sz="2400" b="1" dirty="0">
              <a:ln w="1905"/>
              <a:effectLst>
                <a:innerShdw blurRad="69850" dist="43180" dir="5400000">
                  <a:srgbClr val="000000">
                    <a:alpha val="65000"/>
                  </a:srgbClr>
                </a:innerShdw>
              </a:effectLst>
            </a:endParaRPr>
          </a:p>
          <a:p>
            <a:pPr marL="1202436" lvl="1" indent="-342900">
              <a:spcBef>
                <a:spcPct val="0"/>
              </a:spcBef>
            </a:pPr>
            <a:r>
              <a:rPr lang="en-US" sz="2400" b="1" dirty="0">
                <a:ln w="1905"/>
                <a:solidFill>
                  <a:schemeClr val="tx2">
                    <a:lumMod val="75000"/>
                  </a:schemeClr>
                </a:solidFill>
                <a:effectLst>
                  <a:innerShdw blurRad="69850" dist="43180" dir="5400000">
                    <a:srgbClr val="000000">
                      <a:alpha val="65000"/>
                    </a:srgbClr>
                  </a:innerShdw>
                </a:effectLst>
              </a:rPr>
              <a:t>Java Persistence API (JPA)</a:t>
            </a:r>
            <a:r>
              <a:rPr lang="bg-BG" sz="2400" b="1" dirty="0">
                <a:ln w="1905"/>
                <a:solidFill>
                  <a:schemeClr val="tx2">
                    <a:lumMod val="75000"/>
                  </a:schemeClr>
                </a:solidFill>
                <a:effectLst>
                  <a:innerShdw blurRad="69850" dist="43180" dir="5400000">
                    <a:srgbClr val="000000">
                      <a:alpha val="65000"/>
                    </a:srgbClr>
                  </a:innerShdw>
                </a:effectLst>
              </a:rPr>
              <a:t> </a:t>
            </a:r>
            <a:r>
              <a:rPr lang="bg-BG" sz="2400" b="1" dirty="0">
                <a:ln w="1905"/>
                <a:effectLst>
                  <a:innerShdw blurRad="69850" dist="43180" dir="5400000">
                    <a:srgbClr val="000000">
                      <a:alpha val="65000"/>
                    </a:srgbClr>
                  </a:innerShdw>
                </a:effectLst>
              </a:rPr>
              <a:t>– </a:t>
            </a:r>
            <a:r>
              <a:rPr lang="en-US" sz="2400" b="1" dirty="0">
                <a:ln w="1905"/>
                <a:effectLst>
                  <a:innerShdw blurRad="69850" dist="43180" dir="5400000">
                    <a:srgbClr val="000000">
                      <a:alpha val="65000"/>
                    </a:srgbClr>
                  </a:innerShdw>
                </a:effectLst>
              </a:rPr>
              <a:t>database </a:t>
            </a:r>
            <a:r>
              <a:rPr lang="en-US" sz="2400" b="1" dirty="0" smtClean="0">
                <a:ln w="1905"/>
                <a:effectLst>
                  <a:innerShdw blurRad="69850" dist="43180" dir="5400000">
                    <a:srgbClr val="000000">
                      <a:alpha val="65000"/>
                    </a:srgbClr>
                  </a:innerShdw>
                </a:effectLst>
              </a:rPr>
              <a:t>access</a:t>
            </a:r>
            <a:endParaRPr lang="bg-BG" sz="2400" b="1" dirty="0">
              <a:ln w="1905"/>
              <a:effectLst>
                <a:innerShdw blurRad="69850" dist="43180" dir="5400000">
                  <a:srgbClr val="000000">
                    <a:alpha val="65000"/>
                  </a:srgbClr>
                </a:innerShdw>
              </a:effectLst>
            </a:endParaRPr>
          </a:p>
          <a:p>
            <a:pPr marL="1202436" lvl="1" indent="-342900">
              <a:spcBef>
                <a:spcPct val="0"/>
              </a:spcBef>
            </a:pPr>
            <a:r>
              <a:rPr lang="en-US" sz="2400" b="1" dirty="0" smtClean="0">
                <a:ln w="1905"/>
                <a:solidFill>
                  <a:schemeClr val="tx2">
                    <a:lumMod val="75000"/>
                  </a:schemeClr>
                </a:solidFill>
                <a:effectLst>
                  <a:innerShdw blurRad="69850" dist="43180" dir="5400000">
                    <a:srgbClr val="000000">
                      <a:alpha val="65000"/>
                    </a:srgbClr>
                  </a:innerShdw>
                </a:effectLst>
              </a:rPr>
              <a:t>Java </a:t>
            </a:r>
            <a:r>
              <a:rPr lang="en-US" sz="2400" b="1" dirty="0">
                <a:ln w="1905"/>
                <a:solidFill>
                  <a:schemeClr val="tx2">
                    <a:lumMod val="75000"/>
                  </a:schemeClr>
                </a:solidFill>
                <a:effectLst>
                  <a:innerShdw blurRad="69850" dist="43180" dir="5400000">
                    <a:srgbClr val="000000">
                      <a:alpha val="65000"/>
                    </a:srgbClr>
                  </a:innerShdw>
                </a:effectLst>
              </a:rPr>
              <a:t>Message Service (JMS) </a:t>
            </a:r>
            <a:r>
              <a:rPr lang="en-US" sz="2400" b="1" dirty="0">
                <a:ln w="1905"/>
                <a:effectLst>
                  <a:innerShdw blurRad="69850" dist="43180" dir="5400000">
                    <a:srgbClr val="000000">
                      <a:alpha val="65000"/>
                    </a:srgbClr>
                  </a:innerShdw>
                </a:effectLst>
              </a:rPr>
              <a:t>– asynchronous message processing through queues</a:t>
            </a:r>
            <a:endParaRPr lang="bg-BG" sz="2400" b="1" dirty="0">
              <a:ln w="1905"/>
              <a:effectLst>
                <a:innerShdw blurRad="69850" dist="43180" dir="5400000">
                  <a:srgbClr val="000000">
                    <a:alpha val="65000"/>
                  </a:srgbClr>
                </a:innerShdw>
              </a:effectLst>
            </a:endParaRPr>
          </a:p>
          <a:p>
            <a:pPr marL="1202436" lvl="1" indent="-342900">
              <a:spcBef>
                <a:spcPct val="0"/>
              </a:spcBef>
            </a:pPr>
            <a:r>
              <a:rPr lang="en-US" sz="2400" b="1" dirty="0" smtClean="0">
                <a:ln w="1905"/>
                <a:solidFill>
                  <a:schemeClr val="tx2">
                    <a:lumMod val="75000"/>
                  </a:schemeClr>
                </a:solidFill>
                <a:effectLst>
                  <a:innerShdw blurRad="69850" dist="43180" dir="5400000">
                    <a:srgbClr val="000000">
                      <a:alpha val="65000"/>
                    </a:srgbClr>
                  </a:innerShdw>
                </a:effectLst>
              </a:rPr>
              <a:t>Java </a:t>
            </a:r>
            <a:r>
              <a:rPr lang="en-US" sz="2400" b="1" dirty="0">
                <a:ln w="1905"/>
                <a:solidFill>
                  <a:schemeClr val="tx2">
                    <a:lumMod val="75000"/>
                  </a:schemeClr>
                </a:solidFill>
                <a:effectLst>
                  <a:innerShdw blurRad="69850" dist="43180" dir="5400000">
                    <a:srgbClr val="000000">
                      <a:alpha val="65000"/>
                    </a:srgbClr>
                  </a:innerShdw>
                </a:effectLst>
              </a:rPr>
              <a:t>Naming and Directory interface (JNDA) </a:t>
            </a:r>
            <a:r>
              <a:rPr lang="en-US" sz="2400" b="1" dirty="0">
                <a:ln w="1905"/>
                <a:effectLst>
                  <a:innerShdw blurRad="69850" dist="43180" dir="5400000">
                    <a:srgbClr val="000000">
                      <a:alpha val="65000"/>
                    </a:srgbClr>
                  </a:innerShdw>
                </a:effectLst>
              </a:rPr>
              <a:t>– objects access by name</a:t>
            </a:r>
          </a:p>
          <a:p>
            <a:pPr marL="1202436" lvl="1" indent="-342900">
              <a:spcBef>
                <a:spcPct val="0"/>
              </a:spcBef>
            </a:pPr>
            <a:r>
              <a:rPr lang="en-US" sz="2400" b="1" dirty="0" smtClean="0">
                <a:ln w="1905"/>
                <a:solidFill>
                  <a:schemeClr val="tx2">
                    <a:lumMod val="75000"/>
                  </a:schemeClr>
                </a:solidFill>
                <a:effectLst>
                  <a:innerShdw blurRad="69850" dist="43180" dir="5400000">
                    <a:srgbClr val="000000">
                      <a:alpha val="65000"/>
                    </a:srgbClr>
                  </a:innerShdw>
                </a:effectLst>
              </a:rPr>
              <a:t>Java </a:t>
            </a:r>
            <a:r>
              <a:rPr lang="en-US" sz="2400" b="1" dirty="0">
                <a:ln w="1905"/>
                <a:solidFill>
                  <a:schemeClr val="tx2">
                    <a:lumMod val="75000"/>
                  </a:schemeClr>
                </a:solidFill>
                <a:effectLst>
                  <a:innerShdw blurRad="69850" dist="43180" dir="5400000">
                    <a:srgbClr val="000000">
                      <a:alpha val="65000"/>
                    </a:srgbClr>
                  </a:innerShdw>
                </a:effectLst>
              </a:rPr>
              <a:t>authentication and authorization services (JAAS) </a:t>
            </a:r>
            <a:r>
              <a:rPr lang="en-US" sz="2400" b="1" dirty="0">
                <a:ln w="1905"/>
                <a:effectLst>
                  <a:innerShdw blurRad="69850" dist="43180" dir="5400000">
                    <a:srgbClr val="000000">
                      <a:alpha val="65000"/>
                    </a:srgbClr>
                  </a:innerShdw>
                </a:effectLst>
              </a:rPr>
              <a:t>- security</a:t>
            </a:r>
          </a:p>
          <a:p>
            <a:pPr marL="1202436" lvl="1" indent="-342900">
              <a:spcBef>
                <a:spcPct val="0"/>
              </a:spcBef>
            </a:pPr>
            <a:r>
              <a:rPr lang="en-US" sz="2400" b="1" dirty="0" smtClean="0">
                <a:ln w="1905"/>
                <a:solidFill>
                  <a:schemeClr val="tx2">
                    <a:lumMod val="75000"/>
                  </a:schemeClr>
                </a:solidFill>
                <a:effectLst>
                  <a:innerShdw blurRad="69850" dist="43180" dir="5400000">
                    <a:srgbClr val="000000">
                      <a:alpha val="65000"/>
                    </a:srgbClr>
                  </a:innerShdw>
                </a:effectLst>
              </a:rPr>
              <a:t>Dependency </a:t>
            </a:r>
            <a:r>
              <a:rPr lang="en-US" sz="2400" b="1" dirty="0">
                <a:ln w="1905"/>
                <a:solidFill>
                  <a:schemeClr val="tx2">
                    <a:lumMod val="75000"/>
                  </a:schemeClr>
                </a:solidFill>
                <a:effectLst>
                  <a:innerShdw blurRad="69850" dist="43180" dir="5400000">
                    <a:srgbClr val="000000">
                      <a:alpha val="65000"/>
                    </a:srgbClr>
                  </a:innerShdw>
                </a:effectLst>
              </a:rPr>
              <a:t>Injection services</a:t>
            </a:r>
            <a:endParaRPr lang="bg-BG" sz="2400" b="1" dirty="0">
              <a:ln w="1905"/>
              <a:solidFill>
                <a:schemeClr val="tx2">
                  <a:lumMod val="75000"/>
                </a:schemeClr>
              </a:solidFill>
              <a:effectLst>
                <a:innerShdw blurRad="69850" dist="43180" dir="5400000">
                  <a:srgbClr val="000000">
                    <a:alpha val="65000"/>
                  </a:srgbClr>
                </a:innerShdw>
              </a:effectLst>
            </a:endParaRPr>
          </a:p>
          <a:p>
            <a:pPr marL="1202436" lvl="1" indent="-342900">
              <a:spcBef>
                <a:spcPct val="0"/>
              </a:spcBef>
            </a:pPr>
            <a:r>
              <a:rPr lang="en-US" sz="2400" b="1" dirty="0" err="1" smtClean="0">
                <a:ln w="1905"/>
                <a:solidFill>
                  <a:schemeClr val="tx2">
                    <a:lumMod val="75000"/>
                  </a:schemeClr>
                </a:solidFill>
                <a:effectLst>
                  <a:innerShdw blurRad="69850" dist="43180" dir="5400000">
                    <a:srgbClr val="000000">
                      <a:alpha val="65000"/>
                    </a:srgbClr>
                  </a:innerShdw>
                </a:effectLst>
              </a:rPr>
              <a:t>JavaMail</a:t>
            </a:r>
            <a:r>
              <a:rPr lang="en-US" sz="2400" b="1" dirty="0">
                <a:ln w="1905"/>
                <a:solidFill>
                  <a:schemeClr val="tx2">
                    <a:lumMod val="75000"/>
                  </a:schemeClr>
                </a:solidFill>
                <a:effectLst>
                  <a:innerShdw blurRad="69850" dist="43180" dir="5400000">
                    <a:srgbClr val="000000">
                      <a:alpha val="65000"/>
                    </a:srgbClr>
                  </a:innerShdw>
                </a:effectLst>
              </a:rPr>
              <a:t>, XML Processing, JSON Processing, SOAP and REST web services, management and deployment services </a:t>
            </a:r>
            <a:endParaRPr lang="bg-BG" sz="2400" b="1" dirty="0">
              <a:ln w="1905"/>
              <a:solidFill>
                <a:schemeClr val="tx2">
                  <a:lumMod val="75000"/>
                </a:schemeClr>
              </a:solidFill>
              <a:effectLst>
                <a:innerShdw blurRad="69850" dist="43180" dir="5400000">
                  <a:srgbClr val="000000">
                    <a:alpha val="65000"/>
                  </a:srgbClr>
                </a:innerShdw>
              </a:effectLst>
            </a:endParaRPr>
          </a:p>
        </p:txBody>
      </p:sp>
      <p:sp>
        <p:nvSpPr>
          <p:cNvPr id="7" name="Rectangle 6"/>
          <p:cNvSpPr/>
          <p:nvPr/>
        </p:nvSpPr>
        <p:spPr>
          <a:xfrm>
            <a:off x="6002047" y="2967335"/>
            <a:ext cx="184731" cy="923330"/>
          </a:xfrm>
          <a:prstGeom prst="rect">
            <a:avLst/>
          </a:prstGeom>
          <a:noFill/>
        </p:spPr>
        <p:txBody>
          <a:bodyPr wrap="none" lIns="91440" tIns="45720" rIns="91440" bIns="45720">
            <a:spAutoFit/>
          </a:bodyPr>
          <a:lstStyle/>
          <a:p>
            <a:pPr algn="ctr"/>
            <a:endParaRPr lang="en-US" sz="54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1906015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75784"/>
            <a:ext cx="6781800" cy="1295816"/>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solidFill>
                  <a:schemeClr val="tx2">
                    <a:lumMod val="75000"/>
                  </a:schemeClr>
                </a:solidFill>
                <a:effectLst>
                  <a:reflection blurRad="12700" stA="24000" endPos="52000" dist="12700" dir="5400000" sy="-100000" rotWithShape="0"/>
                </a:effectLst>
                <a:cs typeface="Arial" panose="020B0604020202020204" pitchFamily="34" charset="0"/>
              </a:rPr>
              <a:t>   JEE application </a:t>
            </a:r>
            <a:endParaRPr lang="bg-BG" b="1" cap="all" dirty="0">
              <a:ln w="0"/>
              <a:solidFill>
                <a:schemeClr val="tx2">
                  <a:lumMod val="75000"/>
                </a:schemeClr>
              </a:solidFill>
              <a:effectLst>
                <a:reflection blurRad="12700" stA="24000" endPos="52000" dist="12700" dir="5400000" sy="-100000" rotWithShape="0"/>
              </a:effectLst>
              <a:cs typeface="Arial" panose="020B0604020202020204" pitchFamily="34" charset="0"/>
            </a:endParaRPr>
          </a:p>
        </p:txBody>
      </p:sp>
      <p:sp>
        <p:nvSpPr>
          <p:cNvPr id="3" name="Content Placeholder 2"/>
          <p:cNvSpPr>
            <a:spLocks noGrp="1"/>
          </p:cNvSpPr>
          <p:nvPr>
            <p:ph idx="1"/>
          </p:nvPr>
        </p:nvSpPr>
        <p:spPr>
          <a:xfrm>
            <a:off x="379412" y="1143000"/>
            <a:ext cx="11582400" cy="5562600"/>
          </a:xfrm>
        </p:spPr>
        <p:txBody>
          <a:bodyPr>
            <a:noAutofit/>
          </a:bodyPr>
          <a:lstStyle/>
          <a:p>
            <a:pPr marL="827532" indent="-342900">
              <a:spcBef>
                <a:spcPct val="0"/>
              </a:spcBef>
            </a:pPr>
            <a:r>
              <a:rPr lang="en-US" sz="2200" b="1" dirty="0" smtClean="0">
                <a:ln w="1905"/>
                <a:solidFill>
                  <a:schemeClr val="tx2">
                    <a:lumMod val="75000"/>
                  </a:schemeClr>
                </a:solidFill>
                <a:effectLst>
                  <a:innerShdw blurRad="69850" dist="43180" dir="5400000">
                    <a:srgbClr val="000000">
                      <a:alpha val="65000"/>
                    </a:srgbClr>
                  </a:innerShdw>
                </a:effectLst>
              </a:rPr>
              <a:t>Servlets</a:t>
            </a:r>
            <a:r>
              <a:rPr lang="en-US" sz="2200" b="1" dirty="0" smtClean="0">
                <a:ln w="1905"/>
                <a:effectLst>
                  <a:innerShdw blurRad="69850" dist="43180" dir="5400000">
                    <a:srgbClr val="000000">
                      <a:alpha val="65000"/>
                    </a:srgbClr>
                  </a:innerShdw>
                </a:effectLst>
              </a:rPr>
              <a:t> - </a:t>
            </a:r>
            <a:r>
              <a:rPr lang="en-GB" altLang="en-US" sz="2200" dirty="0" smtClean="0"/>
              <a:t>Java </a:t>
            </a:r>
            <a:r>
              <a:rPr lang="en-GB" altLang="en-US" sz="2200" dirty="0"/>
              <a:t>objects that extend the functionality of a web server</a:t>
            </a:r>
          </a:p>
          <a:p>
            <a:pPr marL="1089194" lvl="1" indent="-457200">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200" dirty="0"/>
              <a:t>Run on the </a:t>
            </a:r>
            <a:r>
              <a:rPr lang="en-GB" altLang="en-US" sz="2200" dirty="0" smtClean="0"/>
              <a:t>server, Require </a:t>
            </a:r>
            <a:r>
              <a:rPr lang="en-GB" altLang="en-US" sz="2200" dirty="0"/>
              <a:t>a servlet container to run </a:t>
            </a:r>
            <a:r>
              <a:rPr lang="en-GB" altLang="en-US" sz="2200" dirty="0" smtClean="0"/>
              <a:t>in, Platform </a:t>
            </a:r>
            <a:r>
              <a:rPr lang="en-GB" altLang="en-US" sz="2200" dirty="0"/>
              <a:t>and server independent</a:t>
            </a:r>
          </a:p>
          <a:p>
            <a:pPr marL="484632" indent="0">
              <a:spcBef>
                <a:spcPct val="0"/>
              </a:spcBef>
              <a:buNone/>
            </a:pPr>
            <a:endParaRPr lang="en-US" sz="2200" b="1" dirty="0" smtClean="0">
              <a:ln w="1905"/>
              <a:effectLst>
                <a:innerShdw blurRad="69850" dist="43180" dir="5400000">
                  <a:srgbClr val="000000">
                    <a:alpha val="65000"/>
                  </a:srgbClr>
                </a:innerShdw>
              </a:effectLst>
            </a:endParaRPr>
          </a:p>
          <a:p>
            <a:pPr marL="827532" indent="-342900">
              <a:spcBef>
                <a:spcPct val="0"/>
              </a:spcBef>
            </a:pPr>
            <a:r>
              <a:rPr lang="en-US" sz="2200" b="1" dirty="0" smtClean="0">
                <a:ln w="1905"/>
                <a:solidFill>
                  <a:schemeClr val="tx2">
                    <a:lumMod val="75000"/>
                  </a:schemeClr>
                </a:solidFill>
                <a:effectLst>
                  <a:innerShdw blurRad="69850" dist="43180" dir="5400000">
                    <a:srgbClr val="000000">
                      <a:alpha val="65000"/>
                    </a:srgbClr>
                  </a:innerShdw>
                </a:effectLst>
              </a:rPr>
              <a:t>JSP</a:t>
            </a:r>
            <a:r>
              <a:rPr lang="en-US" sz="2200" b="1" dirty="0" smtClean="0">
                <a:ln w="1905"/>
                <a:effectLst>
                  <a:innerShdw blurRad="69850" dist="43180" dir="5400000">
                    <a:srgbClr val="000000">
                      <a:alpha val="65000"/>
                    </a:srgbClr>
                  </a:innerShdw>
                </a:effectLst>
              </a:rPr>
              <a:t> -</a:t>
            </a:r>
            <a:r>
              <a:rPr lang="en-GB" altLang="en-US" sz="2200" dirty="0" smtClean="0"/>
              <a:t> </a:t>
            </a:r>
            <a:r>
              <a:rPr lang="en-GB" altLang="en-US" sz="2200" dirty="0"/>
              <a:t>create dynamic web content</a:t>
            </a:r>
          </a:p>
          <a:p>
            <a:pPr marL="1089194" lvl="1" indent="-457200">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200" dirty="0"/>
              <a:t>HTML/XML/WML/</a:t>
            </a:r>
            <a:r>
              <a:rPr lang="en-GB" altLang="en-US" sz="2200" dirty="0" err="1"/>
              <a:t>etc</a:t>
            </a:r>
            <a:r>
              <a:rPr lang="en-GB" altLang="en-US" sz="2200" dirty="0"/>
              <a:t> with Java code </a:t>
            </a:r>
            <a:r>
              <a:rPr lang="en-GB" altLang="en-US" sz="2200" dirty="0" smtClean="0"/>
              <a:t>embedded </a:t>
            </a:r>
            <a:r>
              <a:rPr lang="en-GB" altLang="en-US" sz="2200" dirty="0"/>
              <a:t>into it</a:t>
            </a:r>
          </a:p>
          <a:p>
            <a:pPr marL="1089194" lvl="1" indent="-457200">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200" dirty="0"/>
              <a:t>Runs on the </a:t>
            </a:r>
            <a:r>
              <a:rPr lang="en-GB" altLang="en-US" sz="2200" dirty="0" smtClean="0"/>
              <a:t>server, Platform </a:t>
            </a:r>
            <a:r>
              <a:rPr lang="en-GB" altLang="en-US" sz="2200" dirty="0"/>
              <a:t>and server </a:t>
            </a:r>
            <a:r>
              <a:rPr lang="en-GB" altLang="en-US" sz="2200" dirty="0" smtClean="0"/>
              <a:t>independent, Needs </a:t>
            </a:r>
            <a:r>
              <a:rPr lang="en-GB" altLang="en-US" sz="2200" dirty="0"/>
              <a:t>to be pre-compiled into a servlet</a:t>
            </a:r>
          </a:p>
          <a:p>
            <a:pPr marL="827532" indent="-342900">
              <a:spcBef>
                <a:spcPct val="0"/>
              </a:spcBef>
            </a:pPr>
            <a:endParaRPr lang="en-US" sz="2200" b="1" dirty="0" smtClean="0">
              <a:ln w="1905"/>
              <a:effectLst>
                <a:innerShdw blurRad="69850" dist="43180" dir="5400000">
                  <a:srgbClr val="000000">
                    <a:alpha val="65000"/>
                  </a:srgbClr>
                </a:innerShdw>
              </a:effectLst>
            </a:endParaRPr>
          </a:p>
          <a:p>
            <a:pPr marL="827532" indent="-342900">
              <a:spcBef>
                <a:spcPct val="0"/>
              </a:spcBef>
            </a:pPr>
            <a:r>
              <a:rPr lang="en-US" sz="2200" b="1" dirty="0" smtClean="0">
                <a:ln w="1905"/>
                <a:solidFill>
                  <a:schemeClr val="tx2">
                    <a:lumMod val="75000"/>
                  </a:schemeClr>
                </a:solidFill>
                <a:effectLst>
                  <a:innerShdw blurRad="69850" dist="43180" dir="5400000">
                    <a:srgbClr val="000000">
                      <a:alpha val="65000"/>
                    </a:srgbClr>
                  </a:innerShdw>
                </a:effectLst>
              </a:rPr>
              <a:t>EJB</a:t>
            </a:r>
            <a:r>
              <a:rPr lang="en-US" sz="2200" b="1" dirty="0" smtClean="0">
                <a:ln w="1905"/>
                <a:effectLst>
                  <a:innerShdw blurRad="69850" dist="43180" dir="5400000">
                    <a:srgbClr val="000000">
                      <a:alpha val="65000"/>
                    </a:srgbClr>
                  </a:innerShdw>
                </a:effectLst>
              </a:rPr>
              <a:t> - </a:t>
            </a:r>
            <a:r>
              <a:rPr lang="en-GB" altLang="en-US" sz="2200" dirty="0"/>
              <a:t>The cornerstone of a JEE application</a:t>
            </a:r>
          </a:p>
          <a:p>
            <a:pPr marL="1132278" lvl="1" indent="-342900">
              <a:spcBef>
                <a:spcPct val="0"/>
              </a:spcBef>
            </a:pPr>
            <a:r>
              <a:rPr lang="en-US" sz="2200" b="1" dirty="0" smtClean="0">
                <a:ln w="1905"/>
                <a:effectLst>
                  <a:innerShdw blurRad="69850" dist="43180" dir="5400000">
                    <a:srgbClr val="000000">
                      <a:alpha val="65000"/>
                    </a:srgbClr>
                  </a:innerShdw>
                </a:effectLst>
              </a:rPr>
              <a:t>Session beans</a:t>
            </a:r>
          </a:p>
          <a:p>
            <a:pPr marL="1132278" lvl="1" indent="-342900">
              <a:spcBef>
                <a:spcPct val="0"/>
              </a:spcBef>
            </a:pPr>
            <a:r>
              <a:rPr lang="en-US" sz="2200" b="1" dirty="0" smtClean="0">
                <a:ln w="1905"/>
                <a:effectLst>
                  <a:innerShdw blurRad="69850" dist="43180" dir="5400000">
                    <a:srgbClr val="000000">
                      <a:alpha val="65000"/>
                    </a:srgbClr>
                  </a:innerShdw>
                </a:effectLst>
              </a:rPr>
              <a:t>Entity beans</a:t>
            </a:r>
          </a:p>
          <a:p>
            <a:pPr marL="1132278" lvl="1" indent="-342900">
              <a:spcBef>
                <a:spcPct val="0"/>
              </a:spcBef>
            </a:pPr>
            <a:r>
              <a:rPr lang="en-US" sz="2200" b="1" dirty="0" smtClean="0">
                <a:ln w="1905"/>
                <a:effectLst>
                  <a:innerShdw blurRad="69850" dist="43180" dir="5400000">
                    <a:srgbClr val="000000">
                      <a:alpha val="65000"/>
                    </a:srgbClr>
                  </a:innerShdw>
                </a:effectLst>
              </a:rPr>
              <a:t>Message-driven beans</a:t>
            </a:r>
            <a:endParaRPr lang="en-US" sz="2200" b="1" dirty="0">
              <a:ln w="1905"/>
              <a:effectLst>
                <a:innerShdw blurRad="69850" dist="43180" dir="5400000">
                  <a:srgbClr val="000000">
                    <a:alpha val="65000"/>
                  </a:srgbClr>
                </a:innerShdw>
              </a:effectLst>
            </a:endParaRPr>
          </a:p>
        </p:txBody>
      </p:sp>
      <p:sp>
        <p:nvSpPr>
          <p:cNvPr id="7" name="Rectangle 6"/>
          <p:cNvSpPr/>
          <p:nvPr/>
        </p:nvSpPr>
        <p:spPr>
          <a:xfrm>
            <a:off x="6002047" y="2967335"/>
            <a:ext cx="184731" cy="923330"/>
          </a:xfrm>
          <a:prstGeom prst="rect">
            <a:avLst/>
          </a:prstGeom>
          <a:noFill/>
        </p:spPr>
        <p:txBody>
          <a:bodyPr wrap="none" lIns="91440" tIns="45720" rIns="91440" bIns="45720">
            <a:spAutoFit/>
          </a:bodyPr>
          <a:lstStyle/>
          <a:p>
            <a:pPr algn="ctr"/>
            <a:endParaRPr lang="en-US" sz="54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76474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70920"/>
            <a:ext cx="7543800" cy="122448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solidFill>
                  <a:schemeClr val="tx2">
                    <a:lumMod val="75000"/>
                  </a:schemeClr>
                </a:solidFill>
                <a:effectLst>
                  <a:reflection blurRad="12700" stA="24000" endPos="52000" dist="12700" dir="5400000" sy="-100000" rotWithShape="0"/>
                </a:effectLst>
                <a:latin typeface="Calibri" panose="020F0502020204030204" pitchFamily="34" charset="0"/>
                <a:cs typeface="Arial" panose="020B0604020202020204" pitchFamily="34" charset="0"/>
              </a:rPr>
              <a:t>Annotations and descriptors</a:t>
            </a:r>
            <a:endParaRPr lang="bg-BG" b="1" cap="all" dirty="0">
              <a:ln w="0"/>
              <a:solidFill>
                <a:schemeClr val="tx2">
                  <a:lumMod val="75000"/>
                </a:schemeClr>
              </a:solidFill>
              <a:effectLst>
                <a:reflection blurRad="12700" stA="24000" endPos="52000" dist="12700" dir="5400000" sy="-100000" rotWithShape="0"/>
              </a:effectLst>
              <a:latin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531812" y="1371600"/>
            <a:ext cx="11125200" cy="5083208"/>
          </a:xfrm>
        </p:spPr>
        <p:txBody>
          <a:bodyPr>
            <a:normAutofit/>
          </a:bodyPr>
          <a:lstStyle/>
          <a:p>
            <a:pPr marL="484632" indent="0">
              <a:spcBef>
                <a:spcPct val="0"/>
              </a:spcBef>
              <a:buFont typeface="Arial" pitchFamily="34" charset="0"/>
              <a:buChar char="•"/>
            </a:pPr>
            <a:r>
              <a:rPr lang="ru-RU" sz="3100" b="1" dirty="0">
                <a:ln w="1905"/>
                <a:effectLst>
                  <a:innerShdw blurRad="69850" dist="43180" dir="5400000">
                    <a:srgbClr val="000000">
                      <a:alpha val="65000"/>
                    </a:srgbClr>
                  </a:innerShdw>
                </a:effectLst>
                <a:ea typeface="+mj-ea"/>
                <a:cs typeface="+mj-cs"/>
              </a:rPr>
              <a:t> </a:t>
            </a:r>
            <a:r>
              <a:rPr lang="en-US" sz="3100" b="1" dirty="0" smtClean="0">
                <a:ln w="1905"/>
                <a:effectLst>
                  <a:innerShdw blurRad="69850" dist="43180" dir="5400000">
                    <a:srgbClr val="000000">
                      <a:alpha val="65000"/>
                    </a:srgbClr>
                  </a:innerShdw>
                </a:effectLst>
                <a:ea typeface="+mj-ea"/>
                <a:cs typeface="+mj-cs"/>
              </a:rPr>
              <a:t>How to tell the container that a class, method or a variable must be treated in a </a:t>
            </a:r>
            <a:r>
              <a:rPr lang="en-US" sz="3100" b="1" dirty="0" smtClean="0">
                <a:ln w="1905"/>
                <a:solidFill>
                  <a:schemeClr val="tx2">
                    <a:lumMod val="75000"/>
                  </a:schemeClr>
                </a:solidFill>
                <a:effectLst>
                  <a:innerShdw blurRad="69850" dist="43180" dir="5400000">
                    <a:srgbClr val="000000">
                      <a:alpha val="65000"/>
                    </a:srgbClr>
                  </a:innerShdw>
                </a:effectLst>
                <a:ea typeface="+mj-ea"/>
                <a:cs typeface="+mj-cs"/>
              </a:rPr>
              <a:t>specific way</a:t>
            </a:r>
            <a:r>
              <a:rPr lang="en-US" sz="3100" b="1" dirty="0" smtClean="0">
                <a:ln w="1905"/>
                <a:effectLst>
                  <a:innerShdw blurRad="69850" dist="43180" dir="5400000">
                    <a:srgbClr val="000000">
                      <a:alpha val="65000"/>
                    </a:srgbClr>
                  </a:innerShdw>
                </a:effectLst>
                <a:ea typeface="+mj-ea"/>
                <a:cs typeface="+mj-cs"/>
              </a:rPr>
              <a:t>?</a:t>
            </a:r>
          </a:p>
          <a:p>
            <a:pPr marL="484632" indent="0">
              <a:spcBef>
                <a:spcPct val="0"/>
              </a:spcBef>
              <a:buFont typeface="Arial" pitchFamily="34" charset="0"/>
              <a:buChar char="•"/>
            </a:pPr>
            <a:endParaRPr lang="bg-BG" sz="3100" b="1" dirty="0">
              <a:ln w="1905"/>
              <a:effectLst>
                <a:innerShdw blurRad="69850" dist="43180" dir="5400000">
                  <a:srgbClr val="000000">
                    <a:alpha val="65000"/>
                  </a:srgbClr>
                </a:innerShdw>
              </a:effectLst>
              <a:ea typeface="+mj-ea"/>
              <a:cs typeface="+mj-cs"/>
            </a:endParaRPr>
          </a:p>
          <a:p>
            <a:pPr marL="484632" indent="0">
              <a:spcBef>
                <a:spcPct val="0"/>
              </a:spcBef>
              <a:buFont typeface="Arial" pitchFamily="34" charset="0"/>
              <a:buChar char="•"/>
            </a:pPr>
            <a:r>
              <a:rPr lang="bg-BG" sz="3100" b="1" dirty="0">
                <a:ln w="1905"/>
                <a:effectLst>
                  <a:innerShdw blurRad="69850" dist="43180" dir="5400000">
                    <a:srgbClr val="000000">
                      <a:alpha val="65000"/>
                    </a:srgbClr>
                  </a:innerShdw>
                </a:effectLst>
                <a:ea typeface="+mj-ea"/>
                <a:cs typeface="+mj-cs"/>
              </a:rPr>
              <a:t> </a:t>
            </a:r>
            <a:r>
              <a:rPr lang="en-US" sz="3100" b="1" dirty="0" smtClean="0">
                <a:ln w="1905"/>
                <a:solidFill>
                  <a:schemeClr val="tx2">
                    <a:lumMod val="75000"/>
                  </a:schemeClr>
                </a:solidFill>
                <a:effectLst>
                  <a:innerShdw blurRad="69850" dist="43180" dir="5400000">
                    <a:srgbClr val="000000">
                      <a:alpha val="65000"/>
                    </a:srgbClr>
                  </a:innerShdw>
                </a:effectLst>
                <a:ea typeface="+mj-ea"/>
                <a:cs typeface="+mj-cs"/>
              </a:rPr>
              <a:t>Annotations</a:t>
            </a:r>
            <a:r>
              <a:rPr lang="en-US" sz="3100" b="1" dirty="0" smtClean="0">
                <a:ln w="1905"/>
                <a:effectLst>
                  <a:innerShdw blurRad="69850" dist="43180" dir="5400000">
                    <a:srgbClr val="000000">
                      <a:alpha val="65000"/>
                    </a:srgbClr>
                  </a:innerShdw>
                </a:effectLst>
                <a:ea typeface="+mj-ea"/>
                <a:cs typeface="+mj-cs"/>
              </a:rPr>
              <a:t> begin with </a:t>
            </a:r>
            <a:r>
              <a:rPr lang="en-US" sz="3100" b="1" dirty="0" smtClean="0">
                <a:ln w="1905"/>
                <a:solidFill>
                  <a:schemeClr val="tx2">
                    <a:lumMod val="75000"/>
                  </a:schemeClr>
                </a:solidFill>
                <a:effectLst>
                  <a:innerShdw blurRad="69850" dist="43180" dir="5400000">
                    <a:srgbClr val="000000">
                      <a:alpha val="65000"/>
                    </a:srgbClr>
                  </a:innerShdw>
                </a:effectLst>
                <a:ea typeface="+mj-ea"/>
                <a:cs typeface="+mj-cs"/>
              </a:rPr>
              <a:t>@</a:t>
            </a:r>
            <a:r>
              <a:rPr lang="bg-BG" sz="3100" b="1" dirty="0" smtClean="0">
                <a:ln w="1905"/>
                <a:solidFill>
                  <a:schemeClr val="tx2">
                    <a:lumMod val="75000"/>
                  </a:schemeClr>
                </a:solidFill>
                <a:effectLst>
                  <a:innerShdw blurRad="69850" dist="43180" dir="5400000">
                    <a:srgbClr val="000000">
                      <a:alpha val="65000"/>
                    </a:srgbClr>
                  </a:innerShdw>
                </a:effectLst>
                <a:ea typeface="+mj-ea"/>
                <a:cs typeface="+mj-cs"/>
              </a:rPr>
              <a:t> </a:t>
            </a:r>
            <a:r>
              <a:rPr lang="en-US" sz="3100" b="1" dirty="0" smtClean="0">
                <a:ln w="1905"/>
                <a:effectLst>
                  <a:innerShdw blurRad="69850" dist="43180" dir="5400000">
                    <a:srgbClr val="000000">
                      <a:alpha val="65000"/>
                    </a:srgbClr>
                  </a:innerShdw>
                </a:effectLst>
                <a:ea typeface="+mj-ea"/>
                <a:cs typeface="+mj-cs"/>
              </a:rPr>
              <a:t>and are above class, method or variable</a:t>
            </a:r>
          </a:p>
          <a:p>
            <a:pPr marL="484632" indent="0">
              <a:spcBef>
                <a:spcPct val="0"/>
              </a:spcBef>
              <a:buFont typeface="Arial" pitchFamily="34" charset="0"/>
              <a:buChar char="•"/>
            </a:pPr>
            <a:endParaRPr lang="en-US" sz="3100" b="1" dirty="0" smtClean="0">
              <a:ln w="1905"/>
              <a:effectLst>
                <a:innerShdw blurRad="69850" dist="43180" dir="5400000">
                  <a:srgbClr val="000000">
                    <a:alpha val="65000"/>
                  </a:srgbClr>
                </a:innerShdw>
              </a:effectLst>
              <a:ea typeface="+mj-ea"/>
              <a:cs typeface="+mj-cs"/>
            </a:endParaRPr>
          </a:p>
          <a:p>
            <a:pPr marL="484632" indent="0">
              <a:spcBef>
                <a:spcPct val="0"/>
              </a:spcBef>
              <a:buFont typeface="Arial" pitchFamily="34" charset="0"/>
              <a:buChar char="•"/>
            </a:pPr>
            <a:r>
              <a:rPr lang="bg-BG" sz="3100" b="1" dirty="0" smtClean="0">
                <a:ln w="1905"/>
                <a:effectLst>
                  <a:innerShdw blurRad="69850" dist="43180" dir="5400000">
                    <a:srgbClr val="000000">
                      <a:alpha val="65000"/>
                    </a:srgbClr>
                  </a:innerShdw>
                </a:effectLst>
                <a:ea typeface="+mj-ea"/>
                <a:cs typeface="+mj-cs"/>
              </a:rPr>
              <a:t> </a:t>
            </a:r>
            <a:r>
              <a:rPr lang="en-US" sz="3100" b="1" dirty="0">
                <a:ln w="1905"/>
                <a:solidFill>
                  <a:schemeClr val="tx2">
                    <a:lumMod val="75000"/>
                  </a:schemeClr>
                </a:solidFill>
                <a:effectLst>
                  <a:innerShdw blurRad="69850" dist="43180" dir="5400000">
                    <a:srgbClr val="000000">
                      <a:alpha val="65000"/>
                    </a:srgbClr>
                  </a:innerShdw>
                </a:effectLst>
                <a:ea typeface="+mj-ea"/>
                <a:cs typeface="+mj-cs"/>
              </a:rPr>
              <a:t>Deployment</a:t>
            </a:r>
            <a:r>
              <a:rPr lang="en-US" sz="3100" b="1" dirty="0">
                <a:ln w="1905"/>
                <a:effectLst>
                  <a:innerShdw blurRad="69850" dist="43180" dir="5400000">
                    <a:srgbClr val="000000">
                      <a:alpha val="65000"/>
                    </a:srgbClr>
                  </a:innerShdw>
                </a:effectLst>
                <a:ea typeface="+mj-ea"/>
                <a:cs typeface="+mj-cs"/>
              </a:rPr>
              <a:t> descriptors</a:t>
            </a:r>
            <a:r>
              <a:rPr lang="bg-BG" sz="3100" b="1" dirty="0">
                <a:ln w="1905"/>
                <a:effectLst>
                  <a:innerShdw blurRad="69850" dist="43180" dir="5400000">
                    <a:srgbClr val="000000">
                      <a:alpha val="65000"/>
                    </a:srgbClr>
                  </a:innerShdw>
                </a:effectLst>
                <a:ea typeface="+mj-ea"/>
                <a:cs typeface="+mj-cs"/>
              </a:rPr>
              <a:t> </a:t>
            </a:r>
            <a:r>
              <a:rPr lang="en-US" sz="3100" b="1" dirty="0" smtClean="0">
                <a:ln w="1905"/>
                <a:effectLst>
                  <a:innerShdw blurRad="69850" dist="43180" dir="5400000">
                    <a:srgbClr val="000000">
                      <a:alpha val="65000"/>
                    </a:srgbClr>
                  </a:innerShdw>
                </a:effectLst>
                <a:ea typeface="+mj-ea"/>
                <a:cs typeface="+mj-cs"/>
              </a:rPr>
              <a:t>are</a:t>
            </a:r>
            <a:r>
              <a:rPr lang="bg-BG" sz="3100" b="1" dirty="0" smtClean="0">
                <a:ln w="1905"/>
                <a:effectLst>
                  <a:innerShdw blurRad="69850" dist="43180" dir="5400000">
                    <a:srgbClr val="000000">
                      <a:alpha val="65000"/>
                    </a:srgbClr>
                  </a:innerShdw>
                </a:effectLst>
                <a:ea typeface="+mj-ea"/>
                <a:cs typeface="+mj-cs"/>
              </a:rPr>
              <a:t> </a:t>
            </a:r>
            <a:r>
              <a:rPr lang="en-US" sz="3100" b="1" dirty="0">
                <a:ln w="1905"/>
                <a:solidFill>
                  <a:schemeClr val="tx2">
                    <a:lumMod val="75000"/>
                  </a:schemeClr>
                </a:solidFill>
                <a:effectLst>
                  <a:innerShdw blurRad="69850" dist="43180" dir="5400000">
                    <a:srgbClr val="000000">
                      <a:alpha val="65000"/>
                    </a:srgbClr>
                  </a:innerShdw>
                </a:effectLst>
                <a:ea typeface="+mj-ea"/>
                <a:cs typeface="+mj-cs"/>
              </a:rPr>
              <a:t>XML</a:t>
            </a:r>
            <a:r>
              <a:rPr lang="bg-BG" sz="3100" b="1" dirty="0">
                <a:ln w="1905"/>
                <a:solidFill>
                  <a:schemeClr val="tx2">
                    <a:lumMod val="75000"/>
                  </a:schemeClr>
                </a:solidFill>
                <a:effectLst>
                  <a:innerShdw blurRad="69850" dist="43180" dir="5400000">
                    <a:srgbClr val="000000">
                      <a:alpha val="65000"/>
                    </a:srgbClr>
                  </a:innerShdw>
                </a:effectLst>
                <a:ea typeface="+mj-ea"/>
                <a:cs typeface="+mj-cs"/>
              </a:rPr>
              <a:t> </a:t>
            </a:r>
            <a:r>
              <a:rPr lang="en-US" sz="3100" b="1" dirty="0" smtClean="0">
                <a:ln w="1905"/>
                <a:solidFill>
                  <a:schemeClr val="tx2">
                    <a:lumMod val="75000"/>
                  </a:schemeClr>
                </a:solidFill>
                <a:effectLst>
                  <a:innerShdw blurRad="69850" dist="43180" dir="5400000">
                    <a:srgbClr val="000000">
                      <a:alpha val="65000"/>
                    </a:srgbClr>
                  </a:innerShdw>
                </a:effectLst>
                <a:ea typeface="+mj-ea"/>
                <a:cs typeface="+mj-cs"/>
              </a:rPr>
              <a:t>files</a:t>
            </a:r>
            <a:r>
              <a:rPr lang="en-US" sz="3100" b="1" dirty="0" smtClean="0">
                <a:ln w="1905"/>
                <a:effectLst>
                  <a:innerShdw blurRad="69850" dist="43180" dir="5400000">
                    <a:srgbClr val="000000">
                      <a:alpha val="65000"/>
                    </a:srgbClr>
                  </a:innerShdw>
                </a:effectLst>
                <a:ea typeface="+mj-ea"/>
                <a:cs typeface="+mj-cs"/>
              </a:rPr>
              <a:t>, containing meta data</a:t>
            </a:r>
          </a:p>
          <a:p>
            <a:pPr marL="484632" indent="0">
              <a:spcBef>
                <a:spcPct val="0"/>
              </a:spcBef>
              <a:buFont typeface="Arial" pitchFamily="34" charset="0"/>
              <a:buChar char="•"/>
            </a:pPr>
            <a:endParaRPr lang="bg-BG" sz="3100" b="1" dirty="0">
              <a:ln w="1905"/>
              <a:effectLst>
                <a:innerShdw blurRad="69850" dist="43180" dir="5400000">
                  <a:srgbClr val="000000">
                    <a:alpha val="65000"/>
                  </a:srgbClr>
                </a:innerShdw>
              </a:effectLst>
              <a:ea typeface="+mj-ea"/>
              <a:cs typeface="+mj-cs"/>
            </a:endParaRPr>
          </a:p>
          <a:p>
            <a:pPr marL="484632" indent="0">
              <a:spcBef>
                <a:spcPct val="0"/>
              </a:spcBef>
              <a:buFont typeface="Arial" pitchFamily="34" charset="0"/>
              <a:buChar char="•"/>
            </a:pPr>
            <a:r>
              <a:rPr lang="bg-BG" sz="3100" b="1" dirty="0">
                <a:ln w="1905"/>
                <a:effectLst>
                  <a:innerShdw blurRad="69850" dist="43180" dir="5400000">
                    <a:srgbClr val="000000">
                      <a:alpha val="65000"/>
                    </a:srgbClr>
                  </a:innerShdw>
                </a:effectLst>
                <a:ea typeface="+mj-ea"/>
                <a:cs typeface="+mj-cs"/>
              </a:rPr>
              <a:t> </a:t>
            </a:r>
            <a:r>
              <a:rPr lang="en-US" sz="3100" b="1" dirty="0" smtClean="0">
                <a:ln w="1905"/>
                <a:effectLst>
                  <a:innerShdw blurRad="69850" dist="43180" dir="5400000">
                    <a:srgbClr val="000000">
                      <a:alpha val="65000"/>
                    </a:srgbClr>
                  </a:innerShdw>
                </a:effectLst>
                <a:ea typeface="+mj-ea"/>
                <a:cs typeface="+mj-cs"/>
              </a:rPr>
              <a:t>Annotations VS Descriptors</a:t>
            </a:r>
            <a:endParaRPr lang="bg-BG" sz="3200" b="1" dirty="0">
              <a:ln w="1905"/>
              <a:effectLst>
                <a:innerShdw blurRad="69850" dist="43180" dir="5400000">
                  <a:srgbClr val="000000">
                    <a:alpha val="65000"/>
                  </a:srgbClr>
                </a:innerShdw>
              </a:effectLst>
              <a:ea typeface="+mj-ea"/>
              <a:cs typeface="+mj-cs"/>
            </a:endParaRPr>
          </a:p>
          <a:p>
            <a:pPr marL="484632" indent="0">
              <a:spcBef>
                <a:spcPct val="0"/>
              </a:spcBef>
              <a:buFont typeface="Arial" pitchFamily="34" charset="0"/>
              <a:buChar char="•"/>
            </a:pPr>
            <a:endParaRPr lang="ru-RU" sz="3200" b="1" dirty="0">
              <a:ln w="1905"/>
              <a:effectLst>
                <a:innerShdw blurRad="69850" dist="43180" dir="5400000">
                  <a:srgbClr val="000000">
                    <a:alpha val="65000"/>
                  </a:srgbClr>
                </a:innerShdw>
              </a:effectLst>
              <a:ea typeface="+mj-ea"/>
              <a:cs typeface="+mj-cs"/>
            </a:endParaRPr>
          </a:p>
          <a:p>
            <a:pPr marL="1316736" lvl="1" indent="-457200">
              <a:spcBef>
                <a:spcPct val="0"/>
              </a:spcBef>
              <a:buFont typeface="Arial" panose="020B0604020202020204" pitchFamily="34" charset="0"/>
              <a:buChar char="•"/>
            </a:pPr>
            <a:endParaRPr lang="en-US" sz="2200" b="1" dirty="0">
              <a:ln w="1905">
                <a:noFill/>
              </a:ln>
              <a:effectLst>
                <a:innerShdw blurRad="69850" dist="43180" dir="5400000">
                  <a:srgbClr val="000000">
                    <a:alpha val="65000"/>
                  </a:srgbClr>
                </a:innerShdw>
              </a:effectLst>
            </a:endParaRPr>
          </a:p>
          <a:p>
            <a:pPr marL="1316736" lvl="1" indent="-457200">
              <a:spcBef>
                <a:spcPct val="0"/>
              </a:spcBef>
              <a:buFont typeface="Arial" panose="020B0604020202020204" pitchFamily="34" charset="0"/>
              <a:buChar char="•"/>
            </a:pPr>
            <a:endParaRPr lang="bg-BG" sz="2200" b="1" dirty="0">
              <a:ln w="1905">
                <a:noFill/>
              </a:ln>
              <a:effectLst>
                <a:innerShdw blurRad="69850" dist="43180" dir="5400000">
                  <a:srgbClr val="000000">
                    <a:alpha val="65000"/>
                  </a:srgbClr>
                </a:innerShdw>
              </a:effectLst>
            </a:endParaRPr>
          </a:p>
        </p:txBody>
      </p:sp>
      <p:sp>
        <p:nvSpPr>
          <p:cNvPr id="7" name="Rectangle 6"/>
          <p:cNvSpPr/>
          <p:nvPr/>
        </p:nvSpPr>
        <p:spPr>
          <a:xfrm>
            <a:off x="6002047" y="2967335"/>
            <a:ext cx="184731" cy="923330"/>
          </a:xfrm>
          <a:prstGeom prst="rect">
            <a:avLst/>
          </a:prstGeom>
          <a:noFill/>
        </p:spPr>
        <p:txBody>
          <a:bodyPr wrap="none" lIns="91440" tIns="45720" rIns="91440" bIns="45720">
            <a:spAutoFit/>
          </a:bodyPr>
          <a:lstStyle/>
          <a:p>
            <a:pPr algn="ctr"/>
            <a:endParaRPr lang="en-US" sz="54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2555936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76200"/>
            <a:ext cx="7543800" cy="139903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cap="all" dirty="0">
                <a:ln w="0"/>
                <a:solidFill>
                  <a:schemeClr val="tx2">
                    <a:lumMod val="75000"/>
                  </a:schemeClr>
                </a:solidFill>
                <a:effectLst>
                  <a:reflection blurRad="12700" stA="24000" endPos="52000" dist="12700" dir="5400000" sy="-100000" rotWithShape="0"/>
                </a:effectLst>
                <a:latin typeface="Calibri" panose="020F0502020204030204" pitchFamily="34" charset="0"/>
                <a:cs typeface="Arial" panose="020B0604020202020204" pitchFamily="34" charset="0"/>
              </a:rPr>
              <a:t>Annotations and descriptors</a:t>
            </a:r>
            <a:endParaRPr lang="bg-BG" b="1" cap="all" dirty="0">
              <a:ln w="0"/>
              <a:solidFill>
                <a:schemeClr val="tx2">
                  <a:lumMod val="75000"/>
                </a:schemeClr>
              </a:solidFill>
              <a:effectLst>
                <a:reflection blurRad="12700" stA="24000" endPos="52000" dist="12700" dir="5400000" sy="-100000" rotWithShape="0"/>
              </a:effectLst>
              <a:latin typeface="Calibri" panose="020F0502020204030204" pitchFamily="34" charset="0"/>
              <a:cs typeface="Arial" panose="020B0604020202020204" pitchFamily="34" charset="0"/>
            </a:endParaRPr>
          </a:p>
        </p:txBody>
      </p:sp>
      <p:sp>
        <p:nvSpPr>
          <p:cNvPr id="7" name="Rectangle 6"/>
          <p:cNvSpPr/>
          <p:nvPr/>
        </p:nvSpPr>
        <p:spPr>
          <a:xfrm>
            <a:off x="6002047" y="2967335"/>
            <a:ext cx="184731" cy="923330"/>
          </a:xfrm>
          <a:prstGeom prst="rect">
            <a:avLst/>
          </a:prstGeom>
          <a:noFill/>
        </p:spPr>
        <p:txBody>
          <a:bodyPr wrap="none" lIns="91440" tIns="45720" rIns="91440" bIns="45720">
            <a:spAutoFit/>
          </a:bodyPr>
          <a:lstStyle/>
          <a:p>
            <a:pPr algn="ctr"/>
            <a:endParaRPr lang="en-US" sz="54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9" name="Picture 8"/>
          <p:cNvPicPr/>
          <p:nvPr/>
        </p:nvPicPr>
        <p:blipFill>
          <a:blip r:embed="rId3" cstate="print"/>
          <a:srcRect/>
          <a:stretch>
            <a:fillRect/>
          </a:stretch>
        </p:blipFill>
        <p:spPr bwMode="auto">
          <a:xfrm>
            <a:off x="760412" y="1756818"/>
            <a:ext cx="3962400" cy="3429000"/>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5789612" y="1627632"/>
            <a:ext cx="5851235" cy="4544568"/>
          </a:xfrm>
          <a:prstGeom prst="rect">
            <a:avLst/>
          </a:prstGeom>
          <a:noFill/>
          <a:ln w="9525">
            <a:noFill/>
            <a:miter lim="800000"/>
            <a:headEnd/>
            <a:tailEnd/>
          </a:ln>
        </p:spPr>
      </p:pic>
    </p:spTree>
    <p:extLst>
      <p:ext uri="{BB962C8B-B14F-4D97-AF65-F5344CB8AC3E}">
        <p14:creationId xmlns:p14="http://schemas.microsoft.com/office/powerpoint/2010/main" val="169468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70920"/>
            <a:ext cx="6781800" cy="139903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a:ln w="0"/>
                <a:solidFill>
                  <a:schemeClr val="tx2">
                    <a:lumMod val="75000"/>
                  </a:schemeClr>
                </a:solidFill>
                <a:effectLst>
                  <a:reflection blurRad="12700" stA="24000" endPos="52000" dist="12700" dir="5400000" sy="-100000" rotWithShape="0"/>
                </a:effectLst>
                <a:cs typeface="Arial" panose="020B0604020202020204" pitchFamily="34" charset="0"/>
              </a:rPr>
              <a:t> Packaging</a:t>
            </a:r>
            <a:endParaRPr lang="bg-BG" b="1" cap="all" dirty="0">
              <a:ln w="0"/>
              <a:solidFill>
                <a:schemeClr val="tx2">
                  <a:lumMod val="75000"/>
                </a:schemeClr>
              </a:solidFill>
              <a:effectLst>
                <a:reflection blurRad="12700" stA="24000" endPos="52000" dist="12700" dir="5400000" sy="-100000" rotWithShape="0"/>
              </a:effectLst>
              <a:latin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303212" y="1219200"/>
            <a:ext cx="6096000" cy="5083208"/>
          </a:xfrm>
        </p:spPr>
        <p:txBody>
          <a:bodyPr>
            <a:normAutofit lnSpcReduction="10000"/>
          </a:bodyPr>
          <a:lstStyle/>
          <a:p>
            <a:pPr marL="941832" indent="-457200">
              <a:spcBef>
                <a:spcPct val="0"/>
              </a:spcBef>
            </a:pPr>
            <a:r>
              <a:rPr lang="ru-RU" sz="3200" b="1" dirty="0">
                <a:ln w="1905"/>
                <a:effectLst>
                  <a:innerShdw blurRad="69850" dist="43180" dir="5400000">
                    <a:srgbClr val="000000">
                      <a:alpha val="65000"/>
                    </a:srgbClr>
                  </a:innerShdw>
                </a:effectLst>
                <a:ea typeface="+mj-ea"/>
                <a:cs typeface="+mj-cs"/>
              </a:rPr>
              <a:t> </a:t>
            </a:r>
            <a:r>
              <a:rPr lang="en-US" sz="3200" b="1" dirty="0" smtClean="0">
                <a:ln w="1905"/>
                <a:effectLst>
                  <a:innerShdw blurRad="69850" dist="43180" dir="5400000">
                    <a:srgbClr val="000000">
                      <a:alpha val="65000"/>
                    </a:srgbClr>
                  </a:innerShdw>
                </a:effectLst>
                <a:ea typeface="+mj-ea"/>
                <a:cs typeface="+mj-cs"/>
              </a:rPr>
              <a:t>Strictly specified packaging</a:t>
            </a:r>
            <a:r>
              <a:rPr lang="ru-RU" sz="3200" b="1" dirty="0" smtClean="0">
                <a:ln w="1905"/>
                <a:effectLst>
                  <a:innerShdw blurRad="69850" dist="43180" dir="5400000">
                    <a:srgbClr val="000000">
                      <a:alpha val="65000"/>
                    </a:srgbClr>
                  </a:innerShdw>
                </a:effectLst>
                <a:ea typeface="+mj-ea"/>
                <a:cs typeface="+mj-cs"/>
              </a:rPr>
              <a:t>:</a:t>
            </a:r>
            <a:endParaRPr lang="ru-RU" sz="3200" b="1" dirty="0">
              <a:ln w="1905"/>
              <a:effectLst>
                <a:innerShdw blurRad="69850" dist="43180" dir="5400000">
                  <a:srgbClr val="000000">
                    <a:alpha val="65000"/>
                  </a:srgbClr>
                </a:innerShdw>
              </a:effectLst>
              <a:ea typeface="+mj-ea"/>
              <a:cs typeface="+mj-cs"/>
            </a:endParaRPr>
          </a:p>
          <a:p>
            <a:pPr marL="1316736" lvl="1" indent="-457200">
              <a:spcBef>
                <a:spcPct val="0"/>
              </a:spcBef>
            </a:pPr>
            <a:r>
              <a:rPr lang="en-US" sz="3000" b="1" dirty="0" smtClean="0">
                <a:ln w="1905"/>
                <a:solidFill>
                  <a:schemeClr val="tx2">
                    <a:lumMod val="75000"/>
                  </a:schemeClr>
                </a:solidFill>
                <a:effectLst>
                  <a:innerShdw blurRad="69850" dist="43180" dir="5400000">
                    <a:srgbClr val="000000">
                      <a:alpha val="65000"/>
                    </a:srgbClr>
                  </a:innerShdw>
                </a:effectLst>
                <a:ea typeface="+mj-ea"/>
                <a:cs typeface="+mj-cs"/>
              </a:rPr>
              <a:t>Additional</a:t>
            </a:r>
            <a:r>
              <a:rPr lang="en-US" sz="3000" b="1" dirty="0" smtClean="0">
                <a:ln w="1905"/>
                <a:effectLst>
                  <a:innerShdw blurRad="69850" dist="43180" dir="5400000">
                    <a:srgbClr val="000000">
                      <a:alpha val="65000"/>
                    </a:srgbClr>
                  </a:innerShdw>
                </a:effectLst>
                <a:ea typeface="+mj-ea"/>
                <a:cs typeface="+mj-cs"/>
              </a:rPr>
              <a:t> classes and libraries packed in </a:t>
            </a:r>
            <a:r>
              <a:rPr lang="en-US" sz="3000" b="1" dirty="0" smtClean="0">
                <a:ln w="1905"/>
                <a:solidFill>
                  <a:schemeClr val="tx2">
                    <a:lumMod val="75000"/>
                  </a:schemeClr>
                </a:solidFill>
                <a:effectLst>
                  <a:innerShdw blurRad="69850" dist="43180" dir="5400000">
                    <a:srgbClr val="000000">
                      <a:alpha val="65000"/>
                    </a:srgbClr>
                  </a:innerShdw>
                </a:effectLst>
                <a:ea typeface="+mj-ea"/>
                <a:cs typeface="+mj-cs"/>
              </a:rPr>
              <a:t>JAR </a:t>
            </a:r>
            <a:r>
              <a:rPr lang="en-US" sz="3000" b="1" dirty="0" smtClean="0">
                <a:ln w="1905"/>
                <a:effectLst>
                  <a:innerShdw blurRad="69850" dist="43180" dir="5400000">
                    <a:srgbClr val="000000">
                      <a:alpha val="65000"/>
                    </a:srgbClr>
                  </a:innerShdw>
                </a:effectLst>
                <a:ea typeface="+mj-ea"/>
                <a:cs typeface="+mj-cs"/>
              </a:rPr>
              <a:t>files</a:t>
            </a:r>
          </a:p>
          <a:p>
            <a:pPr marL="1316736" lvl="1" indent="-457200">
              <a:spcBef>
                <a:spcPct val="0"/>
              </a:spcBef>
            </a:pPr>
            <a:endParaRPr lang="bg-BG" sz="3000" b="1" dirty="0">
              <a:ln w="1905"/>
              <a:effectLst>
                <a:innerShdw blurRad="69850" dist="43180" dir="5400000">
                  <a:srgbClr val="000000">
                    <a:alpha val="65000"/>
                  </a:srgbClr>
                </a:innerShdw>
              </a:effectLst>
              <a:ea typeface="+mj-ea"/>
              <a:cs typeface="+mj-cs"/>
            </a:endParaRPr>
          </a:p>
          <a:p>
            <a:pPr marL="1316736" lvl="1" indent="-457200">
              <a:spcBef>
                <a:spcPct val="0"/>
              </a:spcBef>
            </a:pPr>
            <a:r>
              <a:rPr lang="en-US" sz="3000" b="1" dirty="0" smtClean="0">
                <a:ln w="1905"/>
                <a:solidFill>
                  <a:schemeClr val="tx2">
                    <a:lumMod val="75000"/>
                  </a:schemeClr>
                </a:solidFill>
                <a:effectLst>
                  <a:innerShdw blurRad="69850" dist="43180" dir="5400000">
                    <a:srgbClr val="000000">
                      <a:alpha val="65000"/>
                    </a:srgbClr>
                  </a:innerShdw>
                </a:effectLst>
                <a:ea typeface="+mj-ea"/>
                <a:cs typeface="+mj-cs"/>
              </a:rPr>
              <a:t>Web applications</a:t>
            </a:r>
            <a:r>
              <a:rPr lang="en-US" sz="3000" b="1" dirty="0" smtClean="0">
                <a:ln w="1905"/>
                <a:effectLst>
                  <a:innerShdw blurRad="69850" dist="43180" dir="5400000">
                    <a:srgbClr val="000000">
                      <a:alpha val="65000"/>
                    </a:srgbClr>
                  </a:innerShdw>
                </a:effectLst>
                <a:ea typeface="+mj-ea"/>
                <a:cs typeface="+mj-cs"/>
              </a:rPr>
              <a:t> with their classes and libraries packed in </a:t>
            </a:r>
            <a:r>
              <a:rPr lang="en-US" sz="3000" b="1" dirty="0" smtClean="0">
                <a:ln w="1905"/>
                <a:solidFill>
                  <a:schemeClr val="tx2">
                    <a:lumMod val="75000"/>
                  </a:schemeClr>
                </a:solidFill>
                <a:effectLst>
                  <a:innerShdw blurRad="69850" dist="43180" dir="5400000">
                    <a:srgbClr val="000000">
                      <a:alpha val="65000"/>
                    </a:srgbClr>
                  </a:innerShdw>
                </a:effectLst>
                <a:ea typeface="+mj-ea"/>
                <a:cs typeface="+mj-cs"/>
              </a:rPr>
              <a:t>WAR</a:t>
            </a:r>
            <a:r>
              <a:rPr lang="en-US" sz="3000" b="1" dirty="0" smtClean="0">
                <a:ln w="1905"/>
                <a:effectLst>
                  <a:innerShdw blurRad="69850" dist="43180" dir="5400000">
                    <a:srgbClr val="000000">
                      <a:alpha val="65000"/>
                    </a:srgbClr>
                  </a:innerShdw>
                </a:effectLst>
                <a:ea typeface="+mj-ea"/>
                <a:cs typeface="+mj-cs"/>
              </a:rPr>
              <a:t> files</a:t>
            </a:r>
          </a:p>
          <a:p>
            <a:pPr marL="1316736" lvl="1" indent="-457200">
              <a:spcBef>
                <a:spcPct val="0"/>
              </a:spcBef>
            </a:pPr>
            <a:endParaRPr lang="en-US" sz="3000" b="1" dirty="0" smtClean="0">
              <a:ln w="1905"/>
              <a:effectLst>
                <a:innerShdw blurRad="69850" dist="43180" dir="5400000">
                  <a:srgbClr val="000000">
                    <a:alpha val="65000"/>
                  </a:srgbClr>
                </a:innerShdw>
              </a:effectLst>
              <a:ea typeface="+mj-ea"/>
              <a:cs typeface="+mj-cs"/>
            </a:endParaRPr>
          </a:p>
          <a:p>
            <a:pPr marL="1316736" lvl="1" indent="-457200">
              <a:spcBef>
                <a:spcPct val="0"/>
              </a:spcBef>
            </a:pPr>
            <a:r>
              <a:rPr lang="en-US" sz="3000" b="1" dirty="0" smtClean="0">
                <a:ln w="1905"/>
                <a:solidFill>
                  <a:schemeClr val="tx2">
                    <a:lumMod val="75000"/>
                  </a:schemeClr>
                </a:solidFill>
                <a:effectLst>
                  <a:innerShdw blurRad="69850" dist="43180" dir="5400000">
                    <a:srgbClr val="000000">
                      <a:alpha val="65000"/>
                    </a:srgbClr>
                  </a:innerShdw>
                </a:effectLst>
                <a:ea typeface="+mj-ea"/>
                <a:cs typeface="+mj-cs"/>
              </a:rPr>
              <a:t>Enterprise applications</a:t>
            </a:r>
            <a:r>
              <a:rPr lang="en-US" sz="3000" b="1" dirty="0" smtClean="0">
                <a:ln w="1905"/>
                <a:effectLst>
                  <a:innerShdw blurRad="69850" dist="43180" dir="5400000">
                    <a:srgbClr val="000000">
                      <a:alpha val="65000"/>
                    </a:srgbClr>
                  </a:innerShdw>
                </a:effectLst>
                <a:ea typeface="+mj-ea"/>
                <a:cs typeface="+mj-cs"/>
              </a:rPr>
              <a:t>  packed in </a:t>
            </a:r>
            <a:r>
              <a:rPr lang="en-US" sz="3000" b="1" dirty="0" smtClean="0">
                <a:ln w="1905"/>
                <a:solidFill>
                  <a:schemeClr val="tx2">
                    <a:lumMod val="75000"/>
                  </a:schemeClr>
                </a:solidFill>
                <a:effectLst>
                  <a:innerShdw blurRad="69850" dist="43180" dir="5400000">
                    <a:srgbClr val="000000">
                      <a:alpha val="65000"/>
                    </a:srgbClr>
                  </a:innerShdw>
                </a:effectLst>
                <a:ea typeface="+mj-ea"/>
                <a:cs typeface="+mj-cs"/>
              </a:rPr>
              <a:t>EAR</a:t>
            </a:r>
            <a:r>
              <a:rPr lang="en-US" sz="3000" b="1" dirty="0" smtClean="0">
                <a:ln w="1905"/>
                <a:effectLst>
                  <a:innerShdw blurRad="69850" dist="43180" dir="5400000">
                    <a:srgbClr val="000000">
                      <a:alpha val="65000"/>
                    </a:srgbClr>
                  </a:innerShdw>
                </a:effectLst>
                <a:ea typeface="+mj-ea"/>
                <a:cs typeface="+mj-cs"/>
              </a:rPr>
              <a:t> files</a:t>
            </a:r>
            <a:endParaRPr lang="bg-BG" sz="3000" b="1" dirty="0">
              <a:ln w="1905">
                <a:noFill/>
              </a:ln>
              <a:effectLst>
                <a:innerShdw blurRad="69850" dist="43180" dir="5400000">
                  <a:srgbClr val="000000">
                    <a:alpha val="65000"/>
                  </a:srgbClr>
                </a:innerShdw>
              </a:effectLst>
            </a:endParaRPr>
          </a:p>
        </p:txBody>
      </p:sp>
      <p:sp>
        <p:nvSpPr>
          <p:cNvPr id="7" name="Rectangle 6"/>
          <p:cNvSpPr/>
          <p:nvPr/>
        </p:nvSpPr>
        <p:spPr>
          <a:xfrm>
            <a:off x="6002047" y="2967335"/>
            <a:ext cx="184731" cy="923330"/>
          </a:xfrm>
          <a:prstGeom prst="rect">
            <a:avLst/>
          </a:prstGeom>
          <a:noFill/>
        </p:spPr>
        <p:txBody>
          <a:bodyPr wrap="none" lIns="91440" tIns="45720" rIns="91440" bIns="45720">
            <a:spAutoFit/>
          </a:bodyPr>
          <a:lstStyle/>
          <a:p>
            <a:pPr algn="ctr"/>
            <a:endParaRPr lang="en-US" sz="54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8" name="Picture 7"/>
          <p:cNvPicPr/>
          <p:nvPr/>
        </p:nvPicPr>
        <p:blipFill>
          <a:blip r:embed="rId3" cstate="print"/>
          <a:srcRect/>
          <a:stretch>
            <a:fillRect/>
          </a:stretch>
        </p:blipFill>
        <p:spPr bwMode="auto">
          <a:xfrm>
            <a:off x="6704012" y="1273208"/>
            <a:ext cx="5029200" cy="5029200"/>
          </a:xfrm>
          <a:prstGeom prst="rect">
            <a:avLst/>
          </a:prstGeom>
          <a:noFill/>
          <a:ln w="9525">
            <a:noFill/>
            <a:miter lim="800000"/>
            <a:headEnd/>
            <a:tailEnd/>
          </a:ln>
        </p:spPr>
      </p:pic>
    </p:spTree>
    <p:extLst>
      <p:ext uri="{BB962C8B-B14F-4D97-AF65-F5344CB8AC3E}">
        <p14:creationId xmlns:p14="http://schemas.microsoft.com/office/powerpoint/2010/main" val="2230240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sz="4000" dirty="0" smtClean="0"/>
              <a:t>Make sure </a:t>
            </a:r>
            <a:r>
              <a:rPr lang="en-US" sz="4000" dirty="0" smtClean="0">
                <a:solidFill>
                  <a:schemeClr val="tx2">
                    <a:lumMod val="75000"/>
                  </a:schemeClr>
                </a:solidFill>
              </a:rPr>
              <a:t>Java 8 is installed and is in OS Path</a:t>
            </a:r>
            <a:endParaRPr lang="en-US" sz="4000" dirty="0">
              <a:solidFill>
                <a:schemeClr val="tx2">
                  <a:lumMod val="75000"/>
                </a:schemeClr>
              </a:solidFill>
            </a:endParaRPr>
          </a:p>
          <a:p>
            <a:pPr>
              <a:lnSpc>
                <a:spcPct val="150000"/>
              </a:lnSpc>
            </a:pPr>
            <a:r>
              <a:rPr lang="en-US" sz="4000" dirty="0"/>
              <a:t>Unzip and </a:t>
            </a:r>
            <a:r>
              <a:rPr lang="en-US" sz="4000" dirty="0">
                <a:solidFill>
                  <a:schemeClr val="tx2">
                    <a:lumMod val="75000"/>
                  </a:schemeClr>
                </a:solidFill>
              </a:rPr>
              <a:t>start</a:t>
            </a:r>
            <a:r>
              <a:rPr lang="en-US" sz="4000" dirty="0"/>
              <a:t> </a:t>
            </a:r>
            <a:r>
              <a:rPr lang="en-US" sz="4000" dirty="0" smtClean="0">
                <a:solidFill>
                  <a:schemeClr val="tx2">
                    <a:lumMod val="75000"/>
                  </a:schemeClr>
                </a:solidFill>
              </a:rPr>
              <a:t>Eclipse</a:t>
            </a:r>
          </a:p>
          <a:p>
            <a:pPr>
              <a:lnSpc>
                <a:spcPct val="150000"/>
              </a:lnSpc>
            </a:pPr>
            <a:r>
              <a:rPr lang="en-US" sz="4000" dirty="0" smtClean="0">
                <a:solidFill>
                  <a:schemeClr val="tx2">
                    <a:lumMod val="75000"/>
                  </a:schemeClr>
                </a:solidFill>
              </a:rPr>
              <a:t>Unzip </a:t>
            </a:r>
            <a:r>
              <a:rPr lang="en-US" sz="4000" dirty="0" err="1" smtClean="0">
                <a:solidFill>
                  <a:schemeClr val="tx2">
                    <a:lumMod val="75000"/>
                  </a:schemeClr>
                </a:solidFill>
              </a:rPr>
              <a:t>WildFly</a:t>
            </a:r>
            <a:r>
              <a:rPr lang="en-US" sz="4000" dirty="0" smtClean="0">
                <a:solidFill>
                  <a:schemeClr val="tx2">
                    <a:lumMod val="75000"/>
                  </a:schemeClr>
                </a:solidFill>
              </a:rPr>
              <a:t> </a:t>
            </a:r>
            <a:r>
              <a:rPr lang="en-US" sz="4000" dirty="0" smtClean="0"/>
              <a:t>and</a:t>
            </a:r>
            <a:r>
              <a:rPr lang="en-US" sz="4000" dirty="0" smtClean="0">
                <a:solidFill>
                  <a:schemeClr val="tx2">
                    <a:lumMod val="75000"/>
                  </a:schemeClr>
                </a:solidFill>
              </a:rPr>
              <a:t> Import into Eclipse </a:t>
            </a:r>
            <a:r>
              <a:rPr lang="en-US" sz="4000" dirty="0" smtClean="0"/>
              <a:t>(Add </a:t>
            </a:r>
            <a:r>
              <a:rPr lang="en-US" sz="4000" dirty="0" err="1" smtClean="0"/>
              <a:t>Jboss</a:t>
            </a:r>
            <a:r>
              <a:rPr lang="en-US" sz="4000" dirty="0" smtClean="0"/>
              <a:t> Tools)</a:t>
            </a:r>
          </a:p>
          <a:p>
            <a:pPr>
              <a:lnSpc>
                <a:spcPct val="150000"/>
              </a:lnSpc>
            </a:pPr>
            <a:r>
              <a:rPr lang="en-US" sz="4000" dirty="0" smtClean="0">
                <a:solidFill>
                  <a:schemeClr val="tx2">
                    <a:lumMod val="75000"/>
                  </a:schemeClr>
                </a:solidFill>
              </a:rPr>
              <a:t>Start </a:t>
            </a:r>
            <a:r>
              <a:rPr lang="en-US" sz="4000" dirty="0" err="1" smtClean="0">
                <a:solidFill>
                  <a:schemeClr val="tx2">
                    <a:lumMod val="75000"/>
                  </a:schemeClr>
                </a:solidFill>
              </a:rPr>
              <a:t>WildFly</a:t>
            </a:r>
            <a:r>
              <a:rPr lang="en-US" sz="4000" dirty="0" smtClean="0">
                <a:solidFill>
                  <a:schemeClr val="tx2">
                    <a:lumMod val="75000"/>
                  </a:schemeClr>
                </a:solidFill>
              </a:rPr>
              <a:t> </a:t>
            </a:r>
            <a:r>
              <a:rPr lang="en-US" sz="4000" dirty="0" smtClean="0"/>
              <a:t>within Eclipse</a:t>
            </a:r>
          </a:p>
          <a:p>
            <a:pPr>
              <a:lnSpc>
                <a:spcPct val="150000"/>
              </a:lnSpc>
            </a:pPr>
            <a:r>
              <a:rPr lang="en-US" sz="4000" dirty="0" smtClean="0"/>
              <a:t>Create sample</a:t>
            </a:r>
            <a:r>
              <a:rPr lang="en-US" sz="4000" dirty="0" smtClean="0">
                <a:solidFill>
                  <a:schemeClr val="tx2">
                    <a:lumMod val="75000"/>
                  </a:schemeClr>
                </a:solidFill>
              </a:rPr>
              <a:t> Java EE project</a:t>
            </a:r>
            <a:r>
              <a:rPr lang="en-US" sz="4000" dirty="0" smtClean="0"/>
              <a:t> and start it</a:t>
            </a:r>
            <a:endParaRPr lang="en-US" sz="4000" dirty="0"/>
          </a:p>
        </p:txBody>
      </p:sp>
      <p:sp>
        <p:nvSpPr>
          <p:cNvPr id="4" name="Title 3"/>
          <p:cNvSpPr>
            <a:spLocks noGrp="1"/>
          </p:cNvSpPr>
          <p:nvPr>
            <p:ph type="title"/>
          </p:nvPr>
        </p:nvSpPr>
        <p:spPr/>
        <p:txBody>
          <a:bodyPr/>
          <a:lstStyle/>
          <a:p>
            <a:r>
              <a:rPr lang="en-US" dirty="0" smtClean="0"/>
              <a:t>Setup Java EE Environment in practice</a:t>
            </a:r>
            <a:endParaRPr lang="en-US" dirty="0"/>
          </a:p>
        </p:txBody>
      </p:sp>
    </p:spTree>
    <p:extLst>
      <p:ext uri="{BB962C8B-B14F-4D97-AF65-F5344CB8AC3E}">
        <p14:creationId xmlns:p14="http://schemas.microsoft.com/office/powerpoint/2010/main" val="2238106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Download and install </a:t>
            </a:r>
            <a:r>
              <a:rPr lang="en-US" b="1" dirty="0">
                <a:solidFill>
                  <a:schemeClr val="tx2">
                    <a:lumMod val="75000"/>
                  </a:schemeClr>
                </a:solidFill>
              </a:rPr>
              <a:t>Java 8 SDK </a:t>
            </a:r>
            <a:r>
              <a:rPr lang="en-US" dirty="0"/>
              <a:t>(JDK 8)</a:t>
            </a:r>
          </a:p>
          <a:p>
            <a:pPr lvl="1"/>
            <a:r>
              <a:rPr lang="en-US" dirty="0">
                <a:hlinkClick r:id="rId3"/>
              </a:rPr>
              <a:t>http://oracle.com/technetwork/java/javase/downloads/</a:t>
            </a:r>
            <a:endParaRPr lang="en-US" dirty="0"/>
          </a:p>
          <a:p>
            <a:pPr>
              <a:spcBef>
                <a:spcPts val="2400"/>
              </a:spcBef>
            </a:pPr>
            <a:endParaRPr lang="en-US" dirty="0" smtClean="0"/>
          </a:p>
          <a:p>
            <a:pPr>
              <a:spcBef>
                <a:spcPts val="2400"/>
              </a:spcBef>
            </a:pPr>
            <a:endParaRPr lang="en-US" dirty="0"/>
          </a:p>
          <a:p>
            <a:pPr>
              <a:spcBef>
                <a:spcPts val="2400"/>
              </a:spcBef>
            </a:pPr>
            <a:endParaRPr lang="en-US" dirty="0" smtClean="0"/>
          </a:p>
          <a:p>
            <a:pPr>
              <a:spcBef>
                <a:spcPts val="2400"/>
              </a:spcBef>
            </a:pPr>
            <a:endParaRPr lang="en-US" dirty="0"/>
          </a:p>
          <a:p>
            <a:pPr>
              <a:spcBef>
                <a:spcPts val="2400"/>
              </a:spcBef>
            </a:pPr>
            <a:r>
              <a:rPr lang="en-US" dirty="0" smtClean="0">
                <a:solidFill>
                  <a:schemeClr val="tx2">
                    <a:lumMod val="75000"/>
                  </a:schemeClr>
                </a:solidFill>
              </a:rPr>
              <a:t>JAVA_HOME</a:t>
            </a:r>
            <a:r>
              <a:rPr lang="en-US" dirty="0" smtClean="0"/>
              <a:t> and </a:t>
            </a:r>
            <a:r>
              <a:rPr lang="en-US" dirty="0" smtClean="0">
                <a:solidFill>
                  <a:schemeClr val="tx2">
                    <a:lumMod val="75000"/>
                  </a:schemeClr>
                </a:solidFill>
              </a:rPr>
              <a:t>PATH</a:t>
            </a:r>
            <a:endParaRPr lang="en-US" dirty="0">
              <a:solidFill>
                <a:schemeClr val="tx2">
                  <a:lumMod val="75000"/>
                </a:schemeClr>
              </a:solidFill>
            </a:endParaRPr>
          </a:p>
          <a:p>
            <a:pPr>
              <a:spcBef>
                <a:spcPts val="2400"/>
              </a:spcBef>
            </a:pPr>
            <a:endParaRPr lang="en-US" dirty="0"/>
          </a:p>
        </p:txBody>
      </p:sp>
      <p:sp>
        <p:nvSpPr>
          <p:cNvPr id="4" name="Title 3"/>
          <p:cNvSpPr>
            <a:spLocks noGrp="1"/>
          </p:cNvSpPr>
          <p:nvPr>
            <p:ph type="title"/>
          </p:nvPr>
        </p:nvSpPr>
        <p:spPr/>
        <p:txBody>
          <a:bodyPr/>
          <a:lstStyle/>
          <a:p>
            <a:r>
              <a:rPr lang="en-US" dirty="0"/>
              <a:t>Installing Java</a:t>
            </a:r>
          </a:p>
        </p:txBody>
      </p:sp>
      <p:pic>
        <p:nvPicPr>
          <p:cNvPr id="6" name="Picture 5"/>
          <p:cNvPicPr>
            <a:picLocks noChangeAspect="1"/>
          </p:cNvPicPr>
          <p:nvPr/>
        </p:nvPicPr>
        <p:blipFill>
          <a:blip r:embed="rId4"/>
          <a:stretch>
            <a:fillRect/>
          </a:stretch>
        </p:blipFill>
        <p:spPr>
          <a:xfrm>
            <a:off x="836612" y="2514600"/>
            <a:ext cx="9372600" cy="3198460"/>
          </a:xfrm>
          <a:prstGeom prst="rect">
            <a:avLst/>
          </a:prstGeom>
        </p:spPr>
      </p:pic>
    </p:spTree>
    <p:extLst>
      <p:ext uri="{BB962C8B-B14F-4D97-AF65-F5344CB8AC3E}">
        <p14:creationId xmlns:p14="http://schemas.microsoft.com/office/powerpoint/2010/main" val="1343913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10" name="Content Placeholder 9"/>
          <p:cNvSpPr>
            <a:spLocks noGrp="1"/>
          </p:cNvSpPr>
          <p:nvPr>
            <p:ph idx="1"/>
          </p:nvPr>
        </p:nvSpPr>
        <p:spPr>
          <a:xfrm>
            <a:off x="190413" y="1151121"/>
            <a:ext cx="6284999" cy="5570355"/>
          </a:xfrm>
        </p:spPr>
        <p:txBody>
          <a:bodyPr>
            <a:normAutofit lnSpcReduction="10000"/>
          </a:bodyPr>
          <a:lstStyle/>
          <a:p>
            <a:r>
              <a:rPr lang="en-US" dirty="0">
                <a:solidFill>
                  <a:schemeClr val="tx2">
                    <a:lumMod val="75000"/>
                  </a:schemeClr>
                </a:solidFill>
              </a:rPr>
              <a:t>Eclipse</a:t>
            </a:r>
            <a:r>
              <a:rPr lang="en-US" dirty="0"/>
              <a:t> is open-source Java / Java EE / PHP / C++ </a:t>
            </a:r>
            <a:r>
              <a:rPr lang="en-US" dirty="0" smtClean="0"/>
              <a:t>IDE</a:t>
            </a:r>
          </a:p>
          <a:p>
            <a:r>
              <a:rPr lang="en-US" sz="1900" dirty="0">
                <a:solidFill>
                  <a:schemeClr val="tx2">
                    <a:lumMod val="75000"/>
                  </a:schemeClr>
                </a:solidFill>
              </a:rPr>
              <a:t>https://www.eclipse.org/downloads/eclipse-packages</a:t>
            </a:r>
            <a:endParaRPr lang="en-US" sz="1900" dirty="0"/>
          </a:p>
          <a:p>
            <a:endParaRPr lang="en-US" dirty="0"/>
          </a:p>
          <a:p>
            <a:endParaRPr lang="en-US" dirty="0"/>
          </a:p>
          <a:p>
            <a:endParaRPr lang="en-US" dirty="0"/>
          </a:p>
          <a:p>
            <a:endParaRPr lang="en-US" dirty="0"/>
          </a:p>
          <a:p>
            <a:endParaRPr lang="en-US" dirty="0"/>
          </a:p>
          <a:p>
            <a:pPr lvl="1"/>
            <a:r>
              <a:rPr lang="en-US" dirty="0"/>
              <a:t>Install </a:t>
            </a:r>
            <a:r>
              <a:rPr lang="en-US" dirty="0">
                <a:solidFill>
                  <a:schemeClr val="tx2">
                    <a:lumMod val="75000"/>
                  </a:schemeClr>
                </a:solidFill>
              </a:rPr>
              <a:t>Eclipse for Java </a:t>
            </a:r>
            <a:r>
              <a:rPr lang="en-US" dirty="0" smtClean="0">
                <a:solidFill>
                  <a:schemeClr val="tx2">
                    <a:lumMod val="75000"/>
                  </a:schemeClr>
                </a:solidFill>
              </a:rPr>
              <a:t>EE </a:t>
            </a:r>
            <a:r>
              <a:rPr lang="en-US" sz="1700" dirty="0" smtClean="0">
                <a:solidFill>
                  <a:schemeClr val="tx2">
                    <a:lumMod val="75000"/>
                  </a:schemeClr>
                </a:solidFill>
              </a:rPr>
              <a:t>/</a:t>
            </a:r>
          </a:p>
          <a:p>
            <a:pPr lvl="1"/>
            <a:endParaRPr lang="en-US" dirty="0"/>
          </a:p>
        </p:txBody>
      </p:sp>
      <p:sp>
        <p:nvSpPr>
          <p:cNvPr id="4" name="Title 3"/>
          <p:cNvSpPr>
            <a:spLocks noGrp="1"/>
          </p:cNvSpPr>
          <p:nvPr>
            <p:ph type="title"/>
          </p:nvPr>
        </p:nvSpPr>
        <p:spPr/>
        <p:txBody>
          <a:bodyPr/>
          <a:lstStyle/>
          <a:p>
            <a:r>
              <a:rPr lang="en-US"/>
              <a:t>Eclipse for Java EE</a:t>
            </a:r>
            <a:endParaRPr lang="en-US" dirty="0"/>
          </a:p>
        </p:txBody>
      </p:sp>
      <p:pic>
        <p:nvPicPr>
          <p:cNvPr id="5" name="Picture 4"/>
          <p:cNvPicPr>
            <a:picLocks noChangeAspect="1"/>
          </p:cNvPicPr>
          <p:nvPr/>
        </p:nvPicPr>
        <p:blipFill>
          <a:blip r:embed="rId3"/>
          <a:stretch>
            <a:fillRect/>
          </a:stretch>
        </p:blipFill>
        <p:spPr>
          <a:xfrm>
            <a:off x="6475412" y="1287162"/>
            <a:ext cx="4888832" cy="5020962"/>
          </a:xfrm>
          <a:prstGeom prst="rect">
            <a:avLst/>
          </a:prstGeom>
        </p:spPr>
      </p:pic>
      <p:pic>
        <p:nvPicPr>
          <p:cNvPr id="7" name="Picture 6"/>
          <p:cNvPicPr>
            <a:picLocks noChangeAspect="1"/>
          </p:cNvPicPr>
          <p:nvPr/>
        </p:nvPicPr>
        <p:blipFill>
          <a:blip r:embed="rId4"/>
          <a:stretch>
            <a:fillRect/>
          </a:stretch>
        </p:blipFill>
        <p:spPr>
          <a:xfrm>
            <a:off x="608012" y="2743200"/>
            <a:ext cx="4763250" cy="3182524"/>
          </a:xfrm>
          <a:prstGeom prst="rect">
            <a:avLst/>
          </a:prstGeom>
          <a:ln>
            <a:solidFill>
              <a:schemeClr val="accent1">
                <a:lumMod val="60000"/>
                <a:lumOff val="40000"/>
                <a:alpha val="50000"/>
              </a:schemeClr>
            </a:solidFill>
          </a:ln>
        </p:spPr>
      </p:pic>
    </p:spTree>
    <p:extLst>
      <p:ext uri="{BB962C8B-B14F-4D97-AF65-F5344CB8AC3E}">
        <p14:creationId xmlns:p14="http://schemas.microsoft.com/office/powerpoint/2010/main" val="370523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4" name="Title 3"/>
          <p:cNvSpPr>
            <a:spLocks noGrp="1"/>
          </p:cNvSpPr>
          <p:nvPr>
            <p:ph type="title"/>
          </p:nvPr>
        </p:nvSpPr>
        <p:spPr/>
        <p:txBody>
          <a:bodyPr/>
          <a:lstStyle/>
          <a:p>
            <a:r>
              <a:rPr lang="en-US"/>
              <a:t>Eclipse for Java EE</a:t>
            </a:r>
            <a:endParaRPr lang="en-US" dirty="0"/>
          </a:p>
        </p:txBody>
      </p:sp>
      <p:pic>
        <p:nvPicPr>
          <p:cNvPr id="11" name="Picture 10"/>
          <p:cNvPicPr>
            <a:picLocks noChangeAspect="1"/>
          </p:cNvPicPr>
          <p:nvPr/>
        </p:nvPicPr>
        <p:blipFill>
          <a:blip r:embed="rId3"/>
          <a:stretch>
            <a:fillRect/>
          </a:stretch>
        </p:blipFill>
        <p:spPr>
          <a:xfrm>
            <a:off x="1674812" y="840888"/>
            <a:ext cx="8857143" cy="6000000"/>
          </a:xfrm>
          <a:prstGeom prst="rect">
            <a:avLst/>
          </a:prstGeom>
        </p:spPr>
      </p:pic>
      <p:sp>
        <p:nvSpPr>
          <p:cNvPr id="12" name="AutoShape 7"/>
          <p:cNvSpPr>
            <a:spLocks noChangeArrowheads="1"/>
          </p:cNvSpPr>
          <p:nvPr/>
        </p:nvSpPr>
        <p:spPr bwMode="auto">
          <a:xfrm>
            <a:off x="6399212" y="71525"/>
            <a:ext cx="2926955" cy="738180"/>
          </a:xfrm>
          <a:prstGeom prst="wedgeRoundRectCallout">
            <a:avLst>
              <a:gd name="adj1" fmla="val 79075"/>
              <a:gd name="adj2" fmla="val 14963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Perspectives</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13" name="AutoShape 7"/>
          <p:cNvSpPr>
            <a:spLocks noChangeArrowheads="1"/>
          </p:cNvSpPr>
          <p:nvPr/>
        </p:nvSpPr>
        <p:spPr bwMode="auto">
          <a:xfrm>
            <a:off x="7389812" y="2362200"/>
            <a:ext cx="2819400" cy="762000"/>
          </a:xfrm>
          <a:prstGeom prst="wedgeRoundRectCallout">
            <a:avLst>
              <a:gd name="adj1" fmla="val -83883"/>
              <a:gd name="adj2" fmla="val -91867"/>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Open files</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14" name="AutoShape 7"/>
          <p:cNvSpPr>
            <a:spLocks noChangeArrowheads="1"/>
          </p:cNvSpPr>
          <p:nvPr/>
        </p:nvSpPr>
        <p:spPr bwMode="auto">
          <a:xfrm>
            <a:off x="4247668" y="3078888"/>
            <a:ext cx="2913543" cy="807312"/>
          </a:xfrm>
          <a:prstGeom prst="wedgeRoundRectCallout">
            <a:avLst>
              <a:gd name="adj1" fmla="val -83883"/>
              <a:gd name="adj2" fmla="val -91867"/>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Project Explorer</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15" name="AutoShape 7"/>
          <p:cNvSpPr>
            <a:spLocks noChangeArrowheads="1"/>
          </p:cNvSpPr>
          <p:nvPr/>
        </p:nvSpPr>
        <p:spPr bwMode="auto">
          <a:xfrm>
            <a:off x="1827212" y="4038600"/>
            <a:ext cx="2182205" cy="762000"/>
          </a:xfrm>
          <a:prstGeom prst="wedgeRoundRectCallout">
            <a:avLst>
              <a:gd name="adj1" fmla="val -7656"/>
              <a:gd name="adj2" fmla="val 14813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Servers</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16" name="AutoShape 7"/>
          <p:cNvSpPr>
            <a:spLocks noChangeArrowheads="1"/>
          </p:cNvSpPr>
          <p:nvPr/>
        </p:nvSpPr>
        <p:spPr bwMode="auto">
          <a:xfrm>
            <a:off x="7190436" y="3482544"/>
            <a:ext cx="2913543" cy="807312"/>
          </a:xfrm>
          <a:prstGeom prst="wedgeRoundRectCallout">
            <a:avLst>
              <a:gd name="adj1" fmla="val -52165"/>
              <a:gd name="adj2" fmla="val 11538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Additional Tools</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Tree>
    <p:extLst>
      <p:ext uri="{BB962C8B-B14F-4D97-AF65-F5344CB8AC3E}">
        <p14:creationId xmlns:p14="http://schemas.microsoft.com/office/powerpoint/2010/main" val="420950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43000"/>
            <a:ext cx="11804822" cy="5578477"/>
          </a:xfrm>
        </p:spPr>
        <p:txBody>
          <a:bodyPr>
            <a:noAutofit/>
          </a:bodyPr>
          <a:lstStyle/>
          <a:p>
            <a:pPr marL="446088" indent="-446088">
              <a:lnSpc>
                <a:spcPct val="100000"/>
              </a:lnSpc>
              <a:buFontTx/>
              <a:buAutoNum type="arabicPeriod"/>
            </a:pPr>
            <a:r>
              <a:rPr lang="en-GB" altLang="en-US" sz="2800" smtClean="0"/>
              <a:t>ENTERPRISE </a:t>
            </a:r>
            <a:r>
              <a:rPr lang="en-GB" altLang="en-US" sz="2800" dirty="0"/>
              <a:t>SYSTEMS </a:t>
            </a:r>
            <a:r>
              <a:rPr lang="en-GB" altLang="en-US" sz="2800" dirty="0">
                <a:solidFill>
                  <a:schemeClr val="tx2">
                    <a:lumMod val="75000"/>
                  </a:schemeClr>
                </a:solidFill>
              </a:rPr>
              <a:t>ESSENTIALS</a:t>
            </a:r>
          </a:p>
          <a:p>
            <a:pPr marL="446088" indent="-446088">
              <a:lnSpc>
                <a:spcPct val="100000"/>
              </a:lnSpc>
              <a:buFontTx/>
              <a:buAutoNum type="arabicPeriod"/>
            </a:pPr>
            <a:r>
              <a:rPr lang="en-US" sz="2800" dirty="0">
                <a:solidFill>
                  <a:schemeClr val="tx2">
                    <a:lumMod val="75000"/>
                  </a:schemeClr>
                </a:solidFill>
              </a:rPr>
              <a:t>BEFORE AND AFTER </a:t>
            </a:r>
            <a:r>
              <a:rPr lang="en-US" sz="2800" dirty="0"/>
              <a:t>JEE</a:t>
            </a:r>
          </a:p>
          <a:p>
            <a:pPr marL="446088" indent="-446088">
              <a:lnSpc>
                <a:spcPct val="100000"/>
              </a:lnSpc>
              <a:buFontTx/>
              <a:buAutoNum type="arabicPeriod"/>
            </a:pPr>
            <a:r>
              <a:rPr lang="en-US" sz="2800" dirty="0"/>
              <a:t>JAVA APPLICATIONS TYPES</a:t>
            </a:r>
          </a:p>
          <a:p>
            <a:pPr marL="446088" indent="-446088">
              <a:lnSpc>
                <a:spcPct val="100000"/>
              </a:lnSpc>
              <a:buFontTx/>
              <a:buAutoNum type="arabicPeriod"/>
            </a:pPr>
            <a:r>
              <a:rPr lang="en-GB" altLang="en-US" sz="2800" dirty="0"/>
              <a:t>JEE </a:t>
            </a:r>
            <a:r>
              <a:rPr lang="en-GB" altLang="en-US" sz="2800" dirty="0">
                <a:solidFill>
                  <a:schemeClr val="tx2">
                    <a:lumMod val="75000"/>
                  </a:schemeClr>
                </a:solidFill>
              </a:rPr>
              <a:t>CONTAINERS</a:t>
            </a:r>
          </a:p>
          <a:p>
            <a:pPr marL="446088" indent="-446088">
              <a:lnSpc>
                <a:spcPct val="100000"/>
              </a:lnSpc>
              <a:buFontTx/>
              <a:buAutoNum type="arabicPeriod"/>
            </a:pPr>
            <a:r>
              <a:rPr lang="en-US" sz="2800" dirty="0" smtClean="0">
                <a:solidFill>
                  <a:schemeClr val="tx2">
                    <a:lumMod val="75000"/>
                  </a:schemeClr>
                </a:solidFill>
              </a:rPr>
              <a:t>SERVICES</a:t>
            </a:r>
          </a:p>
          <a:p>
            <a:pPr marL="446088" indent="-446088">
              <a:lnSpc>
                <a:spcPct val="100000"/>
              </a:lnSpc>
              <a:buFontTx/>
              <a:buAutoNum type="arabicPeriod"/>
            </a:pPr>
            <a:r>
              <a:rPr lang="en-US" sz="2800" dirty="0"/>
              <a:t>APPLICATION </a:t>
            </a:r>
            <a:r>
              <a:rPr lang="en-US" sz="2800" dirty="0">
                <a:solidFill>
                  <a:schemeClr val="tx2">
                    <a:lumMod val="75000"/>
                  </a:schemeClr>
                </a:solidFill>
              </a:rPr>
              <a:t>SERVERS</a:t>
            </a:r>
          </a:p>
          <a:p>
            <a:pPr marL="446088" indent="-446088">
              <a:lnSpc>
                <a:spcPct val="100000"/>
              </a:lnSpc>
              <a:buFontTx/>
              <a:buAutoNum type="arabicPeriod"/>
            </a:pPr>
            <a:r>
              <a:rPr lang="en-US" sz="2800" dirty="0" smtClean="0">
                <a:solidFill>
                  <a:schemeClr val="tx2">
                    <a:lumMod val="75000"/>
                  </a:schemeClr>
                </a:solidFill>
              </a:rPr>
              <a:t>PACKAGING</a:t>
            </a:r>
            <a:endParaRPr lang="en-US" sz="2800" dirty="0">
              <a:solidFill>
                <a:schemeClr val="tx2">
                  <a:lumMod val="75000"/>
                </a:schemeClr>
              </a:solidFill>
            </a:endParaRPr>
          </a:p>
          <a:p>
            <a:pPr marL="446088" indent="-446088">
              <a:lnSpc>
                <a:spcPct val="100000"/>
              </a:lnSpc>
              <a:buFontTx/>
              <a:buAutoNum type="arabicPeriod"/>
            </a:pPr>
            <a:r>
              <a:rPr lang="en-US" sz="2800" dirty="0">
                <a:solidFill>
                  <a:schemeClr val="tx2">
                    <a:lumMod val="75000"/>
                  </a:schemeClr>
                </a:solidFill>
              </a:rPr>
              <a:t>ANNOTATIONS AND DESCRIPTORS</a:t>
            </a:r>
          </a:p>
          <a:p>
            <a:pPr marL="446088" indent="-446088">
              <a:lnSpc>
                <a:spcPct val="100000"/>
              </a:lnSpc>
              <a:buFontTx/>
              <a:buAutoNum type="arabicPeriod"/>
            </a:pPr>
            <a:r>
              <a:rPr lang="en-US" sz="2800" dirty="0" smtClean="0"/>
              <a:t>SETUP </a:t>
            </a:r>
            <a:r>
              <a:rPr lang="en-US" sz="2800" dirty="0">
                <a:solidFill>
                  <a:schemeClr val="tx2">
                    <a:lumMod val="75000"/>
                  </a:schemeClr>
                </a:solidFill>
              </a:rPr>
              <a:t>JAVA EE ENVIRONMENT IN PRACTICE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26" name="Picture 2" descr="http://www.graphicsfuel.com/wp-content/uploads/2012/07/books-icon-51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76645" y="1981200"/>
            <a:ext cx="2172565" cy="21725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340056" y="1634534"/>
            <a:ext cx="3164556" cy="4080466"/>
          </a:xfrm>
          <a:prstGeom prst="rect">
            <a:avLst/>
          </a:prstGeom>
        </p:spPr>
      </p:pic>
    </p:spTree>
    <p:extLst>
      <p:ext uri="{BB962C8B-B14F-4D97-AF65-F5344CB8AC3E}">
        <p14:creationId xmlns:p14="http://schemas.microsoft.com/office/powerpoint/2010/main" val="1378683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10" name="Content Placeholder 9"/>
          <p:cNvSpPr>
            <a:spLocks noGrp="1"/>
          </p:cNvSpPr>
          <p:nvPr>
            <p:ph idx="1"/>
          </p:nvPr>
        </p:nvSpPr>
        <p:spPr>
          <a:xfrm>
            <a:off x="190413" y="1151121"/>
            <a:ext cx="7808999" cy="5570355"/>
          </a:xfrm>
        </p:spPr>
        <p:txBody>
          <a:bodyPr>
            <a:normAutofit/>
          </a:bodyPr>
          <a:lstStyle/>
          <a:p>
            <a:r>
              <a:rPr lang="en-US" dirty="0">
                <a:solidFill>
                  <a:schemeClr val="tx2">
                    <a:lumMod val="75000"/>
                  </a:schemeClr>
                </a:solidFill>
              </a:rPr>
              <a:t> </a:t>
            </a:r>
            <a:r>
              <a:rPr lang="en-US" dirty="0" err="1" smtClean="0">
                <a:solidFill>
                  <a:schemeClr val="tx2">
                    <a:lumMod val="75000"/>
                  </a:schemeClr>
                </a:solidFill>
              </a:rPr>
              <a:t>WildFly</a:t>
            </a:r>
            <a:r>
              <a:rPr lang="en-US" dirty="0" smtClean="0">
                <a:solidFill>
                  <a:schemeClr val="tx2">
                    <a:lumMod val="75000"/>
                  </a:schemeClr>
                </a:solidFill>
              </a:rPr>
              <a:t> </a:t>
            </a:r>
            <a:r>
              <a:rPr lang="en-US" dirty="0" smtClean="0"/>
              <a:t>is free Java EE server</a:t>
            </a:r>
          </a:p>
          <a:p>
            <a:r>
              <a:rPr lang="en-US" sz="1900" dirty="0">
                <a:solidFill>
                  <a:schemeClr val="tx2">
                    <a:lumMod val="75000"/>
                  </a:schemeClr>
                </a:solidFill>
                <a:hlinkClick r:id="rId3"/>
              </a:rPr>
              <a:t>http://wildfly.org/downloads</a:t>
            </a:r>
            <a:r>
              <a:rPr lang="en-US" sz="1900" dirty="0" smtClean="0">
                <a:solidFill>
                  <a:schemeClr val="tx2">
                    <a:lumMod val="75000"/>
                  </a:schemeClr>
                </a:solidFill>
                <a:hlinkClick r:id="rId3"/>
              </a:rPr>
              <a:t>/</a:t>
            </a:r>
            <a:r>
              <a:rPr lang="en-US" sz="1900" dirty="0" smtClean="0">
                <a:solidFill>
                  <a:schemeClr val="tx2">
                    <a:lumMod val="75000"/>
                  </a:schemeClr>
                </a:solidFill>
              </a:rPr>
              <a:t>      (</a:t>
            </a:r>
            <a:r>
              <a:rPr lang="en-US" sz="2000" dirty="0"/>
              <a:t>Java EE7 Full &amp; Web Distribution</a:t>
            </a:r>
            <a:r>
              <a:rPr lang="en-US" sz="1900" dirty="0" smtClean="0">
                <a:solidFill>
                  <a:schemeClr val="tx2">
                    <a:lumMod val="75000"/>
                  </a:schemeClr>
                </a:solidFill>
              </a:rPr>
              <a:t>)</a:t>
            </a:r>
            <a:endParaRPr lang="en-US" dirty="0"/>
          </a:p>
          <a:p>
            <a:endParaRPr lang="en-US" dirty="0"/>
          </a:p>
          <a:p>
            <a:endParaRPr lang="en-US" dirty="0"/>
          </a:p>
          <a:p>
            <a:endParaRPr lang="en-US" dirty="0"/>
          </a:p>
          <a:p>
            <a:endParaRPr lang="en-US" dirty="0"/>
          </a:p>
          <a:p>
            <a:pPr lvl="1"/>
            <a:endParaRPr lang="en-US" dirty="0"/>
          </a:p>
        </p:txBody>
      </p:sp>
      <p:sp>
        <p:nvSpPr>
          <p:cNvPr id="4" name="Title 3"/>
          <p:cNvSpPr>
            <a:spLocks noGrp="1"/>
          </p:cNvSpPr>
          <p:nvPr>
            <p:ph type="title"/>
          </p:nvPr>
        </p:nvSpPr>
        <p:spPr/>
        <p:txBody>
          <a:bodyPr/>
          <a:lstStyle/>
          <a:p>
            <a:r>
              <a:rPr lang="en-US" dirty="0" err="1" smtClean="0"/>
              <a:t>WildFly</a:t>
            </a:r>
            <a:r>
              <a:rPr lang="en-US" dirty="0" smtClean="0"/>
              <a:t> (</a:t>
            </a:r>
            <a:r>
              <a:rPr lang="en-US" dirty="0" err="1" smtClean="0"/>
              <a:t>Jboss</a:t>
            </a:r>
            <a:r>
              <a:rPr lang="en-US" dirty="0" smtClean="0"/>
              <a:t> AS)</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856" y="3352800"/>
            <a:ext cx="5255111" cy="175317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121" y="2895600"/>
            <a:ext cx="4619611" cy="2862347"/>
          </a:xfrm>
          <a:prstGeom prst="rect">
            <a:avLst/>
          </a:prstGeom>
        </p:spPr>
      </p:pic>
      <p:sp>
        <p:nvSpPr>
          <p:cNvPr id="12" name="Right Arrow 11"/>
          <p:cNvSpPr/>
          <p:nvPr/>
        </p:nvSpPr>
        <p:spPr>
          <a:xfrm>
            <a:off x="4875212" y="4038600"/>
            <a:ext cx="2362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After </a:t>
            </a:r>
            <a:r>
              <a:rPr lang="en-US" sz="2800" dirty="0" err="1" smtClean="0"/>
              <a:t>Jboss</a:t>
            </a:r>
            <a:r>
              <a:rPr lang="en-US" sz="2800" dirty="0" smtClean="0"/>
              <a:t> 7</a:t>
            </a:r>
            <a:endParaRPr lang="en-US" sz="2800" dirty="0"/>
          </a:p>
        </p:txBody>
      </p:sp>
    </p:spTree>
    <p:extLst>
      <p:ext uri="{BB962C8B-B14F-4D97-AF65-F5344CB8AC3E}">
        <p14:creationId xmlns:p14="http://schemas.microsoft.com/office/powerpoint/2010/main" val="3848560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a:stretch>
            <a:fillRect/>
          </a:stretch>
        </p:blipFill>
        <p:spPr>
          <a:xfrm>
            <a:off x="6813548" y="3098209"/>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p:txBody>
          <a:bodyPr>
            <a:normAutofit fontScale="92500" lnSpcReduction="10000"/>
          </a:bodyPr>
          <a:lstStyle/>
          <a:p>
            <a:r>
              <a:rPr lang="en-US" sz="3600" dirty="0"/>
              <a:t> </a:t>
            </a:r>
            <a:r>
              <a:rPr lang="en-US" b="1" dirty="0"/>
              <a:t>Java technology is both a programming language and a platform</a:t>
            </a:r>
          </a:p>
          <a:p>
            <a:endParaRPr lang="en-US" sz="3600" dirty="0" smtClean="0"/>
          </a:p>
          <a:p>
            <a:r>
              <a:rPr lang="en-US" b="1" dirty="0"/>
              <a:t>The Java Programming Language Platforms</a:t>
            </a:r>
          </a:p>
          <a:p>
            <a:pPr lvl="1"/>
            <a:r>
              <a:rPr lang="en-US" dirty="0" smtClean="0"/>
              <a:t>Java </a:t>
            </a:r>
            <a:r>
              <a:rPr lang="en-US" dirty="0"/>
              <a:t>Platform, </a:t>
            </a:r>
            <a:r>
              <a:rPr lang="en-US" dirty="0">
                <a:solidFill>
                  <a:schemeClr val="tx2">
                    <a:lumMod val="75000"/>
                  </a:schemeClr>
                </a:solidFill>
              </a:rPr>
              <a:t>Standard Edition (Java SE)</a:t>
            </a:r>
          </a:p>
          <a:p>
            <a:pPr lvl="1"/>
            <a:r>
              <a:rPr lang="en-US" dirty="0"/>
              <a:t>Java Platform, </a:t>
            </a:r>
            <a:r>
              <a:rPr lang="en-US" dirty="0">
                <a:solidFill>
                  <a:schemeClr val="tx2">
                    <a:lumMod val="75000"/>
                  </a:schemeClr>
                </a:solidFill>
              </a:rPr>
              <a:t>Enterprise Edition (Java EE)</a:t>
            </a:r>
          </a:p>
          <a:p>
            <a:pPr lvl="1"/>
            <a:r>
              <a:rPr lang="en-US" dirty="0"/>
              <a:t>Java Platform, </a:t>
            </a:r>
            <a:r>
              <a:rPr lang="en-US" dirty="0">
                <a:solidFill>
                  <a:schemeClr val="tx2">
                    <a:lumMod val="75000"/>
                  </a:schemeClr>
                </a:solidFill>
              </a:rPr>
              <a:t>Micro Edition (Java ME)</a:t>
            </a:r>
          </a:p>
          <a:p>
            <a:pPr lvl="1"/>
            <a:r>
              <a:rPr lang="en-US" dirty="0">
                <a:solidFill>
                  <a:schemeClr val="tx2">
                    <a:lumMod val="75000"/>
                  </a:schemeClr>
                </a:solidFill>
              </a:rPr>
              <a:t>JavaFX</a:t>
            </a:r>
          </a:p>
          <a:p>
            <a:pPr marL="0" indent="0">
              <a:buNone/>
            </a:pPr>
            <a:r>
              <a:rPr lang="en-US" dirty="0"/>
              <a:t/>
            </a:r>
            <a:br>
              <a:rPr lang="en-US" dirty="0"/>
            </a:br>
            <a:endParaRPr lang="en-US" dirty="0"/>
          </a:p>
        </p:txBody>
      </p:sp>
      <p:sp>
        <p:nvSpPr>
          <p:cNvPr id="4" name="Title 3"/>
          <p:cNvSpPr>
            <a:spLocks noGrp="1"/>
          </p:cNvSpPr>
          <p:nvPr>
            <p:ph type="title"/>
          </p:nvPr>
        </p:nvSpPr>
        <p:spPr/>
        <p:txBody>
          <a:bodyPr>
            <a:normAutofit/>
          </a:bodyPr>
          <a:lstStyle/>
          <a:p>
            <a:r>
              <a:rPr lang="en-US" dirty="0">
                <a:solidFill>
                  <a:schemeClr val="tx1"/>
                </a:solidFill>
              </a:rPr>
              <a:t>Differences between </a:t>
            </a:r>
            <a:r>
              <a:rPr lang="en-US" dirty="0"/>
              <a:t>Java EE </a:t>
            </a:r>
            <a:r>
              <a:rPr lang="en-US" dirty="0">
                <a:solidFill>
                  <a:schemeClr val="tx1"/>
                </a:solidFill>
              </a:rPr>
              <a:t>and</a:t>
            </a:r>
            <a:r>
              <a:rPr lang="en-US" dirty="0"/>
              <a:t> Java SE</a:t>
            </a:r>
          </a:p>
        </p:txBody>
      </p:sp>
      <p:pic>
        <p:nvPicPr>
          <p:cNvPr id="5" name="Picture 4"/>
          <p:cNvPicPr/>
          <p:nvPr/>
        </p:nvPicPr>
        <p:blipFill>
          <a:blip r:embed="rId3" cstate="print"/>
          <a:srcRect/>
          <a:stretch>
            <a:fillRect/>
          </a:stretch>
        </p:blipFill>
        <p:spPr bwMode="auto">
          <a:xfrm>
            <a:off x="7616101" y="2825249"/>
            <a:ext cx="4300622" cy="3733800"/>
          </a:xfrm>
          <a:prstGeom prst="rect">
            <a:avLst/>
          </a:prstGeom>
          <a:noFill/>
          <a:ln w="9525">
            <a:noFill/>
            <a:miter lim="800000"/>
            <a:headEnd/>
            <a:tailEnd/>
          </a:ln>
        </p:spPr>
      </p:pic>
    </p:spTree>
    <p:extLst>
      <p:ext uri="{BB962C8B-B14F-4D97-AF65-F5344CB8AC3E}">
        <p14:creationId xmlns:p14="http://schemas.microsoft.com/office/powerpoint/2010/main" val="26993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p:cNvSpPr>
            <a:spLocks noGrp="1"/>
          </p:cNvSpPr>
          <p:nvPr>
            <p:ph idx="1"/>
          </p:nvPr>
        </p:nvSpPr>
        <p:spPr>
          <a:xfrm>
            <a:off x="190413" y="1151121"/>
            <a:ext cx="9942599" cy="5570355"/>
          </a:xfrm>
        </p:spPr>
        <p:txBody>
          <a:bodyPr>
            <a:normAutofit/>
          </a:bodyPr>
          <a:lstStyle/>
          <a:p>
            <a:r>
              <a:rPr lang="en-GB" altLang="en-US" b="1" dirty="0">
                <a:solidFill>
                  <a:schemeClr val="tx2">
                    <a:lumMod val="75000"/>
                  </a:schemeClr>
                </a:solidFill>
              </a:rPr>
              <a:t>Open and standard based platform for</a:t>
            </a:r>
          </a:p>
          <a:p>
            <a:pPr lvl="1"/>
            <a:r>
              <a:rPr lang="en-GB" altLang="en-US" dirty="0"/>
              <a:t>developing, deploying and managing </a:t>
            </a:r>
          </a:p>
          <a:p>
            <a:pPr lvl="1"/>
            <a:r>
              <a:rPr lang="en-GB" altLang="en-US" dirty="0"/>
              <a:t>n-tier, </a:t>
            </a:r>
            <a:r>
              <a:rPr lang="en-GB" altLang="en-US" dirty="0" smtClean="0"/>
              <a:t>Web-enabled and </a:t>
            </a:r>
            <a:r>
              <a:rPr lang="en-GB" altLang="en-US" dirty="0"/>
              <a:t>component-based enterprise </a:t>
            </a:r>
            <a:r>
              <a:rPr lang="en-GB" altLang="en-US" dirty="0" smtClean="0"/>
              <a:t>applications</a:t>
            </a:r>
          </a:p>
          <a:p>
            <a:pPr lvl="1"/>
            <a:r>
              <a:rPr lang="en-GB" altLang="en-US" dirty="0" smtClean="0"/>
              <a:t>Solves common </a:t>
            </a:r>
          </a:p>
          <a:p>
            <a:pPr marL="377887" lvl="1" indent="0">
              <a:buNone/>
            </a:pPr>
            <a:r>
              <a:rPr lang="en-GB" altLang="en-US" dirty="0" smtClean="0"/>
              <a:t>  development </a:t>
            </a:r>
          </a:p>
          <a:p>
            <a:pPr marL="377887" lvl="1" indent="0">
              <a:buNone/>
            </a:pPr>
            <a:r>
              <a:rPr lang="en-GB" altLang="en-US" dirty="0"/>
              <a:t> </a:t>
            </a:r>
            <a:r>
              <a:rPr lang="en-GB" altLang="en-US" dirty="0" smtClean="0"/>
              <a:t> problems</a:t>
            </a:r>
            <a:endParaRPr lang="en-GB" altLang="en-US" dirty="0"/>
          </a:p>
          <a:p>
            <a:pPr lvl="1"/>
            <a:endParaRPr lang="en-US" dirty="0"/>
          </a:p>
          <a:p>
            <a:pPr lvl="1"/>
            <a:endParaRPr lang="en-US" dirty="0"/>
          </a:p>
          <a:p>
            <a:pPr marL="0" indent="0">
              <a:spcBef>
                <a:spcPts val="1200"/>
              </a:spcBef>
              <a:buNone/>
            </a:pPr>
            <a:endParaRPr lang="en-US" dirty="0"/>
          </a:p>
        </p:txBody>
      </p:sp>
      <p:sp>
        <p:nvSpPr>
          <p:cNvPr id="4" name="Title 3"/>
          <p:cNvSpPr>
            <a:spLocks noGrp="1"/>
          </p:cNvSpPr>
          <p:nvPr>
            <p:ph type="title"/>
          </p:nvPr>
        </p:nvSpPr>
        <p:spPr/>
        <p:txBody>
          <a:bodyPr>
            <a:normAutofit/>
          </a:bodyPr>
          <a:lstStyle/>
          <a:p>
            <a:r>
              <a:rPr lang="en-GB" altLang="en-US" dirty="0"/>
              <a:t>What </a:t>
            </a:r>
            <a:r>
              <a:rPr lang="en-GB" altLang="en-US" dirty="0" smtClean="0"/>
              <a:t>exactly is </a:t>
            </a:r>
            <a:r>
              <a:rPr lang="en-GB" altLang="en-US" dirty="0"/>
              <a:t>the </a:t>
            </a:r>
            <a:r>
              <a:rPr lang="en-GB" altLang="en-US" dirty="0" smtClean="0"/>
              <a:t>JEE/J2EE?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3623" y="3251553"/>
            <a:ext cx="8077200" cy="3445604"/>
          </a:xfrm>
          <a:prstGeom prst="rect">
            <a:avLst/>
          </a:prstGeom>
        </p:spPr>
      </p:pic>
    </p:spTree>
    <p:extLst>
      <p:ext uri="{BB962C8B-B14F-4D97-AF65-F5344CB8AC3E}">
        <p14:creationId xmlns:p14="http://schemas.microsoft.com/office/powerpoint/2010/main" val="1909806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4212" y="304800"/>
            <a:ext cx="8786707" cy="1147480"/>
          </a:xfrm>
          <a:ln/>
          <a:extLst>
            <a:ext uri="{91240B29-F687-4F45-9708-019B960494DF}">
              <a14:hiddenLine xmlns:a14="http://schemas.microsoft.com/office/drawing/2010/main" w="9360">
                <a:solidFill>
                  <a:srgbClr val="000000"/>
                </a:solidFill>
                <a:round/>
                <a:headEnd/>
                <a:tailEnd/>
              </a14:hiddenLine>
            </a:ext>
          </a:extLst>
        </p:spPr>
        <p:txBody>
          <a:bodyPr/>
          <a:lstStyle/>
          <a:p>
            <a:pP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Enterprise </a:t>
            </a:r>
            <a:r>
              <a:rPr lang="en-GB" altLang="en-US" dirty="0" smtClean="0"/>
              <a:t>Systems Essentials</a:t>
            </a:r>
            <a:endParaRPr lang="en-GB" altLang="en-US" dirty="0"/>
          </a:p>
        </p:txBody>
      </p:sp>
      <p:sp>
        <p:nvSpPr>
          <p:cNvPr id="5122" name="Rectangle 2"/>
          <p:cNvSpPr>
            <a:spLocks noGrp="1" noChangeArrowheads="1"/>
          </p:cNvSpPr>
          <p:nvPr>
            <p:ph type="body" idx="1"/>
          </p:nvPr>
        </p:nvSpPr>
        <p:spPr>
          <a:xfrm>
            <a:off x="684212" y="1524000"/>
            <a:ext cx="9780874" cy="5029200"/>
          </a:xfrm>
          <a:ln/>
          <a:extLst>
            <a:ext uri="{91240B29-F687-4F45-9708-019B960494DF}">
              <a14:hiddenLine xmlns:a14="http://schemas.microsoft.com/office/drawing/2010/main" w="9360">
                <a:solidFill>
                  <a:srgbClr val="000000"/>
                </a:solidFill>
                <a:round/>
                <a:headEnd/>
                <a:tailEnd/>
              </a14:hiddenLine>
            </a:ext>
          </a:extLst>
        </p:spPr>
        <p:txBody>
          <a:bodyPr>
            <a:normAutofit fontScale="92500" lnSpcReduction="20000"/>
          </a:bodyPr>
          <a:lstStyle/>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smtClean="0"/>
              <a:t>Large </a:t>
            </a:r>
            <a:r>
              <a:rPr lang="en-GB" altLang="en-US" dirty="0"/>
              <a:t>scale and complex systems</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n number or tiers</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Distributed</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Thousands of users</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Multithreading</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Thousands or millions of requests per hour</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Support for fail-over</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Support for transactions</a:t>
            </a:r>
          </a:p>
          <a:p>
            <a:pPr marL="1139542" lvl="1" indent="-457200">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Support for security</a:t>
            </a:r>
          </a:p>
        </p:txBody>
      </p:sp>
    </p:spTree>
    <p:extLst>
      <p:ext uri="{BB962C8B-B14F-4D97-AF65-F5344CB8AC3E}">
        <p14:creationId xmlns:p14="http://schemas.microsoft.com/office/powerpoint/2010/main" val="37135587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08012" y="381000"/>
            <a:ext cx="8786707" cy="1147480"/>
          </a:xfrm>
          <a:ln/>
          <a:extLst>
            <a:ext uri="{91240B29-F687-4F45-9708-019B960494DF}">
              <a14:hiddenLine xmlns:a14="http://schemas.microsoft.com/office/drawing/2010/main" w="9360">
                <a:solidFill>
                  <a:srgbClr val="000000"/>
                </a:solidFill>
                <a:round/>
                <a:headEnd/>
                <a:tailEnd/>
              </a14:hiddenLine>
            </a:ext>
          </a:extLst>
        </p:spPr>
        <p:txBody>
          <a:bodyPr/>
          <a:lstStyle/>
          <a:p>
            <a:pP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Before JEE</a:t>
            </a:r>
          </a:p>
        </p:txBody>
      </p:sp>
      <p:sp>
        <p:nvSpPr>
          <p:cNvPr id="6146" name="Rectangle 2"/>
          <p:cNvSpPr>
            <a:spLocks noGrp="1" noChangeArrowheads="1"/>
          </p:cNvSpPr>
          <p:nvPr>
            <p:ph type="body" idx="1"/>
          </p:nvPr>
        </p:nvSpPr>
        <p:spPr>
          <a:xfrm>
            <a:off x="760412" y="1507403"/>
            <a:ext cx="9220200" cy="5045797"/>
          </a:xfrm>
          <a:ln/>
          <a:extLst>
            <a:ext uri="{91240B29-F687-4F45-9708-019B960494DF}">
              <a14:hiddenLine xmlns:a14="http://schemas.microsoft.com/office/drawing/2010/main" w="9360">
                <a:solidFill>
                  <a:srgbClr val="000000"/>
                </a:solidFill>
                <a:round/>
                <a:headEnd/>
                <a:tailEnd/>
              </a14:hiddenLine>
            </a:ext>
          </a:extLst>
        </p:spPr>
        <p:txBody>
          <a:bodyPr>
            <a:normAutofit/>
          </a:bodyPr>
          <a:lstStyle/>
          <a:p>
            <a:pPr marL="456974">
              <a:buClr>
                <a:srgbClr val="000000"/>
              </a:buClr>
              <a:buFont typeface="starbats" charset="2"/>
              <a:buChar cha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Developer had to do </a:t>
            </a:r>
            <a:r>
              <a:rPr lang="en-GB" altLang="en-US" dirty="0">
                <a:solidFill>
                  <a:schemeClr val="tx2">
                    <a:lumMod val="75000"/>
                  </a:schemeClr>
                </a:solidFill>
              </a:rPr>
              <a:t>everything</a:t>
            </a:r>
          </a:p>
          <a:p>
            <a:pPr marL="1139542" lvl="1" indent="-457200">
              <a:lnSpc>
                <a:spcPct val="15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t>Care about </a:t>
            </a:r>
            <a:r>
              <a:rPr lang="en-GB" altLang="en-US" sz="3000" dirty="0">
                <a:solidFill>
                  <a:schemeClr val="tx2">
                    <a:lumMod val="75000"/>
                  </a:schemeClr>
                </a:solidFill>
              </a:rPr>
              <a:t>multithreading</a:t>
            </a:r>
          </a:p>
          <a:p>
            <a:pPr marL="1139542" lvl="1" indent="-457200">
              <a:lnSpc>
                <a:spcPct val="15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t>Care about </a:t>
            </a:r>
            <a:r>
              <a:rPr lang="en-GB" altLang="en-US" sz="3000" dirty="0">
                <a:solidFill>
                  <a:schemeClr val="tx2">
                    <a:lumMod val="75000"/>
                  </a:schemeClr>
                </a:solidFill>
              </a:rPr>
              <a:t>transactions</a:t>
            </a:r>
          </a:p>
          <a:p>
            <a:pPr marL="1139542" lvl="1" indent="-457200">
              <a:lnSpc>
                <a:spcPct val="15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t>Care about </a:t>
            </a:r>
            <a:r>
              <a:rPr lang="en-GB" altLang="en-US" sz="3000" dirty="0">
                <a:solidFill>
                  <a:schemeClr val="tx2">
                    <a:lumMod val="75000"/>
                  </a:schemeClr>
                </a:solidFill>
              </a:rPr>
              <a:t>fail-over</a:t>
            </a:r>
          </a:p>
          <a:p>
            <a:pPr marL="1139542" lvl="1" indent="-457200">
              <a:lnSpc>
                <a:spcPct val="15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t>Care about </a:t>
            </a:r>
            <a:r>
              <a:rPr lang="en-GB" altLang="en-US" sz="3000" dirty="0">
                <a:solidFill>
                  <a:schemeClr val="tx2">
                    <a:lumMod val="75000"/>
                  </a:schemeClr>
                </a:solidFill>
              </a:rPr>
              <a:t>security</a:t>
            </a:r>
          </a:p>
          <a:p>
            <a:pPr marL="1139542" lvl="1" indent="-457200">
              <a:lnSpc>
                <a:spcPct val="15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t>... on top of that care about the </a:t>
            </a:r>
            <a:r>
              <a:rPr lang="en-GB" altLang="en-US" sz="3000" dirty="0">
                <a:solidFill>
                  <a:schemeClr val="tx2">
                    <a:lumMod val="75000"/>
                  </a:schemeClr>
                </a:solidFill>
              </a:rPr>
              <a:t>business logic</a:t>
            </a:r>
          </a:p>
        </p:txBody>
      </p:sp>
    </p:spTree>
    <p:extLst>
      <p:ext uri="{BB962C8B-B14F-4D97-AF65-F5344CB8AC3E}">
        <p14:creationId xmlns:p14="http://schemas.microsoft.com/office/powerpoint/2010/main" val="31304436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08012" y="228600"/>
            <a:ext cx="8786707" cy="1147480"/>
          </a:xfrm>
          <a:ln/>
          <a:extLst>
            <a:ext uri="{91240B29-F687-4F45-9708-019B960494DF}">
              <a14:hiddenLine xmlns:a14="http://schemas.microsoft.com/office/drawing/2010/main" w="9360">
                <a:solidFill>
                  <a:srgbClr val="000000"/>
                </a:solidFill>
                <a:round/>
                <a:headEnd/>
                <a:tailEnd/>
              </a14:hiddenLine>
            </a:ext>
          </a:extLst>
        </p:spPr>
        <p:txBody>
          <a:bodyPr/>
          <a:lstStyle/>
          <a:p>
            <a:pP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After JEE</a:t>
            </a:r>
          </a:p>
        </p:txBody>
      </p:sp>
      <p:sp>
        <p:nvSpPr>
          <p:cNvPr id="7170" name="Rectangle 2"/>
          <p:cNvSpPr>
            <a:spLocks noGrp="1" noChangeArrowheads="1"/>
          </p:cNvSpPr>
          <p:nvPr>
            <p:ph type="body" idx="1"/>
          </p:nvPr>
        </p:nvSpPr>
        <p:spPr>
          <a:xfrm>
            <a:off x="836612" y="1524000"/>
            <a:ext cx="9906000" cy="4953000"/>
          </a:xfrm>
          <a:ln/>
          <a:extLst>
            <a:ext uri="{91240B29-F687-4F45-9708-019B960494DF}">
              <a14:hiddenLine xmlns:a14="http://schemas.microsoft.com/office/drawing/2010/main" w="9360">
                <a:solidFill>
                  <a:srgbClr val="000000"/>
                </a:solidFill>
                <a:round/>
                <a:headEnd/>
                <a:tailEnd/>
              </a14:hiddenLine>
            </a:ext>
          </a:extLst>
        </p:spPr>
        <p:txBody>
          <a:bodyPr>
            <a:normAutofit fontScale="92500" lnSpcReduction="20000"/>
          </a:bodyPr>
          <a:lstStyle/>
          <a:p>
            <a:pPr marL="456974">
              <a:buClr>
                <a:srgbClr val="000000"/>
              </a:buClr>
              <a:buFont typeface="starbats" charset="2"/>
              <a:buChar cha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Application Server/Container takes care of application details</a:t>
            </a:r>
          </a:p>
          <a:p>
            <a:pPr marL="1139542" lvl="1" indent="-457200">
              <a:lnSpc>
                <a:spcPct val="16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solidFill>
                  <a:schemeClr val="tx2">
                    <a:lumMod val="75000"/>
                  </a:schemeClr>
                </a:solidFill>
              </a:rPr>
              <a:t>Multithreading</a:t>
            </a:r>
          </a:p>
          <a:p>
            <a:pPr marL="1139542" lvl="1" indent="-457200">
              <a:lnSpc>
                <a:spcPct val="16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solidFill>
                  <a:schemeClr val="tx2">
                    <a:lumMod val="75000"/>
                  </a:schemeClr>
                </a:solidFill>
              </a:rPr>
              <a:t>Security</a:t>
            </a:r>
          </a:p>
          <a:p>
            <a:pPr marL="1139542" lvl="1" indent="-457200">
              <a:lnSpc>
                <a:spcPct val="16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solidFill>
                  <a:schemeClr val="tx2">
                    <a:lumMod val="75000"/>
                  </a:schemeClr>
                </a:solidFill>
              </a:rPr>
              <a:t>Fail-over</a:t>
            </a:r>
          </a:p>
          <a:p>
            <a:pPr marL="1139542" lvl="1" indent="-457200">
              <a:lnSpc>
                <a:spcPct val="160000"/>
              </a:lnSpc>
              <a:buSzPct val="45000"/>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sz="3000" dirty="0"/>
              <a:t>etc.</a:t>
            </a:r>
          </a:p>
          <a:p>
            <a:pPr marL="456974">
              <a:buClr>
                <a:srgbClr val="000000"/>
              </a:buClr>
              <a:buFont typeface="starbats" charset="2"/>
              <a:buChar cha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a:t>Developer takes care </a:t>
            </a:r>
            <a:r>
              <a:rPr lang="en-GB" altLang="en-US" dirty="0" smtClean="0"/>
              <a:t>of configuring </a:t>
            </a:r>
            <a:r>
              <a:rPr lang="en-GB" altLang="en-US" dirty="0"/>
              <a:t>the </a:t>
            </a:r>
            <a:r>
              <a:rPr lang="en-GB" altLang="en-US" dirty="0">
                <a:solidFill>
                  <a:schemeClr val="tx2">
                    <a:lumMod val="75000"/>
                  </a:schemeClr>
                </a:solidFill>
              </a:rPr>
              <a:t>container </a:t>
            </a:r>
            <a:r>
              <a:rPr lang="en-GB" altLang="en-US" dirty="0" smtClean="0"/>
              <a:t>and writing </a:t>
            </a:r>
            <a:r>
              <a:rPr lang="en-GB" altLang="en-US" dirty="0">
                <a:solidFill>
                  <a:schemeClr val="tx2">
                    <a:lumMod val="75000"/>
                  </a:schemeClr>
                </a:solidFill>
              </a:rPr>
              <a:t>business logic</a:t>
            </a:r>
          </a:p>
        </p:txBody>
      </p:sp>
    </p:spTree>
    <p:extLst>
      <p:ext uri="{BB962C8B-B14F-4D97-AF65-F5344CB8AC3E}">
        <p14:creationId xmlns:p14="http://schemas.microsoft.com/office/powerpoint/2010/main" val="26247992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66056"/>
            <a:ext cx="8001000" cy="139903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solidFill>
                  <a:schemeClr val="tx2">
                    <a:lumMod val="75000"/>
                  </a:schemeClr>
                </a:solidFill>
                <a:effectLst>
                  <a:reflection blurRad="12700" stA="24000" endPos="52000" dist="12700" dir="5400000" sy="-100000" rotWithShape="0"/>
                </a:effectLst>
                <a:cs typeface="Arial" panose="020B0604020202020204" pitchFamily="34" charset="0"/>
              </a:rPr>
              <a:t>   Java Applications types</a:t>
            </a:r>
            <a:endParaRPr lang="bg-BG" b="1" cap="all" dirty="0">
              <a:ln w="0"/>
              <a:solidFill>
                <a:schemeClr val="tx2">
                  <a:lumMod val="75000"/>
                </a:schemeClr>
              </a:solidFill>
              <a:effectLst>
                <a:reflection blurRad="12700" stA="24000" endPos="52000" dist="12700" dir="5400000" sy="-100000" rotWithShape="0"/>
              </a:effectLst>
              <a:cs typeface="Arial" panose="020B0604020202020204" pitchFamily="34" charset="0"/>
            </a:endParaRPr>
          </a:p>
        </p:txBody>
      </p:sp>
      <p:sp>
        <p:nvSpPr>
          <p:cNvPr id="3" name="Content Placeholder 2"/>
          <p:cNvSpPr>
            <a:spLocks noGrp="1"/>
          </p:cNvSpPr>
          <p:nvPr>
            <p:ph idx="1"/>
          </p:nvPr>
        </p:nvSpPr>
        <p:spPr>
          <a:xfrm>
            <a:off x="531812" y="1371600"/>
            <a:ext cx="9677400" cy="5083208"/>
          </a:xfrm>
        </p:spPr>
        <p:txBody>
          <a:bodyPr>
            <a:normAutofit fontScale="92500" lnSpcReduction="10000"/>
          </a:bodyPr>
          <a:lstStyle/>
          <a:p>
            <a:pPr marL="941832" indent="-457200">
              <a:lnSpc>
                <a:spcPct val="150000"/>
              </a:lnSpc>
              <a:spcBef>
                <a:spcPct val="0"/>
              </a:spcBef>
            </a:pPr>
            <a:r>
              <a:rPr lang="en-US" sz="2700" b="1" dirty="0" smtClean="0">
                <a:ln w="1905"/>
                <a:solidFill>
                  <a:schemeClr val="tx2">
                    <a:lumMod val="75000"/>
                  </a:schemeClr>
                </a:solidFill>
                <a:effectLst>
                  <a:innerShdw blurRad="69850" dist="43180" dir="5400000">
                    <a:srgbClr val="000000">
                      <a:alpha val="65000"/>
                    </a:srgbClr>
                  </a:innerShdw>
                </a:effectLst>
                <a:ea typeface="+mj-ea"/>
                <a:cs typeface="+mj-cs"/>
              </a:rPr>
              <a:t>Applets</a:t>
            </a:r>
            <a:r>
              <a:rPr lang="en-US" sz="2700" b="1" dirty="0" smtClean="0">
                <a:ln w="1905"/>
                <a:effectLst>
                  <a:innerShdw blurRad="69850" dist="43180" dir="5400000">
                    <a:srgbClr val="000000">
                      <a:alpha val="65000"/>
                    </a:srgbClr>
                  </a:innerShdw>
                </a:effectLst>
                <a:ea typeface="+mj-ea"/>
                <a:cs typeface="+mj-cs"/>
              </a:rPr>
              <a:t> </a:t>
            </a:r>
            <a:r>
              <a:rPr lang="en-US" sz="2700" b="1" dirty="0">
                <a:ln w="1905"/>
                <a:effectLst>
                  <a:innerShdw blurRad="69850" dist="43180" dir="5400000">
                    <a:srgbClr val="000000">
                      <a:alpha val="65000"/>
                    </a:srgbClr>
                  </a:innerShdw>
                </a:effectLst>
                <a:ea typeface="+mj-ea"/>
                <a:cs typeface="+mj-cs"/>
              </a:rPr>
              <a:t>– GUI</a:t>
            </a:r>
            <a:r>
              <a:rPr lang="bg-BG" sz="2700" b="1" dirty="0">
                <a:ln w="1905"/>
                <a:effectLst>
                  <a:innerShdw blurRad="69850" dist="43180" dir="5400000">
                    <a:srgbClr val="000000">
                      <a:alpha val="65000"/>
                    </a:srgbClr>
                  </a:innerShdw>
                </a:effectLst>
                <a:ea typeface="+mj-ea"/>
                <a:cs typeface="+mj-cs"/>
              </a:rPr>
              <a:t> </a:t>
            </a:r>
            <a:r>
              <a:rPr lang="en-US" sz="2700" b="1" dirty="0" smtClean="0">
                <a:ln w="1905"/>
                <a:effectLst>
                  <a:innerShdw blurRad="69850" dist="43180" dir="5400000">
                    <a:srgbClr val="000000">
                      <a:alpha val="65000"/>
                    </a:srgbClr>
                  </a:innerShdw>
                </a:effectLst>
                <a:ea typeface="+mj-ea"/>
                <a:cs typeface="+mj-cs"/>
              </a:rPr>
              <a:t>based components , executes through a web browser;</a:t>
            </a:r>
            <a:endParaRPr lang="bg-BG" sz="2700" b="1" dirty="0">
              <a:ln w="1905"/>
              <a:effectLst>
                <a:innerShdw blurRad="69850" dist="43180" dir="5400000">
                  <a:srgbClr val="000000">
                    <a:alpha val="65000"/>
                  </a:srgbClr>
                </a:innerShdw>
              </a:effectLst>
              <a:ea typeface="+mj-ea"/>
              <a:cs typeface="+mj-cs"/>
            </a:endParaRPr>
          </a:p>
          <a:p>
            <a:pPr marL="941832" lvl="1" indent="-457200">
              <a:lnSpc>
                <a:spcPct val="160000"/>
              </a:lnSpc>
              <a:spcBef>
                <a:spcPct val="0"/>
              </a:spcBef>
              <a:buClr>
                <a:srgbClr val="F2B254"/>
              </a:buClr>
              <a:buSzPct val="100000"/>
            </a:pPr>
            <a:r>
              <a:rPr lang="bg-BG" sz="2700" b="1" dirty="0">
                <a:ln w="1905"/>
                <a:solidFill>
                  <a:schemeClr val="tx2">
                    <a:lumMod val="75000"/>
                  </a:schemeClr>
                </a:solidFill>
                <a:effectLst>
                  <a:innerShdw blurRad="69850" dist="43180" dir="5400000">
                    <a:srgbClr val="000000">
                      <a:alpha val="65000"/>
                    </a:srgbClr>
                  </a:innerShdw>
                </a:effectLst>
                <a:ea typeface="+mj-ea"/>
                <a:cs typeface="+mj-cs"/>
              </a:rPr>
              <a:t> </a:t>
            </a:r>
            <a:r>
              <a:rPr lang="en-US" sz="2700" b="1" dirty="0">
                <a:ln w="1905"/>
                <a:solidFill>
                  <a:schemeClr val="tx2">
                    <a:lumMod val="75000"/>
                  </a:schemeClr>
                </a:solidFill>
                <a:effectLst>
                  <a:innerShdw blurRad="69850" dist="43180" dir="5400000">
                    <a:srgbClr val="000000">
                      <a:alpha val="65000"/>
                    </a:srgbClr>
                  </a:innerShdw>
                </a:effectLst>
                <a:ea typeface="+mj-ea"/>
                <a:cs typeface="+mj-cs"/>
              </a:rPr>
              <a:t>Desktop </a:t>
            </a:r>
            <a:r>
              <a:rPr lang="en-US" sz="2700" b="1" dirty="0">
                <a:ln w="1905"/>
                <a:effectLst>
                  <a:innerShdw blurRad="69850" dist="43180" dir="5400000">
                    <a:srgbClr val="000000">
                      <a:alpha val="65000"/>
                    </a:srgbClr>
                  </a:innerShdw>
                </a:effectLst>
                <a:ea typeface="+mj-ea"/>
                <a:cs typeface="+mj-cs"/>
              </a:rPr>
              <a:t>applications</a:t>
            </a:r>
            <a:r>
              <a:rPr lang="bg-BG" sz="2700" b="1" dirty="0">
                <a:ln w="1905"/>
                <a:effectLst>
                  <a:innerShdw blurRad="69850" dist="43180" dir="5400000">
                    <a:srgbClr val="000000">
                      <a:alpha val="65000"/>
                    </a:srgbClr>
                  </a:innerShdw>
                </a:effectLst>
                <a:ea typeface="+mj-ea"/>
                <a:cs typeface="+mj-cs"/>
              </a:rPr>
              <a:t> – </a:t>
            </a:r>
            <a:r>
              <a:rPr lang="en-US" sz="2700" b="1" dirty="0">
                <a:ln w="1905"/>
                <a:effectLst>
                  <a:innerShdw blurRad="69850" dist="43180" dir="5400000">
                    <a:srgbClr val="000000">
                      <a:alpha val="65000"/>
                    </a:srgbClr>
                  </a:innerShdw>
                </a:effectLst>
                <a:ea typeface="+mj-ea"/>
                <a:cs typeface="+mj-cs"/>
              </a:rPr>
              <a:t>executed at client side, graphical or console based;</a:t>
            </a:r>
          </a:p>
          <a:p>
            <a:pPr marL="941832" lvl="1" indent="-457200">
              <a:lnSpc>
                <a:spcPct val="160000"/>
              </a:lnSpc>
              <a:spcBef>
                <a:spcPct val="0"/>
              </a:spcBef>
              <a:buClr>
                <a:srgbClr val="F2B254"/>
              </a:buClr>
              <a:buSzPct val="100000"/>
            </a:pPr>
            <a:r>
              <a:rPr lang="en-US" sz="2700" b="1" dirty="0">
                <a:ln w="1905"/>
                <a:solidFill>
                  <a:schemeClr val="tx2">
                    <a:lumMod val="75000"/>
                  </a:schemeClr>
                </a:solidFill>
                <a:effectLst>
                  <a:innerShdw blurRad="69850" dist="43180" dir="5400000">
                    <a:srgbClr val="000000">
                      <a:alpha val="65000"/>
                    </a:srgbClr>
                  </a:innerShdw>
                </a:effectLst>
                <a:ea typeface="+mj-ea"/>
                <a:cs typeface="+mj-cs"/>
              </a:rPr>
              <a:t> Web Applications</a:t>
            </a:r>
            <a:r>
              <a:rPr lang="bg-BG" sz="2700" b="1" dirty="0">
                <a:ln w="1905"/>
                <a:solidFill>
                  <a:schemeClr val="tx2">
                    <a:lumMod val="75000"/>
                  </a:schemeClr>
                </a:solidFill>
                <a:effectLst>
                  <a:innerShdw blurRad="69850" dist="43180" dir="5400000">
                    <a:srgbClr val="000000">
                      <a:alpha val="65000"/>
                    </a:srgbClr>
                  </a:innerShdw>
                </a:effectLst>
                <a:ea typeface="+mj-ea"/>
                <a:cs typeface="+mj-cs"/>
              </a:rPr>
              <a:t> </a:t>
            </a:r>
            <a:r>
              <a:rPr lang="en-US" sz="2700" b="1" dirty="0">
                <a:ln w="1905"/>
                <a:solidFill>
                  <a:schemeClr val="tx2">
                    <a:lumMod val="75000"/>
                  </a:schemeClr>
                </a:solidFill>
                <a:effectLst>
                  <a:innerShdw blurRad="69850" dist="43180" dir="5400000">
                    <a:srgbClr val="000000">
                      <a:alpha val="65000"/>
                    </a:srgbClr>
                  </a:innerShdw>
                </a:effectLst>
                <a:ea typeface="+mj-ea"/>
                <a:cs typeface="+mj-cs"/>
              </a:rPr>
              <a:t> </a:t>
            </a:r>
            <a:r>
              <a:rPr lang="en-US" sz="2700" b="1" dirty="0">
                <a:ln w="1905"/>
                <a:effectLst>
                  <a:innerShdw blurRad="69850" dist="43180" dir="5400000">
                    <a:srgbClr val="000000">
                      <a:alpha val="65000"/>
                    </a:srgbClr>
                  </a:innerShdw>
                </a:effectLst>
                <a:ea typeface="+mj-ea"/>
                <a:cs typeface="+mj-cs"/>
              </a:rPr>
              <a:t>- executed through a web browser and responding to HTTP requests;</a:t>
            </a:r>
          </a:p>
          <a:p>
            <a:pPr marL="941832" lvl="1" indent="-457200">
              <a:lnSpc>
                <a:spcPct val="160000"/>
              </a:lnSpc>
              <a:spcBef>
                <a:spcPct val="0"/>
              </a:spcBef>
              <a:buClr>
                <a:srgbClr val="F2B254"/>
              </a:buClr>
              <a:buSzPct val="100000"/>
            </a:pPr>
            <a:r>
              <a:rPr lang="en-US" sz="2700" b="1" dirty="0">
                <a:ln w="1905"/>
                <a:solidFill>
                  <a:schemeClr val="tx2">
                    <a:lumMod val="75000"/>
                  </a:schemeClr>
                </a:solidFill>
                <a:effectLst>
                  <a:innerShdw blurRad="69850" dist="43180" dir="5400000">
                    <a:srgbClr val="000000">
                      <a:alpha val="65000"/>
                    </a:srgbClr>
                  </a:innerShdw>
                </a:effectLst>
                <a:ea typeface="+mj-ea"/>
                <a:cs typeface="+mj-cs"/>
              </a:rPr>
              <a:t> Enterprise applications</a:t>
            </a:r>
            <a:r>
              <a:rPr lang="bg-BG" sz="2700" b="1" dirty="0">
                <a:ln w="1905"/>
                <a:solidFill>
                  <a:schemeClr val="tx2">
                    <a:lumMod val="75000"/>
                  </a:schemeClr>
                </a:solidFill>
                <a:effectLst>
                  <a:innerShdw blurRad="69850" dist="43180" dir="5400000">
                    <a:srgbClr val="000000">
                      <a:alpha val="65000"/>
                    </a:srgbClr>
                  </a:innerShdw>
                </a:effectLst>
                <a:ea typeface="+mj-ea"/>
                <a:cs typeface="+mj-cs"/>
              </a:rPr>
              <a:t> </a:t>
            </a:r>
            <a:r>
              <a:rPr lang="bg-BG" sz="2700" b="1" dirty="0">
                <a:ln w="1905"/>
                <a:effectLst>
                  <a:innerShdw blurRad="69850" dist="43180" dir="5400000">
                    <a:srgbClr val="000000">
                      <a:alpha val="65000"/>
                    </a:srgbClr>
                  </a:innerShdw>
                </a:effectLst>
                <a:ea typeface="+mj-ea"/>
                <a:cs typeface="+mj-cs"/>
              </a:rPr>
              <a:t>– </a:t>
            </a:r>
            <a:r>
              <a:rPr lang="en-US" sz="2700" b="1" dirty="0">
                <a:ln w="1905"/>
                <a:effectLst>
                  <a:innerShdw blurRad="69850" dist="43180" dir="5400000">
                    <a:srgbClr val="000000">
                      <a:alpha val="65000"/>
                    </a:srgbClr>
                  </a:innerShdw>
                </a:effectLst>
                <a:ea typeface="+mj-ea"/>
                <a:cs typeface="+mj-cs"/>
              </a:rPr>
              <a:t>Executed in an </a:t>
            </a:r>
            <a:r>
              <a:rPr lang="en-US" sz="2700" b="1" dirty="0">
                <a:ln w="1905"/>
                <a:solidFill>
                  <a:schemeClr val="tx2">
                    <a:lumMod val="75000"/>
                  </a:schemeClr>
                </a:solidFill>
                <a:effectLst>
                  <a:innerShdw blurRad="69850" dist="43180" dir="5400000">
                    <a:srgbClr val="000000">
                      <a:alpha val="65000"/>
                    </a:srgbClr>
                  </a:innerShdw>
                </a:effectLst>
                <a:ea typeface="+mj-ea"/>
                <a:cs typeface="+mj-cs"/>
              </a:rPr>
              <a:t>Enterprise container</a:t>
            </a:r>
            <a:r>
              <a:rPr lang="en-US" sz="2700" b="1" dirty="0">
                <a:ln w="1905"/>
                <a:effectLst>
                  <a:innerShdw blurRad="69850" dist="43180" dir="5400000">
                    <a:srgbClr val="000000">
                      <a:alpha val="65000"/>
                    </a:srgbClr>
                  </a:innerShdw>
                </a:effectLst>
                <a:ea typeface="+mj-ea"/>
                <a:cs typeface="+mj-cs"/>
              </a:rPr>
              <a:t>. In most cases contain a web application inside.</a:t>
            </a:r>
            <a:endParaRPr lang="bg-BG" sz="2700" b="1" dirty="0">
              <a:ln w="1905"/>
              <a:effectLst>
                <a:innerShdw blurRad="69850" dist="43180" dir="5400000">
                  <a:srgbClr val="000000">
                    <a:alpha val="65000"/>
                  </a:srgbClr>
                </a:innerShdw>
              </a:effectLst>
              <a:ea typeface="+mj-ea"/>
              <a:cs typeface="+mj-cs"/>
            </a:endParaRPr>
          </a:p>
        </p:txBody>
      </p:sp>
      <p:sp>
        <p:nvSpPr>
          <p:cNvPr id="7" name="Rectangle 6"/>
          <p:cNvSpPr/>
          <p:nvPr/>
        </p:nvSpPr>
        <p:spPr>
          <a:xfrm>
            <a:off x="6002047" y="2967335"/>
            <a:ext cx="184731" cy="923330"/>
          </a:xfrm>
          <a:prstGeom prst="rect">
            <a:avLst/>
          </a:prstGeom>
          <a:noFill/>
        </p:spPr>
        <p:txBody>
          <a:bodyPr wrap="none" lIns="91440" tIns="45720" rIns="91440" bIns="45720">
            <a:spAutoFit/>
          </a:bodyPr>
          <a:lstStyle/>
          <a:p>
            <a:pPr algn="ctr"/>
            <a:endParaRPr lang="en-US" sz="54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2255998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03212" y="228600"/>
            <a:ext cx="8786707" cy="1147480"/>
          </a:xfrm>
          <a:ln/>
          <a:extLst>
            <a:ext uri="{91240B29-F687-4F45-9708-019B960494DF}">
              <a14:hiddenLine xmlns:a14="http://schemas.microsoft.com/office/drawing/2010/main" w="9360">
                <a:solidFill>
                  <a:srgbClr val="000000"/>
                </a:solidFill>
                <a:round/>
                <a:headEnd/>
                <a:tailEnd/>
              </a14:hiddenLine>
            </a:ext>
          </a:extLst>
        </p:spPr>
        <p:txBody>
          <a:bodyPr/>
          <a:lstStyle/>
          <a:p>
            <a:pPr>
              <a:tabLst>
                <a:tab pos="766103" algn="l"/>
                <a:tab pos="1532207" algn="l"/>
                <a:tab pos="2298310" algn="l"/>
                <a:tab pos="3064413" algn="l"/>
                <a:tab pos="3830517" algn="l"/>
                <a:tab pos="4596620" algn="l"/>
                <a:tab pos="5362724" algn="l"/>
                <a:tab pos="6128827" algn="l"/>
                <a:tab pos="6894930" algn="l"/>
                <a:tab pos="7661034" algn="l"/>
                <a:tab pos="8427137" algn="l"/>
              </a:tabLst>
            </a:pPr>
            <a:r>
              <a:rPr lang="en-GB" altLang="en-US" dirty="0" smtClean="0"/>
              <a:t>JEE Containers</a:t>
            </a:r>
            <a:endParaRPr lang="en-GB" altLang="en-US" dirty="0"/>
          </a:p>
        </p:txBody>
      </p:sp>
      <p:pic>
        <p:nvPicPr>
          <p:cNvPr id="4" name="Picture 3"/>
          <p:cNvPicPr/>
          <p:nvPr/>
        </p:nvPicPr>
        <p:blipFill>
          <a:blip r:embed="rId3" cstate="print"/>
          <a:srcRect/>
          <a:stretch>
            <a:fillRect/>
          </a:stretch>
        </p:blipFill>
        <p:spPr bwMode="auto">
          <a:xfrm>
            <a:off x="5332412" y="1066800"/>
            <a:ext cx="6477000" cy="5486400"/>
          </a:xfrm>
          <a:prstGeom prst="rect">
            <a:avLst/>
          </a:prstGeom>
          <a:noFill/>
          <a:ln w="9525">
            <a:noFill/>
            <a:miter lim="800000"/>
            <a:headEnd/>
            <a:tailEnd/>
          </a:ln>
        </p:spPr>
      </p:pic>
      <p:sp>
        <p:nvSpPr>
          <p:cNvPr id="2" name="Rectangle 1"/>
          <p:cNvSpPr/>
          <p:nvPr/>
        </p:nvSpPr>
        <p:spPr>
          <a:xfrm>
            <a:off x="303211" y="1219200"/>
            <a:ext cx="4800601" cy="5016758"/>
          </a:xfrm>
          <a:prstGeom prst="rect">
            <a:avLst/>
          </a:prstGeom>
        </p:spPr>
        <p:txBody>
          <a:bodyPr wrap="square">
            <a:spAutoFit/>
          </a:bodyPr>
          <a:lstStyle/>
          <a:p>
            <a:pPr marL="941832" indent="-457200">
              <a:lnSpc>
                <a:spcPct val="140000"/>
              </a:lnSpc>
              <a:spcBef>
                <a:spcPct val="0"/>
              </a:spcBef>
              <a:spcAft>
                <a:spcPts val="600"/>
              </a:spcAft>
              <a:buClr>
                <a:srgbClr val="F2B254"/>
              </a:buClr>
              <a:buSzPct val="100000"/>
              <a:buFont typeface="Wingdings" panose="05000000000000000000" pitchFamily="2" charset="2"/>
              <a:buChar char="§"/>
            </a:pPr>
            <a:r>
              <a:rPr lang="ru-RU" b="1" dirty="0">
                <a:ln w="1905"/>
                <a:effectLst>
                  <a:innerShdw blurRad="69850" dist="43180" dir="5400000">
                    <a:srgbClr val="000000">
                      <a:alpha val="65000"/>
                    </a:srgbClr>
                  </a:innerShdw>
                </a:effectLst>
              </a:rPr>
              <a:t> </a:t>
            </a:r>
            <a:r>
              <a:rPr lang="en-US" sz="2500" b="1" dirty="0">
                <a:ln w="1905"/>
                <a:effectLst>
                  <a:innerShdw blurRad="69850" dist="43180" dir="5400000">
                    <a:srgbClr val="000000">
                      <a:alpha val="65000"/>
                    </a:srgbClr>
                  </a:innerShdw>
                </a:effectLst>
                <a:ea typeface="+mj-ea"/>
                <a:cs typeface="+mj-cs"/>
              </a:rPr>
              <a:t>JEE infrastructure is separated into </a:t>
            </a:r>
            <a:r>
              <a:rPr lang="en-US" sz="2500" b="1" dirty="0">
                <a:ln w="1905"/>
                <a:solidFill>
                  <a:schemeClr val="tx2">
                    <a:lumMod val="75000"/>
                  </a:schemeClr>
                </a:solidFill>
                <a:effectLst>
                  <a:innerShdw blurRad="69850" dist="43180" dir="5400000">
                    <a:srgbClr val="000000">
                      <a:alpha val="65000"/>
                    </a:srgbClr>
                  </a:innerShdw>
                </a:effectLst>
                <a:ea typeface="+mj-ea"/>
                <a:cs typeface="+mj-cs"/>
              </a:rPr>
              <a:t>logical areas called containers </a:t>
            </a:r>
          </a:p>
          <a:p>
            <a:pPr marL="941832" indent="-457200">
              <a:lnSpc>
                <a:spcPct val="140000"/>
              </a:lnSpc>
              <a:spcBef>
                <a:spcPct val="0"/>
              </a:spcBef>
              <a:spcAft>
                <a:spcPts val="600"/>
              </a:spcAft>
              <a:buClr>
                <a:srgbClr val="F2B254"/>
              </a:buClr>
              <a:buSzPct val="100000"/>
              <a:buFont typeface="Wingdings" panose="05000000000000000000" pitchFamily="2" charset="2"/>
              <a:buChar char="§"/>
            </a:pPr>
            <a:r>
              <a:rPr lang="en-US" sz="2500" b="1" dirty="0">
                <a:ln w="1905"/>
                <a:effectLst>
                  <a:innerShdw blurRad="69850" dist="43180" dir="5400000">
                    <a:srgbClr val="000000">
                      <a:alpha val="65000"/>
                    </a:srgbClr>
                  </a:innerShdw>
                </a:effectLst>
                <a:ea typeface="+mj-ea"/>
                <a:cs typeface="+mj-cs"/>
              </a:rPr>
              <a:t>Each container supports different </a:t>
            </a:r>
            <a:r>
              <a:rPr lang="en-US" sz="2500" b="1" dirty="0">
                <a:ln w="1905"/>
                <a:solidFill>
                  <a:schemeClr val="tx2">
                    <a:lumMod val="75000"/>
                  </a:schemeClr>
                </a:solidFill>
                <a:effectLst>
                  <a:innerShdw blurRad="69850" dist="43180" dir="5400000">
                    <a:srgbClr val="000000">
                      <a:alpha val="65000"/>
                    </a:srgbClr>
                  </a:innerShdw>
                </a:effectLst>
                <a:ea typeface="+mj-ea"/>
                <a:cs typeface="+mj-cs"/>
              </a:rPr>
              <a:t>set of APIs </a:t>
            </a:r>
            <a:r>
              <a:rPr lang="ru-RU" sz="2500" b="1" dirty="0">
                <a:ln w="1905"/>
                <a:effectLst>
                  <a:innerShdw blurRad="69850" dist="43180" dir="5400000">
                    <a:srgbClr val="000000">
                      <a:alpha val="65000"/>
                    </a:srgbClr>
                  </a:innerShdw>
                </a:effectLst>
                <a:ea typeface="+mj-ea"/>
                <a:cs typeface="+mj-cs"/>
              </a:rPr>
              <a:t>(</a:t>
            </a:r>
            <a:r>
              <a:rPr lang="en-US" sz="2500" b="1" dirty="0">
                <a:ln w="1905"/>
                <a:effectLst>
                  <a:innerShdw blurRad="69850" dist="43180" dir="5400000">
                    <a:srgbClr val="000000">
                      <a:alpha val="65000"/>
                    </a:srgbClr>
                  </a:innerShdw>
                </a:effectLst>
                <a:ea typeface="+mj-ea"/>
                <a:cs typeface="+mj-cs"/>
              </a:rPr>
              <a:t>security, database access, transaction handling, naming directory, resource injection)</a:t>
            </a:r>
            <a:r>
              <a:rPr lang="ru-RU" sz="2500" b="1" dirty="0">
                <a:ln w="1905"/>
                <a:effectLst>
                  <a:innerShdw blurRad="69850" dist="43180" dir="5400000">
                    <a:srgbClr val="000000">
                      <a:alpha val="65000"/>
                    </a:srgbClr>
                  </a:innerShdw>
                </a:effectLst>
                <a:ea typeface="+mj-ea"/>
                <a:cs typeface="+mj-cs"/>
              </a:rPr>
              <a:t>. </a:t>
            </a:r>
            <a:endParaRPr lang="bg-BG" sz="2500" b="1" dirty="0">
              <a:ln w="1905"/>
              <a:effectLst>
                <a:innerShdw blurRad="69850" dist="43180" dir="5400000">
                  <a:srgbClr val="000000">
                    <a:alpha val="65000"/>
                  </a:srgbClr>
                </a:innerShdw>
              </a:effectLst>
              <a:ea typeface="+mj-ea"/>
              <a:cs typeface="+mj-cs"/>
            </a:endParaRPr>
          </a:p>
        </p:txBody>
      </p:sp>
    </p:spTree>
    <p:extLst>
      <p:ext uri="{BB962C8B-B14F-4D97-AF65-F5344CB8AC3E}">
        <p14:creationId xmlns:p14="http://schemas.microsoft.com/office/powerpoint/2010/main" val="13268437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Template>
  <TotalTime>0</TotalTime>
  <Words>1438</Words>
  <Application>Microsoft Office PowerPoint</Application>
  <PresentationFormat>Custom</PresentationFormat>
  <Paragraphs>220</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starbats</vt:lpstr>
      <vt:lpstr>Arial</vt:lpstr>
      <vt:lpstr>Calibri</vt:lpstr>
      <vt:lpstr>Cambria</vt:lpstr>
      <vt:lpstr>Consolas</vt:lpstr>
      <vt:lpstr>Symbol</vt:lpstr>
      <vt:lpstr>Tahoma</vt:lpstr>
      <vt:lpstr>Wingdings</vt:lpstr>
      <vt:lpstr>SoftUni 16x9</vt:lpstr>
      <vt:lpstr>Java EE Basics</vt:lpstr>
      <vt:lpstr>Table of Contents</vt:lpstr>
      <vt:lpstr>Differences between Java EE and Java SE</vt:lpstr>
      <vt:lpstr>What exactly is the JEE/J2EE?</vt:lpstr>
      <vt:lpstr>Enterprise Systems Essentials</vt:lpstr>
      <vt:lpstr>Before JEE</vt:lpstr>
      <vt:lpstr>After JEE</vt:lpstr>
      <vt:lpstr>   Java Applications types</vt:lpstr>
      <vt:lpstr>JEE Containers</vt:lpstr>
      <vt:lpstr>Application Servers</vt:lpstr>
      <vt:lpstr>   Services</vt:lpstr>
      <vt:lpstr>   JEE application </vt:lpstr>
      <vt:lpstr>Annotations and descriptors</vt:lpstr>
      <vt:lpstr>Annotations and descriptors</vt:lpstr>
      <vt:lpstr> Packaging</vt:lpstr>
      <vt:lpstr>Setup Java EE Environment in practice</vt:lpstr>
      <vt:lpstr>Installing Java</vt:lpstr>
      <vt:lpstr>Eclipse for Java EE</vt:lpstr>
      <vt:lpstr>Eclipse for Java EE</vt:lpstr>
      <vt:lpstr>WildFly (Jboss AS)</vt:lpstr>
      <vt:lpstr>Free Trainings @ Software University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subject>HTML, CSS and JavaScript Course</dc:subject>
  <dc:creator/>
  <cp:keywords>Java, variables, methods, loops, objects, classes, arrays, collections, sets, maps, programming, course, SoftUni, Software University</cp:keywords>
  <dc:description>https://softuni.bg/courses/software-technologies</dc:description>
  <cp:lastModifiedBy/>
  <cp:revision>1</cp:revision>
  <dcterms:created xsi:type="dcterms:W3CDTF">2014-01-02T17:00:34Z</dcterms:created>
  <dcterms:modified xsi:type="dcterms:W3CDTF">2016-09-25T14:13:30Z</dcterms:modified>
  <cp:category>Java, back-end, computer programming,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