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2"/>
  </p:sldMasterIdLst>
  <p:notesMasterIdLst>
    <p:notesMasterId r:id="rId46"/>
  </p:notesMasterIdLst>
  <p:handoutMasterIdLst>
    <p:handoutMasterId r:id="rId47"/>
  </p:handoutMasterIdLst>
  <p:sldIdLst>
    <p:sldId id="274" r:id="rId3"/>
    <p:sldId id="276" r:id="rId4"/>
    <p:sldId id="468" r:id="rId5"/>
    <p:sldId id="469" r:id="rId6"/>
    <p:sldId id="470" r:id="rId7"/>
    <p:sldId id="472" r:id="rId8"/>
    <p:sldId id="487" r:id="rId9"/>
    <p:sldId id="475" r:id="rId10"/>
    <p:sldId id="484" r:id="rId11"/>
    <p:sldId id="481" r:id="rId12"/>
    <p:sldId id="482" r:id="rId13"/>
    <p:sldId id="483" r:id="rId14"/>
    <p:sldId id="480" r:id="rId15"/>
    <p:sldId id="485" r:id="rId16"/>
    <p:sldId id="474" r:id="rId17"/>
    <p:sldId id="486" r:id="rId18"/>
    <p:sldId id="489" r:id="rId19"/>
    <p:sldId id="473" r:id="rId20"/>
    <p:sldId id="490" r:id="rId21"/>
    <p:sldId id="471" r:id="rId22"/>
    <p:sldId id="491" r:id="rId23"/>
    <p:sldId id="492" r:id="rId24"/>
    <p:sldId id="493" r:id="rId25"/>
    <p:sldId id="494" r:id="rId26"/>
    <p:sldId id="495" r:id="rId27"/>
    <p:sldId id="496" r:id="rId28"/>
    <p:sldId id="497" r:id="rId29"/>
    <p:sldId id="499" r:id="rId30"/>
    <p:sldId id="500" r:id="rId31"/>
    <p:sldId id="501" r:id="rId32"/>
    <p:sldId id="502" r:id="rId33"/>
    <p:sldId id="503" r:id="rId34"/>
    <p:sldId id="504" r:id="rId35"/>
    <p:sldId id="509" r:id="rId36"/>
    <p:sldId id="510" r:id="rId37"/>
    <p:sldId id="505" r:id="rId38"/>
    <p:sldId id="506" r:id="rId39"/>
    <p:sldId id="507" r:id="rId40"/>
    <p:sldId id="508" r:id="rId41"/>
    <p:sldId id="488" r:id="rId42"/>
    <p:sldId id="398" r:id="rId43"/>
    <p:sldId id="352" r:id="rId44"/>
    <p:sldId id="467" r:id="rId45"/>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709A2BE3-2D0E-4BDF-9E7B-B5B14B6C6981}">
          <p14:sldIdLst>
            <p14:sldId id="274"/>
            <p14:sldId id="276"/>
            <p14:sldId id="468"/>
          </p14:sldIdLst>
        </p14:section>
        <p14:section name="Thymeleaf" id="{F6039FBA-246C-43F7-AB6B-8A116B3B77FC}">
          <p14:sldIdLst>
            <p14:sldId id="469"/>
            <p14:sldId id="470"/>
            <p14:sldId id="472"/>
            <p14:sldId id="487"/>
            <p14:sldId id="475"/>
            <p14:sldId id="484"/>
            <p14:sldId id="481"/>
            <p14:sldId id="482"/>
            <p14:sldId id="483"/>
            <p14:sldId id="480"/>
            <p14:sldId id="485"/>
            <p14:sldId id="474"/>
            <p14:sldId id="486"/>
            <p14:sldId id="489"/>
            <p14:sldId id="473"/>
            <p14:sldId id="490"/>
            <p14:sldId id="471"/>
            <p14:sldId id="491"/>
          </p14:sldIdLst>
        </p14:section>
        <p14:section name="Spring Controllers" id="{1185EE63-3AE1-4642-A5EF-566C5C7EEAA6}">
          <p14:sldIdLst>
            <p14:sldId id="492"/>
            <p14:sldId id="493"/>
            <p14:sldId id="494"/>
            <p14:sldId id="495"/>
            <p14:sldId id="496"/>
            <p14:sldId id="497"/>
            <p14:sldId id="499"/>
            <p14:sldId id="500"/>
            <p14:sldId id="501"/>
            <p14:sldId id="502"/>
            <p14:sldId id="503"/>
            <p14:sldId id="504"/>
            <p14:sldId id="509"/>
            <p14:sldId id="510"/>
            <p14:sldId id="505"/>
            <p14:sldId id="506"/>
            <p14:sldId id="507"/>
            <p14:sldId id="508"/>
          </p14:sldIdLst>
        </p14:section>
        <p14:section name="Conclusion" id="{10E03AB1-9AA8-4E86-9A64-D741901E50A2}">
          <p14:sldIdLst>
            <p14:sldId id="488"/>
            <p14:sldId id="398"/>
            <p14:sldId id="352"/>
            <p14:sldId id="467"/>
          </p14:sldIdLst>
        </p14:section>
      </p14:sectionLst>
    </p:ext>
    <p:ext uri="{EFAFB233-063F-42B5-8137-9DF3F51BA10A}">
      <p15:sldGuideLst xmlns:p15="http://schemas.microsoft.com/office/powerpoint/2012/main">
        <p15:guide id="1" orient="horz" pos="2160" userDrawn="1">
          <p15:clr>
            <a:srgbClr val="A4A3A4"/>
          </p15:clr>
        </p15:guide>
        <p15:guide id="5" pos="3839"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0D9"/>
    <a:srgbClr val="FFA72A"/>
    <a:srgbClr val="F0F5FA"/>
    <a:srgbClr val="1A8AFA"/>
    <a:srgbClr val="0097CC"/>
    <a:srgbClr val="FDFFFF"/>
    <a:srgbClr val="603A14"/>
    <a:srgbClr val="E85C0E"/>
    <a:srgbClr val="BAB398"/>
    <a:srgbClr val="ADA485"/>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370" autoAdjust="0"/>
    <p:restoredTop sz="90559" autoAdjust="0"/>
  </p:normalViewPr>
  <p:slideViewPr>
    <p:cSldViewPr>
      <p:cViewPr varScale="1">
        <p:scale>
          <a:sx n="103" d="100"/>
          <a:sy n="103" d="100"/>
        </p:scale>
        <p:origin x="606" y="114"/>
      </p:cViewPr>
      <p:guideLst>
        <p:guide orient="horz" pos="2160"/>
        <p:guide pos="3839"/>
      </p:guideLst>
    </p:cSldViewPr>
  </p:slideViewPr>
  <p:outlineViewPr>
    <p:cViewPr>
      <p:scale>
        <a:sx n="33" d="100"/>
        <a:sy n="33" d="100"/>
      </p:scale>
      <p:origin x="0" y="-6192"/>
    </p:cViewPr>
  </p:outlineViewPr>
  <p:notesTextViewPr>
    <p:cViewPr>
      <p:scale>
        <a:sx n="1" d="1"/>
        <a:sy n="1" d="1"/>
      </p:scale>
      <p:origin x="0" y="0"/>
    </p:cViewPr>
  </p:notesTextViewPr>
  <p:sorterViewPr>
    <p:cViewPr>
      <p:scale>
        <a:sx n="100" d="100"/>
        <a:sy n="100" d="100"/>
      </p:scale>
      <p:origin x="0" y="-8088"/>
    </p:cViewPr>
  </p:sorterViewPr>
  <p:notesViewPr>
    <p:cSldViewPr showGuides="1">
      <p:cViewPr varScale="1">
        <p:scale>
          <a:sx n="87" d="100"/>
          <a:sy n="87" d="100"/>
        </p:scale>
        <p:origin x="3840"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notesMaster" Target="notesMasters/notesMaster1.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hyperlink" Target="http://softuni.org/" TargetMode="External"/><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2520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252000"/>
          </a:xfrm>
          <a:prstGeom prst="rect">
            <a:avLst/>
          </a:prstGeom>
        </p:spPr>
        <p:txBody>
          <a:bodyPr vert="horz" lIns="91440" tIns="45720" rIns="91440" bIns="45720" rtlCol="0"/>
          <a:lstStyle>
            <a:lvl1pPr algn="r">
              <a:defRPr sz="1200"/>
            </a:lvl1pPr>
          </a:lstStyle>
          <a:p>
            <a:fld id="{FE5B4EDC-59C0-49C7-8ADA-5A781B329E02}" type="datetimeFigureOut">
              <a:rPr lang="en-US"/>
              <a:pPr/>
              <a:t>3/8/2017</a:t>
            </a:fld>
            <a:endParaRPr dirty="0"/>
          </a:p>
        </p:txBody>
      </p:sp>
      <p:sp>
        <p:nvSpPr>
          <p:cNvPr id="4" name="Footer Placeholder 3"/>
          <p:cNvSpPr>
            <a:spLocks noGrp="1"/>
          </p:cNvSpPr>
          <p:nvPr>
            <p:ph type="ftr" sz="quarter" idx="2"/>
          </p:nvPr>
        </p:nvSpPr>
        <p:spPr>
          <a:xfrm>
            <a:off x="0" y="8747999"/>
            <a:ext cx="6165000" cy="394413"/>
          </a:xfrm>
          <a:prstGeom prst="rect">
            <a:avLst/>
          </a:prstGeom>
        </p:spPr>
        <p:txBody>
          <a:bodyPr vert="horz" lIns="91440" tIns="45720" rIns="91440" bIns="45720" rtlCol="0" anchor="b"/>
          <a:lstStyle>
            <a:lvl1pPr algn="l">
              <a:defRPr sz="1200"/>
            </a:lvl1pPr>
          </a:lstStyle>
          <a:p>
            <a:r>
              <a:rPr lang="en-US" sz="1000" dirty="0"/>
              <a:t>© Software University Foundation – </a:t>
            </a:r>
            <a:r>
              <a:rPr lang="en-US" sz="1000" u="sng" dirty="0">
                <a:hlinkClick r:id="rId2"/>
              </a:rPr>
              <a:t>http://softuni.org</a:t>
            </a:r>
            <a:endParaRPr lang="en-US" sz="1000" dirty="0"/>
          </a:p>
          <a:p>
            <a:r>
              <a:rPr lang="en-US" sz="1000" dirty="0"/>
              <a:t>This work is licensed under the </a:t>
            </a:r>
            <a:r>
              <a:rPr lang="en-US" sz="1000" u="sng" noProof="1">
                <a:hlinkClick r:id="rId3"/>
              </a:rPr>
              <a:t>Creative Commons Attribution-NonCommercial-ShareAlike</a:t>
            </a:r>
            <a:r>
              <a:rPr lang="en-US" sz="1000" noProof="1"/>
              <a:t> </a:t>
            </a:r>
            <a:r>
              <a:rPr lang="en-US" sz="1000" dirty="0"/>
              <a:t>license.</a:t>
            </a:r>
            <a:endParaRPr sz="1000" dirty="0"/>
          </a:p>
        </p:txBody>
      </p:sp>
      <p:sp>
        <p:nvSpPr>
          <p:cNvPr id="5" name="Slide Number Placeholder 4"/>
          <p:cNvSpPr>
            <a:spLocks noGrp="1"/>
          </p:cNvSpPr>
          <p:nvPr>
            <p:ph type="sldNum" sz="quarter" idx="3"/>
          </p:nvPr>
        </p:nvSpPr>
        <p:spPr>
          <a:xfrm>
            <a:off x="6165000" y="8748000"/>
            <a:ext cx="691412" cy="394412"/>
          </a:xfrm>
          <a:prstGeom prst="rect">
            <a:avLst/>
          </a:prstGeom>
        </p:spPr>
        <p:txBody>
          <a:bodyPr vert="horz" lIns="91440" tIns="45720" rIns="91440" bIns="45720" rtlCol="0" anchor="b"/>
          <a:lstStyle>
            <a:lvl1pPr algn="r">
              <a:defRPr sz="1200"/>
            </a:lvl1pPr>
          </a:lstStyle>
          <a:p>
            <a:fld id="{79429053-DC2A-4342-ADD4-2FD729D91E2C}" type="slidenum">
              <a:rPr sz="1000"/>
              <a:pPr/>
              <a:t>‹#›</a:t>
            </a:fld>
            <a:endParaRPr sz="1000" dirty="0"/>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hyperlink" Target="http://softuni.org/" TargetMode="External"/><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252000"/>
          </a:xfrm>
          <a:prstGeom prst="rect">
            <a:avLst/>
          </a:prstGeom>
        </p:spPr>
        <p:txBody>
          <a:bodyPr vert="horz" lIns="91440" tIns="45720" rIns="91440" bIns="45720" rtlCol="0"/>
          <a:lstStyle>
            <a:lvl1pPr algn="l">
              <a:defRPr sz="1000"/>
            </a:lvl1pPr>
          </a:lstStyle>
          <a:p>
            <a:endParaRPr lang="en-US" dirty="0"/>
          </a:p>
        </p:txBody>
      </p:sp>
      <p:sp>
        <p:nvSpPr>
          <p:cNvPr id="3" name="Date Placeholder 2"/>
          <p:cNvSpPr>
            <a:spLocks noGrp="1"/>
          </p:cNvSpPr>
          <p:nvPr>
            <p:ph type="dt" idx="1"/>
          </p:nvPr>
        </p:nvSpPr>
        <p:spPr>
          <a:xfrm>
            <a:off x="3884613" y="0"/>
            <a:ext cx="2971800" cy="252000"/>
          </a:xfrm>
          <a:prstGeom prst="rect">
            <a:avLst/>
          </a:prstGeom>
        </p:spPr>
        <p:txBody>
          <a:bodyPr vert="horz" lIns="91440" tIns="45720" rIns="91440" bIns="45720" rtlCol="0"/>
          <a:lstStyle>
            <a:lvl1pPr algn="r">
              <a:defRPr sz="1000"/>
            </a:lvl1pPr>
          </a:lstStyle>
          <a:p>
            <a:fld id="{F2D8D46A-B586-417D-BFBD-8C8FE0AAF762}" type="datetimeFigureOut">
              <a:rPr lang="en-US" smtClean="0"/>
              <a:pPr/>
              <a:t>3/8/2017</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381000" y="4343400"/>
            <a:ext cx="6096000" cy="4114800"/>
          </a:xfrm>
          <a:prstGeom prst="rect">
            <a:avLst/>
          </a:prstGeom>
        </p:spPr>
        <p:txBody>
          <a:bodyPr vert="horz" lIns="91440" tIns="45720" rIns="91440" bIns="45720" rtlCol="0"/>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p>
        </p:txBody>
      </p:sp>
      <p:sp>
        <p:nvSpPr>
          <p:cNvPr id="6" name="Footer Placeholder 5"/>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sz="1000" dirty="0"/>
              <a:t>© Software University Foundation – </a:t>
            </a:r>
            <a:r>
              <a:rPr lang="en-US" sz="1000" u="sng" dirty="0">
                <a:hlinkClick r:id="rId2"/>
              </a:rPr>
              <a:t>http://softuni.org</a:t>
            </a:r>
            <a:endParaRPr lang="en-US" sz="1000" dirty="0"/>
          </a:p>
          <a:p>
            <a:r>
              <a:rPr lang="en-US" sz="1000" dirty="0"/>
              <a:t>This work is licensed under the </a:t>
            </a:r>
            <a:r>
              <a:rPr lang="en-US" sz="1000" u="sng" noProof="1">
                <a:hlinkClick r:id="rId3"/>
              </a:rPr>
              <a:t>Creative Commons Attribution-NonCommercial-ShareAlike</a:t>
            </a:r>
            <a:r>
              <a:rPr lang="en-US" sz="1000" noProof="1"/>
              <a:t> </a:t>
            </a:r>
            <a:r>
              <a:rPr lang="en-US" sz="1000" dirty="0"/>
              <a:t>license.</a:t>
            </a:r>
          </a:p>
        </p:txBody>
      </p:sp>
      <p:sp>
        <p:nvSpPr>
          <p:cNvPr id="7" name="Slide Number Placeholder 6"/>
          <p:cNvSpPr>
            <a:spLocks noGrp="1"/>
          </p:cNvSpPr>
          <p:nvPr>
            <p:ph type="sldNum" sz="quarter" idx="5"/>
          </p:nvPr>
        </p:nvSpPr>
        <p:spPr>
          <a:xfrm>
            <a:off x="6308999" y="8747999"/>
            <a:ext cx="547413" cy="394413"/>
          </a:xfrm>
          <a:prstGeom prst="rect">
            <a:avLst/>
          </a:prstGeom>
        </p:spPr>
        <p:txBody>
          <a:bodyPr vert="horz" lIns="91440" tIns="45720" rIns="91440" bIns="45720" rtlCol="0" anchor="b"/>
          <a:lstStyle>
            <a:lvl1pPr algn="r">
              <a:defRPr sz="1000"/>
            </a:lvl1pPr>
          </a:lstStyle>
          <a:p>
            <a:fld id="{3EBA5BD7-F043-4D1B-AA17-CD412FC534DE}" type="slidenum">
              <a:rPr lang="en-US" smtClean="0"/>
              <a:pPr/>
              <a:t>‹#›</a:t>
            </a:fld>
            <a:endParaRPr lang="en-US" dirty="0"/>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hf hdr="0" dt="0"/>
  <p:notesStyle>
    <a:lvl1pPr marL="0" algn="l" defTabSz="1218987" rtl="0" eaLnBrk="1" latinLnBrk="0" hangingPunct="1">
      <a:defRPr sz="1600" kern="1200">
        <a:solidFill>
          <a:schemeClr val="tx1"/>
        </a:solidFill>
        <a:latin typeface="+mn-lt"/>
        <a:ea typeface="+mn-ea"/>
        <a:cs typeface="+mn-cs"/>
      </a:defRPr>
    </a:lvl1pPr>
    <a:lvl2pPr marL="177800" indent="0" algn="l" defTabSz="1218987" rtl="0" eaLnBrk="1" latinLnBrk="0" hangingPunct="1">
      <a:defRPr sz="1600" kern="1200">
        <a:solidFill>
          <a:schemeClr val="tx1"/>
        </a:solidFill>
        <a:latin typeface="+mn-lt"/>
        <a:ea typeface="+mn-ea"/>
        <a:cs typeface="+mn-cs"/>
      </a:defRPr>
    </a:lvl2pPr>
    <a:lvl3pPr marL="361950" indent="0" algn="l" defTabSz="1218987" rtl="0" eaLnBrk="1" latinLnBrk="0" hangingPunct="1">
      <a:defRPr sz="1600" kern="1200">
        <a:solidFill>
          <a:schemeClr val="tx1"/>
        </a:solidFill>
        <a:latin typeface="+mn-lt"/>
        <a:ea typeface="+mn-ea"/>
        <a:cs typeface="+mn-cs"/>
      </a:defRPr>
    </a:lvl3pPr>
    <a:lvl4pPr marL="539750" indent="0" algn="l" defTabSz="1218987" rtl="0" eaLnBrk="1" latinLnBrk="0" hangingPunct="1">
      <a:defRPr sz="1600" kern="1200">
        <a:solidFill>
          <a:schemeClr val="tx1"/>
        </a:solidFill>
        <a:latin typeface="+mn-lt"/>
        <a:ea typeface="+mn-ea"/>
        <a:cs typeface="+mn-cs"/>
      </a:defRPr>
    </a:lvl4pPr>
    <a:lvl5pPr marL="717550" indent="0"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42.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43.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8.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9.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2.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4.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41.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Footer Placeholder 4"/>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6" name="Slide Number Placeholder 5"/>
          <p:cNvSpPr>
            <a:spLocks noGrp="1"/>
          </p:cNvSpPr>
          <p:nvPr>
            <p:ph type="sldNum" sz="quarter" idx="11"/>
          </p:nvPr>
        </p:nvSpPr>
        <p:spPr/>
        <p:txBody>
          <a:bodyPr/>
          <a:lstStyle/>
          <a:p>
            <a:fld id="{3EBA5BD7-F043-4D1B-AA17-CD412FC534DE}" type="slidenum">
              <a:rPr lang="en-US" smtClean="0"/>
              <a:pPr/>
              <a:t>1</a:t>
            </a:fld>
            <a:endParaRPr lang="en-US" dirty="0"/>
          </a:p>
        </p:txBody>
      </p:sp>
    </p:spTree>
    <p:extLst>
      <p:ext uri="{BB962C8B-B14F-4D97-AF65-F5344CB8AC3E}">
        <p14:creationId xmlns:p14="http://schemas.microsoft.com/office/powerpoint/2010/main" val="9141515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42</a:t>
            </a:fld>
            <a:endParaRPr lang="en-US" dirty="0"/>
          </a:p>
        </p:txBody>
      </p:sp>
    </p:spTree>
    <p:extLst>
      <p:ext uri="{BB962C8B-B14F-4D97-AF65-F5344CB8AC3E}">
        <p14:creationId xmlns:p14="http://schemas.microsoft.com/office/powerpoint/2010/main" val="29684122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z="1000">
                <a:solidFill>
                  <a:prstClr val="black"/>
                </a:solidFill>
              </a:rPr>
              <a:t>© Software University Foundation – </a:t>
            </a:r>
            <a:r>
              <a:rPr lang="en-US" sz="1000" u="sng">
                <a:solidFill>
                  <a:prstClr val="black"/>
                </a:solidFill>
                <a:hlinkClick r:id="rId3"/>
              </a:rPr>
              <a:t>http://softuni.org</a:t>
            </a:r>
            <a:endParaRPr lang="en-US" sz="1000">
              <a:solidFill>
                <a:prstClr val="black"/>
              </a:solidFill>
            </a:endParaRPr>
          </a:p>
          <a:p>
            <a:r>
              <a:rPr lang="en-US" sz="1000">
                <a:solidFill>
                  <a:prstClr val="black"/>
                </a:solidFill>
              </a:rPr>
              <a:t>This work is licensed under the </a:t>
            </a:r>
            <a:r>
              <a:rPr lang="en-US" sz="1000" u="sng" noProof="1">
                <a:solidFill>
                  <a:prstClr val="black"/>
                </a:solidFill>
                <a:hlinkClick r:id="rId4"/>
              </a:rPr>
              <a:t>Creative Commons Attribution-NonCommercial-ShareAlike</a:t>
            </a:r>
            <a:r>
              <a:rPr lang="en-US" sz="1000" noProof="1">
                <a:solidFill>
                  <a:prstClr val="black"/>
                </a:solidFill>
              </a:rPr>
              <a:t> </a:t>
            </a:r>
            <a:r>
              <a:rPr lang="en-US" sz="1000">
                <a:solidFill>
                  <a:prstClr val="black"/>
                </a:solidFill>
              </a:rPr>
              <a:t>license.</a:t>
            </a:r>
            <a:endParaRPr lang="en-US" sz="1000" dirty="0">
              <a:solidFill>
                <a:prstClr val="black"/>
              </a:solidFill>
            </a:endParaRPr>
          </a:p>
        </p:txBody>
      </p:sp>
      <p:sp>
        <p:nvSpPr>
          <p:cNvPr id="5" name="Slide Number Placeholder 4"/>
          <p:cNvSpPr>
            <a:spLocks noGrp="1"/>
          </p:cNvSpPr>
          <p:nvPr>
            <p:ph type="sldNum" sz="quarter" idx="11"/>
          </p:nvPr>
        </p:nvSpPr>
        <p:spPr/>
        <p:txBody>
          <a:bodyPr/>
          <a:lstStyle/>
          <a:p>
            <a:fld id="{3EBA5BD7-F043-4D1B-AA17-CD412FC534DE}" type="slidenum">
              <a:rPr lang="en-US" smtClean="0">
                <a:solidFill>
                  <a:prstClr val="black"/>
                </a:solidFill>
              </a:rPr>
              <a:pPr/>
              <a:t>43</a:t>
            </a:fld>
            <a:endParaRPr lang="en-US" dirty="0">
              <a:solidFill>
                <a:prstClr val="black"/>
              </a:solidFill>
            </a:endParaRPr>
          </a:p>
        </p:txBody>
      </p:sp>
    </p:spTree>
    <p:extLst>
      <p:ext uri="{BB962C8B-B14F-4D97-AF65-F5344CB8AC3E}">
        <p14:creationId xmlns:p14="http://schemas.microsoft.com/office/powerpoint/2010/main" val="8103399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p:txBody>
          <a:bodyPr/>
          <a:lstStyle/>
          <a:p>
            <a:endParaRPr lang="bg-BG" dirty="0"/>
          </a:p>
        </p:txBody>
      </p:sp>
      <p:sp>
        <p:nvSpPr>
          <p:cNvPr id="2" name="Footer Placeholder 1"/>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3" name="Slide Number Placeholder 2"/>
          <p:cNvSpPr>
            <a:spLocks noGrp="1"/>
          </p:cNvSpPr>
          <p:nvPr>
            <p:ph type="sldNum" sz="quarter" idx="11"/>
          </p:nvPr>
        </p:nvSpPr>
        <p:spPr/>
        <p:txBody>
          <a:bodyPr/>
          <a:lstStyle/>
          <a:p>
            <a:fld id="{3EBA5BD7-F043-4D1B-AA17-CD412FC534DE}" type="slidenum">
              <a:rPr lang="en-US" smtClean="0"/>
              <a:pPr/>
              <a:t>2</a:t>
            </a:fld>
            <a:endParaRPr lang="en-US" dirty="0"/>
          </a:p>
        </p:txBody>
      </p:sp>
    </p:spTree>
    <p:extLst>
      <p:ext uri="{BB962C8B-B14F-4D97-AF65-F5344CB8AC3E}">
        <p14:creationId xmlns:p14="http://schemas.microsoft.com/office/powerpoint/2010/main" val="11347497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http://www.thymeleaf.org/doc/tutorials/3.0/usingthymeleaf.html</a:t>
            </a:r>
            <a:endParaRPr lang="bg-BG"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5</a:t>
            </a:fld>
            <a:endParaRPr lang="en-US" dirty="0"/>
          </a:p>
        </p:txBody>
      </p:sp>
    </p:spTree>
    <p:extLst>
      <p:ext uri="{BB962C8B-B14F-4D97-AF65-F5344CB8AC3E}">
        <p14:creationId xmlns:p14="http://schemas.microsoft.com/office/powerpoint/2010/main" val="4669393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8</a:t>
            </a:fld>
            <a:endParaRPr lang="en-US" dirty="0"/>
          </a:p>
        </p:txBody>
      </p:sp>
    </p:spTree>
    <p:extLst>
      <p:ext uri="{BB962C8B-B14F-4D97-AF65-F5344CB8AC3E}">
        <p14:creationId xmlns:p14="http://schemas.microsoft.com/office/powerpoint/2010/main" val="42760980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More on the standard dialect here - http://www.thymeleaf.org/doc/articles/standarddialect5minutes.html</a:t>
            </a:r>
            <a:endParaRPr lang="bg-BG"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9</a:t>
            </a:fld>
            <a:endParaRPr lang="en-US" dirty="0"/>
          </a:p>
        </p:txBody>
      </p:sp>
    </p:spTree>
    <p:extLst>
      <p:ext uri="{BB962C8B-B14F-4D97-AF65-F5344CB8AC3E}">
        <p14:creationId xmlns:p14="http://schemas.microsoft.com/office/powerpoint/2010/main" val="42329716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12</a:t>
            </a:fld>
            <a:endParaRPr lang="en-US" dirty="0"/>
          </a:p>
        </p:txBody>
      </p:sp>
    </p:spTree>
    <p:extLst>
      <p:ext uri="{BB962C8B-B14F-4D97-AF65-F5344CB8AC3E}">
        <p14:creationId xmlns:p14="http://schemas.microsoft.com/office/powerpoint/2010/main" val="31305608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14</a:t>
            </a:fld>
            <a:endParaRPr lang="en-US" dirty="0"/>
          </a:p>
        </p:txBody>
      </p:sp>
    </p:spTree>
    <p:extLst>
      <p:ext uri="{BB962C8B-B14F-4D97-AF65-F5344CB8AC3E}">
        <p14:creationId xmlns:p14="http://schemas.microsoft.com/office/powerpoint/2010/main" val="23894921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1832430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a:solidFill>
                  <a:prstClr val="black"/>
                </a:solidFill>
              </a:rPr>
              <a:t>© Software University Foundation – </a:t>
            </a:r>
            <a:r>
              <a:rPr lang="en-US" sz="1000" u="sng">
                <a:solidFill>
                  <a:prstClr val="black"/>
                </a:solidFill>
                <a:hlinkClick r:id="rId3"/>
              </a:rPr>
              <a:t>http://softuni.org</a:t>
            </a:r>
            <a:endParaRPr lang="en-US" sz="1000">
              <a:solidFill>
                <a:prstClr val="black"/>
              </a:solidFill>
            </a:endParaRPr>
          </a:p>
          <a:p>
            <a:r>
              <a:rPr lang="en-US" sz="1000">
                <a:solidFill>
                  <a:prstClr val="black"/>
                </a:solidFill>
              </a:rPr>
              <a:t>This work is licensed under the </a:t>
            </a:r>
            <a:r>
              <a:rPr lang="en-US" sz="1000" u="sng" noProof="1">
                <a:solidFill>
                  <a:prstClr val="black"/>
                </a:solidFill>
                <a:hlinkClick r:id="rId4"/>
              </a:rPr>
              <a:t>Creative Commons Attribution-NonCommercial-ShareAlike</a:t>
            </a:r>
            <a:r>
              <a:rPr lang="en-US" sz="1000" noProof="1">
                <a:solidFill>
                  <a:prstClr val="black"/>
                </a:solidFill>
              </a:rPr>
              <a:t> </a:t>
            </a:r>
            <a:r>
              <a:rPr lang="en-US" sz="1000">
                <a:solidFill>
                  <a:prstClr val="black"/>
                </a:solidFill>
              </a:rPr>
              <a:t>license.</a:t>
            </a:r>
            <a:endParaRPr lang="en-US" sz="1000" dirty="0">
              <a:solidFill>
                <a:prstClr val="black"/>
              </a:solidFill>
            </a:endParaRPr>
          </a:p>
        </p:txBody>
      </p:sp>
      <p:sp>
        <p:nvSpPr>
          <p:cNvPr id="5" name="Slide Number Placeholder 4"/>
          <p:cNvSpPr>
            <a:spLocks noGrp="1"/>
          </p:cNvSpPr>
          <p:nvPr>
            <p:ph type="sldNum" sz="quarter" idx="11"/>
          </p:nvPr>
        </p:nvSpPr>
        <p:spPr/>
        <p:txBody>
          <a:bodyPr/>
          <a:lstStyle/>
          <a:p>
            <a:fld id="{3EBA5BD7-F043-4D1B-AA17-CD412FC534DE}" type="slidenum">
              <a:rPr lang="en-US" smtClean="0">
                <a:solidFill>
                  <a:prstClr val="black"/>
                </a:solidFill>
              </a:rPr>
              <a:pPr/>
              <a:t>41</a:t>
            </a:fld>
            <a:endParaRPr lang="en-US" dirty="0">
              <a:solidFill>
                <a:prstClr val="black"/>
              </a:solidFill>
            </a:endParaRPr>
          </a:p>
        </p:txBody>
      </p:sp>
    </p:spTree>
    <p:extLst>
      <p:ext uri="{BB962C8B-B14F-4D97-AF65-F5344CB8AC3E}">
        <p14:creationId xmlns:p14="http://schemas.microsoft.com/office/powerpoint/2010/main" val="149231206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hyperlink" Target="http://judge.softuni.bg/" TargetMode="External"/><Relationship Id="rId13" Type="http://schemas.openxmlformats.org/officeDocument/2006/relationships/image" Target="../media/image7.png"/><Relationship Id="rId3" Type="http://schemas.openxmlformats.org/officeDocument/2006/relationships/image" Target="../media/image6.png"/><Relationship Id="rId7" Type="http://schemas.openxmlformats.org/officeDocument/2006/relationships/hyperlink" Target="http://forum.softuni.bg/" TargetMode="External"/><Relationship Id="rId12" Type="http://schemas.openxmlformats.org/officeDocument/2006/relationships/hyperlink" Target="http://www.introprogramming.info/" TargetMode="External"/><Relationship Id="rId2" Type="http://schemas.openxmlformats.org/officeDocument/2006/relationships/image" Target="../media/image5.jpeg"/><Relationship Id="rId1" Type="http://schemas.openxmlformats.org/officeDocument/2006/relationships/slideMaster" Target="../slideMasters/slideMaster1.xml"/><Relationship Id="rId6" Type="http://schemas.openxmlformats.org/officeDocument/2006/relationships/hyperlink" Target="http://www.nakov.com/" TargetMode="External"/><Relationship Id="rId11" Type="http://schemas.openxmlformats.org/officeDocument/2006/relationships/hyperlink" Target="http://www.youtube.com/SoftwareUniversity" TargetMode="External"/><Relationship Id="rId5" Type="http://schemas.openxmlformats.org/officeDocument/2006/relationships/hyperlink" Target="http://softuni.org/" TargetMode="External"/><Relationship Id="rId10" Type="http://schemas.openxmlformats.org/officeDocument/2006/relationships/hyperlink" Target="https://twitter.com/softunibg" TargetMode="External"/><Relationship Id="rId4" Type="http://schemas.openxmlformats.org/officeDocument/2006/relationships/hyperlink" Target="http://softuni.bg/" TargetMode="External"/><Relationship Id="rId9" Type="http://schemas.openxmlformats.org/officeDocument/2006/relationships/hyperlink" Target="https://www.facebook.com/SoftwareUniversity"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Slide">
    <p:bg bwMode="grayWhite">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366413" y="314301"/>
            <a:ext cx="7382341" cy="2000251"/>
          </a:xfrm>
        </p:spPr>
        <p:txBody>
          <a:bodyPr lIns="0" tIns="0" rIns="0" bIns="0">
            <a:normAutofit/>
          </a:bodyPr>
          <a:lstStyle>
            <a:lvl1pPr algn="r">
              <a:defRPr sz="5400">
                <a:solidFill>
                  <a:srgbClr val="F6D18E"/>
                </a:solidFill>
              </a:defRPr>
            </a:lvl1pPr>
          </a:lstStyle>
          <a:p>
            <a:r>
              <a:rPr lang="en-US" dirty="0"/>
              <a:t>Presentation Title</a:t>
            </a:r>
            <a:endParaRPr dirty="0"/>
          </a:p>
        </p:txBody>
      </p:sp>
      <p:sp>
        <p:nvSpPr>
          <p:cNvPr id="3" name="Subtitle 2"/>
          <p:cNvSpPr>
            <a:spLocks noGrp="1"/>
          </p:cNvSpPr>
          <p:nvPr>
            <p:ph type="subTitle" idx="1" hasCustomPrompt="1"/>
          </p:nvPr>
        </p:nvSpPr>
        <p:spPr>
          <a:xfrm>
            <a:off x="4366413" y="2346299"/>
            <a:ext cx="7382341" cy="1752600"/>
          </a:xfrm>
        </p:spPr>
        <p:txBody>
          <a:bodyPr lIns="0" tIns="0" rIns="0" bIns="0">
            <a:normAutofit/>
          </a:bodyPr>
          <a:lstStyle>
            <a:lvl1pPr marL="0" indent="0" algn="r">
              <a:spcBef>
                <a:spcPts val="0"/>
              </a:spcBef>
              <a:buNone/>
              <a:defRPr sz="4000" cap="none"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2" indent="0" algn="ctr">
              <a:buNone/>
              <a:defRPr>
                <a:solidFill>
                  <a:schemeClr val="tx1">
                    <a:tint val="75000"/>
                  </a:schemeClr>
                </a:solidFill>
              </a:defRPr>
            </a:lvl5pPr>
            <a:lvl6pPr marL="3047466"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dirty="0"/>
              <a:t>Presentation Subtitle</a:t>
            </a:r>
            <a:endParaRPr dirty="0"/>
          </a:p>
        </p:txBody>
      </p:sp>
      <p:sp>
        <p:nvSpPr>
          <p:cNvPr id="25" name="Text Placeholder 13"/>
          <p:cNvSpPr>
            <a:spLocks noGrp="1"/>
          </p:cNvSpPr>
          <p:nvPr>
            <p:ph type="body" sz="quarter" idx="10" hasCustomPrompt="1"/>
          </p:nvPr>
        </p:nvSpPr>
        <p:spPr bwMode="auto">
          <a:xfrm>
            <a:off x="760412" y="4164083"/>
            <a:ext cx="3187613" cy="525135"/>
          </a:xfrm>
          <a:prstGeom prst="rect">
            <a:avLst/>
          </a:prstGeom>
          <a:noFill/>
          <a:effectLst/>
        </p:spPr>
        <p:txBody>
          <a:bodyPr wrap="square" lIns="36000" tIns="36000" rIns="36000" bIns="36000" rtlCol="0" anchor="b" anchorCtr="0">
            <a:spAutoFit/>
          </a:bodyPr>
          <a:lstStyle>
            <a:lvl1pPr marL="0" indent="0" algn="l" rtl="0" fontAlgn="base">
              <a:spcBef>
                <a:spcPct val="0"/>
              </a:spcBef>
              <a:spcAft>
                <a:spcPct val="0"/>
              </a:spcAft>
              <a:buNone/>
              <a:defRPr lang="en-US" sz="2800" b="1" kern="1200" baseline="0" dirty="0" smtClean="0">
                <a:solidFill>
                  <a:srgbClr val="EE792A"/>
                </a:solidFill>
                <a:effectLst/>
                <a:latin typeface="+mn-lt"/>
                <a:ea typeface="+mn-ea"/>
                <a:cs typeface="+mn-cs"/>
              </a:defRPr>
            </a:lvl1pPr>
          </a:lstStyle>
          <a:p>
            <a:pPr lvl="0"/>
            <a:r>
              <a:rPr lang="en-US" dirty="0"/>
              <a:t>Author Name</a:t>
            </a:r>
          </a:p>
        </p:txBody>
      </p:sp>
      <p:sp>
        <p:nvSpPr>
          <p:cNvPr id="31" name="Picture Placeholder 4"/>
          <p:cNvSpPr>
            <a:spLocks noGrp="1"/>
          </p:cNvSpPr>
          <p:nvPr>
            <p:ph type="pic" sz="quarter" idx="16" hasCustomPrompt="1"/>
          </p:nvPr>
        </p:nvSpPr>
        <p:spPr>
          <a:xfrm>
            <a:off x="4366413" y="4191000"/>
            <a:ext cx="7382341" cy="1905000"/>
          </a:xfrm>
          <a:prstGeom prst="rect">
            <a:avLst/>
          </a:prstGeom>
        </p:spPr>
        <p:txBody>
          <a:bodyPr lIns="108000" tIns="36000" rIns="108000" bIns="36000"/>
          <a:lstStyle>
            <a:lvl1pPr marL="0" indent="0">
              <a:buNone/>
              <a:defRPr/>
            </a:lvl1pPr>
          </a:lstStyle>
          <a:p>
            <a:r>
              <a:rPr lang="en-US" dirty="0"/>
              <a:t>Insert a Picture Here</a:t>
            </a:r>
          </a:p>
        </p:txBody>
      </p:sp>
      <p:sp>
        <p:nvSpPr>
          <p:cNvPr id="32" name="Text Placeholder 13"/>
          <p:cNvSpPr>
            <a:spLocks noGrp="1"/>
          </p:cNvSpPr>
          <p:nvPr>
            <p:ph type="body" sz="quarter" idx="13" hasCustomPrompt="1"/>
          </p:nvPr>
        </p:nvSpPr>
        <p:spPr bwMode="auto">
          <a:xfrm>
            <a:off x="760413" y="4633982"/>
            <a:ext cx="3187614" cy="444343"/>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300" b="1" kern="1200" dirty="0" smtClean="0">
                <a:solidFill>
                  <a:srgbClr val="F4B36C"/>
                </a:solidFill>
                <a:effectLst/>
                <a:latin typeface="+mn-lt"/>
                <a:ea typeface="+mn-ea"/>
                <a:cs typeface="+mn-cs"/>
              </a:defRPr>
            </a:lvl1pPr>
          </a:lstStyle>
          <a:p>
            <a:pPr lvl="0"/>
            <a:r>
              <a:rPr lang="en-US" dirty="0"/>
              <a:t>Position</a:t>
            </a:r>
          </a:p>
        </p:txBody>
      </p:sp>
      <p:sp>
        <p:nvSpPr>
          <p:cNvPr id="33" name="Text Placeholder 13"/>
          <p:cNvSpPr>
            <a:spLocks noGrp="1"/>
          </p:cNvSpPr>
          <p:nvPr>
            <p:ph type="body" sz="quarter" idx="14" hasCustomPrompt="1"/>
          </p:nvPr>
        </p:nvSpPr>
        <p:spPr bwMode="auto">
          <a:xfrm>
            <a:off x="760412" y="5011671"/>
            <a:ext cx="3187613" cy="395869"/>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000" b="1" kern="1200" dirty="0" smtClean="0">
                <a:solidFill>
                  <a:schemeClr val="accent1">
                    <a:lumMod val="40000"/>
                    <a:lumOff val="60000"/>
                  </a:schemeClr>
                </a:solidFill>
                <a:effectLst/>
                <a:latin typeface="+mn-lt"/>
                <a:ea typeface="+mn-ea"/>
                <a:cs typeface="+mn-cs"/>
              </a:defRPr>
            </a:lvl1pPr>
          </a:lstStyle>
          <a:p>
            <a:pPr lvl="0"/>
            <a:r>
              <a:rPr lang="en-US" dirty="0"/>
              <a:t>Web Site</a:t>
            </a:r>
          </a:p>
        </p:txBody>
      </p:sp>
      <p:sp>
        <p:nvSpPr>
          <p:cNvPr id="34" name="Text Placeholder 13"/>
          <p:cNvSpPr>
            <a:spLocks noGrp="1"/>
          </p:cNvSpPr>
          <p:nvPr>
            <p:ph type="body" sz="quarter" idx="17" hasCustomPrompt="1"/>
          </p:nvPr>
        </p:nvSpPr>
        <p:spPr bwMode="auto">
          <a:xfrm>
            <a:off x="760412" y="5394605"/>
            <a:ext cx="3187613" cy="363552"/>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1800" b="1" kern="1200" dirty="0" smtClean="0">
                <a:solidFill>
                  <a:srgbClr val="F27A44"/>
                </a:solidFill>
                <a:effectLst/>
                <a:latin typeface="+mn-lt"/>
                <a:ea typeface="+mn-ea"/>
                <a:cs typeface="+mn-cs"/>
              </a:defRPr>
            </a:lvl1pPr>
          </a:lstStyle>
          <a:p>
            <a:pPr lvl="0"/>
            <a:r>
              <a:rPr lang="en-US" dirty="0"/>
              <a:t>Company Name</a:t>
            </a:r>
          </a:p>
        </p:txBody>
      </p:sp>
      <p:sp>
        <p:nvSpPr>
          <p:cNvPr id="35" name="Text Placeholder 13"/>
          <p:cNvSpPr>
            <a:spLocks noGrp="1"/>
          </p:cNvSpPr>
          <p:nvPr>
            <p:ph type="body" sz="quarter" idx="18" hasCustomPrompt="1"/>
          </p:nvPr>
        </p:nvSpPr>
        <p:spPr bwMode="auto">
          <a:xfrm>
            <a:off x="760412" y="5735767"/>
            <a:ext cx="3187613" cy="331235"/>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1600" b="1" kern="1200" dirty="0" smtClean="0">
                <a:solidFill>
                  <a:srgbClr val="F27A44"/>
                </a:solidFill>
                <a:effectLst/>
                <a:latin typeface="+mn-lt"/>
                <a:ea typeface="+mn-ea"/>
                <a:cs typeface="+mn-cs"/>
              </a:defRPr>
            </a:lvl1pPr>
          </a:lstStyle>
          <a:p>
            <a:pPr lvl="0"/>
            <a:r>
              <a:rPr lang="en-US" dirty="0"/>
              <a:t>Company Web Site</a:t>
            </a:r>
          </a:p>
        </p:txBody>
      </p:sp>
    </p:spTree>
    <p:extLst>
      <p:ext uri="{BB962C8B-B14F-4D97-AF65-F5344CB8AC3E}">
        <p14:creationId xmlns:p14="http://schemas.microsoft.com/office/powerpoint/2010/main" val="18474885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14" y="6525002"/>
            <a:ext cx="1223999"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3/8/2017</a:t>
            </a:fld>
            <a:endParaRPr lang="en-US" dirty="0"/>
          </a:p>
        </p:txBody>
      </p:sp>
      <p:sp>
        <p:nvSpPr>
          <p:cNvPr id="19" name="Footer Placeholder 4"/>
          <p:cNvSpPr>
            <a:spLocks noGrp="1"/>
          </p:cNvSpPr>
          <p:nvPr>
            <p:ph type="ftr" sz="quarter" idx="3"/>
          </p:nvPr>
        </p:nvSpPr>
        <p:spPr>
          <a:xfrm>
            <a:off x="1414412" y="6525002"/>
            <a:ext cx="10150400"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13" y="1151121"/>
            <a:ext cx="11804822"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15" y="40341"/>
            <a:ext cx="9577597" cy="1110780"/>
          </a:xfrm>
        </p:spPr>
        <p:txBody>
          <a:bodyPr/>
          <a:lstStyle>
            <a:lvl1pPr>
              <a:defRPr>
                <a:solidFill>
                  <a:srgbClr val="F3BE60"/>
                </a:solidFill>
                <a:effectLst/>
              </a:defRPr>
            </a:lvl1pPr>
          </a:lstStyle>
          <a:p>
            <a:r>
              <a:rPr lang="en-US" dirty="0"/>
              <a:t>Slide Title</a:t>
            </a:r>
            <a:endParaRPr dirty="0"/>
          </a:p>
        </p:txBody>
      </p:sp>
      <p:pic>
        <p:nvPicPr>
          <p:cNvPr id="1026" name="Picture 2"/>
          <p:cNvPicPr>
            <a:picLocks noChangeAspect="1" noChangeArrowheads="1"/>
          </p:cNvPicPr>
          <p:nvPr userDrawn="1"/>
        </p:nvPicPr>
        <p:blipFill>
          <a:blip r:embed="rId3" cstate="print"/>
          <a:srcRect/>
          <a:stretch>
            <a:fillRect/>
          </a:stretch>
        </p:blipFill>
        <p:spPr bwMode="auto">
          <a:xfrm>
            <a:off x="9828212" y="228600"/>
            <a:ext cx="2175525" cy="762000"/>
          </a:xfrm>
          <a:prstGeom prst="rect">
            <a:avLst/>
          </a:prstGeom>
          <a:noFill/>
        </p:spPr>
      </p:pic>
    </p:spTree>
    <p:extLst>
      <p:ext uri="{BB962C8B-B14F-4D97-AF65-F5344CB8AC3E}">
        <p14:creationId xmlns:p14="http://schemas.microsoft.com/office/powerpoint/2010/main" val="14067690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12812" y="4953000"/>
            <a:ext cx="10363200" cy="820600"/>
          </a:xfrm>
        </p:spPr>
        <p:txBody>
          <a:bodyPr wrap="square" lIns="36000" tIns="36000" rIns="36000" bIns="36000" anchor="b">
            <a:spAutoFit/>
          </a:bodyPr>
          <a:lstStyle>
            <a:lvl1pPr algn="ctr">
              <a:defRPr sz="5400" b="1" cap="none" baseline="0"/>
            </a:lvl1pPr>
          </a:lstStyle>
          <a:p>
            <a:r>
              <a:rPr lang="en-US" dirty="0"/>
              <a:t>Click to Edit Section Title</a:t>
            </a:r>
            <a:endParaRPr dirty="0"/>
          </a:p>
        </p:txBody>
      </p:sp>
      <p:sp>
        <p:nvSpPr>
          <p:cNvPr id="3" name="Text Placeholder 2"/>
          <p:cNvSpPr>
            <a:spLocks noGrp="1"/>
          </p:cNvSpPr>
          <p:nvPr>
            <p:ph type="body" idx="1" hasCustomPrompt="1"/>
          </p:nvPr>
        </p:nvSpPr>
        <p:spPr>
          <a:xfrm>
            <a:off x="912812" y="5754968"/>
            <a:ext cx="10363200" cy="719034"/>
          </a:xfrm>
        </p:spPr>
        <p:txBody>
          <a:bodyPr wrap="square" lIns="36000" tIns="36000" rIns="36000" bIns="36000" anchor="t">
            <a:spAutoFit/>
          </a:bodyPr>
          <a:lstStyle>
            <a:lvl1pPr marL="0" indent="0" algn="ctr">
              <a:spcBef>
                <a:spcPts val="0"/>
              </a:spcBef>
              <a:buNone/>
              <a:defRPr sz="4000" cap="none"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2" indent="0">
              <a:buNone/>
              <a:defRPr sz="1900">
                <a:solidFill>
                  <a:schemeClr val="tx1">
                    <a:tint val="75000"/>
                  </a:schemeClr>
                </a:solidFill>
              </a:defRPr>
            </a:lvl5pPr>
            <a:lvl6pPr marL="3047466"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dirty="0"/>
              <a:t>Click to Edit Section Subtitle</a:t>
            </a:r>
          </a:p>
        </p:txBody>
      </p:sp>
      <p:pic>
        <p:nvPicPr>
          <p:cNvPr id="9" name="Picture 2"/>
          <p:cNvPicPr>
            <a:picLocks noChangeAspect="1" noChangeArrowheads="1"/>
          </p:cNvPicPr>
          <p:nvPr userDrawn="1"/>
        </p:nvPicPr>
        <p:blipFill>
          <a:blip r:embed="rId3" cstate="print"/>
          <a:srcRect/>
          <a:stretch>
            <a:fillRect/>
          </a:stretch>
        </p:blipFill>
        <p:spPr bwMode="auto">
          <a:xfrm>
            <a:off x="9828212" y="228600"/>
            <a:ext cx="2175525" cy="762000"/>
          </a:xfrm>
          <a:prstGeom prst="rect">
            <a:avLst/>
          </a:prstGeom>
          <a:noFill/>
        </p:spPr>
      </p:pic>
    </p:spTree>
    <p:extLst>
      <p:ext uri="{BB962C8B-B14F-4D97-AF65-F5344CB8AC3E}">
        <p14:creationId xmlns:p14="http://schemas.microsoft.com/office/powerpoint/2010/main" val="3616330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724785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Questions Slide">
    <p:bg>
      <p:bgPr>
        <a:blipFill dpi="0" rotWithShape="1">
          <a:blip r:embed="rId2">
            <a:lum/>
          </a:blip>
          <a:srcRect/>
          <a:stretch>
            <a:fillRect t="-2000" b="-2000"/>
          </a:stretch>
        </a:blipFill>
        <a:effectLst/>
      </p:bgPr>
    </p:bg>
    <p:spTree>
      <p:nvGrpSpPr>
        <p:cNvPr id="1" name=""/>
        <p:cNvGrpSpPr/>
        <p:nvPr/>
      </p:nvGrpSpPr>
      <p:grpSpPr>
        <a:xfrm>
          <a:off x="0" y="0"/>
          <a:ext cx="0" cy="0"/>
          <a:chOff x="0" y="0"/>
          <a:chExt cx="0" cy="0"/>
        </a:xfrm>
      </p:grpSpPr>
      <p:sp>
        <p:nvSpPr>
          <p:cNvPr id="29" name="Text Placeholder 29"/>
          <p:cNvSpPr>
            <a:spLocks noGrp="1"/>
          </p:cNvSpPr>
          <p:nvPr>
            <p:ph type="body" sz="quarter" idx="10" hasCustomPrompt="1"/>
          </p:nvPr>
        </p:nvSpPr>
        <p:spPr>
          <a:xfrm>
            <a:off x="1529384" y="6400802"/>
            <a:ext cx="10482604" cy="363552"/>
          </a:xfrm>
          <a:prstGeom prst="rect">
            <a:avLst/>
          </a:prstGeom>
        </p:spPr>
        <p:txBody>
          <a:bodyPr wrap="square" lIns="36000" rIns="36000">
            <a:spAutoFit/>
          </a:bodyPr>
          <a:lstStyle>
            <a:lvl1pPr marL="0" indent="0" algn="r">
              <a:buNone/>
              <a:defRPr sz="1800">
                <a:latin typeface="+mn-lt"/>
              </a:defRPr>
            </a:lvl1pPr>
          </a:lstStyle>
          <a:p>
            <a:pPr lvl="0"/>
            <a:r>
              <a:rPr lang="en-US" dirty="0"/>
              <a:t>Course Web Site</a:t>
            </a:r>
          </a:p>
        </p:txBody>
      </p:sp>
      <p:pic>
        <p:nvPicPr>
          <p:cNvPr id="55" name="Picture 54"/>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9838412" y="261000"/>
            <a:ext cx="2050131" cy="670675"/>
          </a:xfrm>
          <a:prstGeom prst="rect">
            <a:avLst/>
          </a:prstGeom>
        </p:spPr>
      </p:pic>
      <p:sp>
        <p:nvSpPr>
          <p:cNvPr id="50" name="Title 1"/>
          <p:cNvSpPr>
            <a:spLocks noGrp="1"/>
          </p:cNvSpPr>
          <p:nvPr>
            <p:ph type="title" hasCustomPrompt="1"/>
          </p:nvPr>
        </p:nvSpPr>
        <p:spPr>
          <a:xfrm>
            <a:off x="188815" y="40341"/>
            <a:ext cx="9577597" cy="1110780"/>
          </a:xfrm>
        </p:spPr>
        <p:txBody>
          <a:bodyPr/>
          <a:lstStyle>
            <a:lvl1pPr>
              <a:defRPr>
                <a:solidFill>
                  <a:srgbClr val="F3BE60"/>
                </a:solidFill>
                <a:effectLst/>
              </a:defRPr>
            </a:lvl1pPr>
          </a:lstStyle>
          <a:p>
            <a:r>
              <a:rPr lang="en-US" dirty="0"/>
              <a:t>Presentation Title</a:t>
            </a:r>
            <a:endParaRPr dirty="0"/>
          </a:p>
        </p:txBody>
      </p:sp>
      <p:sp>
        <p:nvSpPr>
          <p:cNvPr id="2" name="TextBox 1">
            <a:hlinkClick r:id="rId4" tooltip="Software University - Quality Education, Profession and Job for Software Engineers"/>
          </p:cNvPr>
          <p:cNvSpPr txBox="1"/>
          <p:nvPr userDrawn="1"/>
        </p:nvSpPr>
        <p:spPr>
          <a:xfrm rot="322982">
            <a:off x="10066442" y="2253546"/>
            <a:ext cx="303288" cy="400110"/>
          </a:xfrm>
          <a:prstGeom prst="rect">
            <a:avLst/>
          </a:prstGeom>
          <a:noFill/>
        </p:spPr>
        <p:txBody>
          <a:bodyPr wrap="none" rtlCol="0">
            <a:spAutoFit/>
          </a:bodyPr>
          <a:lstStyle/>
          <a:p>
            <a:r>
              <a:rPr lang="en-US" sz="2000" b="1" dirty="0">
                <a:solidFill>
                  <a:srgbClr val="603A14"/>
                </a:solidFill>
              </a:rPr>
              <a:t>?</a:t>
            </a:r>
          </a:p>
        </p:txBody>
      </p:sp>
      <p:sp>
        <p:nvSpPr>
          <p:cNvPr id="27" name="TextBox 26">
            <a:hlinkClick r:id="rId5" tooltip="Software University Foundaton"/>
          </p:cNvPr>
          <p:cNvSpPr txBox="1"/>
          <p:nvPr userDrawn="1"/>
        </p:nvSpPr>
        <p:spPr>
          <a:xfrm rot="20630519">
            <a:off x="7568290" y="4341197"/>
            <a:ext cx="303288" cy="400110"/>
          </a:xfrm>
          <a:prstGeom prst="rect">
            <a:avLst/>
          </a:prstGeom>
          <a:noFill/>
        </p:spPr>
        <p:txBody>
          <a:bodyPr wrap="none" rtlCol="0">
            <a:spAutoFit/>
          </a:bodyPr>
          <a:lstStyle/>
          <a:p>
            <a:r>
              <a:rPr lang="en-US" sz="2000" b="1" dirty="0">
                <a:solidFill>
                  <a:srgbClr val="603A14"/>
                </a:solidFill>
              </a:rPr>
              <a:t>?</a:t>
            </a:r>
          </a:p>
        </p:txBody>
      </p:sp>
      <p:sp>
        <p:nvSpPr>
          <p:cNvPr id="51" name="TextBox 50">
            <a:hlinkClick r:id="rId6" tooltip="Svetlin Nakov - Programming and Education for Developers"/>
          </p:cNvPr>
          <p:cNvSpPr txBox="1"/>
          <p:nvPr userDrawn="1"/>
        </p:nvSpPr>
        <p:spPr>
          <a:xfrm>
            <a:off x="11500162" y="4679637"/>
            <a:ext cx="255198" cy="276999"/>
          </a:xfrm>
          <a:prstGeom prst="rect">
            <a:avLst/>
          </a:prstGeom>
          <a:noFill/>
        </p:spPr>
        <p:txBody>
          <a:bodyPr wrap="none" rtlCol="0">
            <a:spAutoFit/>
          </a:bodyPr>
          <a:lstStyle/>
          <a:p>
            <a:r>
              <a:rPr lang="en-US" sz="1200" dirty="0">
                <a:solidFill>
                  <a:srgbClr val="603A14"/>
                </a:solidFill>
              </a:rPr>
              <a:t>?</a:t>
            </a:r>
          </a:p>
        </p:txBody>
      </p:sp>
      <p:sp>
        <p:nvSpPr>
          <p:cNvPr id="52" name="TextBox 51">
            <a:hlinkClick r:id="rId7" tooltip="Software University - Discussion Forum"/>
          </p:cNvPr>
          <p:cNvSpPr txBox="1"/>
          <p:nvPr userDrawn="1"/>
        </p:nvSpPr>
        <p:spPr>
          <a:xfrm rot="20971262">
            <a:off x="6094412" y="6109081"/>
            <a:ext cx="268022" cy="307777"/>
          </a:xfrm>
          <a:prstGeom prst="rect">
            <a:avLst/>
          </a:prstGeom>
          <a:noFill/>
        </p:spPr>
        <p:txBody>
          <a:bodyPr wrap="none" rtlCol="0">
            <a:spAutoFit/>
          </a:bodyPr>
          <a:lstStyle/>
          <a:p>
            <a:r>
              <a:rPr lang="en-US" sz="1400" dirty="0">
                <a:solidFill>
                  <a:srgbClr val="603A14"/>
                </a:solidFill>
              </a:rPr>
              <a:t>?</a:t>
            </a:r>
          </a:p>
        </p:txBody>
      </p:sp>
      <p:sp>
        <p:nvSpPr>
          <p:cNvPr id="53" name="TextBox 52">
            <a:hlinkClick r:id="rId8" tooltip="Software University - Online Judge System"/>
          </p:cNvPr>
          <p:cNvSpPr txBox="1"/>
          <p:nvPr userDrawn="1"/>
        </p:nvSpPr>
        <p:spPr>
          <a:xfrm rot="569019">
            <a:off x="9155998" y="4032736"/>
            <a:ext cx="292068" cy="369332"/>
          </a:xfrm>
          <a:prstGeom prst="rect">
            <a:avLst/>
          </a:prstGeom>
          <a:noFill/>
        </p:spPr>
        <p:txBody>
          <a:bodyPr wrap="none" rtlCol="0">
            <a:spAutoFit/>
          </a:bodyPr>
          <a:lstStyle/>
          <a:p>
            <a:r>
              <a:rPr lang="en-US" sz="1800" b="1" dirty="0">
                <a:solidFill>
                  <a:srgbClr val="603A14"/>
                </a:solidFill>
              </a:rPr>
              <a:t>?</a:t>
            </a:r>
          </a:p>
        </p:txBody>
      </p:sp>
      <p:sp>
        <p:nvSpPr>
          <p:cNvPr id="54" name="TextBox 53">
            <a:hlinkClick r:id="rId9" tooltip="Software University @ Facebook"/>
          </p:cNvPr>
          <p:cNvSpPr txBox="1"/>
          <p:nvPr userDrawn="1"/>
        </p:nvSpPr>
        <p:spPr>
          <a:xfrm rot="219682">
            <a:off x="7047355" y="2560119"/>
            <a:ext cx="327334" cy="461665"/>
          </a:xfrm>
          <a:prstGeom prst="rect">
            <a:avLst/>
          </a:prstGeom>
          <a:noFill/>
        </p:spPr>
        <p:txBody>
          <a:bodyPr wrap="none" rtlCol="0">
            <a:spAutoFit/>
          </a:bodyPr>
          <a:lstStyle/>
          <a:p>
            <a:r>
              <a:rPr lang="en-US" sz="2400" b="1" dirty="0">
                <a:solidFill>
                  <a:srgbClr val="603A14"/>
                </a:solidFill>
              </a:rPr>
              <a:t>?</a:t>
            </a:r>
          </a:p>
        </p:txBody>
      </p:sp>
      <p:sp>
        <p:nvSpPr>
          <p:cNvPr id="56" name="TextBox 55">
            <a:hlinkClick r:id="rId10" tooltip="Software University @ Twitter"/>
          </p:cNvPr>
          <p:cNvSpPr txBox="1"/>
          <p:nvPr userDrawn="1"/>
        </p:nvSpPr>
        <p:spPr>
          <a:xfrm rot="20972266">
            <a:off x="11754532" y="2320841"/>
            <a:ext cx="268022" cy="307777"/>
          </a:xfrm>
          <a:prstGeom prst="rect">
            <a:avLst/>
          </a:prstGeom>
          <a:noFill/>
        </p:spPr>
        <p:txBody>
          <a:bodyPr wrap="none" rtlCol="0">
            <a:spAutoFit/>
          </a:bodyPr>
          <a:lstStyle/>
          <a:p>
            <a:r>
              <a:rPr lang="en-US" sz="1400" dirty="0">
                <a:solidFill>
                  <a:srgbClr val="603A14"/>
                </a:solidFill>
              </a:rPr>
              <a:t>?</a:t>
            </a:r>
          </a:p>
        </p:txBody>
      </p:sp>
      <p:sp>
        <p:nvSpPr>
          <p:cNvPr id="57" name="TextBox 56">
            <a:hlinkClick r:id="rId11" tooltip="Software University @ YouTube - free training courses and video lessons for software engineers"/>
          </p:cNvPr>
          <p:cNvSpPr txBox="1"/>
          <p:nvPr userDrawn="1"/>
        </p:nvSpPr>
        <p:spPr>
          <a:xfrm rot="562174">
            <a:off x="11774596" y="3447926"/>
            <a:ext cx="255198" cy="276999"/>
          </a:xfrm>
          <a:prstGeom prst="rect">
            <a:avLst/>
          </a:prstGeom>
          <a:noFill/>
        </p:spPr>
        <p:txBody>
          <a:bodyPr wrap="none" rtlCol="0">
            <a:spAutoFit/>
          </a:bodyPr>
          <a:lstStyle/>
          <a:p>
            <a:r>
              <a:rPr lang="en-US" sz="1200" dirty="0">
                <a:solidFill>
                  <a:srgbClr val="603A14"/>
                </a:solidFill>
              </a:rPr>
              <a:t>?</a:t>
            </a:r>
          </a:p>
        </p:txBody>
      </p:sp>
      <p:sp>
        <p:nvSpPr>
          <p:cNvPr id="58" name="TextBox 57">
            <a:hlinkClick r:id="rId12" tooltip="Programming Fundamentals Book and Vide Lessons: Learn C#, Programming, Data Structures, Algorithms and Quality Coding"/>
          </p:cNvPr>
          <p:cNvSpPr txBox="1"/>
          <p:nvPr userDrawn="1"/>
        </p:nvSpPr>
        <p:spPr>
          <a:xfrm rot="571210">
            <a:off x="11136783" y="5625911"/>
            <a:ext cx="268022" cy="307777"/>
          </a:xfrm>
          <a:prstGeom prst="rect">
            <a:avLst/>
          </a:prstGeom>
          <a:noFill/>
        </p:spPr>
        <p:txBody>
          <a:bodyPr wrap="none" rtlCol="0">
            <a:spAutoFit/>
          </a:bodyPr>
          <a:lstStyle/>
          <a:p>
            <a:r>
              <a:rPr lang="en-US" sz="1400" dirty="0">
                <a:solidFill>
                  <a:srgbClr val="603A14"/>
                </a:solidFill>
              </a:rPr>
              <a:t>?</a:t>
            </a:r>
          </a:p>
        </p:txBody>
      </p:sp>
      <p:pic>
        <p:nvPicPr>
          <p:cNvPr id="3" name="Picture 2"/>
          <p:cNvPicPr>
            <a:picLocks noChangeAspect="1"/>
          </p:cNvPicPr>
          <p:nvPr userDrawn="1"/>
        </p:nvPicPr>
        <p:blipFill>
          <a:blip r:embed="rId13"/>
          <a:stretch>
            <a:fillRect/>
          </a:stretch>
        </p:blipFill>
        <p:spPr>
          <a:xfrm rot="20967714">
            <a:off x="457076" y="2405125"/>
            <a:ext cx="2338944" cy="2395502"/>
          </a:xfrm>
          <a:prstGeom prst="rect">
            <a:avLst/>
          </a:prstGeom>
        </p:spPr>
      </p:pic>
      <p:sp>
        <p:nvSpPr>
          <p:cNvPr id="19" name="Rectangle 18"/>
          <p:cNvSpPr/>
          <p:nvPr userDrawn="1"/>
        </p:nvSpPr>
        <p:spPr>
          <a:xfrm rot="20949717">
            <a:off x="2718532" y="3306088"/>
            <a:ext cx="4540980" cy="948072"/>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lvl="0" indent="0" algn="ctr" eaLnBrk="0" hangingPunct="0">
              <a:lnSpc>
                <a:spcPct val="100000"/>
              </a:lnSpc>
              <a:spcBef>
                <a:spcPts val="0"/>
              </a:spcBef>
              <a:spcAft>
                <a:spcPts val="0"/>
              </a:spcAft>
              <a:buClr>
                <a:schemeClr val="accent5">
                  <a:lumMod val="40000"/>
                  <a:lumOff val="60000"/>
                </a:schemeClr>
              </a:buClr>
              <a:buSzPct val="70000"/>
              <a:buFont typeface="Wingdings 2" pitchFamily="18" charset="2"/>
              <a:buNone/>
            </a:pPr>
            <a:r>
              <a:rPr lang="en-US" sz="6600" b="1" kern="1200" noProof="0" dirty="0">
                <a:solidFill>
                  <a:srgbClr val="F3BE60"/>
                </a:solidFill>
                <a:latin typeface="+mj-lt"/>
                <a:ea typeface="+mj-ea"/>
                <a:cs typeface="+mj-cs"/>
              </a:rPr>
              <a:t>Questions?</a:t>
            </a:r>
            <a:endParaRPr lang="en-US" sz="6600" b="1" spc="150" dirty="0">
              <a:ln w="11430"/>
              <a:solidFill>
                <a:schemeClr val="tx1">
                  <a:lumMod val="40000"/>
                  <a:lumOff val="60000"/>
                </a:schemeClr>
              </a:solidFill>
              <a:effectLst>
                <a:outerShdw blurRad="25400" algn="tl" rotWithShape="0">
                  <a:srgbClr val="000000">
                    <a:alpha val="43000"/>
                  </a:srgbClr>
                </a:outerShdw>
              </a:effectLst>
              <a:latin typeface="+mn-lt"/>
            </a:endParaRPr>
          </a:p>
        </p:txBody>
      </p:sp>
    </p:spTree>
    <p:extLst>
      <p:ext uri="{BB962C8B-B14F-4D97-AF65-F5344CB8AC3E}">
        <p14:creationId xmlns:p14="http://schemas.microsoft.com/office/powerpoint/2010/main" val="258879962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7">
            <a:lum/>
          </a:blip>
          <a:srcRect/>
          <a:stretch>
            <a:fillRect/>
          </a:stretch>
        </a:blipFill>
        <a:effectLst/>
      </p:bgPr>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188814" y="6525002"/>
            <a:ext cx="1223999"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3/8/2017</a:t>
            </a:fld>
            <a:endParaRPr lang="en-US" dirty="0"/>
          </a:p>
        </p:txBody>
      </p:sp>
      <p:sp>
        <p:nvSpPr>
          <p:cNvPr id="5" name="Footer Placeholder 4"/>
          <p:cNvSpPr>
            <a:spLocks noGrp="1"/>
          </p:cNvSpPr>
          <p:nvPr>
            <p:ph type="ftr" sz="quarter" idx="3"/>
          </p:nvPr>
        </p:nvSpPr>
        <p:spPr>
          <a:xfrm>
            <a:off x="1414412" y="6525002"/>
            <a:ext cx="10150400"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 name="Title Placeholder 1"/>
          <p:cNvSpPr>
            <a:spLocks noGrp="1"/>
          </p:cNvSpPr>
          <p:nvPr>
            <p:ph type="title"/>
          </p:nvPr>
        </p:nvSpPr>
        <p:spPr>
          <a:xfrm>
            <a:off x="190403" y="39574"/>
            <a:ext cx="11806432" cy="1111549"/>
          </a:xfrm>
          <a:prstGeom prst="rect">
            <a:avLst/>
          </a:prstGeom>
        </p:spPr>
        <p:txBody>
          <a:bodyPr vert="horz" lIns="108000" tIns="36000" rIns="108000" bIns="36000" rtlCol="0" anchor="ctr" anchorCtr="0">
            <a:normAutofit/>
          </a:bodyPr>
          <a:lstStyle/>
          <a:p>
            <a:r>
              <a:rPr lang="en-US" dirty="0"/>
              <a:t>Click to Edit Master Title Style</a:t>
            </a:r>
            <a:endParaRPr dirty="0"/>
          </a:p>
        </p:txBody>
      </p:sp>
      <p:sp>
        <p:nvSpPr>
          <p:cNvPr id="3" name="Text Placeholder 2"/>
          <p:cNvSpPr>
            <a:spLocks noGrp="1"/>
          </p:cNvSpPr>
          <p:nvPr>
            <p:ph type="body" idx="1"/>
          </p:nvPr>
        </p:nvSpPr>
        <p:spPr>
          <a:xfrm>
            <a:off x="190413" y="1151123"/>
            <a:ext cx="11804822" cy="5570353"/>
          </a:xfrm>
          <a:prstGeom prst="rect">
            <a:avLst/>
          </a:prstGeom>
        </p:spPr>
        <p:txBody>
          <a:bodyPr vert="horz" lIns="108000" tIns="36000" rIns="108000" bIns="36000" rtlCol="0">
            <a:norm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7" r:id="rId4"/>
    <p:sldLayoutId id="2147483672" r:id="rId5"/>
  </p:sldLayoutIdLst>
  <p:hf hdr="0" ftr="0" dt="0"/>
  <p:txStyles>
    <p:titleStyle>
      <a:lvl1pPr algn="l" defTabSz="1218987" rtl="0" eaLnBrk="1" latinLnBrk="0" hangingPunct="1">
        <a:lnSpc>
          <a:spcPct val="90000"/>
        </a:lnSpc>
        <a:spcBef>
          <a:spcPct val="0"/>
        </a:spcBef>
        <a:buNone/>
        <a:defRPr sz="4000" b="1" kern="1200">
          <a:solidFill>
            <a:srgbClr val="F3BE60"/>
          </a:solidFill>
          <a:latin typeface="+mj-lt"/>
          <a:ea typeface="+mj-ea"/>
          <a:cs typeface="+mj-cs"/>
        </a:defRPr>
      </a:lvl1pPr>
    </p:titleStyle>
    <p:bodyStyle>
      <a:lvl1pPr marL="304747" indent="-304747" algn="l" defTabSz="1218987" rtl="0" eaLnBrk="1" latinLnBrk="0" hangingPunct="1">
        <a:lnSpc>
          <a:spcPct val="105000"/>
        </a:lnSpc>
        <a:spcBef>
          <a:spcPts val="600"/>
        </a:spcBef>
        <a:spcAft>
          <a:spcPts val="600"/>
        </a:spcAft>
        <a:buClr>
          <a:srgbClr val="F2B254"/>
        </a:buClr>
        <a:buSzPct val="100000"/>
        <a:buFont typeface="Wingdings" panose="05000000000000000000" pitchFamily="2" charset="2"/>
        <a:buChar char="§"/>
        <a:defRPr sz="3400" b="0" kern="1200">
          <a:solidFill>
            <a:schemeClr val="tx1"/>
          </a:solidFill>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2" algn="l" defTabSz="1218987" rtl="0" eaLnBrk="1" latinLnBrk="0" hangingPunct="1">
        <a:defRPr sz="2400" kern="1200">
          <a:solidFill>
            <a:schemeClr val="tx1"/>
          </a:solidFill>
          <a:latin typeface="+mn-lt"/>
          <a:ea typeface="+mn-ea"/>
          <a:cs typeface="+mn-cs"/>
        </a:defRPr>
      </a:lvl5pPr>
      <a:lvl6pPr marL="3047466"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1843" userDrawn="1">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hyperlink" Target="http://softuni.bg/" TargetMode="External"/><Relationship Id="rId7" Type="http://schemas.openxmlformats.org/officeDocument/2006/relationships/hyperlink" Target="http://softuni.org/"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hyperlink" Target="http://creativecommons.org/licenses/by-nc-sa/4.0/" TargetMode="External"/><Relationship Id="rId9" Type="http://schemas.openxmlformats.org/officeDocument/2006/relationships/image" Target="../media/image1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0.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8" Type="http://schemas.openxmlformats.org/officeDocument/2006/relationships/hyperlink" Target="http://smartit.bg/" TargetMode="External"/><Relationship Id="rId13" Type="http://schemas.openxmlformats.org/officeDocument/2006/relationships/image" Target="../media/image20.png"/><Relationship Id="rId18" Type="http://schemas.openxmlformats.org/officeDocument/2006/relationships/hyperlink" Target="http://www.superhosting.bg/" TargetMode="External"/><Relationship Id="rId3" Type="http://schemas.openxmlformats.org/officeDocument/2006/relationships/hyperlink" Target="https://softuni.bg/courses/java-mvc-frameworks-spring" TargetMode="External"/><Relationship Id="rId21" Type="http://schemas.openxmlformats.org/officeDocument/2006/relationships/image" Target="../media/image24.png"/><Relationship Id="rId7" Type="http://schemas.openxmlformats.org/officeDocument/2006/relationships/image" Target="../media/image17.png"/><Relationship Id="rId12" Type="http://schemas.openxmlformats.org/officeDocument/2006/relationships/hyperlink" Target="http://www.indeavr.com/" TargetMode="External"/><Relationship Id="rId17" Type="http://schemas.openxmlformats.org/officeDocument/2006/relationships/image" Target="../media/image22.png"/><Relationship Id="rId2" Type="http://schemas.openxmlformats.org/officeDocument/2006/relationships/notesSlide" Target="../notesSlides/notesSlide9.xml"/><Relationship Id="rId16" Type="http://schemas.openxmlformats.org/officeDocument/2006/relationships/hyperlink" Target="http://netpeak.bg/" TargetMode="External"/><Relationship Id="rId20" Type="http://schemas.openxmlformats.org/officeDocument/2006/relationships/hyperlink" Target="http://www.telenor.bg/" TargetMode="External"/><Relationship Id="rId1" Type="http://schemas.openxmlformats.org/officeDocument/2006/relationships/slideLayout" Target="../slideLayouts/slideLayout5.xml"/><Relationship Id="rId6" Type="http://schemas.openxmlformats.org/officeDocument/2006/relationships/hyperlink" Target="http://xs-software.com/" TargetMode="External"/><Relationship Id="rId11" Type="http://schemas.openxmlformats.org/officeDocument/2006/relationships/image" Target="../media/image19.png"/><Relationship Id="rId5" Type="http://schemas.openxmlformats.org/officeDocument/2006/relationships/image" Target="../media/image16.png"/><Relationship Id="rId15" Type="http://schemas.openxmlformats.org/officeDocument/2006/relationships/image" Target="../media/image21.png"/><Relationship Id="rId10" Type="http://schemas.openxmlformats.org/officeDocument/2006/relationships/hyperlink" Target="http://www.softwaregroup-bg.com/" TargetMode="External"/><Relationship Id="rId19" Type="http://schemas.openxmlformats.org/officeDocument/2006/relationships/image" Target="../media/image23.png"/><Relationship Id="rId4" Type="http://schemas.openxmlformats.org/officeDocument/2006/relationships/hyperlink" Target="http://www.luxoft.com/" TargetMode="External"/><Relationship Id="rId9" Type="http://schemas.openxmlformats.org/officeDocument/2006/relationships/image" Target="../media/image18.png"/><Relationship Id="rId14" Type="http://schemas.openxmlformats.org/officeDocument/2006/relationships/hyperlink" Target="http://www.infragistics.com/" TargetMode="External"/></Relationships>
</file>

<file path=ppt/slides/_rels/slide42.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hyperlink" Target="http://softuni.bg/" TargetMode="External"/><Relationship Id="rId7" Type="http://schemas.openxmlformats.org/officeDocument/2006/relationships/image" Target="../media/image25.png"/><Relationship Id="rId12" Type="http://schemas.openxmlformats.org/officeDocument/2006/relationships/image" Target="../media/image28.png"/><Relationship Id="rId2" Type="http://schemas.openxmlformats.org/officeDocument/2006/relationships/notesSlide" Target="../notesSlides/notesSlide11.xml"/><Relationship Id="rId1" Type="http://schemas.openxmlformats.org/officeDocument/2006/relationships/slideLayout" Target="../slideLayouts/slideLayout4.xml"/><Relationship Id="rId6" Type="http://schemas.openxmlformats.org/officeDocument/2006/relationships/hyperlink" Target="http://forum.softuni.bg/" TargetMode="External"/><Relationship Id="rId11" Type="http://schemas.openxmlformats.org/officeDocument/2006/relationships/image" Target="../media/image27.png"/><Relationship Id="rId5" Type="http://schemas.openxmlformats.org/officeDocument/2006/relationships/hyperlink" Target="https://www.facebook.com/SoftwareUniversity" TargetMode="External"/><Relationship Id="rId10" Type="http://schemas.openxmlformats.org/officeDocument/2006/relationships/image" Target="../media/image26.png"/><Relationship Id="rId4" Type="http://schemas.openxmlformats.org/officeDocument/2006/relationships/hyperlink" Target="http://softuni.org/" TargetMode="External"/><Relationship Id="rId9" Type="http://schemas.openxmlformats.org/officeDocument/2006/relationships/hyperlink" Target="http://www.facebook.com/SoftwareUniversity"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3579812" y="457200"/>
            <a:ext cx="7910299" cy="1476352"/>
          </a:xfrm>
        </p:spPr>
        <p:txBody>
          <a:bodyPr/>
          <a:lstStyle/>
          <a:p>
            <a:r>
              <a:rPr lang="en-US" dirty="0"/>
              <a:t>Spring Essentials</a:t>
            </a:r>
          </a:p>
        </p:txBody>
      </p:sp>
      <p:sp>
        <p:nvSpPr>
          <p:cNvPr id="6" name="Subtitle 5"/>
          <p:cNvSpPr>
            <a:spLocks noGrp="1"/>
          </p:cNvSpPr>
          <p:nvPr>
            <p:ph type="subTitle" idx="1"/>
          </p:nvPr>
        </p:nvSpPr>
        <p:spPr>
          <a:xfrm>
            <a:off x="3579812" y="1965299"/>
            <a:ext cx="7910299" cy="1311301"/>
          </a:xfrm>
        </p:spPr>
        <p:txBody>
          <a:bodyPr>
            <a:normAutofit/>
          </a:bodyPr>
          <a:lstStyle/>
          <a:p>
            <a:r>
              <a:rPr lang="en-US" dirty="0"/>
              <a:t>Thymeleaf and Spring Controllers</a:t>
            </a:r>
          </a:p>
        </p:txBody>
      </p:sp>
      <p:sp>
        <p:nvSpPr>
          <p:cNvPr id="7" name="Text Placeholder 6"/>
          <p:cNvSpPr>
            <a:spLocks noGrp="1"/>
          </p:cNvSpPr>
          <p:nvPr>
            <p:ph type="body" sz="quarter" idx="10"/>
          </p:nvPr>
        </p:nvSpPr>
        <p:spPr>
          <a:xfrm>
            <a:off x="684212" y="4410539"/>
            <a:ext cx="3187613" cy="525135"/>
          </a:xfrm>
        </p:spPr>
        <p:txBody>
          <a:bodyPr/>
          <a:lstStyle/>
          <a:p>
            <a:r>
              <a:rPr lang="en-US" dirty="0"/>
              <a:t>SoftUni Team</a:t>
            </a:r>
          </a:p>
        </p:txBody>
      </p:sp>
      <p:sp>
        <p:nvSpPr>
          <p:cNvPr id="8" name="Text Placeholder 7"/>
          <p:cNvSpPr>
            <a:spLocks noGrp="1"/>
          </p:cNvSpPr>
          <p:nvPr>
            <p:ph type="body" sz="quarter" idx="13"/>
          </p:nvPr>
        </p:nvSpPr>
        <p:spPr>
          <a:xfrm>
            <a:off x="684213" y="4880438"/>
            <a:ext cx="3187614" cy="444343"/>
          </a:xfrm>
        </p:spPr>
        <p:txBody>
          <a:bodyPr/>
          <a:lstStyle/>
          <a:p>
            <a:r>
              <a:rPr lang="en-US" dirty="0"/>
              <a:t>Technical Trainers</a:t>
            </a:r>
          </a:p>
        </p:txBody>
      </p:sp>
      <p:sp>
        <p:nvSpPr>
          <p:cNvPr id="11" name="Text Placeholder 10"/>
          <p:cNvSpPr>
            <a:spLocks noGrp="1"/>
          </p:cNvSpPr>
          <p:nvPr>
            <p:ph type="body" sz="quarter" idx="17"/>
          </p:nvPr>
        </p:nvSpPr>
        <p:spPr>
          <a:xfrm>
            <a:off x="684212" y="5332212"/>
            <a:ext cx="3187613" cy="382788"/>
          </a:xfrm>
        </p:spPr>
        <p:txBody>
          <a:bodyPr/>
          <a:lstStyle/>
          <a:p>
            <a:r>
              <a:rPr lang="en-US" sz="2000" dirty="0"/>
              <a:t>Software University</a:t>
            </a:r>
          </a:p>
        </p:txBody>
      </p:sp>
      <p:sp>
        <p:nvSpPr>
          <p:cNvPr id="12" name="Text Placeholder 11"/>
          <p:cNvSpPr>
            <a:spLocks noGrp="1"/>
          </p:cNvSpPr>
          <p:nvPr>
            <p:ph type="body" sz="quarter" idx="18"/>
          </p:nvPr>
        </p:nvSpPr>
        <p:spPr>
          <a:xfrm>
            <a:off x="684212" y="5732448"/>
            <a:ext cx="3187613" cy="363552"/>
          </a:xfrm>
        </p:spPr>
        <p:txBody>
          <a:bodyPr/>
          <a:lstStyle/>
          <a:p>
            <a:r>
              <a:rPr lang="en-US" sz="1800" dirty="0">
                <a:hlinkClick r:id="rId3"/>
              </a:rPr>
              <a:t>http://softuni.bg</a:t>
            </a:r>
            <a:endParaRPr lang="en-US" sz="1800" dirty="0"/>
          </a:p>
        </p:txBody>
      </p:sp>
      <p:pic>
        <p:nvPicPr>
          <p:cNvPr id="1028" name="Picture 4" title="CC-BY-NC-SA License">
            <a:hlinkClick r:id="rId4" tooltip="This work is licensed under the &quot;Creative Commons Attribution-NonCommercial-ShareAlike 4.0 International&quot; license"/>
          </p:cNvPr>
          <p:cNvPicPr>
            <a:picLocks noChangeAspect="1" noChangeArrowheads="1"/>
          </p:cNvPicPr>
          <p:nvPr/>
        </p:nvPicPr>
        <p:blipFill>
          <a:blip r:embed="rId5">
            <a:extLst>
              <a:ext uri="{28A0092B-C50C-407E-A947-70E740481C1C}">
                <a14:useLocalDpi xmlns:a14="http://schemas.microsoft.com/office/drawing/2010/main"/>
              </a:ext>
            </a:extLst>
          </a:blip>
          <a:srcRect/>
          <a:stretch>
            <a:fillRect/>
          </a:stretch>
        </p:blipFill>
        <p:spPr bwMode="auto">
          <a:xfrm>
            <a:off x="745783" y="3219091"/>
            <a:ext cx="2175525" cy="761165"/>
          </a:xfrm>
          <a:prstGeom prst="roundRect">
            <a:avLst>
              <a:gd name="adj" fmla="val 3940"/>
            </a:avLst>
          </a:prstGeom>
          <a:solidFill>
            <a:srgbClr val="231F20">
              <a:alpha val="50000"/>
            </a:srgbClr>
          </a:solidFill>
          <a:ln>
            <a:solidFill>
              <a:schemeClr val="accent1">
                <a:lumMod val="75000"/>
                <a:alpha val="50000"/>
              </a:schemeClr>
            </a:solidFill>
          </a:ln>
          <a:extLst/>
        </p:spPr>
      </p:pic>
      <p:pic>
        <p:nvPicPr>
          <p:cNvPr id="13" name="Picture 12" descr="http://softuni.bg" title="SoftUni Code Wizard"/>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flipH="1">
            <a:off x="3579812" y="3968769"/>
            <a:ext cx="2133598" cy="2341486"/>
          </a:xfrm>
          <a:prstGeom prst="rect">
            <a:avLst/>
          </a:prstGeom>
        </p:spPr>
      </p:pic>
      <p:sp>
        <p:nvSpPr>
          <p:cNvPr id="15" name="TextBox 14"/>
          <p:cNvSpPr txBox="1"/>
          <p:nvPr/>
        </p:nvSpPr>
        <p:spPr>
          <a:xfrm rot="576164">
            <a:off x="5115101" y="3807577"/>
            <a:ext cx="1497847" cy="720197"/>
          </a:xfrm>
          <a:prstGeom prst="rect">
            <a:avLst/>
          </a:prstGeom>
          <a:noFill/>
        </p:spPr>
        <p:txBody>
          <a:bodyPr wrap="none" rtlCol="0">
            <a:spAutoFit/>
          </a:bodyPr>
          <a:lstStyle/>
          <a:p>
            <a:pPr algn="ctr">
              <a:lnSpc>
                <a:spcPct val="85000"/>
              </a:lnSpc>
            </a:pPr>
            <a:r>
              <a:rPr lang="en-US" b="1" spc="50" dirty="0">
                <a:ln w="9525" cmpd="sng">
                  <a:solidFill>
                    <a:srgbClr val="FFA72A"/>
                  </a:solidFill>
                  <a:prstDash val="solid"/>
                </a:ln>
                <a:solidFill>
                  <a:srgbClr val="FFF0D9"/>
                </a:solidFill>
                <a:effectLst>
                  <a:glow rad="38100">
                    <a:schemeClr val="accent1">
                      <a:alpha val="40000"/>
                    </a:schemeClr>
                  </a:glow>
                </a:effectLst>
              </a:rPr>
              <a:t>Spring</a:t>
            </a:r>
          </a:p>
          <a:p>
            <a:pPr algn="ctr">
              <a:lnSpc>
                <a:spcPct val="85000"/>
              </a:lnSpc>
            </a:pPr>
            <a:r>
              <a:rPr lang="en-US" b="1" spc="50" dirty="0">
                <a:ln w="9525" cmpd="sng">
                  <a:solidFill>
                    <a:srgbClr val="FFA72A"/>
                  </a:solidFill>
                  <a:prstDash val="solid"/>
                </a:ln>
                <a:solidFill>
                  <a:srgbClr val="FFF0D9"/>
                </a:solidFill>
                <a:effectLst>
                  <a:glow rad="38100">
                    <a:schemeClr val="accent1">
                      <a:alpha val="40000"/>
                    </a:schemeClr>
                  </a:glow>
                </a:effectLst>
              </a:rPr>
              <a:t>Essentials</a:t>
            </a:r>
          </a:p>
        </p:txBody>
      </p:sp>
      <p:pic>
        <p:nvPicPr>
          <p:cNvPr id="17" name="Picture 16" descr="http://softuni.org" title="Software University Foundation">
            <a:hlinkClick r:id="rId7" tooltip="Software University Foundation"/>
          </p:cNvPr>
          <p:cNvPicPr>
            <a:picLocks noChangeAspect="1"/>
          </p:cNvPicPr>
          <p:nvPr/>
        </p:nvPicPr>
        <p:blipFill rotWithShape="1">
          <a:blip r:embed="rId8" cstate="print">
            <a:extLst>
              <a:ext uri="{28A0092B-C50C-407E-A947-70E740481C1C}">
                <a14:useLocalDpi xmlns:a14="http://schemas.microsoft.com/office/drawing/2010/main"/>
              </a:ext>
            </a:extLst>
          </a:blip>
          <a:srcRect l="-5359" t="-15226" r="-5359" b="-15226"/>
          <a:stretch/>
        </p:blipFill>
        <p:spPr>
          <a:xfrm>
            <a:off x="745783" y="2057400"/>
            <a:ext cx="2175525" cy="838552"/>
          </a:xfrm>
          <a:prstGeom prst="roundRect">
            <a:avLst>
              <a:gd name="adj" fmla="val 3940"/>
            </a:avLst>
          </a:prstGeom>
          <a:solidFill>
            <a:srgbClr val="231F20">
              <a:alpha val="50000"/>
            </a:srgbClr>
          </a:solidFill>
          <a:ln>
            <a:solidFill>
              <a:schemeClr val="accent1">
                <a:lumMod val="75000"/>
                <a:alpha val="40000"/>
              </a:schemeClr>
            </a:solidFill>
          </a:ln>
        </p:spPr>
      </p:pic>
      <p:pic>
        <p:nvPicPr>
          <p:cNvPr id="2" name="Picture 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881073" y="3218911"/>
            <a:ext cx="2857500" cy="2857500"/>
          </a:xfrm>
          <a:prstGeom prst="rect">
            <a:avLst/>
          </a:prstGeom>
        </p:spPr>
      </p:pic>
    </p:spTree>
    <p:extLst>
      <p:ext uri="{BB962C8B-B14F-4D97-AF65-F5344CB8AC3E}">
        <p14:creationId xmlns:p14="http://schemas.microsoft.com/office/powerpoint/2010/main" val="32153793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10</a:t>
            </a:fld>
            <a:endParaRPr lang="en-US" dirty="0"/>
          </a:p>
        </p:txBody>
      </p:sp>
      <p:sp>
        <p:nvSpPr>
          <p:cNvPr id="3" name="Content Placeholder 2"/>
          <p:cNvSpPr>
            <a:spLocks noGrp="1"/>
          </p:cNvSpPr>
          <p:nvPr>
            <p:ph idx="1"/>
          </p:nvPr>
        </p:nvSpPr>
        <p:spPr>
          <a:xfrm rot="21600000">
            <a:off x="190413" y="1151121"/>
            <a:ext cx="11804822" cy="5570355"/>
          </a:xfrm>
        </p:spPr>
        <p:txBody>
          <a:bodyPr/>
          <a:lstStyle/>
          <a:p>
            <a:r>
              <a:rPr lang="en-US" dirty="0"/>
              <a:t>Variable Expressions are executed on the context variables</a:t>
            </a:r>
          </a:p>
          <a:p>
            <a:endParaRPr lang="en-US" dirty="0"/>
          </a:p>
          <a:p>
            <a:r>
              <a:rPr lang="en-US" dirty="0"/>
              <a:t>Examples:</a:t>
            </a:r>
          </a:p>
          <a:p>
            <a:endParaRPr lang="en-US" dirty="0"/>
          </a:p>
        </p:txBody>
      </p:sp>
      <p:sp>
        <p:nvSpPr>
          <p:cNvPr id="4" name="Title 3"/>
          <p:cNvSpPr>
            <a:spLocks noGrp="1"/>
          </p:cNvSpPr>
          <p:nvPr>
            <p:ph type="title"/>
          </p:nvPr>
        </p:nvSpPr>
        <p:spPr/>
        <p:txBody>
          <a:bodyPr/>
          <a:lstStyle/>
          <a:p>
            <a:r>
              <a:rPr lang="en-US" dirty="0"/>
              <a:t>Thymeleaf Variable Expressions</a:t>
            </a:r>
            <a:endParaRPr lang="bg-BG" dirty="0"/>
          </a:p>
        </p:txBody>
      </p:sp>
      <p:sp>
        <p:nvSpPr>
          <p:cNvPr id="6" name="Rectangle 5"/>
          <p:cNvSpPr>
            <a:spLocks noChangeArrowheads="1"/>
          </p:cNvSpPr>
          <p:nvPr/>
        </p:nvSpPr>
        <p:spPr bwMode="auto">
          <a:xfrm>
            <a:off x="684212" y="1905000"/>
            <a:ext cx="2517777" cy="492443"/>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nn-NO"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t>
            </a:r>
          </a:p>
        </p:txBody>
      </p:sp>
      <p:sp>
        <p:nvSpPr>
          <p:cNvPr id="13" name="Rectangle 12"/>
          <p:cNvSpPr>
            <a:spLocks noChangeArrowheads="1"/>
          </p:cNvSpPr>
          <p:nvPr/>
        </p:nvSpPr>
        <p:spPr bwMode="auto">
          <a:xfrm>
            <a:off x="667384" y="3443855"/>
            <a:ext cx="4055428" cy="492443"/>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nn-NO"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t>
            </a:r>
            <a:r>
              <a:rPr lang="nn-NO"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session.user.name</a:t>
            </a:r>
            <a:r>
              <a:rPr lang="nn-NO"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t>
            </a:r>
          </a:p>
        </p:txBody>
      </p:sp>
      <p:sp>
        <p:nvSpPr>
          <p:cNvPr id="14" name="Rectangle 13"/>
          <p:cNvSpPr>
            <a:spLocks noChangeArrowheads="1"/>
          </p:cNvSpPr>
          <p:nvPr/>
        </p:nvSpPr>
        <p:spPr bwMode="auto">
          <a:xfrm>
            <a:off x="675956" y="4197734"/>
            <a:ext cx="4055428" cy="492443"/>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nn-NO"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t>
            </a:r>
            <a:r>
              <a:rPr lang="nn-NO"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title</a:t>
            </a:r>
            <a:r>
              <a:rPr lang="nn-NO"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t>
            </a:r>
          </a:p>
        </p:txBody>
      </p:sp>
      <p:sp>
        <p:nvSpPr>
          <p:cNvPr id="15" name="Rectangle 14"/>
          <p:cNvSpPr>
            <a:spLocks noChangeArrowheads="1"/>
          </p:cNvSpPr>
          <p:nvPr/>
        </p:nvSpPr>
        <p:spPr bwMode="auto">
          <a:xfrm>
            <a:off x="684528" y="4951613"/>
            <a:ext cx="4055428" cy="492443"/>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nn-NO"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t>
            </a:r>
            <a:r>
              <a:rPr lang="nn-NO"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game.id</a:t>
            </a:r>
            <a:r>
              <a:rPr lang="nn-NO"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t>
            </a:r>
          </a:p>
        </p:txBody>
      </p:sp>
    </p:spTree>
    <p:extLst>
      <p:ext uri="{BB962C8B-B14F-4D97-AF65-F5344CB8AC3E}">
        <p14:creationId xmlns:p14="http://schemas.microsoft.com/office/powerpoint/2010/main" val="2360604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3" grpId="0" animBg="1"/>
      <p:bldP spid="14" grpId="0" animBg="1"/>
      <p:bldP spid="1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11</a:t>
            </a:fld>
            <a:endParaRPr lang="en-US" dirty="0"/>
          </a:p>
        </p:txBody>
      </p:sp>
      <p:sp>
        <p:nvSpPr>
          <p:cNvPr id="3" name="Content Placeholder 2"/>
          <p:cNvSpPr>
            <a:spLocks noGrp="1"/>
          </p:cNvSpPr>
          <p:nvPr>
            <p:ph idx="1"/>
          </p:nvPr>
        </p:nvSpPr>
        <p:spPr>
          <a:xfrm rot="21600000">
            <a:off x="190413" y="1151121"/>
            <a:ext cx="11804822" cy="5570355"/>
          </a:xfrm>
        </p:spPr>
        <p:txBody>
          <a:bodyPr/>
          <a:lstStyle/>
          <a:p>
            <a:r>
              <a:rPr lang="en-US" dirty="0"/>
              <a:t>Selection Expressions are executed on the previously selected object</a:t>
            </a:r>
          </a:p>
          <a:p>
            <a:endParaRPr lang="en-US" dirty="0"/>
          </a:p>
          <a:p>
            <a:r>
              <a:rPr lang="en-US" dirty="0"/>
              <a:t>Example:</a:t>
            </a:r>
          </a:p>
          <a:p>
            <a:endParaRPr lang="en-US" dirty="0"/>
          </a:p>
        </p:txBody>
      </p:sp>
      <p:sp>
        <p:nvSpPr>
          <p:cNvPr id="4" name="Title 3"/>
          <p:cNvSpPr>
            <a:spLocks noGrp="1"/>
          </p:cNvSpPr>
          <p:nvPr>
            <p:ph type="title"/>
          </p:nvPr>
        </p:nvSpPr>
        <p:spPr/>
        <p:txBody>
          <a:bodyPr/>
          <a:lstStyle/>
          <a:p>
            <a:r>
              <a:rPr lang="en-US" dirty="0"/>
              <a:t>Thymeleaf Selection Expressions</a:t>
            </a:r>
            <a:endParaRPr lang="bg-BG" dirty="0"/>
          </a:p>
        </p:txBody>
      </p:sp>
      <p:sp>
        <p:nvSpPr>
          <p:cNvPr id="6" name="Rectangle 5"/>
          <p:cNvSpPr>
            <a:spLocks noChangeArrowheads="1"/>
          </p:cNvSpPr>
          <p:nvPr/>
        </p:nvSpPr>
        <p:spPr bwMode="auto">
          <a:xfrm>
            <a:off x="667384" y="2428206"/>
            <a:ext cx="2517777" cy="492443"/>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nn-NO"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t>
            </a:r>
          </a:p>
        </p:txBody>
      </p:sp>
      <p:sp>
        <p:nvSpPr>
          <p:cNvPr id="15" name="Rectangle 14"/>
          <p:cNvSpPr>
            <a:spLocks noChangeArrowheads="1"/>
          </p:cNvSpPr>
          <p:nvPr/>
        </p:nvSpPr>
        <p:spPr bwMode="auto">
          <a:xfrm>
            <a:off x="667384" y="3810000"/>
            <a:ext cx="7179628" cy="2492990"/>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&lt;div </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th:object</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="${book}"&gt;</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&lt;span th:text="</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*{title}</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"&gt;...&lt;/span&gt;</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//equivalent to </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${book.title}</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&lt;/div&gt;</a:t>
            </a:r>
            <a:endParaRPr lang="nn-NO"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4233009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12</a:t>
            </a:fld>
            <a:endParaRPr lang="en-US" dirty="0"/>
          </a:p>
        </p:txBody>
      </p:sp>
      <p:sp>
        <p:nvSpPr>
          <p:cNvPr id="3" name="Content Placeholder 2"/>
          <p:cNvSpPr>
            <a:spLocks noGrp="1"/>
          </p:cNvSpPr>
          <p:nvPr>
            <p:ph idx="1"/>
          </p:nvPr>
        </p:nvSpPr>
        <p:spPr>
          <a:xfrm rot="21600000">
            <a:off x="190413" y="1151121"/>
            <a:ext cx="11804822" cy="5570355"/>
          </a:xfrm>
        </p:spPr>
        <p:txBody>
          <a:bodyPr/>
          <a:lstStyle/>
          <a:p>
            <a:r>
              <a:rPr lang="en-US" dirty="0"/>
              <a:t>Link Expressions are used to build URLs</a:t>
            </a:r>
          </a:p>
          <a:p>
            <a:endParaRPr lang="en-US" dirty="0"/>
          </a:p>
          <a:p>
            <a:r>
              <a:rPr lang="en-US" dirty="0"/>
              <a:t>Example:</a:t>
            </a:r>
            <a:endParaRPr lang="bg-BG" dirty="0"/>
          </a:p>
          <a:p>
            <a:endParaRPr lang="bg-BG" dirty="0"/>
          </a:p>
          <a:p>
            <a:r>
              <a:rPr lang="en-US" dirty="0"/>
              <a:t>You can also pass query string parameters:</a:t>
            </a:r>
          </a:p>
          <a:p>
            <a:endParaRPr lang="en-US" dirty="0"/>
          </a:p>
          <a:p>
            <a:r>
              <a:rPr lang="en-US" dirty="0"/>
              <a:t>Create dynamic URLs</a:t>
            </a:r>
          </a:p>
          <a:p>
            <a:endParaRPr lang="en-US" dirty="0"/>
          </a:p>
          <a:p>
            <a:endParaRPr lang="en-US" dirty="0"/>
          </a:p>
        </p:txBody>
      </p:sp>
      <p:sp>
        <p:nvSpPr>
          <p:cNvPr id="4" name="Title 3"/>
          <p:cNvSpPr>
            <a:spLocks noGrp="1"/>
          </p:cNvSpPr>
          <p:nvPr>
            <p:ph type="title"/>
          </p:nvPr>
        </p:nvSpPr>
        <p:spPr/>
        <p:txBody>
          <a:bodyPr/>
          <a:lstStyle/>
          <a:p>
            <a:r>
              <a:rPr lang="en-US" dirty="0"/>
              <a:t>Thymeleaf Link Expressions</a:t>
            </a:r>
            <a:endParaRPr lang="bg-BG" dirty="0"/>
          </a:p>
        </p:txBody>
      </p:sp>
      <p:sp>
        <p:nvSpPr>
          <p:cNvPr id="6" name="Rectangle 5"/>
          <p:cNvSpPr>
            <a:spLocks noChangeArrowheads="1"/>
          </p:cNvSpPr>
          <p:nvPr/>
        </p:nvSpPr>
        <p:spPr bwMode="auto">
          <a:xfrm>
            <a:off x="667384" y="1945957"/>
            <a:ext cx="2517777" cy="492443"/>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nn-NO"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t>
            </a:r>
          </a:p>
        </p:txBody>
      </p:sp>
      <p:sp>
        <p:nvSpPr>
          <p:cNvPr id="15" name="Rectangle 14"/>
          <p:cNvSpPr>
            <a:spLocks noChangeArrowheads="1"/>
          </p:cNvSpPr>
          <p:nvPr/>
        </p:nvSpPr>
        <p:spPr bwMode="auto">
          <a:xfrm>
            <a:off x="667384" y="3222010"/>
            <a:ext cx="7179628" cy="492443"/>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&lt;a th:href="</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@{/register}</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"&gt;Register&lt;/a&gt;</a:t>
            </a:r>
          </a:p>
        </p:txBody>
      </p:sp>
      <p:sp>
        <p:nvSpPr>
          <p:cNvPr id="7" name="Rectangle 6"/>
          <p:cNvSpPr>
            <a:spLocks noChangeArrowheads="1"/>
          </p:cNvSpPr>
          <p:nvPr/>
        </p:nvSpPr>
        <p:spPr bwMode="auto">
          <a:xfrm>
            <a:off x="667384" y="4725521"/>
            <a:ext cx="10899028" cy="492443"/>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&lt;a th:href="</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@{/details(id=${game.id})}</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"&gt;Details&lt;/a&gt;</a:t>
            </a:r>
          </a:p>
        </p:txBody>
      </p:sp>
      <p:sp>
        <p:nvSpPr>
          <p:cNvPr id="8" name="Rectangle 7"/>
          <p:cNvSpPr>
            <a:spLocks noChangeArrowheads="1"/>
          </p:cNvSpPr>
          <p:nvPr/>
        </p:nvSpPr>
        <p:spPr bwMode="auto">
          <a:xfrm>
            <a:off x="667384" y="6012800"/>
            <a:ext cx="10899028" cy="492443"/>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&lt;a th:href="</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@{/games/{id}/edit(id=${game.id})}</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"&gt;Edit&lt;/a&gt;</a:t>
            </a:r>
          </a:p>
        </p:txBody>
      </p:sp>
    </p:spTree>
    <p:extLst>
      <p:ext uri="{BB962C8B-B14F-4D97-AF65-F5344CB8AC3E}">
        <p14:creationId xmlns:p14="http://schemas.microsoft.com/office/powerpoint/2010/main" val="4006251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animBg="1"/>
      <p:bldP spid="15" grpId="0" animBg="1"/>
      <p:bldP spid="7" grpId="0" animBg="1"/>
      <p:bldP spid="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13</a:t>
            </a:fld>
            <a:endParaRPr lang="en-US" dirty="0"/>
          </a:p>
        </p:txBody>
      </p:sp>
      <p:sp>
        <p:nvSpPr>
          <p:cNvPr id="3" name="Content Placeholder 2"/>
          <p:cNvSpPr>
            <a:spLocks noGrp="1"/>
          </p:cNvSpPr>
          <p:nvPr>
            <p:ph idx="1"/>
          </p:nvPr>
        </p:nvSpPr>
        <p:spPr/>
        <p:txBody>
          <a:bodyPr/>
          <a:lstStyle/>
          <a:p>
            <a:r>
              <a:rPr lang="en-US" dirty="0"/>
              <a:t>Variables in Thymeleaf are defined using the following attribute:</a:t>
            </a:r>
          </a:p>
          <a:p>
            <a:endParaRPr lang="en-US" dirty="0"/>
          </a:p>
          <a:p>
            <a:r>
              <a:rPr lang="en-US" dirty="0"/>
              <a:t>Where '</a:t>
            </a:r>
            <a:r>
              <a:rPr lang="en-US" noProof="1">
                <a:solidFill>
                  <a:schemeClr val="tx2">
                    <a:lumMod val="75000"/>
                  </a:schemeClr>
                </a:solidFill>
              </a:rPr>
              <a:t>var</a:t>
            </a:r>
            <a:r>
              <a:rPr lang="en-US" dirty="0"/>
              <a:t>' is the name of our variable and '</a:t>
            </a:r>
            <a:r>
              <a:rPr lang="en-US" noProof="1">
                <a:solidFill>
                  <a:schemeClr val="tx2">
                    <a:lumMod val="75000"/>
                  </a:schemeClr>
                </a:solidFill>
              </a:rPr>
              <a:t>pesho</a:t>
            </a:r>
            <a:r>
              <a:rPr lang="en-US" dirty="0"/>
              <a:t>' it’s the value</a:t>
            </a:r>
          </a:p>
          <a:p>
            <a:r>
              <a:rPr lang="en-US" dirty="0"/>
              <a:t>Variables exists only in the scope of the tag</a:t>
            </a:r>
            <a:endParaRPr lang="bg-BG" dirty="0"/>
          </a:p>
        </p:txBody>
      </p:sp>
      <p:sp>
        <p:nvSpPr>
          <p:cNvPr id="4" name="Title 3"/>
          <p:cNvSpPr>
            <a:spLocks noGrp="1"/>
          </p:cNvSpPr>
          <p:nvPr>
            <p:ph type="title"/>
          </p:nvPr>
        </p:nvSpPr>
        <p:spPr/>
        <p:txBody>
          <a:bodyPr/>
          <a:lstStyle/>
          <a:p>
            <a:r>
              <a:rPr lang="en-US" dirty="0"/>
              <a:t>Variables in Thymeleaf</a:t>
            </a:r>
            <a:endParaRPr lang="bg-BG" dirty="0"/>
          </a:p>
        </p:txBody>
      </p:sp>
      <p:sp>
        <p:nvSpPr>
          <p:cNvPr id="5" name="Rectangle 4"/>
          <p:cNvSpPr>
            <a:spLocks noChangeArrowheads="1"/>
          </p:cNvSpPr>
          <p:nvPr/>
        </p:nvSpPr>
        <p:spPr bwMode="auto">
          <a:xfrm>
            <a:off x="667384" y="1945957"/>
            <a:ext cx="7255828" cy="492443"/>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nn-NO"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th:with</a:t>
            </a:r>
            <a:r>
              <a:rPr lang="nn-NO"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="var = 'pesho'"</a:t>
            </a:r>
          </a:p>
        </p:txBody>
      </p:sp>
      <p:sp>
        <p:nvSpPr>
          <p:cNvPr id="6" name="Rectangle 5"/>
          <p:cNvSpPr>
            <a:spLocks noChangeArrowheads="1"/>
          </p:cNvSpPr>
          <p:nvPr/>
        </p:nvSpPr>
        <p:spPr bwMode="auto">
          <a:xfrm>
            <a:off x="667384" y="4038600"/>
            <a:ext cx="7255828" cy="2092881"/>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&lt;div </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th:with=</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"name = ${user.name}"&gt;</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&lt;p th:text="${name}"&gt; // valid</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&lt;/div&gt;</a:t>
            </a:r>
          </a:p>
          <a:p>
            <a:pPr eaLnBrk="0" hangingPunct="0">
              <a:buClr>
                <a:schemeClr val="accent5">
                  <a:lumMod val="40000"/>
                  <a:lumOff val="60000"/>
                </a:schemeClr>
              </a:buClr>
              <a:buSzPct val="70000"/>
            </a:pPr>
            <a:endParaRPr lang="bg-BG"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&lt;p th:text="${name}"&gt; // invalid</a:t>
            </a:r>
          </a:p>
        </p:txBody>
      </p:sp>
    </p:spTree>
    <p:extLst>
      <p:ext uri="{BB962C8B-B14F-4D97-AF65-F5344CB8AC3E}">
        <p14:creationId xmlns:p14="http://schemas.microsoft.com/office/powerpoint/2010/main" val="2857189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P spid="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14</a:t>
            </a:fld>
            <a:endParaRPr lang="en-US" dirty="0"/>
          </a:p>
        </p:txBody>
      </p:sp>
      <p:sp>
        <p:nvSpPr>
          <p:cNvPr id="3" name="Content Placeholder 2"/>
          <p:cNvSpPr>
            <a:spLocks noGrp="1"/>
          </p:cNvSpPr>
          <p:nvPr>
            <p:ph idx="1"/>
          </p:nvPr>
        </p:nvSpPr>
        <p:spPr>
          <a:xfrm rot="21600000">
            <a:off x="190413" y="1151121"/>
            <a:ext cx="11804822" cy="5570355"/>
          </a:xfrm>
        </p:spPr>
        <p:txBody>
          <a:bodyPr/>
          <a:lstStyle/>
          <a:p>
            <a:r>
              <a:rPr lang="en-US" dirty="0"/>
              <a:t>Fragment Expressions are easy way to move around templates</a:t>
            </a:r>
          </a:p>
          <a:p>
            <a:endParaRPr lang="en-US" dirty="0"/>
          </a:p>
          <a:p>
            <a:r>
              <a:rPr lang="en-US" dirty="0"/>
              <a:t>Example:</a:t>
            </a:r>
            <a:endParaRPr lang="bg-BG" dirty="0"/>
          </a:p>
          <a:p>
            <a:endParaRPr lang="bg-BG" dirty="0"/>
          </a:p>
          <a:p>
            <a:endParaRPr lang="en-US" dirty="0"/>
          </a:p>
          <a:p>
            <a:endParaRPr lang="en-US" dirty="0"/>
          </a:p>
        </p:txBody>
      </p:sp>
      <p:sp>
        <p:nvSpPr>
          <p:cNvPr id="4" name="Title 3"/>
          <p:cNvSpPr>
            <a:spLocks noGrp="1"/>
          </p:cNvSpPr>
          <p:nvPr>
            <p:ph type="title"/>
          </p:nvPr>
        </p:nvSpPr>
        <p:spPr/>
        <p:txBody>
          <a:bodyPr/>
          <a:lstStyle/>
          <a:p>
            <a:r>
              <a:rPr lang="en-US" dirty="0"/>
              <a:t>Thymeleaf Fragment Expressions</a:t>
            </a:r>
            <a:endParaRPr lang="bg-BG" dirty="0"/>
          </a:p>
        </p:txBody>
      </p:sp>
      <p:sp>
        <p:nvSpPr>
          <p:cNvPr id="6" name="Rectangle 5"/>
          <p:cNvSpPr>
            <a:spLocks noChangeArrowheads="1"/>
          </p:cNvSpPr>
          <p:nvPr/>
        </p:nvSpPr>
        <p:spPr bwMode="auto">
          <a:xfrm>
            <a:off x="667384" y="1945957"/>
            <a:ext cx="2517777" cy="492443"/>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nn-NO"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t>
            </a:r>
          </a:p>
        </p:txBody>
      </p:sp>
      <p:sp>
        <p:nvSpPr>
          <p:cNvPr id="15" name="Rectangle 14"/>
          <p:cNvSpPr>
            <a:spLocks noChangeArrowheads="1"/>
          </p:cNvSpPr>
          <p:nvPr/>
        </p:nvSpPr>
        <p:spPr bwMode="auto">
          <a:xfrm>
            <a:off x="667384" y="3222010"/>
            <a:ext cx="8932228" cy="2092881"/>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&lt;div th:with="frag=</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footer :: #main</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"&gt;</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&lt;p th:insert="${frag}"&gt;</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&lt;/div&gt;</a:t>
            </a:r>
          </a:p>
        </p:txBody>
      </p:sp>
    </p:spTree>
    <p:extLst>
      <p:ext uri="{BB962C8B-B14F-4D97-AF65-F5344CB8AC3E}">
        <p14:creationId xmlns:p14="http://schemas.microsoft.com/office/powerpoint/2010/main" val="411420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15</a:t>
            </a:fld>
            <a:endParaRPr lang="en-US" dirty="0"/>
          </a:p>
        </p:txBody>
      </p:sp>
      <p:sp>
        <p:nvSpPr>
          <p:cNvPr id="3" name="Content Placeholder 2"/>
          <p:cNvSpPr>
            <a:spLocks noGrp="1"/>
          </p:cNvSpPr>
          <p:nvPr>
            <p:ph idx="1"/>
          </p:nvPr>
        </p:nvSpPr>
        <p:spPr/>
        <p:txBody>
          <a:bodyPr/>
          <a:lstStyle/>
          <a:p>
            <a:r>
              <a:rPr lang="en-US" dirty="0"/>
              <a:t>Including entire file</a:t>
            </a:r>
          </a:p>
          <a:p>
            <a:endParaRPr lang="en-US" dirty="0"/>
          </a:p>
          <a:p>
            <a:r>
              <a:rPr lang="en-US" dirty="0"/>
              <a:t>Including only a fragment</a:t>
            </a:r>
          </a:p>
          <a:p>
            <a:endParaRPr lang="en-US" dirty="0"/>
          </a:p>
          <a:p>
            <a:r>
              <a:rPr lang="en-US" dirty="0"/>
              <a:t>Including fragment with parameter</a:t>
            </a:r>
          </a:p>
          <a:p>
            <a:endParaRPr lang="en-US" dirty="0"/>
          </a:p>
          <a:p>
            <a:r>
              <a:rPr lang="en-US" dirty="0"/>
              <a:t>You can also use </a:t>
            </a:r>
            <a:r>
              <a:rPr lang="en-US" b="1" noProof="1">
                <a:solidFill>
                  <a:schemeClr val="tx2">
                    <a:lumMod val="75000"/>
                  </a:schemeClr>
                </a:solidFill>
                <a:latin typeface="Consolas" panose="020B0609020204030204" pitchFamily="49" charset="0"/>
              </a:rPr>
              <a:t>th:replace</a:t>
            </a:r>
            <a:r>
              <a:rPr lang="en-US" dirty="0"/>
              <a:t> in order to replace the entire element </a:t>
            </a:r>
          </a:p>
          <a:p>
            <a:endParaRPr lang="bg-BG" dirty="0"/>
          </a:p>
        </p:txBody>
      </p:sp>
      <p:sp>
        <p:nvSpPr>
          <p:cNvPr id="4" name="Title 3"/>
          <p:cNvSpPr>
            <a:spLocks noGrp="1"/>
          </p:cNvSpPr>
          <p:nvPr>
            <p:ph type="title"/>
          </p:nvPr>
        </p:nvSpPr>
        <p:spPr/>
        <p:txBody>
          <a:bodyPr/>
          <a:lstStyle/>
          <a:p>
            <a:r>
              <a:rPr lang="en-US" dirty="0"/>
              <a:t>Thymeleaf Fragments</a:t>
            </a:r>
            <a:endParaRPr lang="bg-BG" dirty="0"/>
          </a:p>
        </p:txBody>
      </p:sp>
      <p:sp>
        <p:nvSpPr>
          <p:cNvPr id="5" name="Rectangle 4"/>
          <p:cNvSpPr>
            <a:spLocks noChangeArrowheads="1"/>
          </p:cNvSpPr>
          <p:nvPr/>
        </p:nvSpPr>
        <p:spPr bwMode="auto">
          <a:xfrm>
            <a:off x="667384" y="1900535"/>
            <a:ext cx="10151428" cy="492443"/>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th:insert</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="~{fragments/header}"</a:t>
            </a:r>
            <a:endParaRPr lang="nn-NO"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6" name="Rectangle 5"/>
          <p:cNvSpPr>
            <a:spLocks noChangeArrowheads="1"/>
          </p:cNvSpPr>
          <p:nvPr/>
        </p:nvSpPr>
        <p:spPr bwMode="auto">
          <a:xfrm>
            <a:off x="684212" y="3307378"/>
            <a:ext cx="10151428" cy="492443"/>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th:insert</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="~{fragments/header :: dark}"</a:t>
            </a:r>
            <a:endParaRPr lang="nn-NO"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7" name="Rectangle 6"/>
          <p:cNvSpPr>
            <a:spLocks noChangeArrowheads="1"/>
          </p:cNvSpPr>
          <p:nvPr/>
        </p:nvSpPr>
        <p:spPr bwMode="auto">
          <a:xfrm>
            <a:off x="684212" y="4719935"/>
            <a:ext cx="10151428" cy="461665"/>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th:insert</a:t>
            </a: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="~{fragments/header (theme='dark')}"</a:t>
            </a:r>
            <a:endParaRPr lang="nn-NO"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2784533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P spid="6" grpId="0" animBg="1"/>
      <p:bldP spid="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a:xfrm>
            <a:off x="11566412" y="6525002"/>
            <a:ext cx="428822" cy="196477"/>
          </a:xfrm>
        </p:spPr>
        <p:txBody>
          <a:bodyPr/>
          <a:lstStyle/>
          <a:p>
            <a:fld id="{C014DD1E-5D91-48A3-AD6D-45FBA980D106}" type="slidenum">
              <a:rPr lang="en-US" smtClean="0"/>
              <a:pPr/>
              <a:t>16</a:t>
            </a:fld>
            <a:endParaRPr lang="en-US" dirty="0"/>
          </a:p>
        </p:txBody>
      </p:sp>
      <p:sp>
        <p:nvSpPr>
          <p:cNvPr id="3" name="Content Placeholder 2"/>
          <p:cNvSpPr>
            <a:spLocks noGrp="1"/>
          </p:cNvSpPr>
          <p:nvPr>
            <p:ph idx="1"/>
          </p:nvPr>
        </p:nvSpPr>
        <p:spPr>
          <a:xfrm>
            <a:off x="190413" y="1066800"/>
            <a:ext cx="11804822" cy="5570355"/>
          </a:xfrm>
        </p:spPr>
        <p:txBody>
          <a:bodyPr/>
          <a:lstStyle/>
          <a:p>
            <a:r>
              <a:rPr lang="en-US" dirty="0"/>
              <a:t>In Thymeleaf you can create almost normal HTML forms:</a:t>
            </a:r>
          </a:p>
          <a:p>
            <a:endParaRPr lang="en-US" dirty="0"/>
          </a:p>
          <a:p>
            <a:endParaRPr lang="en-US" dirty="0"/>
          </a:p>
          <a:p>
            <a:pPr marL="0" indent="0">
              <a:buNone/>
            </a:pPr>
            <a:endParaRPr lang="en-US" dirty="0"/>
          </a:p>
          <a:p>
            <a:r>
              <a:rPr lang="en-US" dirty="0"/>
              <a:t>You can have a controller that will accept an object of given type:</a:t>
            </a:r>
            <a:endParaRPr lang="bg-BG" dirty="0"/>
          </a:p>
        </p:txBody>
      </p:sp>
      <p:sp>
        <p:nvSpPr>
          <p:cNvPr id="4" name="Title 3"/>
          <p:cNvSpPr>
            <a:spLocks noGrp="1"/>
          </p:cNvSpPr>
          <p:nvPr>
            <p:ph type="title"/>
          </p:nvPr>
        </p:nvSpPr>
        <p:spPr/>
        <p:txBody>
          <a:bodyPr/>
          <a:lstStyle/>
          <a:p>
            <a:r>
              <a:rPr lang="en-US" dirty="0"/>
              <a:t>Forms in Thymeleaf</a:t>
            </a:r>
            <a:endParaRPr lang="bg-BG" dirty="0"/>
          </a:p>
        </p:txBody>
      </p:sp>
      <p:sp>
        <p:nvSpPr>
          <p:cNvPr id="5" name="Rectangle 4"/>
          <p:cNvSpPr>
            <a:spLocks noChangeArrowheads="1"/>
          </p:cNvSpPr>
          <p:nvPr/>
        </p:nvSpPr>
        <p:spPr bwMode="auto">
          <a:xfrm>
            <a:off x="667384" y="1748135"/>
            <a:ext cx="10151428" cy="2092881"/>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&lt;form </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th:action</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="@{/user}" </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th:method</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="post"&gt;</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&lt;input type="number" name="id"/&gt;</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&lt;input type="text" name="name"/&gt;</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&lt;input type="submit"/&gt;</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&lt;/form&gt;</a:t>
            </a:r>
            <a:endParaRPr lang="nn-NO"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6" name="Rectangle 5"/>
          <p:cNvSpPr>
            <a:spLocks noChangeArrowheads="1"/>
          </p:cNvSpPr>
          <p:nvPr/>
        </p:nvSpPr>
        <p:spPr bwMode="auto">
          <a:xfrm>
            <a:off x="667384" y="5105400"/>
            <a:ext cx="10151428" cy="1292662"/>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nn-NO"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@PostMapping("/user")</a:t>
            </a:r>
          </a:p>
          <a:p>
            <a:pPr eaLnBrk="0" hangingPunct="0">
              <a:buClr>
                <a:schemeClr val="accent5">
                  <a:lumMod val="40000"/>
                  <a:lumOff val="60000"/>
                </a:schemeClr>
              </a:buClr>
              <a:buSzPct val="70000"/>
            </a:pPr>
            <a:r>
              <a:rPr lang="nn-NO"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public ModelAndView register(</a:t>
            </a:r>
            <a:r>
              <a:rPr lang="nn-NO"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@ModelAttribute</a:t>
            </a:r>
            <a:r>
              <a:rPr lang="nn-NO"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User user) { ... }</a:t>
            </a:r>
          </a:p>
        </p:txBody>
      </p:sp>
    </p:spTree>
    <p:extLst>
      <p:ext uri="{BB962C8B-B14F-4D97-AF65-F5344CB8AC3E}">
        <p14:creationId xmlns:p14="http://schemas.microsoft.com/office/powerpoint/2010/main" val="1228858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P spid="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a:xfrm>
            <a:off x="11566412" y="6525002"/>
            <a:ext cx="428822" cy="196477"/>
          </a:xfrm>
        </p:spPr>
        <p:txBody>
          <a:bodyPr/>
          <a:lstStyle/>
          <a:p>
            <a:fld id="{C014DD1E-5D91-48A3-AD6D-45FBA980D106}" type="slidenum">
              <a:rPr lang="en-US" smtClean="0"/>
              <a:pPr/>
              <a:t>17</a:t>
            </a:fld>
            <a:endParaRPr lang="en-US" dirty="0"/>
          </a:p>
        </p:txBody>
      </p:sp>
      <p:sp>
        <p:nvSpPr>
          <p:cNvPr id="3" name="Content Placeholder 2"/>
          <p:cNvSpPr>
            <a:spLocks noGrp="1"/>
          </p:cNvSpPr>
          <p:nvPr>
            <p:ph idx="1"/>
          </p:nvPr>
        </p:nvSpPr>
        <p:spPr>
          <a:xfrm>
            <a:off x="190413" y="1066800"/>
            <a:ext cx="11804822" cy="5570355"/>
          </a:xfrm>
        </p:spPr>
        <p:txBody>
          <a:bodyPr/>
          <a:lstStyle/>
          <a:p>
            <a:r>
              <a:rPr lang="en-US" dirty="0"/>
              <a:t>You can pass objects to forms in order to use validations:</a:t>
            </a:r>
            <a:endParaRPr lang="bg-BG" dirty="0"/>
          </a:p>
          <a:p>
            <a:endParaRPr lang="bg-BG" dirty="0"/>
          </a:p>
          <a:p>
            <a:endParaRPr lang="bg-BG" dirty="0"/>
          </a:p>
          <a:p>
            <a:endParaRPr lang="bg-BG" dirty="0"/>
          </a:p>
          <a:p>
            <a:endParaRPr lang="bg-BG" dirty="0"/>
          </a:p>
          <a:p>
            <a:r>
              <a:rPr lang="en-US" dirty="0"/>
              <a:t>The </a:t>
            </a:r>
            <a:r>
              <a:rPr lang="en-US" b="1" noProof="1">
                <a:solidFill>
                  <a:schemeClr val="tx2">
                    <a:lumMod val="75000"/>
                  </a:schemeClr>
                </a:solidFill>
                <a:latin typeface="Consolas" panose="020B0609020204030204" pitchFamily="49" charset="0"/>
              </a:rPr>
              <a:t>th:field</a:t>
            </a:r>
            <a:r>
              <a:rPr lang="en-US" noProof="1"/>
              <a:t> </a:t>
            </a:r>
            <a:r>
              <a:rPr lang="en-US" dirty="0"/>
              <a:t>attribute creates different attributes based on the input type</a:t>
            </a:r>
          </a:p>
          <a:p>
            <a:endParaRPr lang="en-US" dirty="0"/>
          </a:p>
          <a:p>
            <a:endParaRPr lang="en-US" dirty="0"/>
          </a:p>
          <a:p>
            <a:pPr marL="0" indent="0">
              <a:buNone/>
            </a:pPr>
            <a:endParaRPr lang="en-US" dirty="0"/>
          </a:p>
        </p:txBody>
      </p:sp>
      <p:sp>
        <p:nvSpPr>
          <p:cNvPr id="4" name="Title 3"/>
          <p:cNvSpPr>
            <a:spLocks noGrp="1"/>
          </p:cNvSpPr>
          <p:nvPr>
            <p:ph type="title"/>
          </p:nvPr>
        </p:nvSpPr>
        <p:spPr/>
        <p:txBody>
          <a:bodyPr/>
          <a:lstStyle/>
          <a:p>
            <a:r>
              <a:rPr lang="en-US" dirty="0"/>
              <a:t>Forms in Thymeleaf (2)</a:t>
            </a:r>
            <a:endParaRPr lang="bg-BG" dirty="0"/>
          </a:p>
        </p:txBody>
      </p:sp>
      <p:sp>
        <p:nvSpPr>
          <p:cNvPr id="5" name="Rectangle 4"/>
          <p:cNvSpPr>
            <a:spLocks noChangeArrowheads="1"/>
          </p:cNvSpPr>
          <p:nvPr/>
        </p:nvSpPr>
        <p:spPr bwMode="auto">
          <a:xfrm>
            <a:off x="667384" y="1748135"/>
            <a:ext cx="10151428" cy="2492990"/>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&lt;form </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th:action</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="@{/user}" </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th:method</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="post"    							</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th:object</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=${user}&gt;</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&lt;input type="number" </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th:field</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="*{id}"/&gt;</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&lt;input type="text" </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th:field</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="*{name}"/&gt;</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&lt;input type="submit"/&gt;</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&lt;/form&gt;</a:t>
            </a:r>
            <a:endParaRPr lang="nn-NO"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1950615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uiExpand="1"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18</a:t>
            </a:fld>
            <a:endParaRPr lang="en-US" dirty="0"/>
          </a:p>
        </p:txBody>
      </p:sp>
      <p:sp>
        <p:nvSpPr>
          <p:cNvPr id="3" name="Content Placeholder 2"/>
          <p:cNvSpPr>
            <a:spLocks noGrp="1"/>
          </p:cNvSpPr>
          <p:nvPr>
            <p:ph idx="1"/>
          </p:nvPr>
        </p:nvSpPr>
        <p:spPr/>
        <p:txBody>
          <a:bodyPr/>
          <a:lstStyle/>
          <a:p>
            <a:r>
              <a:rPr lang="en-US" dirty="0"/>
              <a:t>If statements can be created in the following way:</a:t>
            </a:r>
          </a:p>
          <a:p>
            <a:endParaRPr lang="en-US" dirty="0"/>
          </a:p>
          <a:p>
            <a:endParaRPr lang="en-US" dirty="0"/>
          </a:p>
          <a:p>
            <a:endParaRPr lang="en-US" dirty="0"/>
          </a:p>
          <a:p>
            <a:r>
              <a:rPr lang="en-US" dirty="0"/>
              <a:t>You can create inverted if statements using </a:t>
            </a:r>
            <a:r>
              <a:rPr lang="en-US" b="1" noProof="1">
                <a:solidFill>
                  <a:schemeClr val="tx2">
                    <a:lumMod val="75000"/>
                  </a:schemeClr>
                </a:solidFill>
                <a:latin typeface="Consolas" panose="020B0609020204030204" pitchFamily="49" charset="0"/>
              </a:rPr>
              <a:t>th:unless</a:t>
            </a:r>
            <a:r>
              <a:rPr lang="en-US" dirty="0"/>
              <a:t>:</a:t>
            </a:r>
            <a:endParaRPr lang="bg-BG" dirty="0"/>
          </a:p>
        </p:txBody>
      </p:sp>
      <p:sp>
        <p:nvSpPr>
          <p:cNvPr id="4" name="Title 3"/>
          <p:cNvSpPr>
            <a:spLocks noGrp="1"/>
          </p:cNvSpPr>
          <p:nvPr>
            <p:ph type="title"/>
          </p:nvPr>
        </p:nvSpPr>
        <p:spPr/>
        <p:txBody>
          <a:bodyPr/>
          <a:lstStyle/>
          <a:p>
            <a:r>
              <a:rPr lang="en-US" dirty="0"/>
              <a:t>Conditional Statements in Thymeleaf</a:t>
            </a:r>
            <a:endParaRPr lang="bg-BG" dirty="0"/>
          </a:p>
        </p:txBody>
      </p:sp>
      <p:sp>
        <p:nvSpPr>
          <p:cNvPr id="5" name="Rectangle 4"/>
          <p:cNvSpPr>
            <a:spLocks noChangeArrowheads="1"/>
          </p:cNvSpPr>
          <p:nvPr/>
        </p:nvSpPr>
        <p:spPr bwMode="auto">
          <a:xfrm>
            <a:off x="667384" y="2212538"/>
            <a:ext cx="10151428" cy="1292662"/>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&lt;div </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th:if</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="${…}"&gt;</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&lt;p&gt;The statement is true&lt;/p&gt;</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&lt;/div&gt;</a:t>
            </a:r>
            <a:endParaRPr lang="nn-NO"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6" name="Rectangle 5"/>
          <p:cNvSpPr>
            <a:spLocks noChangeArrowheads="1"/>
          </p:cNvSpPr>
          <p:nvPr/>
        </p:nvSpPr>
        <p:spPr bwMode="auto">
          <a:xfrm>
            <a:off x="667384" y="4727138"/>
            <a:ext cx="10151428" cy="1292662"/>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&lt;div </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th:unless</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="${…}"&gt;</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&lt;p&gt;The statement is false&lt;/p&gt;</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&lt;/div&gt;</a:t>
            </a:r>
            <a:endParaRPr lang="nn-NO"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2283167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P spid="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19</a:t>
            </a:fld>
            <a:endParaRPr lang="en-US" dirty="0"/>
          </a:p>
        </p:txBody>
      </p:sp>
      <p:sp>
        <p:nvSpPr>
          <p:cNvPr id="3" name="Content Placeholder 2"/>
          <p:cNvSpPr>
            <a:spLocks noGrp="1"/>
          </p:cNvSpPr>
          <p:nvPr>
            <p:ph idx="1"/>
          </p:nvPr>
        </p:nvSpPr>
        <p:spPr/>
        <p:txBody>
          <a:bodyPr/>
          <a:lstStyle/>
          <a:p>
            <a:r>
              <a:rPr lang="en-US" dirty="0"/>
              <a:t>You can also create switch in which the default case is "</a:t>
            </a:r>
            <a:r>
              <a:rPr lang="en-US" dirty="0">
                <a:solidFill>
                  <a:schemeClr val="tx2">
                    <a:lumMod val="75000"/>
                  </a:schemeClr>
                </a:solidFill>
              </a:rPr>
              <a:t>*</a:t>
            </a:r>
            <a:r>
              <a:rPr lang="en-US" dirty="0"/>
              <a:t>":</a:t>
            </a:r>
          </a:p>
          <a:p>
            <a:endParaRPr lang="en-US" dirty="0"/>
          </a:p>
          <a:p>
            <a:endParaRPr lang="en-US" dirty="0"/>
          </a:p>
          <a:p>
            <a:pPr marL="0" indent="0">
              <a:buNone/>
            </a:pPr>
            <a:endParaRPr lang="en-US" dirty="0"/>
          </a:p>
          <a:p>
            <a:r>
              <a:rPr lang="en-US" dirty="0"/>
              <a:t>Or use ternary operator:</a:t>
            </a:r>
          </a:p>
          <a:p>
            <a:endParaRPr lang="en-US" dirty="0"/>
          </a:p>
          <a:p>
            <a:endParaRPr lang="en-US" dirty="0"/>
          </a:p>
          <a:p>
            <a:endParaRPr lang="en-US" dirty="0"/>
          </a:p>
          <a:p>
            <a:endParaRPr lang="en-US" dirty="0"/>
          </a:p>
        </p:txBody>
      </p:sp>
      <p:sp>
        <p:nvSpPr>
          <p:cNvPr id="4" name="Title 3"/>
          <p:cNvSpPr>
            <a:spLocks noGrp="1"/>
          </p:cNvSpPr>
          <p:nvPr>
            <p:ph type="title"/>
          </p:nvPr>
        </p:nvSpPr>
        <p:spPr/>
        <p:txBody>
          <a:bodyPr/>
          <a:lstStyle/>
          <a:p>
            <a:r>
              <a:rPr lang="en-US" dirty="0"/>
              <a:t>Conditional Statements in Thymeleaf (2)</a:t>
            </a:r>
            <a:endParaRPr lang="bg-BG" dirty="0"/>
          </a:p>
        </p:txBody>
      </p:sp>
      <p:sp>
        <p:nvSpPr>
          <p:cNvPr id="5" name="Rectangle 4"/>
          <p:cNvSpPr>
            <a:spLocks noChangeArrowheads="1"/>
          </p:cNvSpPr>
          <p:nvPr/>
        </p:nvSpPr>
        <p:spPr bwMode="auto">
          <a:xfrm>
            <a:off x="667384" y="1828800"/>
            <a:ext cx="10456228" cy="2092881"/>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&lt;div </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th:switch</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="${writer.role}"&gt;</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&lt;p </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th:case</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="'ADMIN'"&gt;The user is admin&lt;/p&gt;</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&lt;p </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th:case</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="'MOD'"&gt;The user is moderator&lt;/p&gt;</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&lt;p </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th:case</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"&gt;The user has no privileges&lt;/p&gt;</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&lt;/div&gt; </a:t>
            </a:r>
            <a:endParaRPr lang="nn-NO"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7" name="Rectangle 6"/>
          <p:cNvSpPr>
            <a:spLocks noChangeArrowheads="1"/>
          </p:cNvSpPr>
          <p:nvPr/>
        </p:nvSpPr>
        <p:spPr bwMode="auto">
          <a:xfrm>
            <a:off x="684212" y="4536519"/>
            <a:ext cx="10456228" cy="1292662"/>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&lt;p th:text="${row.even} </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'even' </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'odd'"&gt;</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&lt;/p&gt;</a:t>
            </a:r>
            <a:endParaRPr lang="nn-NO"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2914701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ChangeArrowheads="1"/>
          </p:cNvSpPr>
          <p:nvPr>
            <p:ph type="title"/>
          </p:nvPr>
        </p:nvSpPr>
        <p:spPr/>
        <p:txBody>
          <a:bodyPr>
            <a:normAutofit/>
          </a:bodyPr>
          <a:lstStyle/>
          <a:p>
            <a:r>
              <a:rPr lang="en-US" dirty="0"/>
              <a:t>Table of Contents</a:t>
            </a:r>
            <a:endParaRPr lang="bg-BG" dirty="0"/>
          </a:p>
        </p:txBody>
      </p:sp>
      <p:sp>
        <p:nvSpPr>
          <p:cNvPr id="444419" name="Rectangle 3"/>
          <p:cNvSpPr>
            <a:spLocks noGrp="1" noChangeArrowheads="1"/>
          </p:cNvSpPr>
          <p:nvPr>
            <p:ph idx="4294967295"/>
          </p:nvPr>
        </p:nvSpPr>
        <p:spPr>
          <a:xfrm>
            <a:off x="190413" y="1191467"/>
            <a:ext cx="11804822" cy="5530010"/>
          </a:xfrm>
        </p:spPr>
        <p:txBody>
          <a:bodyPr>
            <a:normAutofit/>
          </a:bodyPr>
          <a:lstStyle/>
          <a:p>
            <a:pPr marL="446088" indent="-446088">
              <a:lnSpc>
                <a:spcPts val="4000"/>
              </a:lnSpc>
              <a:buFontTx/>
              <a:buAutoNum type="arabicPeriod"/>
            </a:pPr>
            <a:r>
              <a:rPr lang="en-US" dirty="0"/>
              <a:t>Thymeleaf</a:t>
            </a:r>
          </a:p>
          <a:p>
            <a:pPr marL="761946" lvl="1" indent="-457200">
              <a:lnSpc>
                <a:spcPts val="4000"/>
              </a:lnSpc>
            </a:pPr>
            <a:r>
              <a:rPr lang="en-US" dirty="0"/>
              <a:t>Standard Expressions</a:t>
            </a:r>
          </a:p>
          <a:p>
            <a:pPr marL="761946" lvl="1" indent="-457200">
              <a:lnSpc>
                <a:spcPts val="4000"/>
              </a:lnSpc>
            </a:pPr>
            <a:r>
              <a:rPr lang="en-US" dirty="0"/>
              <a:t>Forms</a:t>
            </a:r>
          </a:p>
          <a:p>
            <a:pPr marL="761946" lvl="1" indent="-457200">
              <a:lnSpc>
                <a:spcPts val="4000"/>
              </a:lnSpc>
            </a:pPr>
            <a:r>
              <a:rPr lang="en-US" dirty="0"/>
              <a:t>Conditionals</a:t>
            </a:r>
          </a:p>
          <a:p>
            <a:pPr marL="761946" lvl="1" indent="-457200">
              <a:lnSpc>
                <a:spcPts val="4000"/>
              </a:lnSpc>
            </a:pPr>
            <a:r>
              <a:rPr lang="en-US" dirty="0"/>
              <a:t>Loops</a:t>
            </a:r>
          </a:p>
          <a:p>
            <a:pPr marL="446088" indent="-446088">
              <a:lnSpc>
                <a:spcPts val="4000"/>
              </a:lnSpc>
              <a:buFontTx/>
              <a:buAutoNum type="arabicPeriod"/>
            </a:pPr>
            <a:r>
              <a:rPr lang="en-US" dirty="0"/>
              <a:t>Spring Controllers</a:t>
            </a:r>
          </a:p>
          <a:p>
            <a:pPr marL="761946" lvl="1" indent="-457200">
              <a:lnSpc>
                <a:spcPts val="4000"/>
              </a:lnSpc>
            </a:pPr>
            <a:endParaRPr lang="en-US" dirty="0"/>
          </a:p>
        </p:txBody>
      </p:sp>
      <p:sp>
        <p:nvSpPr>
          <p:cNvPr id="2" name="Slide Number Placeholder 1"/>
          <p:cNvSpPr>
            <a:spLocks noGrp="1"/>
          </p:cNvSpPr>
          <p:nvPr>
            <p:ph type="sldNum" sz="quarter" idx="4"/>
          </p:nvPr>
        </p:nvSpPr>
        <p:spPr>
          <a:xfrm>
            <a:off x="11566412" y="6525002"/>
            <a:ext cx="428822" cy="196477"/>
          </a:xfrm>
        </p:spPr>
        <p:txBody>
          <a:bodyPr/>
          <a:lstStyle/>
          <a:p>
            <a:fld id="{C014DD1E-5D91-48A3-AD6D-45FBA980D106}" type="slidenum">
              <a:rPr lang="en-US" smtClean="0"/>
              <a:pPr/>
              <a:t>2</a:t>
            </a:fld>
            <a:endParaRPr lang="en-US" dirty="0"/>
          </a:p>
        </p:txBody>
      </p:sp>
      <p:pic>
        <p:nvPicPr>
          <p:cNvPr id="4" name="Picture 3"/>
          <p:cNvPicPr>
            <a:picLocks noChangeAspect="1"/>
          </p:cNvPicPr>
          <p:nvPr/>
        </p:nvPicPr>
        <p:blipFill>
          <a:blip r:embed="rId3"/>
          <a:stretch>
            <a:fillRect/>
          </a:stretch>
        </p:blipFill>
        <p:spPr>
          <a:xfrm>
            <a:off x="8304212" y="1638368"/>
            <a:ext cx="3429001" cy="4421449"/>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47920" y="3601463"/>
            <a:ext cx="2038350" cy="2038350"/>
          </a:xfrm>
          <a:prstGeom prst="rect">
            <a:avLst/>
          </a:prstGeom>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065962" y="1447800"/>
            <a:ext cx="1066800" cy="1068889"/>
          </a:xfrm>
          <a:prstGeom prst="rect">
            <a:avLst/>
          </a:prstGeom>
        </p:spPr>
      </p:pic>
    </p:spTree>
    <p:extLst>
      <p:ext uri="{BB962C8B-B14F-4D97-AF65-F5344CB8AC3E}">
        <p14:creationId xmlns:p14="http://schemas.microsoft.com/office/powerpoint/2010/main" val="1646986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444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444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4441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4441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4441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4441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4419"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20</a:t>
            </a:fld>
            <a:endParaRPr lang="en-US" dirty="0"/>
          </a:p>
        </p:txBody>
      </p:sp>
      <p:sp>
        <p:nvSpPr>
          <p:cNvPr id="3" name="Content Placeholder 2"/>
          <p:cNvSpPr>
            <a:spLocks noGrp="1"/>
          </p:cNvSpPr>
          <p:nvPr>
            <p:ph idx="1"/>
          </p:nvPr>
        </p:nvSpPr>
        <p:spPr/>
        <p:txBody>
          <a:bodyPr/>
          <a:lstStyle/>
          <a:p>
            <a:r>
              <a:rPr lang="en-US" dirty="0"/>
              <a:t>Creating a for loop:</a:t>
            </a:r>
          </a:p>
          <a:p>
            <a:endParaRPr lang="en-US" dirty="0"/>
          </a:p>
          <a:p>
            <a:endParaRPr lang="en-US" dirty="0"/>
          </a:p>
          <a:p>
            <a:endParaRPr lang="en-US" dirty="0"/>
          </a:p>
          <a:p>
            <a:r>
              <a:rPr lang="en-US" dirty="0"/>
              <a:t>Example:</a:t>
            </a:r>
            <a:endParaRPr lang="bg-BG" dirty="0"/>
          </a:p>
        </p:txBody>
      </p:sp>
      <p:sp>
        <p:nvSpPr>
          <p:cNvPr id="4" name="Title 3"/>
          <p:cNvSpPr>
            <a:spLocks noGrp="1"/>
          </p:cNvSpPr>
          <p:nvPr>
            <p:ph type="title"/>
          </p:nvPr>
        </p:nvSpPr>
        <p:spPr/>
        <p:txBody>
          <a:bodyPr/>
          <a:lstStyle/>
          <a:p>
            <a:r>
              <a:rPr lang="en-US" dirty="0"/>
              <a:t>Loops in Thymeleaf</a:t>
            </a:r>
            <a:endParaRPr lang="bg-BG" dirty="0"/>
          </a:p>
        </p:txBody>
      </p:sp>
      <p:sp>
        <p:nvSpPr>
          <p:cNvPr id="5" name="Rectangle 4"/>
          <p:cNvSpPr>
            <a:spLocks noChangeArrowheads="1"/>
          </p:cNvSpPr>
          <p:nvPr/>
        </p:nvSpPr>
        <p:spPr bwMode="auto">
          <a:xfrm>
            <a:off x="667384" y="2060138"/>
            <a:ext cx="10456228" cy="1692771"/>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&lt;div </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th:each</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element</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 </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#numbers.sequence</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start</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end</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step</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)}"&gt;</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&lt;p th:text="${element}"&gt;&lt;/p&gt;</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&lt;/div&gt;</a:t>
            </a:r>
            <a:endParaRPr lang="nn-NO"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7" name="Rectangle 6"/>
          <p:cNvSpPr>
            <a:spLocks noChangeArrowheads="1"/>
          </p:cNvSpPr>
          <p:nvPr/>
        </p:nvSpPr>
        <p:spPr bwMode="auto">
          <a:xfrm>
            <a:off x="684212" y="4631829"/>
            <a:ext cx="10456228" cy="1692771"/>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&lt;div </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th:each</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element</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 ${</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#numbers.sequence</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1</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5</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)}"&gt;</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&lt;p th:text="${element}"&gt;&lt;/p&gt;</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&lt;/div&gt;</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1 2 3 4 5</a:t>
            </a:r>
            <a:endParaRPr lang="nn-NO"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1085928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21</a:t>
            </a:fld>
            <a:endParaRPr lang="en-US" dirty="0"/>
          </a:p>
        </p:txBody>
      </p:sp>
      <p:sp>
        <p:nvSpPr>
          <p:cNvPr id="3" name="Content Placeholder 2"/>
          <p:cNvSpPr>
            <a:spLocks noGrp="1"/>
          </p:cNvSpPr>
          <p:nvPr>
            <p:ph idx="1"/>
          </p:nvPr>
        </p:nvSpPr>
        <p:spPr/>
        <p:txBody>
          <a:bodyPr/>
          <a:lstStyle/>
          <a:p>
            <a:r>
              <a:rPr lang="en-US" dirty="0"/>
              <a:t>Creating a for-each loop:</a:t>
            </a:r>
          </a:p>
          <a:p>
            <a:endParaRPr lang="en-US" dirty="0"/>
          </a:p>
          <a:p>
            <a:pPr marL="0" indent="0">
              <a:buNone/>
            </a:pPr>
            <a:endParaRPr lang="en-US" dirty="0"/>
          </a:p>
          <a:p>
            <a:r>
              <a:rPr lang="en-US" dirty="0"/>
              <a:t>Getting the iterator:</a:t>
            </a:r>
          </a:p>
          <a:p>
            <a:endParaRPr lang="en-US" dirty="0"/>
          </a:p>
          <a:p>
            <a:endParaRPr lang="en-US" dirty="0"/>
          </a:p>
          <a:p>
            <a:endParaRPr lang="en-US" dirty="0"/>
          </a:p>
        </p:txBody>
      </p:sp>
      <p:sp>
        <p:nvSpPr>
          <p:cNvPr id="4" name="Title 3"/>
          <p:cNvSpPr>
            <a:spLocks noGrp="1"/>
          </p:cNvSpPr>
          <p:nvPr>
            <p:ph type="title"/>
          </p:nvPr>
        </p:nvSpPr>
        <p:spPr/>
        <p:txBody>
          <a:bodyPr/>
          <a:lstStyle/>
          <a:p>
            <a:r>
              <a:rPr lang="en-US" dirty="0"/>
              <a:t>Loops in Thymeleaf (2)</a:t>
            </a:r>
            <a:endParaRPr lang="bg-BG" dirty="0"/>
          </a:p>
        </p:txBody>
      </p:sp>
      <p:sp>
        <p:nvSpPr>
          <p:cNvPr id="5" name="Rectangle 4"/>
          <p:cNvSpPr>
            <a:spLocks noChangeArrowheads="1"/>
          </p:cNvSpPr>
          <p:nvPr/>
        </p:nvSpPr>
        <p:spPr bwMode="auto">
          <a:xfrm>
            <a:off x="667384" y="1905000"/>
            <a:ext cx="10456228" cy="1292662"/>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&lt;div </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th:each</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book</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 ${books}"&gt;</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&lt;p th:text="*{author}"&gt;&lt;/p&gt;</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&lt;/div&gt;</a:t>
            </a:r>
            <a:endParaRPr lang="nn-NO"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8" name="Rectangle 7"/>
          <p:cNvSpPr>
            <a:spLocks noChangeArrowheads="1"/>
          </p:cNvSpPr>
          <p:nvPr/>
        </p:nvSpPr>
        <p:spPr bwMode="auto">
          <a:xfrm>
            <a:off x="684212" y="3965138"/>
            <a:ext cx="10456228" cy="1692771"/>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&lt;div </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th:each</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="u, </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iter</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 ${users}" th:object="${u}"&gt;</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&lt;p th:text="</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ID: *{id}, Username: *{name}</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"&gt;&lt;/p&gt;</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&lt;p th:text="</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iter</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index</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of ${</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iter</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size</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"&gt;&lt;/p&gt;</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&lt;/div&gt;</a:t>
            </a:r>
            <a:endParaRPr lang="nn-NO"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276804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Spring Controllers</a:t>
            </a:r>
            <a:endParaRPr lang="bg-BG" dirty="0"/>
          </a:p>
        </p:txBody>
      </p:sp>
      <p:sp>
        <p:nvSpPr>
          <p:cNvPr id="3" name="Text Placeholder 2"/>
          <p:cNvSpPr>
            <a:spLocks noGrp="1"/>
          </p:cNvSpPr>
          <p:nvPr>
            <p:ph type="body" idx="1"/>
          </p:nvPr>
        </p:nvSpPr>
        <p:spPr/>
        <p:txBody>
          <a:bodyPr/>
          <a:lstStyle/>
          <a:p>
            <a:r>
              <a:rPr lang="en-US" dirty="0"/>
              <a:t>Annotations, </a:t>
            </a:r>
            <a:r>
              <a:rPr lang="en-US" noProof="1"/>
              <a:t>IoC</a:t>
            </a:r>
            <a:r>
              <a:rPr lang="en-US" dirty="0"/>
              <a:t> Container</a:t>
            </a:r>
            <a:endParaRPr lang="bg-BG"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9060" y="2133600"/>
            <a:ext cx="8490704" cy="2265274"/>
          </a:xfrm>
          <a:prstGeom prst="rect">
            <a:avLst/>
          </a:prstGeom>
        </p:spPr>
      </p:pic>
    </p:spTree>
    <p:extLst>
      <p:ext uri="{BB962C8B-B14F-4D97-AF65-F5344CB8AC3E}">
        <p14:creationId xmlns:p14="http://schemas.microsoft.com/office/powerpoint/2010/main" val="32537284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23</a:t>
            </a:fld>
            <a:endParaRPr lang="en-US" dirty="0"/>
          </a:p>
        </p:txBody>
      </p:sp>
      <p:sp>
        <p:nvSpPr>
          <p:cNvPr id="3" name="Content Placeholder 2"/>
          <p:cNvSpPr>
            <a:spLocks noGrp="1"/>
          </p:cNvSpPr>
          <p:nvPr>
            <p:ph idx="1"/>
          </p:nvPr>
        </p:nvSpPr>
        <p:spPr/>
        <p:txBody>
          <a:bodyPr/>
          <a:lstStyle/>
          <a:p>
            <a:r>
              <a:rPr lang="en-US" dirty="0"/>
              <a:t>Defined with the </a:t>
            </a:r>
            <a:r>
              <a:rPr lang="en-US" b="1" dirty="0">
                <a:solidFill>
                  <a:schemeClr val="tx2">
                    <a:lumMod val="75000"/>
                  </a:schemeClr>
                </a:solidFill>
                <a:latin typeface="Consolas" panose="020B0609020204030204" pitchFamily="49" charset="0"/>
              </a:rPr>
              <a:t>@Controller</a:t>
            </a:r>
            <a:r>
              <a:rPr lang="en-US" dirty="0"/>
              <a:t> annotation:</a:t>
            </a:r>
          </a:p>
          <a:p>
            <a:endParaRPr lang="en-US" dirty="0"/>
          </a:p>
          <a:p>
            <a:endParaRPr lang="en-US" dirty="0"/>
          </a:p>
          <a:p>
            <a:endParaRPr lang="en-US" dirty="0"/>
          </a:p>
          <a:p>
            <a:r>
              <a:rPr lang="en-US" dirty="0"/>
              <a:t>Controllers can contain multiple actions on different routes.</a:t>
            </a:r>
            <a:endParaRPr lang="bg-BG" dirty="0"/>
          </a:p>
        </p:txBody>
      </p:sp>
      <p:sp>
        <p:nvSpPr>
          <p:cNvPr id="4" name="Title 3"/>
          <p:cNvSpPr>
            <a:spLocks noGrp="1"/>
          </p:cNvSpPr>
          <p:nvPr>
            <p:ph type="title"/>
          </p:nvPr>
        </p:nvSpPr>
        <p:spPr/>
        <p:txBody>
          <a:bodyPr/>
          <a:lstStyle/>
          <a:p>
            <a:r>
              <a:rPr lang="en-US" dirty="0"/>
              <a:t>Spring Controllers</a:t>
            </a:r>
            <a:endParaRPr lang="bg-BG" dirty="0"/>
          </a:p>
        </p:txBody>
      </p:sp>
      <p:sp>
        <p:nvSpPr>
          <p:cNvPr id="5" name="Rectangle 4"/>
          <p:cNvSpPr>
            <a:spLocks noChangeArrowheads="1"/>
          </p:cNvSpPr>
          <p:nvPr/>
        </p:nvSpPr>
        <p:spPr bwMode="auto">
          <a:xfrm>
            <a:off x="667384" y="1905000"/>
            <a:ext cx="10456228" cy="1692771"/>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@Controller</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public class HomeController {</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t>
            </a:r>
            <a:endParaRPr lang="nn-NO"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3689789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24</a:t>
            </a:fld>
            <a:endParaRPr lang="en-US" dirty="0"/>
          </a:p>
        </p:txBody>
      </p:sp>
      <p:sp>
        <p:nvSpPr>
          <p:cNvPr id="3" name="Content Placeholder 2"/>
          <p:cNvSpPr>
            <a:spLocks noGrp="1"/>
          </p:cNvSpPr>
          <p:nvPr>
            <p:ph idx="1"/>
          </p:nvPr>
        </p:nvSpPr>
        <p:spPr>
          <a:xfrm>
            <a:off x="190413" y="1227321"/>
            <a:ext cx="11804822" cy="3344679"/>
          </a:xfrm>
        </p:spPr>
        <p:txBody>
          <a:bodyPr>
            <a:normAutofit lnSpcReduction="10000"/>
          </a:bodyPr>
          <a:lstStyle/>
          <a:p>
            <a:r>
              <a:rPr lang="en-US" dirty="0"/>
              <a:t>Annotated with with </a:t>
            </a:r>
            <a:r>
              <a:rPr lang="en-US" b="1" dirty="0">
                <a:solidFill>
                  <a:schemeClr val="tx2">
                    <a:lumMod val="75000"/>
                  </a:schemeClr>
                </a:solidFill>
                <a:latin typeface="Consolas" panose="020B0609020204030204" pitchFamily="49" charset="0"/>
              </a:rPr>
              <a:t>@</a:t>
            </a:r>
            <a:r>
              <a:rPr lang="en-US" b="1" noProof="1">
                <a:solidFill>
                  <a:schemeClr val="tx2">
                    <a:lumMod val="75000"/>
                  </a:schemeClr>
                </a:solidFill>
                <a:latin typeface="Consolas" panose="020B0609020204030204" pitchFamily="49" charset="0"/>
              </a:rPr>
              <a:t>RequestMapping</a:t>
            </a:r>
            <a:r>
              <a:rPr lang="en-US" b="1" dirty="0">
                <a:solidFill>
                  <a:schemeClr val="tx2">
                    <a:lumMod val="75000"/>
                  </a:schemeClr>
                </a:solidFill>
                <a:latin typeface="Consolas" panose="020B0609020204030204" pitchFamily="49" charset="0"/>
              </a:rPr>
              <a:t>(</a:t>
            </a:r>
            <a:r>
              <a:rPr lang="en-US" dirty="0"/>
              <a:t>…</a:t>
            </a:r>
            <a:r>
              <a:rPr lang="en-US" b="1" dirty="0">
                <a:solidFill>
                  <a:schemeClr val="tx2">
                    <a:lumMod val="75000"/>
                  </a:schemeClr>
                </a:solidFill>
                <a:latin typeface="Consolas" panose="020B0609020204030204" pitchFamily="49" charset="0"/>
              </a:rPr>
              <a:t>)</a:t>
            </a:r>
          </a:p>
          <a:p>
            <a:endParaRPr lang="en-US" dirty="0"/>
          </a:p>
          <a:p>
            <a:endParaRPr lang="en-US" dirty="0"/>
          </a:p>
          <a:p>
            <a:pPr marL="0" indent="0">
              <a:buNone/>
            </a:pPr>
            <a:endParaRPr lang="en-US" dirty="0"/>
          </a:p>
          <a:p>
            <a:r>
              <a:rPr lang="en-US" dirty="0"/>
              <a:t>Or</a:t>
            </a:r>
            <a:endParaRPr lang="bg-BG" dirty="0"/>
          </a:p>
        </p:txBody>
      </p:sp>
      <p:sp>
        <p:nvSpPr>
          <p:cNvPr id="4" name="Title 3"/>
          <p:cNvSpPr>
            <a:spLocks noGrp="1"/>
          </p:cNvSpPr>
          <p:nvPr>
            <p:ph type="title"/>
          </p:nvPr>
        </p:nvSpPr>
        <p:spPr/>
        <p:txBody>
          <a:bodyPr/>
          <a:lstStyle/>
          <a:p>
            <a:r>
              <a:rPr lang="en-US" dirty="0"/>
              <a:t>Controller Actions</a:t>
            </a:r>
            <a:endParaRPr lang="bg-BG" dirty="0"/>
          </a:p>
        </p:txBody>
      </p:sp>
      <p:sp>
        <p:nvSpPr>
          <p:cNvPr id="5" name="Rectangle 4"/>
          <p:cNvSpPr>
            <a:spLocks noChangeArrowheads="1"/>
          </p:cNvSpPr>
          <p:nvPr/>
        </p:nvSpPr>
        <p:spPr bwMode="auto">
          <a:xfrm>
            <a:off x="667384" y="1905000"/>
            <a:ext cx="10456228" cy="1692771"/>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@RequestMapping</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rPr>
              <a:t>(</a:t>
            </a:r>
            <a:r>
              <a:rPr lang="en-US" sz="2600" b="1" noProof="1">
                <a:solidFill>
                  <a:srgbClr val="FBEEDC"/>
                </a:solidFill>
                <a:effectLst>
                  <a:outerShdw blurRad="38100" dist="38100" dir="2700000" algn="tl">
                    <a:srgbClr val="000000">
                      <a:alpha val="43137"/>
                    </a:srgbClr>
                  </a:outerShdw>
                </a:effectLst>
                <a:latin typeface="Consolas" pitchFamily="49" charset="0"/>
              </a:rPr>
              <a:t>"/home"</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rPr>
              <a:t>)</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public </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String</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600" b="1" noProof="1">
                <a:solidFill>
                  <a:srgbClr val="FBEEDC"/>
                </a:solidFill>
                <a:effectLst>
                  <a:outerShdw blurRad="38100" dist="38100" dir="2700000" algn="tl">
                    <a:srgbClr val="000000">
                      <a:alpha val="43137"/>
                    </a:srgbClr>
                  </a:outerShdw>
                </a:effectLst>
                <a:latin typeface="Consolas" pitchFamily="49" charset="0"/>
              </a:rPr>
              <a:t>home</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p>
          <a:p>
            <a:pPr lvl="1"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return "home-view";</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t>
            </a:r>
            <a:endParaRPr lang="nn-NO"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6" name="Rectangle 5"/>
          <p:cNvSpPr>
            <a:spLocks noChangeArrowheads="1"/>
          </p:cNvSpPr>
          <p:nvPr/>
        </p:nvSpPr>
        <p:spPr bwMode="auto">
          <a:xfrm>
            <a:off x="684212" y="4495800"/>
            <a:ext cx="10456228" cy="2092881"/>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@RequestMapping</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rPr>
              <a:t>(</a:t>
            </a:r>
            <a:r>
              <a:rPr lang="en-US" sz="2600" b="1" noProof="1">
                <a:solidFill>
                  <a:srgbClr val="FBEEDC"/>
                </a:solidFill>
                <a:effectLst>
                  <a:outerShdw blurRad="38100" dist="38100" dir="2700000" algn="tl">
                    <a:srgbClr val="000000">
                      <a:alpha val="43137"/>
                    </a:srgbClr>
                  </a:outerShdw>
                </a:effectLst>
                <a:latin typeface="Consolas" pitchFamily="49" charset="0"/>
              </a:rPr>
              <a:t>"/home"</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rPr>
              <a:t>)</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public </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ModelAndView</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600" b="1" noProof="1">
                <a:solidFill>
                  <a:srgbClr val="FBEEDC"/>
                </a:solidFill>
                <a:effectLst>
                  <a:outerShdw blurRad="38100" dist="38100" dir="2700000" algn="tl">
                    <a:srgbClr val="000000">
                      <a:alpha val="43137"/>
                    </a:srgbClr>
                  </a:outerShdw>
                </a:effectLst>
                <a:latin typeface="Consolas" pitchFamily="49" charset="0"/>
              </a:rPr>
              <a:t>home</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(ModelAndView mav) {</a:t>
            </a:r>
          </a:p>
          <a:p>
            <a:pPr lvl="1"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mav</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.setViewName</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("home-view");</a:t>
            </a:r>
          </a:p>
          <a:p>
            <a:pPr lvl="1"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return </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mav</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t>
            </a:r>
            <a:endParaRPr lang="nn-NO"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287171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25</a:t>
            </a:fld>
            <a:endParaRPr lang="en-US" dirty="0"/>
          </a:p>
        </p:txBody>
      </p:sp>
      <p:sp>
        <p:nvSpPr>
          <p:cNvPr id="3" name="Content Placeholder 2"/>
          <p:cNvSpPr>
            <a:spLocks noGrp="1"/>
          </p:cNvSpPr>
          <p:nvPr>
            <p:ph idx="1"/>
          </p:nvPr>
        </p:nvSpPr>
        <p:spPr/>
        <p:txBody>
          <a:bodyPr/>
          <a:lstStyle/>
          <a:p>
            <a:r>
              <a:rPr lang="en-US" dirty="0"/>
              <a:t>Problem when using </a:t>
            </a:r>
            <a:r>
              <a:rPr lang="en-US" b="1" dirty="0">
                <a:solidFill>
                  <a:schemeClr val="tx2">
                    <a:lumMod val="75000"/>
                  </a:schemeClr>
                </a:solidFill>
                <a:latin typeface="Consolas" panose="020B0609020204030204" pitchFamily="49" charset="0"/>
              </a:rPr>
              <a:t>@</a:t>
            </a:r>
            <a:r>
              <a:rPr lang="en-US" b="1" noProof="1">
                <a:solidFill>
                  <a:schemeClr val="tx2">
                    <a:lumMod val="75000"/>
                  </a:schemeClr>
                </a:solidFill>
                <a:latin typeface="Consolas" panose="020B0609020204030204" pitchFamily="49" charset="0"/>
              </a:rPr>
              <a:t>RequestMapping</a:t>
            </a:r>
            <a:r>
              <a:rPr lang="en-US" dirty="0"/>
              <a:t> is that it accepts all types of request methods (get, post, put, delete, head, patch…)</a:t>
            </a:r>
          </a:p>
          <a:p>
            <a:endParaRPr lang="en-US" dirty="0"/>
          </a:p>
          <a:p>
            <a:r>
              <a:rPr lang="en-US" dirty="0"/>
              <a:t>Execute only on GET requests :</a:t>
            </a:r>
          </a:p>
          <a:p>
            <a:endParaRPr lang="en-US" dirty="0"/>
          </a:p>
        </p:txBody>
      </p:sp>
      <p:sp>
        <p:nvSpPr>
          <p:cNvPr id="4" name="Title 3"/>
          <p:cNvSpPr>
            <a:spLocks noGrp="1"/>
          </p:cNvSpPr>
          <p:nvPr>
            <p:ph type="title"/>
          </p:nvPr>
        </p:nvSpPr>
        <p:spPr/>
        <p:txBody>
          <a:bodyPr/>
          <a:lstStyle/>
          <a:p>
            <a:r>
              <a:rPr lang="en-US" dirty="0"/>
              <a:t>Request Mapping</a:t>
            </a:r>
            <a:endParaRPr lang="bg-BG" dirty="0"/>
          </a:p>
        </p:txBody>
      </p:sp>
      <p:sp>
        <p:nvSpPr>
          <p:cNvPr id="5" name="Rectangle 4"/>
          <p:cNvSpPr>
            <a:spLocks noChangeArrowheads="1"/>
          </p:cNvSpPr>
          <p:nvPr/>
        </p:nvSpPr>
        <p:spPr bwMode="auto">
          <a:xfrm>
            <a:off x="667384" y="3946029"/>
            <a:ext cx="10456228" cy="1692771"/>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@RequestMapping</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rPr>
              <a:t>(value</a:t>
            </a:r>
            <a:r>
              <a:rPr lang="en-US" sz="2600" b="1" noProof="1">
                <a:solidFill>
                  <a:srgbClr val="FBEEDC"/>
                </a:solidFill>
                <a:effectLst>
                  <a:outerShdw blurRad="38100" dist="38100" dir="2700000" algn="tl">
                    <a:srgbClr val="000000">
                      <a:alpha val="43137"/>
                    </a:srgbClr>
                  </a:outerShdw>
                </a:effectLst>
                <a:latin typeface="Consolas" pitchFamily="49" charset="0"/>
              </a:rPr>
              <a:t>="/home", </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rPr>
              <a:t>method</a:t>
            </a:r>
            <a:r>
              <a:rPr lang="en-US" sz="2600" b="1" noProof="1">
                <a:solidFill>
                  <a:srgbClr val="FBEEDC"/>
                </a:solidFill>
                <a:effectLst>
                  <a:outerShdw blurRad="38100" dist="38100" dir="2700000" algn="tl">
                    <a:srgbClr val="000000">
                      <a:alpha val="43137"/>
                    </a:srgbClr>
                  </a:outerShdw>
                </a:effectLst>
                <a:latin typeface="Consolas" pitchFamily="49" charset="0"/>
              </a:rPr>
              <a:t>=RequestMethod.GET</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rPr>
              <a:t>)</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public String </a:t>
            </a:r>
            <a:r>
              <a:rPr lang="en-US" sz="2600" b="1" noProof="1">
                <a:solidFill>
                  <a:srgbClr val="FBEEDC"/>
                </a:solidFill>
                <a:effectLst>
                  <a:outerShdw blurRad="38100" dist="38100" dir="2700000" algn="tl">
                    <a:srgbClr val="000000">
                      <a:alpha val="43137"/>
                    </a:srgbClr>
                  </a:outerShdw>
                </a:effectLst>
                <a:latin typeface="Consolas" pitchFamily="49" charset="0"/>
              </a:rPr>
              <a:t>home</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p>
          <a:p>
            <a:pPr lvl="1"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return "home-view";</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t>
            </a:r>
            <a:endParaRPr lang="nn-NO"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1159808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26</a:t>
            </a:fld>
            <a:endParaRPr lang="en-US" dirty="0"/>
          </a:p>
        </p:txBody>
      </p:sp>
      <p:sp>
        <p:nvSpPr>
          <p:cNvPr id="3" name="Content Placeholder 2"/>
          <p:cNvSpPr>
            <a:spLocks noGrp="1"/>
          </p:cNvSpPr>
          <p:nvPr>
            <p:ph idx="1"/>
          </p:nvPr>
        </p:nvSpPr>
        <p:spPr/>
        <p:txBody>
          <a:bodyPr/>
          <a:lstStyle/>
          <a:p>
            <a:r>
              <a:rPr lang="en-US" dirty="0"/>
              <a:t>Easier way to create route for a GET request:</a:t>
            </a:r>
          </a:p>
          <a:p>
            <a:endParaRPr lang="en-US" dirty="0"/>
          </a:p>
          <a:p>
            <a:endParaRPr lang="en-US" dirty="0"/>
          </a:p>
          <a:p>
            <a:endParaRPr lang="en-US" dirty="0"/>
          </a:p>
          <a:p>
            <a:r>
              <a:rPr lang="en-US" dirty="0"/>
              <a:t>This is alias for </a:t>
            </a:r>
            <a:r>
              <a:rPr lang="en-US" b="1" noProof="1">
                <a:solidFill>
                  <a:schemeClr val="tx2">
                    <a:lumMod val="75000"/>
                  </a:schemeClr>
                </a:solidFill>
                <a:latin typeface="Consolas" panose="020B0609020204030204" pitchFamily="49" charset="0"/>
              </a:rPr>
              <a:t>RequestMapping</a:t>
            </a:r>
            <a:r>
              <a:rPr lang="en-US" dirty="0"/>
              <a:t> with method GET</a:t>
            </a:r>
            <a:endParaRPr lang="bg-BG" dirty="0"/>
          </a:p>
        </p:txBody>
      </p:sp>
      <p:sp>
        <p:nvSpPr>
          <p:cNvPr id="4" name="Title 3"/>
          <p:cNvSpPr>
            <a:spLocks noGrp="1"/>
          </p:cNvSpPr>
          <p:nvPr>
            <p:ph type="title"/>
          </p:nvPr>
        </p:nvSpPr>
        <p:spPr/>
        <p:txBody>
          <a:bodyPr/>
          <a:lstStyle/>
          <a:p>
            <a:r>
              <a:rPr lang="en-US" dirty="0"/>
              <a:t>Get Mapping</a:t>
            </a:r>
            <a:endParaRPr lang="bg-BG" dirty="0"/>
          </a:p>
        </p:txBody>
      </p:sp>
      <p:sp>
        <p:nvSpPr>
          <p:cNvPr id="5" name="Rectangle 4"/>
          <p:cNvSpPr>
            <a:spLocks noChangeArrowheads="1"/>
          </p:cNvSpPr>
          <p:nvPr/>
        </p:nvSpPr>
        <p:spPr bwMode="auto">
          <a:xfrm>
            <a:off x="667384" y="1905000"/>
            <a:ext cx="10456228" cy="1692771"/>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@GetMapping</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rPr>
              <a:t>(</a:t>
            </a:r>
            <a:r>
              <a:rPr lang="en-US" sz="2600" b="1" noProof="1">
                <a:solidFill>
                  <a:srgbClr val="FBEEDC"/>
                </a:solidFill>
                <a:effectLst>
                  <a:outerShdw blurRad="38100" dist="38100" dir="2700000" algn="tl">
                    <a:srgbClr val="000000">
                      <a:alpha val="43137"/>
                    </a:srgbClr>
                  </a:outerShdw>
                </a:effectLst>
                <a:latin typeface="Consolas" pitchFamily="49" charset="0"/>
              </a:rPr>
              <a:t>"/home"</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rPr>
              <a:t>)</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public String </a:t>
            </a:r>
            <a:r>
              <a:rPr lang="en-US" sz="2600" b="1" noProof="1">
                <a:solidFill>
                  <a:srgbClr val="FBEEDC"/>
                </a:solidFill>
                <a:effectLst>
                  <a:outerShdw blurRad="38100" dist="38100" dir="2700000" algn="tl">
                    <a:srgbClr val="000000">
                      <a:alpha val="43137"/>
                    </a:srgbClr>
                  </a:outerShdw>
                </a:effectLst>
                <a:latin typeface="Consolas" pitchFamily="49" charset="0"/>
              </a:rPr>
              <a:t>home</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p>
          <a:p>
            <a:pPr lvl="1"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return "home-view";</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t>
            </a:r>
            <a:endParaRPr lang="nn-NO"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2788765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27</a:t>
            </a:fld>
            <a:endParaRPr lang="en-US" dirty="0"/>
          </a:p>
        </p:txBody>
      </p:sp>
      <p:sp>
        <p:nvSpPr>
          <p:cNvPr id="3" name="Content Placeholder 2"/>
          <p:cNvSpPr>
            <a:spLocks noGrp="1"/>
          </p:cNvSpPr>
          <p:nvPr>
            <p:ph idx="1"/>
          </p:nvPr>
        </p:nvSpPr>
        <p:spPr/>
        <p:txBody>
          <a:bodyPr/>
          <a:lstStyle/>
          <a:p>
            <a:r>
              <a:rPr lang="en-US" dirty="0"/>
              <a:t>Similar to the </a:t>
            </a:r>
            <a:r>
              <a:rPr lang="en-US" b="1" noProof="1">
                <a:solidFill>
                  <a:schemeClr val="tx2">
                    <a:lumMod val="75000"/>
                  </a:schemeClr>
                </a:solidFill>
                <a:latin typeface="Consolas" panose="020B0609020204030204" pitchFamily="49" charset="0"/>
              </a:rPr>
              <a:t>GetMapping</a:t>
            </a:r>
            <a:r>
              <a:rPr lang="en-US" dirty="0"/>
              <a:t> there is also an alias for </a:t>
            </a:r>
            <a:r>
              <a:rPr lang="en-US" b="1" noProof="1">
                <a:solidFill>
                  <a:schemeClr val="tx2">
                    <a:lumMod val="75000"/>
                  </a:schemeClr>
                </a:solidFill>
                <a:latin typeface="Consolas" panose="020B0609020204030204" pitchFamily="49" charset="0"/>
              </a:rPr>
              <a:t>RequestMapping</a:t>
            </a:r>
            <a:r>
              <a:rPr lang="en-US" dirty="0"/>
              <a:t> with method POST:</a:t>
            </a:r>
          </a:p>
          <a:p>
            <a:endParaRPr lang="en-US" dirty="0"/>
          </a:p>
          <a:p>
            <a:endParaRPr lang="en-US" dirty="0"/>
          </a:p>
          <a:p>
            <a:pPr marL="0" indent="0">
              <a:buNone/>
            </a:pPr>
            <a:endParaRPr lang="en-US" dirty="0"/>
          </a:p>
          <a:p>
            <a:r>
              <a:rPr lang="en-US" dirty="0"/>
              <a:t>Similar annotations exist for all other types of request methods</a:t>
            </a:r>
          </a:p>
          <a:p>
            <a:endParaRPr lang="en-US" dirty="0"/>
          </a:p>
          <a:p>
            <a:endParaRPr lang="en-US" dirty="0"/>
          </a:p>
          <a:p>
            <a:endParaRPr lang="en-US" dirty="0"/>
          </a:p>
        </p:txBody>
      </p:sp>
      <p:sp>
        <p:nvSpPr>
          <p:cNvPr id="4" name="Title 3"/>
          <p:cNvSpPr>
            <a:spLocks noGrp="1"/>
          </p:cNvSpPr>
          <p:nvPr>
            <p:ph type="title"/>
          </p:nvPr>
        </p:nvSpPr>
        <p:spPr/>
        <p:txBody>
          <a:bodyPr/>
          <a:lstStyle/>
          <a:p>
            <a:r>
              <a:rPr lang="en-US" dirty="0"/>
              <a:t>Post Mapping</a:t>
            </a:r>
            <a:endParaRPr lang="bg-BG" dirty="0"/>
          </a:p>
        </p:txBody>
      </p:sp>
      <p:sp>
        <p:nvSpPr>
          <p:cNvPr id="5" name="Rectangle 4"/>
          <p:cNvSpPr>
            <a:spLocks noChangeArrowheads="1"/>
          </p:cNvSpPr>
          <p:nvPr/>
        </p:nvSpPr>
        <p:spPr bwMode="auto">
          <a:xfrm>
            <a:off x="667384" y="2574429"/>
            <a:ext cx="10456228" cy="1692771"/>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@PostMapping</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rPr>
              <a:t>(</a:t>
            </a:r>
            <a:r>
              <a:rPr lang="en-US" sz="2600" b="1" noProof="1">
                <a:solidFill>
                  <a:srgbClr val="FBEEDC"/>
                </a:solidFill>
                <a:effectLst>
                  <a:outerShdw blurRad="38100" dist="38100" dir="2700000" algn="tl">
                    <a:srgbClr val="000000">
                      <a:alpha val="43137"/>
                    </a:srgbClr>
                  </a:outerShdw>
                </a:effectLst>
                <a:latin typeface="Consolas" pitchFamily="49" charset="0"/>
              </a:rPr>
              <a:t>"/register"</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rPr>
              <a:t>)</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public String </a:t>
            </a:r>
            <a:r>
              <a:rPr lang="en-US" sz="2600" b="1" noProof="1">
                <a:solidFill>
                  <a:srgbClr val="FBEEDC"/>
                </a:solidFill>
                <a:effectLst>
                  <a:outerShdw blurRad="38100" dist="38100" dir="2700000" algn="tl">
                    <a:srgbClr val="000000">
                      <a:alpha val="43137"/>
                    </a:srgbClr>
                  </a:outerShdw>
                </a:effectLst>
                <a:latin typeface="Consolas" pitchFamily="49" charset="0"/>
              </a:rPr>
              <a:t>register</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p>
          <a:p>
            <a:pPr lvl="1"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t>
            </a:r>
            <a:endParaRPr lang="nn-NO"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795138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28</a:t>
            </a:fld>
            <a:endParaRPr lang="en-US" dirty="0"/>
          </a:p>
        </p:txBody>
      </p:sp>
      <p:sp>
        <p:nvSpPr>
          <p:cNvPr id="3" name="Content Placeholder 2"/>
          <p:cNvSpPr>
            <a:spLocks noGrp="1"/>
          </p:cNvSpPr>
          <p:nvPr>
            <p:ph idx="1"/>
          </p:nvPr>
        </p:nvSpPr>
        <p:spPr/>
        <p:txBody>
          <a:bodyPr/>
          <a:lstStyle/>
          <a:p>
            <a:r>
              <a:rPr lang="en-US" dirty="0"/>
              <a:t>You can set all actions in a controller to start with a given routing:</a:t>
            </a:r>
          </a:p>
          <a:p>
            <a:endParaRPr lang="en-US" dirty="0"/>
          </a:p>
          <a:p>
            <a:endParaRPr lang="en-US" dirty="0"/>
          </a:p>
          <a:p>
            <a:endParaRPr lang="en-US" dirty="0"/>
          </a:p>
          <a:p>
            <a:endParaRPr lang="en-US" dirty="0"/>
          </a:p>
          <a:p>
            <a:endParaRPr lang="en-US" dirty="0"/>
          </a:p>
          <a:p>
            <a:r>
              <a:rPr lang="en-US" dirty="0"/>
              <a:t>Calling the </a:t>
            </a:r>
            <a:r>
              <a:rPr lang="en-US" b="1" noProof="1">
                <a:solidFill>
                  <a:schemeClr val="tx2">
                    <a:lumMod val="75000"/>
                  </a:schemeClr>
                </a:solidFill>
                <a:latin typeface="Consolas" panose="020B0609020204030204" pitchFamily="49" charset="0"/>
              </a:rPr>
              <a:t>adminPanel()</a:t>
            </a:r>
            <a:r>
              <a:rPr lang="en-US" dirty="0"/>
              <a:t> will be done on route "</a:t>
            </a:r>
            <a:r>
              <a:rPr lang="en-US" b="1" dirty="0">
                <a:solidFill>
                  <a:schemeClr val="tx2">
                    <a:lumMod val="75000"/>
                  </a:schemeClr>
                </a:solidFill>
                <a:latin typeface="Consolas" panose="020B0609020204030204" pitchFamily="49" charset="0"/>
              </a:rPr>
              <a:t>/admin/</a:t>
            </a:r>
            <a:r>
              <a:rPr lang="en-US" dirty="0"/>
              <a:t>"</a:t>
            </a:r>
          </a:p>
          <a:p>
            <a:endParaRPr lang="en-US" dirty="0"/>
          </a:p>
          <a:p>
            <a:endParaRPr lang="en-US" dirty="0"/>
          </a:p>
          <a:p>
            <a:endParaRPr lang="en-US" dirty="0"/>
          </a:p>
          <a:p>
            <a:endParaRPr lang="en-US" dirty="0"/>
          </a:p>
        </p:txBody>
      </p:sp>
      <p:sp>
        <p:nvSpPr>
          <p:cNvPr id="4" name="Title 3"/>
          <p:cNvSpPr>
            <a:spLocks noGrp="1"/>
          </p:cNvSpPr>
          <p:nvPr>
            <p:ph type="title"/>
          </p:nvPr>
        </p:nvSpPr>
        <p:spPr/>
        <p:txBody>
          <a:bodyPr/>
          <a:lstStyle/>
          <a:p>
            <a:r>
              <a:rPr lang="en-US" dirty="0"/>
              <a:t>Controller Routing</a:t>
            </a:r>
            <a:endParaRPr lang="bg-BG" dirty="0"/>
          </a:p>
        </p:txBody>
      </p:sp>
      <p:sp>
        <p:nvSpPr>
          <p:cNvPr id="5" name="Rectangle 4"/>
          <p:cNvSpPr>
            <a:spLocks noChangeArrowheads="1"/>
          </p:cNvSpPr>
          <p:nvPr/>
        </p:nvSpPr>
        <p:spPr bwMode="auto">
          <a:xfrm>
            <a:off x="667384" y="2362200"/>
            <a:ext cx="10456228" cy="3293209"/>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rPr>
              <a:t>@Controller</a:t>
            </a:r>
          </a:p>
          <a:p>
            <a:pPr eaLnBrk="0" hangingPunct="0">
              <a:buClr>
                <a:schemeClr val="accent5">
                  <a:lumMod val="40000"/>
                  <a:lumOff val="60000"/>
                </a:schemeClr>
              </a:buClr>
              <a:buSzPct val="70000"/>
            </a:pP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rPr>
              <a:t>@RequestMapping(</a:t>
            </a:r>
            <a:r>
              <a:rPr lang="en-US" sz="2600" b="1" noProof="1">
                <a:solidFill>
                  <a:srgbClr val="FBEEDC"/>
                </a:solidFill>
                <a:effectLst>
                  <a:outerShdw blurRad="38100" dist="38100" dir="2700000" algn="tl">
                    <a:srgbClr val="000000">
                      <a:alpha val="43137"/>
                    </a:srgbClr>
                  </a:outerShdw>
                </a:effectLst>
                <a:latin typeface="Consolas" pitchFamily="49" charset="0"/>
              </a:rPr>
              <a:t>"/admin"</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rPr>
              <a:t>)</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rPr>
              <a:t>public class AdminController {</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rPr>
              <a:t>  </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rPr>
              <a:t>@GetMapping(</a:t>
            </a:r>
            <a:r>
              <a:rPr lang="en-US" sz="2600" b="1" noProof="1">
                <a:solidFill>
                  <a:srgbClr val="FBEEDC"/>
                </a:solidFill>
                <a:effectLst>
                  <a:outerShdw blurRad="38100" dist="38100" dir="2700000" algn="tl">
                    <a:srgbClr val="000000">
                      <a:alpha val="43137"/>
                    </a:srgbClr>
                  </a:outerShdw>
                </a:effectLst>
                <a:latin typeface="Consolas" pitchFamily="49" charset="0"/>
              </a:rPr>
              <a:t>"/"</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rPr>
              <a:t>)</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rPr>
              <a:t>  public String adminPanel() {</a:t>
            </a:r>
          </a:p>
          <a:p>
            <a:pPr lvl="1"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rPr>
              <a:t>  …</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rPr>
              <a:t>  }</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rPr>
              <a:t>}</a:t>
            </a:r>
          </a:p>
        </p:txBody>
      </p:sp>
    </p:spTree>
    <p:extLst>
      <p:ext uri="{BB962C8B-B14F-4D97-AF65-F5344CB8AC3E}">
        <p14:creationId xmlns:p14="http://schemas.microsoft.com/office/powerpoint/2010/main" val="4114418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29</a:t>
            </a:fld>
            <a:endParaRPr lang="en-US" dirty="0"/>
          </a:p>
        </p:txBody>
      </p:sp>
      <p:sp>
        <p:nvSpPr>
          <p:cNvPr id="3" name="Content Placeholder 2"/>
          <p:cNvSpPr>
            <a:spLocks noGrp="1"/>
          </p:cNvSpPr>
          <p:nvPr>
            <p:ph idx="1"/>
          </p:nvPr>
        </p:nvSpPr>
        <p:spPr/>
        <p:txBody>
          <a:bodyPr/>
          <a:lstStyle/>
          <a:p>
            <a:r>
              <a:rPr lang="en-US" dirty="0"/>
              <a:t>Passing a string to the view:</a:t>
            </a:r>
          </a:p>
          <a:p>
            <a:endParaRPr lang="en-US" dirty="0"/>
          </a:p>
          <a:p>
            <a:endParaRPr lang="en-US" dirty="0"/>
          </a:p>
          <a:p>
            <a:endParaRPr lang="en-US" dirty="0"/>
          </a:p>
          <a:p>
            <a:endParaRPr lang="en-US" dirty="0"/>
          </a:p>
          <a:p>
            <a:r>
              <a:rPr lang="en-US" dirty="0"/>
              <a:t>The </a:t>
            </a:r>
            <a:r>
              <a:rPr lang="en-US" b="1" dirty="0">
                <a:solidFill>
                  <a:schemeClr val="tx2">
                    <a:lumMod val="75000"/>
                  </a:schemeClr>
                </a:solidFill>
                <a:latin typeface="Consolas" panose="020B0609020204030204" pitchFamily="49" charset="0"/>
              </a:rPr>
              <a:t>Model</a:t>
            </a:r>
            <a:r>
              <a:rPr lang="en-US" dirty="0"/>
              <a:t> object will be automatically passed to the view as context variables and the attributes can be accessed from Thymeleaf using the </a:t>
            </a:r>
            <a:r>
              <a:rPr lang="en-US" dirty="0">
                <a:solidFill>
                  <a:schemeClr val="tx2">
                    <a:lumMod val="75000"/>
                  </a:schemeClr>
                </a:solidFill>
              </a:rPr>
              <a:t>Expression</a:t>
            </a:r>
            <a:r>
              <a:rPr lang="en-US" dirty="0"/>
              <a:t> </a:t>
            </a:r>
            <a:r>
              <a:rPr lang="en-US" dirty="0">
                <a:solidFill>
                  <a:schemeClr val="tx2">
                    <a:lumMod val="75000"/>
                  </a:schemeClr>
                </a:solidFill>
              </a:rPr>
              <a:t>syntax</a:t>
            </a:r>
            <a:r>
              <a:rPr lang="en-US" dirty="0"/>
              <a:t> - </a:t>
            </a:r>
          </a:p>
          <a:p>
            <a:endParaRPr lang="en-US" dirty="0"/>
          </a:p>
          <a:p>
            <a:endParaRPr lang="en-US" dirty="0"/>
          </a:p>
          <a:p>
            <a:endParaRPr lang="en-US" dirty="0"/>
          </a:p>
        </p:txBody>
      </p:sp>
      <p:sp>
        <p:nvSpPr>
          <p:cNvPr id="4" name="Title 3"/>
          <p:cNvSpPr>
            <a:spLocks noGrp="1"/>
          </p:cNvSpPr>
          <p:nvPr>
            <p:ph type="title"/>
          </p:nvPr>
        </p:nvSpPr>
        <p:spPr/>
        <p:txBody>
          <a:bodyPr/>
          <a:lstStyle/>
          <a:p>
            <a:r>
              <a:rPr lang="en-US" dirty="0"/>
              <a:t>Passing Attributes to View</a:t>
            </a:r>
            <a:endParaRPr lang="bg-BG" dirty="0"/>
          </a:p>
        </p:txBody>
      </p:sp>
      <p:sp>
        <p:nvSpPr>
          <p:cNvPr id="5" name="Rectangle 4"/>
          <p:cNvSpPr>
            <a:spLocks noChangeArrowheads="1"/>
          </p:cNvSpPr>
          <p:nvPr/>
        </p:nvSpPr>
        <p:spPr bwMode="auto">
          <a:xfrm>
            <a:off x="667384" y="1905000"/>
            <a:ext cx="10456228" cy="2492990"/>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rPr>
              <a:t>@GetMapping("/")</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rPr>
              <a:t>public String welcome(</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rPr>
              <a:t>Model</a:t>
            </a:r>
            <a:r>
              <a:rPr lang="en-US" sz="2600" b="1" noProof="1">
                <a:solidFill>
                  <a:srgbClr val="FBEEDC"/>
                </a:solidFill>
                <a:effectLst>
                  <a:outerShdw blurRad="38100" dist="38100" dir="2700000" algn="tl">
                    <a:srgbClr val="000000">
                      <a:alpha val="43137"/>
                    </a:srgbClr>
                  </a:outerShdw>
                </a:effectLst>
                <a:latin typeface="Consolas" pitchFamily="49" charset="0"/>
              </a:rPr>
              <a:t> model) {</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rPr>
              <a:t>  model</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rPr>
              <a:t>.addAttribute</a:t>
            </a:r>
            <a:r>
              <a:rPr lang="en-US" sz="2600" b="1" noProof="1">
                <a:solidFill>
                  <a:srgbClr val="FBEEDC"/>
                </a:solidFill>
                <a:effectLst>
                  <a:outerShdw blurRad="38100" dist="38100" dir="2700000" algn="tl">
                    <a:srgbClr val="000000">
                      <a:alpha val="43137"/>
                    </a:srgbClr>
                  </a:outerShdw>
                </a:effectLst>
                <a:latin typeface="Consolas" pitchFamily="49" charset="0"/>
              </a:rPr>
              <a:t>("name", "Pesho");</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rPr>
              <a:t>  </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rPr>
              <a:t>  return "welcome";</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rPr>
              <a:t>}</a:t>
            </a:r>
          </a:p>
        </p:txBody>
      </p:sp>
      <p:sp>
        <p:nvSpPr>
          <p:cNvPr id="6" name="Rectangle 5"/>
          <p:cNvSpPr>
            <a:spLocks noChangeArrowheads="1"/>
          </p:cNvSpPr>
          <p:nvPr/>
        </p:nvSpPr>
        <p:spPr bwMode="auto">
          <a:xfrm>
            <a:off x="7742819" y="5819193"/>
            <a:ext cx="1524000" cy="492443"/>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rPr>
              <a:t>${</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rPr>
              <a:t>name</a:t>
            </a:r>
            <a:r>
              <a:rPr lang="en-US" sz="2600" b="1" noProof="1">
                <a:solidFill>
                  <a:srgbClr val="FBEEDC"/>
                </a:solidFill>
                <a:effectLst>
                  <a:outerShdw blurRad="38100" dist="38100" dir="2700000" algn="tl">
                    <a:srgbClr val="000000">
                      <a:alpha val="43137"/>
                    </a:srgbClr>
                  </a:outerShdw>
                </a:effectLst>
                <a:latin typeface="Consolas" pitchFamily="49" charset="0"/>
              </a:rPr>
              <a:t>}</a:t>
            </a:r>
          </a:p>
        </p:txBody>
      </p:sp>
    </p:spTree>
    <p:extLst>
      <p:ext uri="{BB962C8B-B14F-4D97-AF65-F5344CB8AC3E}">
        <p14:creationId xmlns:p14="http://schemas.microsoft.com/office/powerpoint/2010/main" val="2090693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3</a:t>
            </a:fld>
            <a:endParaRPr lang="en-US" dirty="0"/>
          </a:p>
        </p:txBody>
      </p:sp>
      <p:sp>
        <p:nvSpPr>
          <p:cNvPr id="3" name="Content Placeholder 2"/>
          <p:cNvSpPr>
            <a:spLocks noGrp="1"/>
          </p:cNvSpPr>
          <p:nvPr>
            <p:ph idx="1"/>
          </p:nvPr>
        </p:nvSpPr>
        <p:spPr>
          <a:xfrm>
            <a:off x="190413" y="1151121"/>
            <a:ext cx="11804822" cy="5373881"/>
          </a:xfrm>
        </p:spPr>
        <p:txBody>
          <a:bodyPr>
            <a:normAutofit/>
          </a:bodyPr>
          <a:lstStyle/>
          <a:p>
            <a:pPr marL="0" indent="0" algn="ctr">
              <a:buNone/>
            </a:pPr>
            <a:endParaRPr lang="bg-BG" b="1" dirty="0"/>
          </a:p>
          <a:p>
            <a:pPr marL="0" indent="0" algn="ctr">
              <a:buNone/>
            </a:pPr>
            <a:r>
              <a:rPr lang="en-US" sz="8800" b="1" dirty="0">
                <a:solidFill>
                  <a:schemeClr val="tx2">
                    <a:lumMod val="75000"/>
                  </a:schemeClr>
                </a:solidFill>
              </a:rPr>
              <a:t>sli.do</a:t>
            </a:r>
            <a:br>
              <a:rPr lang="en-US" sz="6000" b="1" dirty="0"/>
            </a:br>
            <a:r>
              <a:rPr lang="en-US" sz="11500" b="1" noProof="1"/>
              <a:t>#JavaWeb</a:t>
            </a:r>
            <a:endParaRPr lang="en-US" noProof="1"/>
          </a:p>
        </p:txBody>
      </p:sp>
      <p:sp>
        <p:nvSpPr>
          <p:cNvPr id="4" name="Title 3"/>
          <p:cNvSpPr>
            <a:spLocks noGrp="1"/>
          </p:cNvSpPr>
          <p:nvPr>
            <p:ph type="title"/>
          </p:nvPr>
        </p:nvSpPr>
        <p:spPr/>
        <p:txBody>
          <a:bodyPr/>
          <a:lstStyle/>
          <a:p>
            <a:r>
              <a:rPr lang="en-US" dirty="0"/>
              <a:t>Have a Question?</a:t>
            </a:r>
          </a:p>
        </p:txBody>
      </p:sp>
    </p:spTree>
    <p:extLst>
      <p:ext uri="{BB962C8B-B14F-4D97-AF65-F5344CB8AC3E}">
        <p14:creationId xmlns:p14="http://schemas.microsoft.com/office/powerpoint/2010/main" val="40218290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30</a:t>
            </a:fld>
            <a:endParaRPr lang="en-US" dirty="0"/>
          </a:p>
        </p:txBody>
      </p:sp>
      <p:sp>
        <p:nvSpPr>
          <p:cNvPr id="3" name="Content Placeholder 2"/>
          <p:cNvSpPr>
            <a:spLocks noGrp="1"/>
          </p:cNvSpPr>
          <p:nvPr>
            <p:ph idx="1"/>
          </p:nvPr>
        </p:nvSpPr>
        <p:spPr/>
        <p:txBody>
          <a:bodyPr>
            <a:normAutofit/>
          </a:bodyPr>
          <a:lstStyle/>
          <a:p>
            <a:r>
              <a:rPr lang="en-US" dirty="0"/>
              <a:t>The session will be injected from the </a:t>
            </a:r>
            <a:r>
              <a:rPr lang="en-US" noProof="1"/>
              <a:t>IoC</a:t>
            </a:r>
            <a:r>
              <a:rPr lang="en-US" dirty="0"/>
              <a:t> container when called:</a:t>
            </a:r>
          </a:p>
          <a:p>
            <a:endParaRPr lang="en-US" dirty="0"/>
          </a:p>
          <a:p>
            <a:endParaRPr lang="en-US" dirty="0"/>
          </a:p>
          <a:p>
            <a:endParaRPr lang="en-US" dirty="0"/>
          </a:p>
          <a:p>
            <a:endParaRPr lang="en-US" dirty="0"/>
          </a:p>
          <a:p>
            <a:r>
              <a:rPr lang="en-US" dirty="0"/>
              <a:t>Later the session attributes can be accessed from Thymeleaf using the expression syntax and the </a:t>
            </a:r>
            <a:r>
              <a:rPr lang="en-US" b="1" dirty="0">
                <a:solidFill>
                  <a:schemeClr val="tx2">
                    <a:lumMod val="75000"/>
                  </a:schemeClr>
                </a:solidFill>
                <a:latin typeface="Consolas" panose="020B0609020204030204" pitchFamily="49" charset="0"/>
              </a:rPr>
              <a:t>#session</a:t>
            </a:r>
            <a:r>
              <a:rPr lang="en-US" b="1" dirty="0">
                <a:solidFill>
                  <a:schemeClr val="tx2">
                    <a:lumMod val="75000"/>
                  </a:schemeClr>
                </a:solidFill>
              </a:rPr>
              <a:t> </a:t>
            </a:r>
            <a:r>
              <a:rPr lang="en-US" dirty="0"/>
              <a:t>object:</a:t>
            </a:r>
          </a:p>
          <a:p>
            <a:endParaRPr lang="en-US" dirty="0"/>
          </a:p>
          <a:p>
            <a:endParaRPr lang="en-US" dirty="0"/>
          </a:p>
          <a:p>
            <a:endParaRPr lang="en-US" dirty="0"/>
          </a:p>
          <a:p>
            <a:endParaRPr lang="en-US" dirty="0"/>
          </a:p>
          <a:p>
            <a:endParaRPr lang="en-US" dirty="0"/>
          </a:p>
          <a:p>
            <a:endParaRPr lang="en-US" dirty="0"/>
          </a:p>
        </p:txBody>
      </p:sp>
      <p:sp>
        <p:nvSpPr>
          <p:cNvPr id="4" name="Title 3"/>
          <p:cNvSpPr>
            <a:spLocks noGrp="1"/>
          </p:cNvSpPr>
          <p:nvPr>
            <p:ph type="title"/>
          </p:nvPr>
        </p:nvSpPr>
        <p:spPr/>
        <p:txBody>
          <a:bodyPr/>
          <a:lstStyle/>
          <a:p>
            <a:r>
              <a:rPr lang="en-US" dirty="0"/>
              <a:t>Working with the Session</a:t>
            </a:r>
            <a:endParaRPr lang="bg-BG" dirty="0"/>
          </a:p>
        </p:txBody>
      </p:sp>
      <p:sp>
        <p:nvSpPr>
          <p:cNvPr id="5" name="Rectangle 4"/>
          <p:cNvSpPr>
            <a:spLocks noChangeArrowheads="1"/>
          </p:cNvSpPr>
          <p:nvPr/>
        </p:nvSpPr>
        <p:spPr bwMode="auto">
          <a:xfrm>
            <a:off x="667384" y="1905000"/>
            <a:ext cx="10456228" cy="2492990"/>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rPr>
              <a:t>@GetMapping("/")</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rPr>
              <a:t>public String home(</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rPr>
              <a:t>HttpSession</a:t>
            </a:r>
            <a:r>
              <a:rPr lang="en-US" sz="2600" b="1" noProof="1">
                <a:solidFill>
                  <a:srgbClr val="FBEEDC"/>
                </a:solidFill>
                <a:effectLst>
                  <a:outerShdw blurRad="38100" dist="38100" dir="2700000" algn="tl">
                    <a:srgbClr val="000000">
                      <a:alpha val="43137"/>
                    </a:srgbClr>
                  </a:outerShdw>
                </a:effectLst>
                <a:latin typeface="Consolas" pitchFamily="49" charset="0"/>
              </a:rPr>
              <a:t> httpSession) {</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rPr>
              <a:t>  …  </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rPr>
              <a:t>  httpSession</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rPr>
              <a:t>.setAttribute</a:t>
            </a:r>
            <a:r>
              <a:rPr lang="en-US" sz="2600" b="1" noProof="1">
                <a:solidFill>
                  <a:srgbClr val="FBEEDC"/>
                </a:solidFill>
                <a:effectLst>
                  <a:outerShdw blurRad="38100" dist="38100" dir="2700000" algn="tl">
                    <a:srgbClr val="000000">
                      <a:alpha val="43137"/>
                    </a:srgbClr>
                  </a:outerShdw>
                </a:effectLst>
                <a:latin typeface="Consolas" pitchFamily="49" charset="0"/>
              </a:rPr>
              <a:t>("id", 2);</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rPr>
              <a:t>  …</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rPr>
              <a:t>}</a:t>
            </a:r>
          </a:p>
        </p:txBody>
      </p:sp>
      <p:sp>
        <p:nvSpPr>
          <p:cNvPr id="7" name="Rectangle 6"/>
          <p:cNvSpPr>
            <a:spLocks noChangeArrowheads="1"/>
          </p:cNvSpPr>
          <p:nvPr/>
        </p:nvSpPr>
        <p:spPr bwMode="auto">
          <a:xfrm>
            <a:off x="667385" y="5819193"/>
            <a:ext cx="3064828" cy="492443"/>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rPr>
              <a:t>${</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rPr>
              <a:t>session.id</a:t>
            </a:r>
            <a:r>
              <a:rPr lang="en-US" sz="2600" b="1" noProof="1">
                <a:solidFill>
                  <a:srgbClr val="FBEEDC"/>
                </a:solidFill>
                <a:effectLst>
                  <a:outerShdw blurRad="38100" dist="38100" dir="2700000" algn="tl">
                    <a:srgbClr val="000000">
                      <a:alpha val="43137"/>
                    </a:srgbClr>
                  </a:outerShdw>
                </a:effectLst>
                <a:latin typeface="Consolas" pitchFamily="49" charset="0"/>
              </a:rPr>
              <a:t>}</a:t>
            </a:r>
          </a:p>
        </p:txBody>
      </p:sp>
    </p:spTree>
    <p:extLst>
      <p:ext uri="{BB962C8B-B14F-4D97-AF65-F5344CB8AC3E}">
        <p14:creationId xmlns:p14="http://schemas.microsoft.com/office/powerpoint/2010/main" val="1117705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31</a:t>
            </a:fld>
            <a:endParaRPr lang="en-US" dirty="0"/>
          </a:p>
        </p:txBody>
      </p:sp>
      <p:sp>
        <p:nvSpPr>
          <p:cNvPr id="3" name="Content Placeholder 2"/>
          <p:cNvSpPr>
            <a:spLocks noGrp="1"/>
          </p:cNvSpPr>
          <p:nvPr>
            <p:ph idx="1"/>
          </p:nvPr>
        </p:nvSpPr>
        <p:spPr/>
        <p:txBody>
          <a:bodyPr>
            <a:normAutofit/>
          </a:bodyPr>
          <a:lstStyle/>
          <a:p>
            <a:r>
              <a:rPr lang="en-US" dirty="0"/>
              <a:t>In order to set a cookie, we need to access the </a:t>
            </a:r>
            <a:r>
              <a:rPr lang="en-US" b="1" noProof="1">
                <a:solidFill>
                  <a:schemeClr val="tx2">
                    <a:lumMod val="75000"/>
                  </a:schemeClr>
                </a:solidFill>
                <a:latin typeface="Consolas" panose="020B0609020204030204" pitchFamily="49" charset="0"/>
              </a:rPr>
              <a:t>HttpResponse</a:t>
            </a:r>
            <a:r>
              <a:rPr lang="en-US" dirty="0"/>
              <a:t>:</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4" name="Title 3"/>
          <p:cNvSpPr>
            <a:spLocks noGrp="1"/>
          </p:cNvSpPr>
          <p:nvPr>
            <p:ph type="title"/>
          </p:nvPr>
        </p:nvSpPr>
        <p:spPr/>
        <p:txBody>
          <a:bodyPr/>
          <a:lstStyle/>
          <a:p>
            <a:r>
              <a:rPr lang="en-US" dirty="0"/>
              <a:t>Setting a Cookie</a:t>
            </a:r>
            <a:endParaRPr lang="bg-BG" dirty="0"/>
          </a:p>
        </p:txBody>
      </p:sp>
      <p:sp>
        <p:nvSpPr>
          <p:cNvPr id="8" name="Rectangle 7"/>
          <p:cNvSpPr>
            <a:spLocks noChangeArrowheads="1"/>
          </p:cNvSpPr>
          <p:nvPr/>
        </p:nvSpPr>
        <p:spPr bwMode="auto">
          <a:xfrm>
            <a:off x="667384" y="1905000"/>
            <a:ext cx="10532428" cy="2893100"/>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rPr>
              <a:t>@GetMapping("/darktheme")</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rPr>
              <a:t>public String darkTheme(</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rPr>
              <a:t>HttpServletResponse</a:t>
            </a:r>
            <a:r>
              <a:rPr lang="en-US" sz="2600" b="1" noProof="1">
                <a:solidFill>
                  <a:srgbClr val="FBEEDC"/>
                </a:solidFill>
                <a:effectLst>
                  <a:outerShdw blurRad="38100" dist="38100" dir="2700000" algn="tl">
                    <a:srgbClr val="000000">
                      <a:alpha val="43137"/>
                    </a:srgbClr>
                  </a:outerShdw>
                </a:effectLst>
                <a:latin typeface="Consolas" pitchFamily="49" charset="0"/>
              </a:rPr>
              <a:t> httpResponse) {</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rPr>
              <a:t>  …  </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rPr>
              <a:t>  httpResponse</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rPr>
              <a:t>.addCookie</a:t>
            </a:r>
            <a:r>
              <a:rPr lang="en-US" sz="2600" b="1" noProof="1">
                <a:solidFill>
                  <a:srgbClr val="FBEEDC"/>
                </a:solidFill>
                <a:effectLst>
                  <a:outerShdw blurRad="38100" dist="38100" dir="2700000" algn="tl">
                    <a:srgbClr val="000000">
                      <a:alpha val="43137"/>
                    </a:srgbClr>
                  </a:outerShdw>
                </a:effectLst>
                <a:latin typeface="Consolas" pitchFamily="49" charset="0"/>
              </a:rPr>
              <a:t>("theme", "dark");</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rPr>
              <a:t>  …</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rPr>
              <a:t>}</a:t>
            </a:r>
          </a:p>
        </p:txBody>
      </p:sp>
    </p:spTree>
    <p:extLst>
      <p:ext uri="{BB962C8B-B14F-4D97-AF65-F5344CB8AC3E}">
        <p14:creationId xmlns:p14="http://schemas.microsoft.com/office/powerpoint/2010/main" val="25966558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32</a:t>
            </a:fld>
            <a:endParaRPr lang="en-US" dirty="0"/>
          </a:p>
        </p:txBody>
      </p:sp>
      <p:sp>
        <p:nvSpPr>
          <p:cNvPr id="3" name="Content Placeholder 2"/>
          <p:cNvSpPr>
            <a:spLocks noGrp="1"/>
          </p:cNvSpPr>
          <p:nvPr>
            <p:ph idx="1"/>
          </p:nvPr>
        </p:nvSpPr>
        <p:spPr/>
        <p:txBody>
          <a:bodyPr>
            <a:normAutofit/>
          </a:bodyPr>
          <a:lstStyle/>
          <a:p>
            <a:r>
              <a:rPr lang="en-US" dirty="0"/>
              <a:t>Accessing a cookie, you've set previously:</a:t>
            </a:r>
          </a:p>
          <a:p>
            <a:endParaRPr lang="en-US" dirty="0"/>
          </a:p>
          <a:p>
            <a:endParaRPr lang="en-US" dirty="0"/>
          </a:p>
          <a:p>
            <a:r>
              <a:rPr lang="en-US" dirty="0"/>
              <a:t>Setting a default value</a:t>
            </a:r>
          </a:p>
          <a:p>
            <a:endParaRPr lang="en-US" dirty="0"/>
          </a:p>
          <a:p>
            <a:endParaRPr lang="en-US" dirty="0"/>
          </a:p>
          <a:p>
            <a:endParaRPr lang="en-US" dirty="0"/>
          </a:p>
          <a:p>
            <a:endParaRPr lang="en-US" dirty="0"/>
          </a:p>
          <a:p>
            <a:endParaRPr lang="en-US" dirty="0"/>
          </a:p>
          <a:p>
            <a:endParaRPr lang="en-US" dirty="0"/>
          </a:p>
        </p:txBody>
      </p:sp>
      <p:sp>
        <p:nvSpPr>
          <p:cNvPr id="4" name="Title 3"/>
          <p:cNvSpPr>
            <a:spLocks noGrp="1"/>
          </p:cNvSpPr>
          <p:nvPr>
            <p:ph type="title"/>
          </p:nvPr>
        </p:nvSpPr>
        <p:spPr/>
        <p:txBody>
          <a:bodyPr/>
          <a:lstStyle/>
          <a:p>
            <a:r>
              <a:rPr lang="en-US" dirty="0"/>
              <a:t>Getting a Cookie</a:t>
            </a:r>
            <a:endParaRPr lang="bg-BG" dirty="0"/>
          </a:p>
        </p:txBody>
      </p:sp>
      <p:sp>
        <p:nvSpPr>
          <p:cNvPr id="7" name="Rectangle 6"/>
          <p:cNvSpPr>
            <a:spLocks noChangeArrowheads="1"/>
          </p:cNvSpPr>
          <p:nvPr/>
        </p:nvSpPr>
        <p:spPr bwMode="auto">
          <a:xfrm>
            <a:off x="667384" y="1905000"/>
            <a:ext cx="10532428" cy="1292662"/>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rPr>
              <a:t>public String index(</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rPr>
              <a:t>@CookieValue</a:t>
            </a:r>
            <a:r>
              <a:rPr lang="en-US" sz="2600" b="1" noProof="1">
                <a:solidFill>
                  <a:srgbClr val="FBEEDC"/>
                </a:solidFill>
                <a:effectLst>
                  <a:outerShdw blurRad="38100" dist="38100" dir="2700000" algn="tl">
                    <a:srgbClr val="000000">
                      <a:alpha val="43137"/>
                    </a:srgbClr>
                  </a:outerShdw>
                </a:effectLst>
                <a:latin typeface="Consolas" pitchFamily="49" charset="0"/>
              </a:rPr>
              <a:t>("theme") String theme) {</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rPr>
              <a:t>  …</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rPr>
              <a:t>}</a:t>
            </a:r>
          </a:p>
        </p:txBody>
      </p:sp>
      <p:sp>
        <p:nvSpPr>
          <p:cNvPr id="8" name="Rectangle 7"/>
          <p:cNvSpPr>
            <a:spLocks noChangeArrowheads="1"/>
          </p:cNvSpPr>
          <p:nvPr/>
        </p:nvSpPr>
        <p:spPr bwMode="auto">
          <a:xfrm>
            <a:off x="667384" y="4144999"/>
            <a:ext cx="10532428" cy="1692771"/>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rPr>
              <a:t>public String index(</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rPr>
              <a:t>@CookieValue</a:t>
            </a:r>
            <a:r>
              <a:rPr lang="en-US" sz="2600" b="1" noProof="1">
                <a:solidFill>
                  <a:srgbClr val="FBEEDC"/>
                </a:solidFill>
                <a:effectLst>
                  <a:outerShdw blurRad="38100" dist="38100" dir="2700000" algn="tl">
                    <a:srgbClr val="000000">
                      <a:alpha val="43137"/>
                    </a:srgbClr>
                  </a:outerShdw>
                </a:effectLst>
                <a:latin typeface="Consolas" pitchFamily="49" charset="0"/>
              </a:rPr>
              <a:t>(</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rPr>
              <a:t>value</a:t>
            </a:r>
            <a:r>
              <a:rPr lang="en-US" sz="2600" b="1" noProof="1">
                <a:solidFill>
                  <a:srgbClr val="FBEEDC"/>
                </a:solidFill>
                <a:effectLst>
                  <a:outerShdw blurRad="38100" dist="38100" dir="2700000" algn="tl">
                    <a:srgbClr val="000000">
                      <a:alpha val="43137"/>
                    </a:srgbClr>
                  </a:outerShdw>
                </a:effectLst>
                <a:latin typeface="Consolas" pitchFamily="49" charset="0"/>
              </a:rPr>
              <a:t> = "theme", </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rPr>
              <a:t>defaultValue</a:t>
            </a:r>
            <a:r>
              <a:rPr lang="en-US" sz="2600" b="1" noProof="1">
                <a:solidFill>
                  <a:srgbClr val="FBEEDC"/>
                </a:solidFill>
                <a:effectLst>
                  <a:outerShdw blurRad="38100" dist="38100" dir="2700000" algn="tl">
                    <a:srgbClr val="000000">
                      <a:alpha val="43137"/>
                    </a:srgbClr>
                  </a:outerShdw>
                </a:effectLst>
                <a:latin typeface="Consolas" pitchFamily="49" charset="0"/>
              </a:rPr>
              <a:t> = "bootstrap.min.css") String theme ) {</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rPr>
              <a:t>  …</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rPr>
              <a:t>}</a:t>
            </a:r>
          </a:p>
        </p:txBody>
      </p:sp>
    </p:spTree>
    <p:extLst>
      <p:ext uri="{BB962C8B-B14F-4D97-AF65-F5344CB8AC3E}">
        <p14:creationId xmlns:p14="http://schemas.microsoft.com/office/powerpoint/2010/main" val="1725181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33</a:t>
            </a:fld>
            <a:endParaRPr lang="en-US" dirty="0"/>
          </a:p>
        </p:txBody>
      </p:sp>
      <p:sp>
        <p:nvSpPr>
          <p:cNvPr id="3" name="Content Placeholder 2"/>
          <p:cNvSpPr>
            <a:spLocks noGrp="1"/>
          </p:cNvSpPr>
          <p:nvPr>
            <p:ph idx="1"/>
          </p:nvPr>
        </p:nvSpPr>
        <p:spPr/>
        <p:txBody>
          <a:bodyPr>
            <a:normAutofit/>
          </a:bodyPr>
          <a:lstStyle/>
          <a:p>
            <a:r>
              <a:rPr lang="en-US" dirty="0"/>
              <a:t>Accessing the </a:t>
            </a:r>
            <a:r>
              <a:rPr lang="en-US" b="1" noProof="1">
                <a:solidFill>
                  <a:schemeClr val="tx2">
                    <a:lumMod val="75000"/>
                  </a:schemeClr>
                </a:solidFill>
                <a:latin typeface="Consolas" panose="020B0609020204030204" pitchFamily="49" charset="0"/>
              </a:rPr>
              <a:t>HttpRequest</a:t>
            </a:r>
            <a:r>
              <a:rPr lang="en-US" dirty="0"/>
              <a:t>:</a:t>
            </a:r>
          </a:p>
          <a:p>
            <a:endParaRPr lang="en-US" dirty="0"/>
          </a:p>
          <a:p>
            <a:pPr marL="0" indent="0">
              <a:buNone/>
            </a:pPr>
            <a:endParaRPr lang="en-US" dirty="0"/>
          </a:p>
          <a:p>
            <a:r>
              <a:rPr lang="en-US" dirty="0"/>
              <a:t>Accessing all cookies:</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4" name="Title 3"/>
          <p:cNvSpPr>
            <a:spLocks noGrp="1"/>
          </p:cNvSpPr>
          <p:nvPr>
            <p:ph type="title"/>
          </p:nvPr>
        </p:nvSpPr>
        <p:spPr/>
        <p:txBody>
          <a:bodyPr/>
          <a:lstStyle/>
          <a:p>
            <a:r>
              <a:rPr lang="en-US" dirty="0"/>
              <a:t>Http Request</a:t>
            </a:r>
            <a:endParaRPr lang="bg-BG" dirty="0"/>
          </a:p>
        </p:txBody>
      </p:sp>
      <p:sp>
        <p:nvSpPr>
          <p:cNvPr id="5" name="Rectangle 4"/>
          <p:cNvSpPr>
            <a:spLocks noChangeArrowheads="1"/>
          </p:cNvSpPr>
          <p:nvPr/>
        </p:nvSpPr>
        <p:spPr bwMode="auto">
          <a:xfrm>
            <a:off x="667384" y="1905000"/>
            <a:ext cx="10532428" cy="1292662"/>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rPr>
              <a:t>public String index(</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rPr>
              <a:t>HttpServletRequest</a:t>
            </a:r>
            <a:r>
              <a:rPr lang="en-US" sz="2600" b="1" noProof="1">
                <a:solidFill>
                  <a:srgbClr val="FBEEDC"/>
                </a:solidFill>
                <a:effectLst>
                  <a:outerShdw blurRad="38100" dist="38100" dir="2700000" algn="tl">
                    <a:srgbClr val="000000">
                      <a:alpha val="43137"/>
                    </a:srgbClr>
                  </a:outerShdw>
                </a:effectLst>
                <a:latin typeface="Consolas" pitchFamily="49" charset="0"/>
              </a:rPr>
              <a:t> httpRequest) {</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rPr>
              <a:t>  …</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rPr>
              <a:t>}</a:t>
            </a:r>
          </a:p>
        </p:txBody>
      </p:sp>
      <p:sp>
        <p:nvSpPr>
          <p:cNvPr id="6" name="Rectangle 5"/>
          <p:cNvSpPr>
            <a:spLocks noChangeArrowheads="1"/>
          </p:cNvSpPr>
          <p:nvPr/>
        </p:nvSpPr>
        <p:spPr bwMode="auto">
          <a:xfrm>
            <a:off x="667384" y="3962400"/>
            <a:ext cx="10532428" cy="1692771"/>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rPr>
              <a:t>public String index(</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rPr>
              <a:t>HttpServletRequest</a:t>
            </a:r>
            <a:r>
              <a:rPr lang="en-US" sz="2600" b="1" noProof="1">
                <a:solidFill>
                  <a:srgbClr val="FBEEDC"/>
                </a:solidFill>
                <a:effectLst>
                  <a:outerShdw blurRad="38100" dist="38100" dir="2700000" algn="tl">
                    <a:srgbClr val="000000">
                      <a:alpha val="43137"/>
                    </a:srgbClr>
                  </a:outerShdw>
                </a:effectLst>
                <a:latin typeface="Consolas" pitchFamily="49" charset="0"/>
              </a:rPr>
              <a:t> httpRequest) {</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rPr>
              <a:t>  Cookie[] cookies = httpRequest</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rPr>
              <a:t>.getCookies()</a:t>
            </a:r>
            <a:r>
              <a:rPr lang="en-US" sz="2600" b="1" noProof="1">
                <a:solidFill>
                  <a:srgbClr val="FBEEDC"/>
                </a:solidFill>
                <a:effectLst>
                  <a:outerShdw blurRad="38100" dist="38100" dir="2700000" algn="tl">
                    <a:srgbClr val="000000">
                      <a:alpha val="43137"/>
                    </a:srgbClr>
                  </a:outerShdw>
                </a:effectLst>
                <a:latin typeface="Consolas" pitchFamily="49" charset="0"/>
              </a:rPr>
              <a:t>;</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rPr>
              <a:t>  …</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rPr>
              <a:t>}</a:t>
            </a:r>
          </a:p>
        </p:txBody>
      </p:sp>
    </p:spTree>
    <p:extLst>
      <p:ext uri="{BB962C8B-B14F-4D97-AF65-F5344CB8AC3E}">
        <p14:creationId xmlns:p14="http://schemas.microsoft.com/office/powerpoint/2010/main" val="1846532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34</a:t>
            </a:fld>
            <a:endParaRPr lang="en-US" dirty="0"/>
          </a:p>
        </p:txBody>
      </p:sp>
      <p:sp>
        <p:nvSpPr>
          <p:cNvPr id="3" name="Content Placeholder 2"/>
          <p:cNvSpPr>
            <a:spLocks noGrp="1"/>
          </p:cNvSpPr>
          <p:nvPr>
            <p:ph idx="1"/>
          </p:nvPr>
        </p:nvSpPr>
        <p:spPr/>
        <p:txBody>
          <a:bodyPr>
            <a:normAutofit/>
          </a:bodyPr>
          <a:lstStyle/>
          <a:p>
            <a:r>
              <a:rPr lang="en-US" dirty="0"/>
              <a:t>Getting a parameter from the query string:</a:t>
            </a:r>
          </a:p>
          <a:p>
            <a:endParaRPr lang="en-US" dirty="0"/>
          </a:p>
          <a:p>
            <a:endParaRPr lang="en-US" dirty="0"/>
          </a:p>
          <a:p>
            <a:endParaRPr lang="en-US" dirty="0"/>
          </a:p>
          <a:p>
            <a:r>
              <a:rPr lang="en-US" b="1" noProof="1">
                <a:solidFill>
                  <a:schemeClr val="tx2">
                    <a:lumMod val="75000"/>
                  </a:schemeClr>
                </a:solidFill>
                <a:latin typeface="Consolas" panose="020B0609020204030204" pitchFamily="49" charset="0"/>
              </a:rPr>
              <a:t>@RequestParam </a:t>
            </a:r>
            <a:r>
              <a:rPr lang="en-US" dirty="0"/>
              <a:t>can also be used to get POST parameters</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4" name="Title 3"/>
          <p:cNvSpPr>
            <a:spLocks noGrp="1"/>
          </p:cNvSpPr>
          <p:nvPr>
            <p:ph type="title"/>
          </p:nvPr>
        </p:nvSpPr>
        <p:spPr/>
        <p:txBody>
          <a:bodyPr/>
          <a:lstStyle/>
          <a:p>
            <a:r>
              <a:rPr lang="en-US" dirty="0"/>
              <a:t>Request Parameters</a:t>
            </a:r>
            <a:endParaRPr lang="bg-BG" dirty="0"/>
          </a:p>
        </p:txBody>
      </p:sp>
      <p:sp>
        <p:nvSpPr>
          <p:cNvPr id="5" name="Rectangle 4"/>
          <p:cNvSpPr>
            <a:spLocks noChangeArrowheads="1"/>
          </p:cNvSpPr>
          <p:nvPr/>
        </p:nvSpPr>
        <p:spPr bwMode="auto">
          <a:xfrm>
            <a:off x="667384" y="1905000"/>
            <a:ext cx="10532428" cy="1692771"/>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rPr>
              <a:t>@GetMapping("/details")</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rPr>
              <a:t>public String details(</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rPr>
              <a:t>@RequestParam(</a:t>
            </a:r>
            <a:r>
              <a:rPr lang="en-US" sz="2600" b="1" noProof="1">
                <a:solidFill>
                  <a:srgbClr val="FBEEDC"/>
                </a:solidFill>
                <a:effectLst>
                  <a:outerShdw blurRad="38100" dist="38100" dir="2700000" algn="tl">
                    <a:srgbClr val="000000">
                      <a:alpha val="43137"/>
                    </a:srgbClr>
                  </a:outerShdw>
                </a:effectLst>
                <a:latin typeface="Consolas" pitchFamily="49" charset="0"/>
              </a:rPr>
              <a:t>"id"</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rPr>
              <a:t>)</a:t>
            </a:r>
            <a:r>
              <a:rPr lang="en-US" sz="2600" b="1" noProof="1">
                <a:solidFill>
                  <a:srgbClr val="FBEEDC"/>
                </a:solidFill>
                <a:effectLst>
                  <a:outerShdw blurRad="38100" dist="38100" dir="2700000" algn="tl">
                    <a:srgbClr val="000000">
                      <a:alpha val="43137"/>
                    </a:srgbClr>
                  </a:outerShdw>
                </a:effectLst>
                <a:latin typeface="Consolas" pitchFamily="49" charset="0"/>
              </a:rPr>
              <a:t> Long id) {</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rPr>
              <a:t>  …</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rPr>
              <a:t>}</a:t>
            </a:r>
          </a:p>
        </p:txBody>
      </p:sp>
      <p:sp>
        <p:nvSpPr>
          <p:cNvPr id="6" name="Rectangle 5"/>
          <p:cNvSpPr>
            <a:spLocks noChangeArrowheads="1"/>
          </p:cNvSpPr>
          <p:nvPr/>
        </p:nvSpPr>
        <p:spPr bwMode="auto">
          <a:xfrm>
            <a:off x="684212" y="4708029"/>
            <a:ext cx="10532428" cy="1292662"/>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rPr>
              <a:t>@PostMapping("/register")</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rPr>
              <a:t>public String register(</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rPr>
              <a:t>@RequestParam(</a:t>
            </a:r>
            <a:r>
              <a:rPr lang="en-US" sz="2600" b="1" noProof="1">
                <a:solidFill>
                  <a:srgbClr val="FBEEDC"/>
                </a:solidFill>
                <a:effectLst>
                  <a:outerShdw blurRad="38100" dist="38100" dir="2700000" algn="tl">
                    <a:srgbClr val="000000">
                      <a:alpha val="43137"/>
                    </a:srgbClr>
                  </a:outerShdw>
                </a:effectLst>
                <a:latin typeface="Consolas" pitchFamily="49" charset="0"/>
              </a:rPr>
              <a:t>"name"</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rPr>
              <a:t>)</a:t>
            </a:r>
            <a:r>
              <a:rPr lang="en-US" sz="2600" b="1" noProof="1">
                <a:solidFill>
                  <a:srgbClr val="FBEEDC"/>
                </a:solidFill>
                <a:effectLst>
                  <a:outerShdw blurRad="38100" dist="38100" dir="2700000" algn="tl">
                    <a:srgbClr val="000000">
                      <a:alpha val="43137"/>
                    </a:srgbClr>
                  </a:outerShdw>
                </a:effectLst>
                <a:latin typeface="Consolas" pitchFamily="49" charset="0"/>
              </a:rPr>
              <a:t> String name) </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rPr>
              <a:t>{ … }</a:t>
            </a:r>
          </a:p>
        </p:txBody>
      </p:sp>
    </p:spTree>
    <p:extLst>
      <p:ext uri="{BB962C8B-B14F-4D97-AF65-F5344CB8AC3E}">
        <p14:creationId xmlns:p14="http://schemas.microsoft.com/office/powerpoint/2010/main" val="3246711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35</a:t>
            </a:fld>
            <a:endParaRPr lang="en-US" dirty="0"/>
          </a:p>
        </p:txBody>
      </p:sp>
      <p:sp>
        <p:nvSpPr>
          <p:cNvPr id="3" name="Content Placeholder 2"/>
          <p:cNvSpPr>
            <a:spLocks noGrp="1"/>
          </p:cNvSpPr>
          <p:nvPr>
            <p:ph idx="1"/>
          </p:nvPr>
        </p:nvSpPr>
        <p:spPr/>
        <p:txBody>
          <a:bodyPr>
            <a:normAutofit/>
          </a:bodyPr>
          <a:lstStyle/>
          <a:p>
            <a:r>
              <a:rPr lang="en-US" dirty="0"/>
              <a:t>Getting a parameter from the query string:</a:t>
            </a:r>
          </a:p>
          <a:p>
            <a:endParaRPr lang="en-US" dirty="0"/>
          </a:p>
          <a:p>
            <a:endParaRPr lang="en-US" dirty="0"/>
          </a:p>
          <a:p>
            <a:endParaRPr lang="en-US" dirty="0"/>
          </a:p>
          <a:p>
            <a:r>
              <a:rPr lang="en-US" dirty="0"/>
              <a:t>Making parameter optional:</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4" name="Title 3"/>
          <p:cNvSpPr>
            <a:spLocks noGrp="1"/>
          </p:cNvSpPr>
          <p:nvPr>
            <p:ph type="title"/>
          </p:nvPr>
        </p:nvSpPr>
        <p:spPr/>
        <p:txBody>
          <a:bodyPr/>
          <a:lstStyle/>
          <a:p>
            <a:r>
              <a:rPr lang="en-US" dirty="0"/>
              <a:t>Request Parameters with Default Value</a:t>
            </a:r>
            <a:endParaRPr lang="bg-BG" dirty="0"/>
          </a:p>
        </p:txBody>
      </p:sp>
      <p:sp>
        <p:nvSpPr>
          <p:cNvPr id="5" name="Rectangle 4"/>
          <p:cNvSpPr>
            <a:spLocks noChangeArrowheads="1"/>
          </p:cNvSpPr>
          <p:nvPr/>
        </p:nvSpPr>
        <p:spPr bwMode="auto">
          <a:xfrm>
            <a:off x="667384" y="1905000"/>
            <a:ext cx="10532428" cy="1692771"/>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rPr>
              <a:t>@GetMapping("/comment")</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rPr>
              <a:t>public String comment(</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rPr>
              <a:t>@RequestParam(name</a:t>
            </a:r>
            <a:r>
              <a:rPr lang="en-US" sz="2600" b="1" noProof="1">
                <a:solidFill>
                  <a:srgbClr val="FBEEDC"/>
                </a:solidFill>
                <a:effectLst>
                  <a:outerShdw blurRad="38100" dist="38100" dir="2700000" algn="tl">
                    <a:srgbClr val="000000">
                      <a:alpha val="43137"/>
                    </a:srgbClr>
                  </a:outerShdw>
                </a:effectLst>
                <a:latin typeface="Consolas" pitchFamily="49" charset="0"/>
              </a:rPr>
              <a:t>="author", </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rPr>
              <a:t>defaultValue</a:t>
            </a:r>
            <a:r>
              <a:rPr lang="en-US" sz="2600" b="1" noProof="1">
                <a:solidFill>
                  <a:srgbClr val="FBEEDC"/>
                </a:solidFill>
                <a:effectLst>
                  <a:outerShdw blurRad="38100" dist="38100" dir="2700000" algn="tl">
                    <a:srgbClr val="000000">
                      <a:alpha val="43137"/>
                    </a:srgbClr>
                  </a:outerShdw>
                </a:effectLst>
                <a:latin typeface="Consolas" pitchFamily="49" charset="0"/>
              </a:rPr>
              <a:t> = "Annonymous"</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rPr>
              <a:t>)</a:t>
            </a:r>
            <a:r>
              <a:rPr lang="en-US" sz="2600" b="1" noProof="1">
                <a:solidFill>
                  <a:srgbClr val="FBEEDC"/>
                </a:solidFill>
                <a:effectLst>
                  <a:outerShdw blurRad="38100" dist="38100" dir="2700000" algn="tl">
                    <a:srgbClr val="000000">
                      <a:alpha val="43137"/>
                    </a:srgbClr>
                  </a:outerShdw>
                </a:effectLst>
                <a:latin typeface="Consolas" pitchFamily="49" charset="0"/>
              </a:rPr>
              <a:t> String author) </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rPr>
              <a:t>{ … }</a:t>
            </a:r>
          </a:p>
        </p:txBody>
      </p:sp>
      <p:sp>
        <p:nvSpPr>
          <p:cNvPr id="7" name="Rectangle 6"/>
          <p:cNvSpPr>
            <a:spLocks noChangeArrowheads="1"/>
          </p:cNvSpPr>
          <p:nvPr/>
        </p:nvSpPr>
        <p:spPr bwMode="auto">
          <a:xfrm>
            <a:off x="684212" y="4708029"/>
            <a:ext cx="10532428" cy="1692771"/>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rPr>
              <a:t>@GetMapping("/search")</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rPr>
              <a:t>public String search(</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rPr>
              <a:t>@RequestParam(name</a:t>
            </a:r>
            <a:r>
              <a:rPr lang="en-US" sz="2600" b="1" noProof="1">
                <a:solidFill>
                  <a:srgbClr val="FBEEDC"/>
                </a:solidFill>
                <a:effectLst>
                  <a:outerShdw blurRad="38100" dist="38100" dir="2700000" algn="tl">
                    <a:srgbClr val="000000">
                      <a:alpha val="43137"/>
                    </a:srgbClr>
                  </a:outerShdw>
                </a:effectLst>
                <a:latin typeface="Consolas" pitchFamily="49" charset="0"/>
              </a:rPr>
              <a:t>="sort", </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rPr>
              <a:t>required</a:t>
            </a:r>
            <a:r>
              <a:rPr lang="en-US" sz="2600" b="1" noProof="1">
                <a:solidFill>
                  <a:srgbClr val="FBEEDC"/>
                </a:solidFill>
                <a:effectLst>
                  <a:outerShdw blurRad="38100" dist="38100" dir="2700000" algn="tl">
                    <a:srgbClr val="000000">
                      <a:alpha val="43137"/>
                    </a:srgbClr>
                  </a:outerShdw>
                </a:effectLst>
                <a:latin typeface="Consolas" pitchFamily="49" charset="0"/>
              </a:rPr>
              <a:t> = false</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rPr>
              <a:t>)</a:t>
            </a:r>
            <a:r>
              <a:rPr lang="en-US" sz="2600" b="1" noProof="1">
                <a:solidFill>
                  <a:srgbClr val="FBEEDC"/>
                </a:solidFill>
                <a:effectLst>
                  <a:outerShdw blurRad="38100" dist="38100" dir="2700000" algn="tl">
                    <a:srgbClr val="000000">
                      <a:alpha val="43137"/>
                    </a:srgbClr>
                  </a:outerShdw>
                </a:effectLst>
                <a:latin typeface="Consolas" pitchFamily="49" charset="0"/>
              </a:rPr>
              <a:t> String sort) </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rPr>
              <a:t>{ … }</a:t>
            </a:r>
          </a:p>
        </p:txBody>
      </p:sp>
    </p:spTree>
    <p:extLst>
      <p:ext uri="{BB962C8B-B14F-4D97-AF65-F5344CB8AC3E}">
        <p14:creationId xmlns:p14="http://schemas.microsoft.com/office/powerpoint/2010/main" val="3497468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36</a:t>
            </a:fld>
            <a:endParaRPr lang="en-US" dirty="0"/>
          </a:p>
        </p:txBody>
      </p:sp>
      <p:sp>
        <p:nvSpPr>
          <p:cNvPr id="3" name="Content Placeholder 2"/>
          <p:cNvSpPr>
            <a:spLocks noGrp="1"/>
          </p:cNvSpPr>
          <p:nvPr>
            <p:ph idx="1"/>
          </p:nvPr>
        </p:nvSpPr>
        <p:spPr/>
        <p:txBody>
          <a:bodyPr>
            <a:normAutofit/>
          </a:bodyPr>
          <a:lstStyle/>
          <a:p>
            <a:r>
              <a:rPr lang="en-US" dirty="0"/>
              <a:t>Spring will automatically try to fill objects with a form data</a:t>
            </a:r>
          </a:p>
          <a:p>
            <a:endParaRPr lang="en-US" dirty="0"/>
          </a:p>
          <a:p>
            <a:endParaRPr lang="en-US" dirty="0"/>
          </a:p>
          <a:p>
            <a:endParaRPr lang="en-US" dirty="0"/>
          </a:p>
          <a:p>
            <a:r>
              <a:rPr lang="en-US" dirty="0"/>
              <a:t>The input field names must be the same as the object field names</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4" name="Title 3"/>
          <p:cNvSpPr>
            <a:spLocks noGrp="1"/>
          </p:cNvSpPr>
          <p:nvPr>
            <p:ph type="title"/>
          </p:nvPr>
        </p:nvSpPr>
        <p:spPr/>
        <p:txBody>
          <a:bodyPr/>
          <a:lstStyle/>
          <a:p>
            <a:r>
              <a:rPr lang="en-US" dirty="0"/>
              <a:t>Form Objects</a:t>
            </a:r>
            <a:endParaRPr lang="bg-BG" dirty="0"/>
          </a:p>
        </p:txBody>
      </p:sp>
      <p:sp>
        <p:nvSpPr>
          <p:cNvPr id="5" name="Rectangle 4"/>
          <p:cNvSpPr>
            <a:spLocks noChangeArrowheads="1"/>
          </p:cNvSpPr>
          <p:nvPr/>
        </p:nvSpPr>
        <p:spPr bwMode="auto">
          <a:xfrm>
            <a:off x="667384" y="1905000"/>
            <a:ext cx="10532428" cy="1692771"/>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rPr>
              <a:t>@PostMapping("/register")</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rPr>
              <a:t>public String register(</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rPr>
              <a:t>@ModelAttribute</a:t>
            </a:r>
            <a:r>
              <a:rPr lang="en-US" sz="2600" b="1" noProof="1">
                <a:solidFill>
                  <a:srgbClr val="FBEEDC"/>
                </a:solidFill>
                <a:effectLst>
                  <a:outerShdw blurRad="38100" dist="38100" dir="2700000" algn="tl">
                    <a:srgbClr val="000000">
                      <a:alpha val="43137"/>
                    </a:srgbClr>
                  </a:outerShdw>
                </a:effectLst>
                <a:latin typeface="Consolas" pitchFamily="49" charset="0"/>
              </a:rPr>
              <a:t> UserDTO userDto) {</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rPr>
              <a:t>  …</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rPr>
              <a:t>}</a:t>
            </a:r>
          </a:p>
        </p:txBody>
      </p:sp>
    </p:spTree>
    <p:extLst>
      <p:ext uri="{BB962C8B-B14F-4D97-AF65-F5344CB8AC3E}">
        <p14:creationId xmlns:p14="http://schemas.microsoft.com/office/powerpoint/2010/main" val="542121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37</a:t>
            </a:fld>
            <a:endParaRPr lang="en-US" dirty="0"/>
          </a:p>
        </p:txBody>
      </p:sp>
      <p:sp>
        <p:nvSpPr>
          <p:cNvPr id="3" name="Content Placeholder 2"/>
          <p:cNvSpPr>
            <a:spLocks noGrp="1"/>
          </p:cNvSpPr>
          <p:nvPr>
            <p:ph idx="1"/>
          </p:nvPr>
        </p:nvSpPr>
        <p:spPr/>
        <p:txBody>
          <a:bodyPr>
            <a:normAutofit/>
          </a:bodyPr>
          <a:lstStyle/>
          <a:p>
            <a:r>
              <a:rPr lang="en-US" dirty="0"/>
              <a:t>Redirecting after POST request:</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4" name="Title 3"/>
          <p:cNvSpPr>
            <a:spLocks noGrp="1"/>
          </p:cNvSpPr>
          <p:nvPr>
            <p:ph type="title"/>
          </p:nvPr>
        </p:nvSpPr>
        <p:spPr/>
        <p:txBody>
          <a:bodyPr/>
          <a:lstStyle/>
          <a:p>
            <a:r>
              <a:rPr lang="en-US" dirty="0"/>
              <a:t>Redirecting</a:t>
            </a:r>
            <a:endParaRPr lang="bg-BG" dirty="0"/>
          </a:p>
        </p:txBody>
      </p:sp>
      <p:sp>
        <p:nvSpPr>
          <p:cNvPr id="5" name="Rectangle 4"/>
          <p:cNvSpPr>
            <a:spLocks noChangeArrowheads="1"/>
          </p:cNvSpPr>
          <p:nvPr/>
        </p:nvSpPr>
        <p:spPr bwMode="auto">
          <a:xfrm>
            <a:off x="667384" y="1905000"/>
            <a:ext cx="10532428" cy="2092881"/>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rPr>
              <a:t>@PostMapping("/register")</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rPr>
              <a:t>public String register(@ModelAttribute UserDTO userDto) {</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rPr>
              <a:t>  …</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rPr>
              <a:t>  return "</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rPr>
              <a:t>redirect:</a:t>
            </a:r>
            <a:r>
              <a:rPr lang="en-US" sz="2600" b="1" noProof="1">
                <a:solidFill>
                  <a:srgbClr val="FBEEDC"/>
                </a:solidFill>
                <a:effectLst>
                  <a:outerShdw blurRad="38100" dist="38100" dir="2700000" algn="tl">
                    <a:srgbClr val="000000">
                      <a:alpha val="43137"/>
                    </a:srgbClr>
                  </a:outerShdw>
                </a:effectLst>
                <a:latin typeface="Consolas" pitchFamily="49" charset="0"/>
              </a:rPr>
              <a:t>/login";</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rPr>
              <a:t>}</a:t>
            </a:r>
          </a:p>
        </p:txBody>
      </p:sp>
    </p:spTree>
    <p:extLst>
      <p:ext uri="{BB962C8B-B14F-4D97-AF65-F5344CB8AC3E}">
        <p14:creationId xmlns:p14="http://schemas.microsoft.com/office/powerpoint/2010/main" val="3391667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38</a:t>
            </a:fld>
            <a:endParaRPr lang="en-US" dirty="0"/>
          </a:p>
        </p:txBody>
      </p:sp>
      <p:sp>
        <p:nvSpPr>
          <p:cNvPr id="3" name="Content Placeholder 2"/>
          <p:cNvSpPr>
            <a:spLocks noGrp="1"/>
          </p:cNvSpPr>
          <p:nvPr>
            <p:ph idx="1"/>
          </p:nvPr>
        </p:nvSpPr>
        <p:spPr/>
        <p:txBody>
          <a:bodyPr>
            <a:normAutofit/>
          </a:bodyPr>
          <a:lstStyle/>
          <a:p>
            <a:r>
              <a:rPr lang="en-US" dirty="0"/>
              <a:t>Redirecting with query string parameters</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4" name="Title 3"/>
          <p:cNvSpPr>
            <a:spLocks noGrp="1"/>
          </p:cNvSpPr>
          <p:nvPr>
            <p:ph type="title"/>
          </p:nvPr>
        </p:nvSpPr>
        <p:spPr/>
        <p:txBody>
          <a:bodyPr/>
          <a:lstStyle/>
          <a:p>
            <a:r>
              <a:rPr lang="en-US" dirty="0"/>
              <a:t>Redirecting with Parameters</a:t>
            </a:r>
            <a:endParaRPr lang="bg-BG" dirty="0"/>
          </a:p>
        </p:txBody>
      </p:sp>
      <p:sp>
        <p:nvSpPr>
          <p:cNvPr id="5" name="Rectangle 4"/>
          <p:cNvSpPr>
            <a:spLocks noChangeArrowheads="1"/>
          </p:cNvSpPr>
          <p:nvPr/>
        </p:nvSpPr>
        <p:spPr bwMode="auto">
          <a:xfrm>
            <a:off x="667384" y="1905000"/>
            <a:ext cx="10532428" cy="2893100"/>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rPr>
              <a:t>@PostMapping("/register")</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rPr>
              <a:t>public String register(@ModelAttribute UserDTO userDto,</a:t>
            </a:r>
          </a:p>
          <a:p>
            <a:pPr eaLnBrk="0" hangingPunct="0">
              <a:buClr>
                <a:schemeClr val="accent5">
                  <a:lumMod val="40000"/>
                  <a:lumOff val="60000"/>
                </a:schemeClr>
              </a:buClr>
              <a:buSzPct val="70000"/>
            </a:pP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rPr>
              <a:t>RedirectAttributes</a:t>
            </a:r>
            <a:r>
              <a:rPr lang="en-US" sz="2600" b="1" noProof="1">
                <a:solidFill>
                  <a:srgbClr val="FBEEDC"/>
                </a:solidFill>
                <a:effectLst>
                  <a:outerShdw blurRad="38100" dist="38100" dir="2700000" algn="tl">
                    <a:srgbClr val="000000">
                      <a:alpha val="43137"/>
                    </a:srgbClr>
                  </a:outerShdw>
                </a:effectLst>
                <a:latin typeface="Consolas" pitchFamily="49" charset="0"/>
              </a:rPr>
              <a:t> redirectAttributes) {</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rPr>
              <a:t>  </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rPr>
              <a:t>  redirectAttributes</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rPr>
              <a:t>.addAttribute</a:t>
            </a:r>
            <a:r>
              <a:rPr lang="en-US" sz="2600" b="1" noProof="1">
                <a:solidFill>
                  <a:srgbClr val="FBEEDC"/>
                </a:solidFill>
                <a:effectLst>
                  <a:outerShdw blurRad="38100" dist="38100" dir="2700000" algn="tl">
                    <a:srgbClr val="000000">
                      <a:alpha val="43137"/>
                    </a:srgbClr>
                  </a:outerShdw>
                </a:effectLst>
                <a:latin typeface="Consolas" pitchFamily="49" charset="0"/>
              </a:rPr>
              <a:t>("errorId", 3);</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rPr>
              <a:t>  return "</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rPr>
              <a:t>redirect:</a:t>
            </a:r>
            <a:r>
              <a:rPr lang="en-US" sz="2600" b="1" noProof="1">
                <a:solidFill>
                  <a:srgbClr val="FBEEDC"/>
                </a:solidFill>
                <a:effectLst>
                  <a:outerShdw blurRad="38100" dist="38100" dir="2700000" algn="tl">
                    <a:srgbClr val="000000">
                      <a:alpha val="43137"/>
                    </a:srgbClr>
                  </a:outerShdw>
                </a:effectLst>
                <a:latin typeface="Consolas" pitchFamily="49" charset="0"/>
              </a:rPr>
              <a:t>/login";</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rPr>
              <a:t>}</a:t>
            </a:r>
          </a:p>
        </p:txBody>
      </p:sp>
    </p:spTree>
    <p:extLst>
      <p:ext uri="{BB962C8B-B14F-4D97-AF65-F5344CB8AC3E}">
        <p14:creationId xmlns:p14="http://schemas.microsoft.com/office/powerpoint/2010/main" val="2024248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39</a:t>
            </a:fld>
            <a:endParaRPr lang="en-US" dirty="0"/>
          </a:p>
        </p:txBody>
      </p:sp>
      <p:sp>
        <p:nvSpPr>
          <p:cNvPr id="3" name="Content Placeholder 2"/>
          <p:cNvSpPr>
            <a:spLocks noGrp="1"/>
          </p:cNvSpPr>
          <p:nvPr>
            <p:ph idx="1"/>
          </p:nvPr>
        </p:nvSpPr>
        <p:spPr/>
        <p:txBody>
          <a:bodyPr>
            <a:normAutofit/>
          </a:bodyPr>
          <a:lstStyle/>
          <a:p>
            <a:r>
              <a:rPr lang="en-US" dirty="0"/>
              <a:t>Keeping objects after redirect</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4" name="Title 3"/>
          <p:cNvSpPr>
            <a:spLocks noGrp="1"/>
          </p:cNvSpPr>
          <p:nvPr>
            <p:ph type="title"/>
          </p:nvPr>
        </p:nvSpPr>
        <p:spPr/>
        <p:txBody>
          <a:bodyPr/>
          <a:lstStyle/>
          <a:p>
            <a:r>
              <a:rPr lang="en-US" dirty="0"/>
              <a:t>Redirecting with Attributes</a:t>
            </a:r>
            <a:endParaRPr lang="bg-BG" dirty="0"/>
          </a:p>
        </p:txBody>
      </p:sp>
      <p:sp>
        <p:nvSpPr>
          <p:cNvPr id="5" name="Rectangle 4"/>
          <p:cNvSpPr>
            <a:spLocks noChangeArrowheads="1"/>
          </p:cNvSpPr>
          <p:nvPr/>
        </p:nvSpPr>
        <p:spPr bwMode="auto">
          <a:xfrm>
            <a:off x="667384" y="1905000"/>
            <a:ext cx="10532428" cy="3693319"/>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rPr>
              <a:t>@PostMapping("/register")</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rPr>
              <a:t>public String register(@ModelAttribute UserDTO userDto,</a:t>
            </a:r>
          </a:p>
          <a:p>
            <a:pPr eaLnBrk="0" hangingPunct="0">
              <a:buClr>
                <a:schemeClr val="accent5">
                  <a:lumMod val="40000"/>
                  <a:lumOff val="60000"/>
                </a:schemeClr>
              </a:buClr>
              <a:buSzPct val="70000"/>
            </a:pP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rPr>
              <a:t>RedirectAttributes</a:t>
            </a:r>
            <a:r>
              <a:rPr lang="en-US" sz="2600" b="1" noProof="1">
                <a:solidFill>
                  <a:srgbClr val="FBEEDC"/>
                </a:solidFill>
                <a:effectLst>
                  <a:outerShdw blurRad="38100" dist="38100" dir="2700000" algn="tl">
                    <a:srgbClr val="000000">
                      <a:alpha val="43137"/>
                    </a:srgbClr>
                  </a:outerShdw>
                </a:effectLst>
                <a:latin typeface="Consolas" pitchFamily="49" charset="0"/>
              </a:rPr>
              <a:t> redirectAttributes) {</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rPr>
              <a:t>  …</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rPr>
              <a:t>  redirectAttributes</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rPr>
              <a:t>.addFlashAttribute</a:t>
            </a:r>
            <a:r>
              <a:rPr lang="en-US" sz="2600" b="1" noProof="1">
                <a:solidFill>
                  <a:srgbClr val="FBEEDC"/>
                </a:solidFill>
                <a:effectLst>
                  <a:outerShdw blurRad="38100" dist="38100" dir="2700000" algn="tl">
                    <a:srgbClr val="000000">
                      <a:alpha val="43137"/>
                    </a:srgbClr>
                  </a:outerShdw>
                </a:effectLst>
                <a:latin typeface="Consolas" pitchFamily="49" charset="0"/>
              </a:rPr>
              <a:t>("userDto", userDto);</a:t>
            </a:r>
          </a:p>
          <a:p>
            <a:pPr eaLnBrk="0" hangingPunct="0">
              <a:buClr>
                <a:schemeClr val="accent5">
                  <a:lumMod val="40000"/>
                  <a:lumOff val="60000"/>
                </a:schemeClr>
              </a:buClr>
              <a:buSzPct val="70000"/>
            </a:pPr>
            <a:endParaRPr lang="en-US" sz="2600" b="1" noProof="1">
              <a:solidFill>
                <a:srgbClr val="FBEEDC"/>
              </a:solidFill>
              <a:effectLst>
                <a:outerShdw blurRad="38100" dist="38100" dir="2700000" algn="tl">
                  <a:srgbClr val="000000">
                    <a:alpha val="43137"/>
                  </a:srgbClr>
                </a:outerShdw>
              </a:effectLst>
              <a:latin typeface="Consolas" pitchFamily="49" charset="0"/>
            </a:endParaRP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rPr>
              <a:t>  return "</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rPr>
              <a:t>redirect:</a:t>
            </a:r>
            <a:r>
              <a:rPr lang="en-US" sz="2600" b="1" noProof="1">
                <a:solidFill>
                  <a:srgbClr val="FBEEDC"/>
                </a:solidFill>
                <a:effectLst>
                  <a:outerShdw blurRad="38100" dist="38100" dir="2700000" algn="tl">
                    <a:srgbClr val="000000">
                      <a:alpha val="43137"/>
                    </a:srgbClr>
                  </a:outerShdw>
                </a:effectLst>
                <a:latin typeface="Consolas" pitchFamily="49" charset="0"/>
              </a:rPr>
              <a:t>/register";</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rPr>
              <a:t>}</a:t>
            </a:r>
          </a:p>
        </p:txBody>
      </p:sp>
    </p:spTree>
    <p:extLst>
      <p:ext uri="{BB962C8B-B14F-4D97-AF65-F5344CB8AC3E}">
        <p14:creationId xmlns:p14="http://schemas.microsoft.com/office/powerpoint/2010/main" val="839314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Thymeleaf</a:t>
            </a:r>
            <a:endParaRPr lang="bg-BG" dirty="0"/>
          </a:p>
        </p:txBody>
      </p:sp>
      <p:sp>
        <p:nvSpPr>
          <p:cNvPr id="3" name="Text Placeholder 2"/>
          <p:cNvSpPr>
            <a:spLocks noGrp="1"/>
          </p:cNvSpPr>
          <p:nvPr>
            <p:ph type="body" idx="1"/>
          </p:nvPr>
        </p:nvSpPr>
        <p:spPr/>
        <p:txBody>
          <a:bodyPr/>
          <a:lstStyle/>
          <a:p>
            <a:r>
              <a:rPr lang="en-US" dirty="0"/>
              <a:t>The Templating Engine</a:t>
            </a:r>
            <a:endParaRPr lang="bg-BG"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51362" y="1600200"/>
            <a:ext cx="3086100" cy="3092144"/>
          </a:xfrm>
          <a:prstGeom prst="rect">
            <a:avLst/>
          </a:prstGeom>
        </p:spPr>
      </p:pic>
    </p:spTree>
    <p:extLst>
      <p:ext uri="{BB962C8B-B14F-4D97-AF65-F5344CB8AC3E}">
        <p14:creationId xmlns:p14="http://schemas.microsoft.com/office/powerpoint/2010/main" val="342863260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p:txBody>
          <a:bodyPr/>
          <a:lstStyle/>
          <a:p>
            <a:fld id="{C014DD1E-5D91-48A3-AD6D-45FBA980D106}" type="slidenum">
              <a:rPr lang="en-US" smtClean="0"/>
              <a:pPr/>
              <a:t>40</a:t>
            </a:fld>
            <a:endParaRPr lang="en-US" dirty="0"/>
          </a:p>
        </p:txBody>
      </p:sp>
      <p:sp>
        <p:nvSpPr>
          <p:cNvPr id="5" name="Content Placeholder 4"/>
          <p:cNvSpPr>
            <a:spLocks noGrp="1"/>
          </p:cNvSpPr>
          <p:nvPr>
            <p:ph idx="1"/>
          </p:nvPr>
        </p:nvSpPr>
        <p:spPr>
          <a:xfrm>
            <a:off x="190412" y="1151121"/>
            <a:ext cx="11804821" cy="5570355"/>
          </a:xfrm>
        </p:spPr>
        <p:txBody>
          <a:bodyPr>
            <a:noAutofit/>
          </a:bodyPr>
          <a:lstStyle/>
          <a:p>
            <a:pPr>
              <a:lnSpc>
                <a:spcPct val="100000"/>
              </a:lnSpc>
            </a:pPr>
            <a:r>
              <a:rPr lang="en-US" sz="3200" dirty="0">
                <a:solidFill>
                  <a:schemeClr val="tx2">
                    <a:lumMod val="75000"/>
                  </a:schemeClr>
                </a:solidFill>
              </a:rPr>
              <a:t>Thymeleaf</a:t>
            </a:r>
            <a:r>
              <a:rPr lang="en-US" sz="3200" dirty="0"/>
              <a:t> is a powerful view engine</a:t>
            </a:r>
          </a:p>
          <a:p>
            <a:pPr lvl="1">
              <a:lnSpc>
                <a:spcPct val="100000"/>
              </a:lnSpc>
            </a:pPr>
            <a:r>
              <a:rPr lang="en-US" sz="3000" dirty="0"/>
              <a:t>You can work with </a:t>
            </a:r>
            <a:r>
              <a:rPr lang="en-US" sz="3000" dirty="0">
                <a:solidFill>
                  <a:schemeClr val="tx2">
                    <a:lumMod val="75000"/>
                  </a:schemeClr>
                </a:solidFill>
              </a:rPr>
              <a:t>variables</a:t>
            </a:r>
            <a:r>
              <a:rPr lang="en-US" sz="3000" dirty="0"/>
              <a:t> and </a:t>
            </a:r>
            <a:r>
              <a:rPr lang="en-US" sz="3000" dirty="0">
                <a:solidFill>
                  <a:schemeClr val="tx2">
                    <a:lumMod val="75000"/>
                  </a:schemeClr>
                </a:solidFill>
              </a:rPr>
              <a:t>helper objects</a:t>
            </a:r>
          </a:p>
          <a:p>
            <a:pPr lvl="1">
              <a:lnSpc>
                <a:spcPct val="100000"/>
              </a:lnSpc>
            </a:pPr>
            <a:r>
              <a:rPr lang="en-US" sz="3000" dirty="0"/>
              <a:t>You can create </a:t>
            </a:r>
            <a:r>
              <a:rPr lang="en-US" sz="3000" dirty="0">
                <a:solidFill>
                  <a:schemeClr val="tx2">
                    <a:lumMod val="75000"/>
                  </a:schemeClr>
                </a:solidFill>
              </a:rPr>
              <a:t>loops</a:t>
            </a:r>
            <a:r>
              <a:rPr lang="en-US" sz="3000" dirty="0"/>
              <a:t> and </a:t>
            </a:r>
            <a:r>
              <a:rPr lang="en-US" sz="3000" dirty="0">
                <a:solidFill>
                  <a:schemeClr val="tx2">
                    <a:lumMod val="75000"/>
                  </a:schemeClr>
                </a:solidFill>
              </a:rPr>
              <a:t>conditional</a:t>
            </a:r>
            <a:r>
              <a:rPr lang="en-US" sz="3000" dirty="0"/>
              <a:t> </a:t>
            </a:r>
            <a:r>
              <a:rPr lang="en-US" sz="3000" dirty="0">
                <a:solidFill>
                  <a:schemeClr val="tx2">
                    <a:lumMod val="75000"/>
                  </a:schemeClr>
                </a:solidFill>
              </a:rPr>
              <a:t>statements</a:t>
            </a:r>
          </a:p>
          <a:p>
            <a:pPr lvl="1">
              <a:lnSpc>
                <a:spcPct val="100000"/>
              </a:lnSpc>
            </a:pPr>
            <a:r>
              <a:rPr lang="en-US" sz="3000" dirty="0"/>
              <a:t>You can easily create forms</a:t>
            </a:r>
          </a:p>
          <a:p>
            <a:pPr>
              <a:lnSpc>
                <a:spcPct val="100000"/>
              </a:lnSpc>
            </a:pPr>
            <a:r>
              <a:rPr lang="en-US" sz="3200" dirty="0"/>
              <a:t>The </a:t>
            </a:r>
            <a:r>
              <a:rPr lang="en-US" sz="3200" dirty="0">
                <a:solidFill>
                  <a:schemeClr val="tx2">
                    <a:lumMod val="75000"/>
                  </a:schemeClr>
                </a:solidFill>
              </a:rPr>
              <a:t>Spring</a:t>
            </a:r>
            <a:r>
              <a:rPr lang="en-US" sz="3200" dirty="0"/>
              <a:t> controllers have built-in </a:t>
            </a:r>
            <a:r>
              <a:rPr lang="en-US" sz="3200" noProof="1"/>
              <a:t>IoC</a:t>
            </a:r>
            <a:r>
              <a:rPr lang="en-US" sz="3200" dirty="0"/>
              <a:t> container</a:t>
            </a:r>
          </a:p>
          <a:p>
            <a:pPr lvl="1">
              <a:lnSpc>
                <a:spcPct val="100000"/>
              </a:lnSpc>
            </a:pPr>
            <a:r>
              <a:rPr lang="en-US" sz="3000" dirty="0"/>
              <a:t>You can create </a:t>
            </a:r>
            <a:r>
              <a:rPr lang="en-US" sz="3000" dirty="0">
                <a:solidFill>
                  <a:schemeClr val="tx2">
                    <a:lumMod val="75000"/>
                  </a:schemeClr>
                </a:solidFill>
              </a:rPr>
              <a:t>routings</a:t>
            </a:r>
            <a:r>
              <a:rPr lang="en-US" sz="3000" dirty="0"/>
              <a:t> on </a:t>
            </a:r>
            <a:r>
              <a:rPr lang="en-US" sz="3000" dirty="0">
                <a:solidFill>
                  <a:schemeClr val="tx2">
                    <a:lumMod val="75000"/>
                  </a:schemeClr>
                </a:solidFill>
              </a:rPr>
              <a:t>actions</a:t>
            </a:r>
            <a:r>
              <a:rPr lang="en-US" sz="3000" dirty="0"/>
              <a:t> and </a:t>
            </a:r>
            <a:r>
              <a:rPr lang="en-US" sz="3000" dirty="0">
                <a:solidFill>
                  <a:schemeClr val="tx2">
                    <a:lumMod val="75000"/>
                  </a:schemeClr>
                </a:solidFill>
              </a:rPr>
              <a:t>controllers</a:t>
            </a:r>
          </a:p>
          <a:p>
            <a:pPr lvl="1">
              <a:lnSpc>
                <a:spcPct val="100000"/>
              </a:lnSpc>
            </a:pPr>
            <a:r>
              <a:rPr lang="en-US" sz="3000" dirty="0"/>
              <a:t>You have access to the </a:t>
            </a:r>
            <a:r>
              <a:rPr lang="en-US" sz="3000" noProof="1">
                <a:solidFill>
                  <a:schemeClr val="tx2">
                    <a:lumMod val="75000"/>
                  </a:schemeClr>
                </a:solidFill>
              </a:rPr>
              <a:t>HttpRequest</a:t>
            </a:r>
            <a:r>
              <a:rPr lang="en-US" sz="3000" dirty="0"/>
              <a:t>, </a:t>
            </a:r>
            <a:r>
              <a:rPr lang="en-US" sz="3000" noProof="1">
                <a:solidFill>
                  <a:schemeClr val="tx2">
                    <a:lumMod val="75000"/>
                  </a:schemeClr>
                </a:solidFill>
              </a:rPr>
              <a:t>HttpResponse</a:t>
            </a:r>
            <a:r>
              <a:rPr lang="en-US" sz="3000" dirty="0"/>
              <a:t>, </a:t>
            </a:r>
            <a:r>
              <a:rPr lang="en-US" sz="3000" noProof="1">
                <a:solidFill>
                  <a:schemeClr val="tx2">
                    <a:lumMod val="75000"/>
                  </a:schemeClr>
                </a:solidFill>
              </a:rPr>
              <a:t>HttpSession</a:t>
            </a:r>
            <a:r>
              <a:rPr lang="en-US" sz="3000" dirty="0"/>
              <a:t>, </a:t>
            </a:r>
            <a:r>
              <a:rPr lang="en-US" sz="3000" dirty="0">
                <a:solidFill>
                  <a:schemeClr val="tx2">
                    <a:lumMod val="75000"/>
                  </a:schemeClr>
                </a:solidFill>
              </a:rPr>
              <a:t>Cookies</a:t>
            </a:r>
            <a:r>
              <a:rPr lang="en-US" sz="3000" dirty="0"/>
              <a:t> and others</a:t>
            </a:r>
          </a:p>
          <a:p>
            <a:pPr lvl="1">
              <a:lnSpc>
                <a:spcPct val="100000"/>
              </a:lnSpc>
            </a:pPr>
            <a:r>
              <a:rPr lang="en-US" sz="3000" dirty="0"/>
              <a:t>You can </a:t>
            </a:r>
            <a:r>
              <a:rPr lang="en-US" sz="3000" dirty="0">
                <a:solidFill>
                  <a:schemeClr val="tx2">
                    <a:lumMod val="75000"/>
                  </a:schemeClr>
                </a:solidFill>
              </a:rPr>
              <a:t>redirect</a:t>
            </a:r>
            <a:r>
              <a:rPr lang="en-US" sz="3000" dirty="0"/>
              <a:t> between actions</a:t>
            </a:r>
          </a:p>
        </p:txBody>
      </p:sp>
      <p:sp>
        <p:nvSpPr>
          <p:cNvPr id="4" name="Title 3"/>
          <p:cNvSpPr>
            <a:spLocks noGrp="1"/>
          </p:cNvSpPr>
          <p:nvPr>
            <p:ph type="title"/>
          </p:nvPr>
        </p:nvSpPr>
        <p:spPr/>
        <p:txBody>
          <a:bodyPr>
            <a:normAutofit/>
          </a:bodyPr>
          <a:lstStyle/>
          <a:p>
            <a:r>
              <a:rPr lang="en-US" dirty="0"/>
              <a:t>Summary</a:t>
            </a:r>
          </a:p>
        </p:txBody>
      </p:sp>
      <p:pic>
        <p:nvPicPr>
          <p:cNvPr id="7" name="Picture 2" descr="C:\Users\Ivan\Desktop\elements_presentations\summary_pic.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13118" y="1676400"/>
            <a:ext cx="3091494" cy="22934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2408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normAutofit/>
          </a:bodyPr>
          <a:lstStyle/>
          <a:p>
            <a:r>
              <a:rPr lang="en-US" dirty="0"/>
              <a:t>Spring Essentials</a:t>
            </a:r>
          </a:p>
        </p:txBody>
      </p:sp>
      <p:sp>
        <p:nvSpPr>
          <p:cNvPr id="3" name="Text Placeholder 2"/>
          <p:cNvSpPr>
            <a:spLocks noGrp="1"/>
          </p:cNvSpPr>
          <p:nvPr>
            <p:ph type="body" sz="quarter" idx="10"/>
          </p:nvPr>
        </p:nvSpPr>
        <p:spPr>
          <a:xfrm>
            <a:off x="1529384" y="6400802"/>
            <a:ext cx="10482604" cy="351754"/>
          </a:xfrm>
        </p:spPr>
        <p:txBody>
          <a:bodyPr/>
          <a:lstStyle/>
          <a:p>
            <a:r>
              <a:rPr lang="en-US" dirty="0">
                <a:hlinkClick r:id="rId3"/>
              </a:rPr>
              <a:t>https://softuni.bg/courses/java-mvc-frameworks-spring</a:t>
            </a:r>
            <a:r>
              <a:rPr lang="en-US" dirty="0"/>
              <a:t> </a:t>
            </a:r>
          </a:p>
        </p:txBody>
      </p:sp>
      <p:pic>
        <p:nvPicPr>
          <p:cNvPr id="14" name="Picture 13">
            <a:hlinkClick r:id="rId4"/>
          </p:cNvPr>
          <p:cNvPicPr>
            <a:picLocks noChangeAspect="1"/>
          </p:cNvPicPr>
          <p:nvPr/>
        </p:nvPicPr>
        <p:blipFill>
          <a:blip r:embed="rId5"/>
          <a:stretch>
            <a:fillRect/>
          </a:stretch>
        </p:blipFill>
        <p:spPr>
          <a:xfrm>
            <a:off x="9980612" y="2709376"/>
            <a:ext cx="1726158" cy="932887"/>
          </a:xfrm>
          <a:prstGeom prst="roundRect">
            <a:avLst>
              <a:gd name="adj" fmla="val 2953"/>
            </a:avLst>
          </a:prstGeom>
        </p:spPr>
      </p:pic>
      <p:pic>
        <p:nvPicPr>
          <p:cNvPr id="15" name="Picture 14">
            <a:hlinkClick r:id="rId6"/>
          </p:cNvPr>
          <p:cNvPicPr>
            <a:picLocks noChangeAspect="1"/>
          </p:cNvPicPr>
          <p:nvPr/>
        </p:nvPicPr>
        <p:blipFill>
          <a:blip r:embed="rId7"/>
          <a:stretch>
            <a:fillRect/>
          </a:stretch>
        </p:blipFill>
        <p:spPr>
          <a:xfrm>
            <a:off x="3115840" y="1255208"/>
            <a:ext cx="1752140" cy="804013"/>
          </a:xfrm>
          <a:prstGeom prst="roundRect">
            <a:avLst>
              <a:gd name="adj" fmla="val 3159"/>
            </a:avLst>
          </a:prstGeom>
        </p:spPr>
      </p:pic>
      <p:pic>
        <p:nvPicPr>
          <p:cNvPr id="19" name="Picture 18">
            <a:hlinkClick r:id="rId8"/>
          </p:cNvPr>
          <p:cNvPicPr>
            <a:picLocks noChangeAspect="1"/>
          </p:cNvPicPr>
          <p:nvPr/>
        </p:nvPicPr>
        <p:blipFill>
          <a:blip r:embed="rId9"/>
          <a:stretch>
            <a:fillRect/>
          </a:stretch>
        </p:blipFill>
        <p:spPr>
          <a:xfrm>
            <a:off x="512764" y="1255208"/>
            <a:ext cx="2093874" cy="804013"/>
          </a:xfrm>
          <a:prstGeom prst="roundRect">
            <a:avLst>
              <a:gd name="adj" fmla="val 3159"/>
            </a:avLst>
          </a:prstGeom>
        </p:spPr>
      </p:pic>
      <p:pic>
        <p:nvPicPr>
          <p:cNvPr id="20" name="Picture 19">
            <a:hlinkClick r:id="rId10"/>
          </p:cNvPr>
          <p:cNvPicPr>
            <a:picLocks noChangeAspect="1"/>
          </p:cNvPicPr>
          <p:nvPr/>
        </p:nvPicPr>
        <p:blipFill>
          <a:blip r:embed="rId11"/>
          <a:stretch>
            <a:fillRect/>
          </a:stretch>
        </p:blipFill>
        <p:spPr>
          <a:xfrm>
            <a:off x="512764" y="5373443"/>
            <a:ext cx="3352800" cy="849557"/>
          </a:xfrm>
          <a:prstGeom prst="roundRect">
            <a:avLst>
              <a:gd name="adj" fmla="val 3159"/>
            </a:avLst>
          </a:prstGeom>
        </p:spPr>
      </p:pic>
      <p:pic>
        <p:nvPicPr>
          <p:cNvPr id="22" name="Picture 21">
            <a:hlinkClick r:id="rId12"/>
          </p:cNvPr>
          <p:cNvPicPr>
            <a:picLocks noChangeAspect="1"/>
          </p:cNvPicPr>
          <p:nvPr/>
        </p:nvPicPr>
        <p:blipFill>
          <a:blip r:embed="rId13"/>
          <a:stretch>
            <a:fillRect/>
          </a:stretch>
        </p:blipFill>
        <p:spPr>
          <a:xfrm>
            <a:off x="4358563" y="5373443"/>
            <a:ext cx="2753589" cy="849556"/>
          </a:xfrm>
          <a:prstGeom prst="roundRect">
            <a:avLst>
              <a:gd name="adj" fmla="val 2953"/>
            </a:avLst>
          </a:prstGeom>
        </p:spPr>
      </p:pic>
      <p:pic>
        <p:nvPicPr>
          <p:cNvPr id="23" name="Picture 22">
            <a:hlinkClick r:id="rId14"/>
          </p:cNvPr>
          <p:cNvPicPr>
            <a:picLocks noChangeAspect="1"/>
          </p:cNvPicPr>
          <p:nvPr/>
        </p:nvPicPr>
        <p:blipFill>
          <a:blip r:embed="rId15"/>
          <a:stretch>
            <a:fillRect/>
          </a:stretch>
        </p:blipFill>
        <p:spPr>
          <a:xfrm>
            <a:off x="7633728" y="5373443"/>
            <a:ext cx="4073042" cy="849556"/>
          </a:xfrm>
          <a:prstGeom prst="roundRect">
            <a:avLst>
              <a:gd name="adj" fmla="val 3159"/>
            </a:avLst>
          </a:prstGeom>
        </p:spPr>
      </p:pic>
      <p:pic>
        <p:nvPicPr>
          <p:cNvPr id="24" name="Picture 23">
            <a:hlinkClick r:id="rId16"/>
          </p:cNvPr>
          <p:cNvPicPr>
            <a:picLocks noChangeAspect="1"/>
          </p:cNvPicPr>
          <p:nvPr/>
        </p:nvPicPr>
        <p:blipFill>
          <a:blip r:embed="rId17"/>
          <a:stretch>
            <a:fillRect/>
          </a:stretch>
        </p:blipFill>
        <p:spPr>
          <a:xfrm>
            <a:off x="8075612" y="1276030"/>
            <a:ext cx="3631158" cy="783191"/>
          </a:xfrm>
          <a:prstGeom prst="roundRect">
            <a:avLst>
              <a:gd name="adj" fmla="val 3159"/>
            </a:avLst>
          </a:prstGeom>
        </p:spPr>
      </p:pic>
      <p:pic>
        <p:nvPicPr>
          <p:cNvPr id="25" name="Picture 24">
            <a:hlinkClick r:id="rId18"/>
          </p:cNvPr>
          <p:cNvPicPr>
            <a:picLocks noChangeAspect="1"/>
          </p:cNvPicPr>
          <p:nvPr/>
        </p:nvPicPr>
        <p:blipFill>
          <a:blip r:embed="rId19"/>
          <a:stretch>
            <a:fillRect/>
          </a:stretch>
        </p:blipFill>
        <p:spPr>
          <a:xfrm>
            <a:off x="5713413" y="4251041"/>
            <a:ext cx="5993358" cy="550371"/>
          </a:xfrm>
          <a:prstGeom prst="roundRect">
            <a:avLst>
              <a:gd name="adj" fmla="val 3159"/>
            </a:avLst>
          </a:prstGeom>
        </p:spPr>
      </p:pic>
      <p:pic>
        <p:nvPicPr>
          <p:cNvPr id="4" name="Picture 3">
            <a:hlinkClick r:id="rId20"/>
          </p:cNvPr>
          <p:cNvPicPr>
            <a:picLocks noChangeAspect="1"/>
          </p:cNvPicPr>
          <p:nvPr/>
        </p:nvPicPr>
        <p:blipFill>
          <a:blip r:embed="rId21"/>
          <a:stretch>
            <a:fillRect/>
          </a:stretch>
        </p:blipFill>
        <p:spPr>
          <a:xfrm>
            <a:off x="5596235" y="1280062"/>
            <a:ext cx="1752140" cy="779159"/>
          </a:xfrm>
          <a:prstGeom prst="roundRect">
            <a:avLst>
              <a:gd name="adj" fmla="val 3159"/>
            </a:avLst>
          </a:prstGeom>
        </p:spPr>
      </p:pic>
    </p:spTree>
    <p:extLst>
      <p:ext uri="{BB962C8B-B14F-4D97-AF65-F5344CB8AC3E}">
        <p14:creationId xmlns:p14="http://schemas.microsoft.com/office/powerpoint/2010/main" val="383510528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License</a:t>
            </a:r>
          </a:p>
        </p:txBody>
      </p:sp>
      <p:sp>
        <p:nvSpPr>
          <p:cNvPr id="3" name="Content Placeholder 2"/>
          <p:cNvSpPr>
            <a:spLocks noGrp="1"/>
          </p:cNvSpPr>
          <p:nvPr>
            <p:ph idx="4294967295"/>
          </p:nvPr>
        </p:nvSpPr>
        <p:spPr>
          <a:xfrm>
            <a:off x="190413" y="1151121"/>
            <a:ext cx="11804822" cy="1796243"/>
          </a:xfrm>
        </p:spPr>
        <p:txBody>
          <a:bodyPr>
            <a:normAutofit/>
          </a:bodyPr>
          <a:lstStyle/>
          <a:p>
            <a:r>
              <a:rPr lang="en-US" dirty="0"/>
              <a:t>This course (slides, examples, demos, videos, homework, etc.)</a:t>
            </a:r>
            <a:br>
              <a:rPr lang="en-US" dirty="0"/>
            </a:br>
            <a:r>
              <a:rPr lang="en-US" dirty="0"/>
              <a:t>is licensed under the "</a:t>
            </a:r>
            <a:r>
              <a:rPr lang="en-US" dirty="0">
                <a:hlinkClick r:id="rId3"/>
              </a:rPr>
              <a:t>Creative Commons </a:t>
            </a:r>
            <a:r>
              <a:rPr lang="en-US" noProof="1">
                <a:hlinkClick r:id="rId3"/>
              </a:rPr>
              <a:t>Attribution-NonCommercial-ShareAlike</a:t>
            </a:r>
            <a:r>
              <a:rPr lang="en-US" dirty="0">
                <a:hlinkClick r:id="rId3"/>
              </a:rPr>
              <a:t> 4.0 International</a:t>
            </a:r>
            <a:r>
              <a:rPr lang="en-US" dirty="0"/>
              <a:t>" license</a:t>
            </a:r>
            <a:endParaRPr lang="en-US" sz="2000" dirty="0"/>
          </a:p>
        </p:txBody>
      </p:sp>
      <p:sp>
        <p:nvSpPr>
          <p:cNvPr id="4" name="Slide Number Placeholder 3"/>
          <p:cNvSpPr>
            <a:spLocks noGrp="1"/>
          </p:cNvSpPr>
          <p:nvPr>
            <p:ph type="sldNum" sz="quarter" idx="4"/>
          </p:nvPr>
        </p:nvSpPr>
        <p:spPr>
          <a:xfrm>
            <a:off x="11566412" y="6525002"/>
            <a:ext cx="428822" cy="196477"/>
          </a:xfrm>
        </p:spPr>
        <p:txBody>
          <a:bodyPr/>
          <a:lstStyle/>
          <a:p>
            <a:fld id="{C014DD1E-5D91-48A3-AD6D-45FBA980D106}" type="slidenum">
              <a:rPr lang="en-US" smtClean="0"/>
              <a:pPr/>
              <a:t>42</a:t>
            </a:fld>
            <a:endParaRPr lang="en-US" dirty="0"/>
          </a:p>
        </p:txBody>
      </p:sp>
      <p:pic>
        <p:nvPicPr>
          <p:cNvPr id="8" name="Picture 4" title="CC-BY-NC-SA License">
            <a:hlinkClick r:id="rId3" tooltip="This work is licensed under the &quot;Creative Commons Attribution-NonCommercial-ShareAlike 4.0 International&quot; license"/>
          </p:cNvPr>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3771859" y="3557356"/>
            <a:ext cx="4642333" cy="1624244"/>
          </a:xfrm>
          <a:prstGeom prst="roundRect">
            <a:avLst>
              <a:gd name="adj" fmla="val 4326"/>
            </a:avLst>
          </a:prstGeom>
          <a:noFill/>
          <a:ln>
            <a:solidFill>
              <a:schemeClr val="accent2">
                <a:lumMod val="75000"/>
              </a:schemeClr>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64741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259899" y="103056"/>
            <a:ext cx="9074150" cy="936625"/>
          </a:xfrm>
        </p:spPr>
        <p:txBody>
          <a:bodyPr>
            <a:normAutofit/>
          </a:bodyPr>
          <a:lstStyle/>
          <a:p>
            <a:r>
              <a:rPr lang="en-US" dirty="0"/>
              <a:t>Trainings @ Software University</a:t>
            </a:r>
            <a:r>
              <a:rPr lang="bg-BG" dirty="0"/>
              <a:t> (</a:t>
            </a:r>
            <a:r>
              <a:rPr lang="en-US" dirty="0"/>
              <a:t>SoftUni)</a:t>
            </a:r>
          </a:p>
        </p:txBody>
      </p:sp>
      <p:sp>
        <p:nvSpPr>
          <p:cNvPr id="4" name="Content Placeholder 3"/>
          <p:cNvSpPr>
            <a:spLocks noGrp="1"/>
          </p:cNvSpPr>
          <p:nvPr>
            <p:ph idx="4294967295"/>
          </p:nvPr>
        </p:nvSpPr>
        <p:spPr>
          <a:xfrm>
            <a:off x="259899" y="1039681"/>
            <a:ext cx="9434513" cy="5639378"/>
          </a:xfrm>
        </p:spPr>
        <p:txBody>
          <a:bodyPr>
            <a:noAutofit/>
          </a:bodyPr>
          <a:lstStyle/>
          <a:p>
            <a:pPr>
              <a:lnSpc>
                <a:spcPct val="100000"/>
              </a:lnSpc>
            </a:pPr>
            <a:r>
              <a:rPr lang="en-US" sz="3200" dirty="0"/>
              <a:t>Software University – High-Quality Education, Profession and Job for Software Developers</a:t>
            </a:r>
          </a:p>
          <a:p>
            <a:pPr lvl="1">
              <a:lnSpc>
                <a:spcPct val="100000"/>
              </a:lnSpc>
            </a:pPr>
            <a:r>
              <a:rPr lang="en-US" sz="2900" noProof="1">
                <a:hlinkClick r:id="rId3"/>
              </a:rPr>
              <a:t>softuni.bg</a:t>
            </a:r>
            <a:r>
              <a:rPr lang="en-US" sz="2900" noProof="1"/>
              <a:t> </a:t>
            </a:r>
          </a:p>
          <a:p>
            <a:pPr>
              <a:lnSpc>
                <a:spcPct val="100000"/>
              </a:lnSpc>
            </a:pPr>
            <a:r>
              <a:rPr lang="en-US" sz="3200" dirty="0"/>
              <a:t>Software University Foundation</a:t>
            </a:r>
            <a:endParaRPr lang="bg-BG" sz="3200" dirty="0"/>
          </a:p>
          <a:p>
            <a:pPr lvl="1">
              <a:lnSpc>
                <a:spcPct val="100000"/>
              </a:lnSpc>
            </a:pPr>
            <a:r>
              <a:rPr lang="en-US" sz="3000" noProof="1">
                <a:hlinkClick r:id="rId4"/>
              </a:rPr>
              <a:t>softuni.org</a:t>
            </a:r>
            <a:endParaRPr lang="en-US" sz="3000" noProof="1"/>
          </a:p>
          <a:p>
            <a:pPr marL="304747" lvl="1" indent="-304747">
              <a:lnSpc>
                <a:spcPct val="100000"/>
              </a:lnSpc>
              <a:buClr>
                <a:srgbClr val="F2B254"/>
              </a:buClr>
              <a:buSzPct val="100000"/>
              <a:tabLst>
                <a:tab pos="282575" algn="l"/>
              </a:tabLst>
            </a:pPr>
            <a:r>
              <a:rPr lang="en-US" dirty="0"/>
              <a:t>Software University @ Facebook</a:t>
            </a:r>
          </a:p>
          <a:p>
            <a:pPr lvl="1">
              <a:lnSpc>
                <a:spcPct val="100000"/>
              </a:lnSpc>
              <a:tabLst>
                <a:tab pos="282575" algn="l"/>
              </a:tabLst>
            </a:pPr>
            <a:r>
              <a:rPr lang="en-US" sz="2900" noProof="1">
                <a:hlinkClick r:id="rId5"/>
              </a:rPr>
              <a:t>facebook.com/SoftwareUniversity</a:t>
            </a:r>
            <a:endParaRPr lang="en-US" sz="2900" noProof="1"/>
          </a:p>
          <a:p>
            <a:pPr marL="304747" lvl="1" indent="-304747">
              <a:lnSpc>
                <a:spcPct val="100000"/>
              </a:lnSpc>
              <a:buClr>
                <a:srgbClr val="F2B254"/>
              </a:buClr>
              <a:buSzPct val="100000"/>
              <a:tabLst>
                <a:tab pos="282575" algn="l"/>
              </a:tabLst>
            </a:pPr>
            <a:r>
              <a:rPr lang="en-US" noProof="1"/>
              <a:t>Software University Forums</a:t>
            </a:r>
            <a:endParaRPr lang="bg-BG" noProof="1"/>
          </a:p>
          <a:p>
            <a:pPr marL="609494" lvl="2" indent="-304747">
              <a:lnSpc>
                <a:spcPct val="100000"/>
              </a:lnSpc>
              <a:buClr>
                <a:srgbClr val="F2B254"/>
              </a:buClr>
              <a:buSzPct val="100000"/>
              <a:tabLst>
                <a:tab pos="282575" algn="l"/>
              </a:tabLst>
            </a:pPr>
            <a:r>
              <a:rPr lang="en-US" dirty="0">
                <a:hlinkClick r:id="rId6"/>
              </a:rPr>
              <a:t>forum.softuni.bg</a:t>
            </a:r>
            <a:endParaRPr lang="en-US" noProof="1"/>
          </a:p>
        </p:txBody>
      </p:sp>
      <p:pic>
        <p:nvPicPr>
          <p:cNvPr id="9" name="Picture 8" descr="http://softuni.bg" title="Software University">
            <a:hlinkClick r:id="rId3" tooltip="Software University (SoftUni)"/>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726400" y="914400"/>
            <a:ext cx="1701050" cy="1570200"/>
          </a:xfrm>
          <a:prstGeom prst="roundRect">
            <a:avLst>
              <a:gd name="adj" fmla="val 785"/>
            </a:avLst>
          </a:prstGeom>
          <a:ln w="12700">
            <a:solidFill>
              <a:srgbClr val="00B0F0">
                <a:alpha val="50196"/>
              </a:srgbClr>
            </a:solidFill>
          </a:ln>
        </p:spPr>
      </p:pic>
      <p:pic>
        <p:nvPicPr>
          <p:cNvPr id="10" name="Picture 9" descr="http://softuni.org" title="Software University Foundation">
            <a:hlinkClick r:id="rId4" tooltip="Software University Foundation"/>
          </p:cNvPr>
          <p:cNvPicPr>
            <a:picLocks noChangeAspect="1"/>
          </p:cNvPicPr>
          <p:nvPr/>
        </p:nvPicPr>
        <p:blipFill rotWithShape="1">
          <a:blip r:embed="rId8" cstate="print">
            <a:extLst>
              <a:ext uri="{28A0092B-C50C-407E-A947-70E740481C1C}">
                <a14:useLocalDpi xmlns:a14="http://schemas.microsoft.com/office/drawing/2010/main"/>
              </a:ext>
            </a:extLst>
          </a:blip>
          <a:srcRect l="-5359" t="-15226" r="-5359" b="-15226"/>
          <a:stretch/>
        </p:blipFill>
        <p:spPr>
          <a:xfrm>
            <a:off x="9457098" y="2865600"/>
            <a:ext cx="2269870" cy="874916"/>
          </a:xfrm>
          <a:prstGeom prst="roundRect">
            <a:avLst>
              <a:gd name="adj" fmla="val 3940"/>
            </a:avLst>
          </a:prstGeom>
          <a:solidFill>
            <a:srgbClr val="231F20">
              <a:alpha val="50000"/>
            </a:srgbClr>
          </a:solidFill>
          <a:ln>
            <a:solidFill>
              <a:schemeClr val="accent1">
                <a:lumMod val="75000"/>
                <a:alpha val="40000"/>
              </a:schemeClr>
            </a:solidFill>
          </a:ln>
        </p:spPr>
      </p:pic>
      <p:pic>
        <p:nvPicPr>
          <p:cNvPr id="11" name="Picture 4" descr="http://www.facebook.com/SoftwareUniversity" title="Software University @ Facebook">
            <a:hlinkClick r:id="rId9" tooltip="Software University @ Facebook"/>
          </p:cNvPr>
          <p:cNvPicPr>
            <a:picLocks noChangeAspect="1" noChangeArrowheads="1"/>
          </p:cNvPicPr>
          <p:nvPr/>
        </p:nvPicPr>
        <p:blipFill rotWithShape="1">
          <a:blip r:embed="rId10" cstate="print">
            <a:extLst>
              <a:ext uri="{28A0092B-C50C-407E-A947-70E740481C1C}">
                <a14:useLocalDpi xmlns:a14="http://schemas.microsoft.com/office/drawing/2010/main"/>
              </a:ext>
            </a:extLst>
          </a:blip>
          <a:srcRect/>
          <a:stretch/>
        </p:blipFill>
        <p:spPr bwMode="auto">
          <a:xfrm>
            <a:off x="10075536" y="4064268"/>
            <a:ext cx="1003954" cy="101756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http://forum.softuni.bg" title="Software University - Forum">
            <a:hlinkClick r:id="rId6" tooltip="Software University Discussion Forum"/>
          </p:cNvPr>
          <p:cNvPicPr>
            <a:picLocks noChangeAspect="1"/>
          </p:cNvPicPr>
          <p:nvPr/>
        </p:nvPicPr>
        <p:blipFill>
          <a:blip r:embed="rId11" cstate="print">
            <a:extLst>
              <a:ext uri="{28A0092B-C50C-407E-A947-70E740481C1C}">
                <a14:useLocalDpi xmlns:a14="http://schemas.microsoft.com/office/drawing/2010/main"/>
              </a:ext>
            </a:extLst>
          </a:blip>
          <a:stretch>
            <a:fillRect/>
          </a:stretch>
        </p:blipFill>
        <p:spPr>
          <a:xfrm>
            <a:off x="10109334" y="5410200"/>
            <a:ext cx="970156" cy="965726"/>
          </a:xfrm>
          <a:prstGeom prst="rect">
            <a:avLst/>
          </a:prstGeom>
        </p:spPr>
      </p:pic>
      <p:pic>
        <p:nvPicPr>
          <p:cNvPr id="5" name="Picture 4">
            <a:hlinkClick r:id="rId3"/>
          </p:cNvPr>
          <p:cNvPicPr>
            <a:picLocks noChangeAspect="1"/>
          </p:cNvPicPr>
          <p:nvPr/>
        </p:nvPicPr>
        <p:blipFill>
          <a:blip r:embed="rId12"/>
          <a:stretch>
            <a:fillRect/>
          </a:stretch>
        </p:blipFill>
        <p:spPr>
          <a:xfrm>
            <a:off x="6780212" y="3145320"/>
            <a:ext cx="2286198" cy="2493480"/>
          </a:xfrm>
          <a:prstGeom prst="rect">
            <a:avLst/>
          </a:prstGeom>
        </p:spPr>
      </p:pic>
    </p:spTree>
    <p:extLst>
      <p:ext uri="{BB962C8B-B14F-4D97-AF65-F5344CB8AC3E}">
        <p14:creationId xmlns:p14="http://schemas.microsoft.com/office/powerpoint/2010/main" val="12141267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5</a:t>
            </a:fld>
            <a:endParaRPr lang="en-US" dirty="0"/>
          </a:p>
        </p:txBody>
      </p:sp>
      <p:sp>
        <p:nvSpPr>
          <p:cNvPr id="3" name="Content Placeholder 2"/>
          <p:cNvSpPr>
            <a:spLocks noGrp="1"/>
          </p:cNvSpPr>
          <p:nvPr>
            <p:ph idx="1"/>
          </p:nvPr>
        </p:nvSpPr>
        <p:spPr/>
        <p:txBody>
          <a:bodyPr>
            <a:normAutofit/>
          </a:bodyPr>
          <a:lstStyle/>
          <a:p>
            <a:r>
              <a:rPr lang="en-US" dirty="0"/>
              <a:t>Thymeleaf is a view engine used in </a:t>
            </a:r>
            <a:r>
              <a:rPr lang="en-US" dirty="0">
                <a:solidFill>
                  <a:schemeClr val="tx2">
                    <a:lumMod val="75000"/>
                  </a:schemeClr>
                </a:solidFill>
              </a:rPr>
              <a:t>Spring</a:t>
            </a:r>
            <a:r>
              <a:rPr lang="en-US" dirty="0"/>
              <a:t> </a:t>
            </a:r>
          </a:p>
          <a:p>
            <a:r>
              <a:rPr lang="en-US" dirty="0"/>
              <a:t>It allows us to:</a:t>
            </a:r>
          </a:p>
          <a:p>
            <a:pPr lvl="1"/>
            <a:r>
              <a:rPr lang="en-US" dirty="0"/>
              <a:t>Use variables/collections in our views</a:t>
            </a:r>
          </a:p>
          <a:p>
            <a:pPr lvl="1"/>
            <a:r>
              <a:rPr lang="en-US" dirty="0"/>
              <a:t>Execute operations on our variables</a:t>
            </a:r>
          </a:p>
          <a:p>
            <a:pPr marL="0" indent="0">
              <a:buNone/>
            </a:pPr>
            <a:endParaRPr lang="en-US" sz="2400" dirty="0"/>
          </a:p>
          <a:p>
            <a:pPr marL="0" indent="0">
              <a:buNone/>
            </a:pPr>
            <a:r>
              <a:rPr lang="en-US" sz="2400" dirty="0"/>
              <a:t>"Thymeleaf is very, very extensible, and it allows you to define your own sets of template attributes (or even tags) with the names you want, evaluating the expressions you want in the syntax you want and applying the logic you want. It’s more like a </a:t>
            </a:r>
            <a:r>
              <a:rPr lang="en-US" sz="2400" i="1" dirty="0"/>
              <a:t>template engine framework</a:t>
            </a:r>
            <a:r>
              <a:rPr lang="en-US" sz="2400" dirty="0"/>
              <a:t>." - thymeleaf.org</a:t>
            </a:r>
            <a:endParaRPr lang="bg-BG" sz="2400" dirty="0"/>
          </a:p>
        </p:txBody>
      </p:sp>
      <p:sp>
        <p:nvSpPr>
          <p:cNvPr id="4" name="Title 3"/>
          <p:cNvSpPr>
            <a:spLocks noGrp="1"/>
          </p:cNvSpPr>
          <p:nvPr>
            <p:ph type="title"/>
          </p:nvPr>
        </p:nvSpPr>
        <p:spPr/>
        <p:txBody>
          <a:bodyPr/>
          <a:lstStyle/>
          <a:p>
            <a:r>
              <a:rPr lang="en-US" dirty="0"/>
              <a:t>What is Thymeleaf?</a:t>
            </a:r>
            <a:endParaRPr lang="bg-BG" dirty="0"/>
          </a:p>
        </p:txBody>
      </p:sp>
    </p:spTree>
    <p:extLst>
      <p:ext uri="{BB962C8B-B14F-4D97-AF65-F5344CB8AC3E}">
        <p14:creationId xmlns:p14="http://schemas.microsoft.com/office/powerpoint/2010/main" val="19627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6</a:t>
            </a:fld>
            <a:endParaRPr lang="en-US" dirty="0"/>
          </a:p>
        </p:txBody>
      </p:sp>
      <p:sp>
        <p:nvSpPr>
          <p:cNvPr id="3" name="Content Placeholder 2"/>
          <p:cNvSpPr>
            <a:spLocks noGrp="1"/>
          </p:cNvSpPr>
          <p:nvPr>
            <p:ph idx="1"/>
          </p:nvPr>
        </p:nvSpPr>
        <p:spPr/>
        <p:txBody>
          <a:bodyPr/>
          <a:lstStyle/>
          <a:p>
            <a:r>
              <a:rPr lang="en-US" dirty="0"/>
              <a:t>Use Spring </a:t>
            </a:r>
            <a:r>
              <a:rPr lang="en-US" noProof="1"/>
              <a:t>Initializr</a:t>
            </a:r>
            <a:r>
              <a:rPr lang="en-US" dirty="0"/>
              <a:t> to import Thymeleaf, or use this dependency in your </a:t>
            </a:r>
            <a:r>
              <a:rPr lang="en-US" b="1" dirty="0">
                <a:solidFill>
                  <a:schemeClr val="tx2">
                    <a:lumMod val="75000"/>
                  </a:schemeClr>
                </a:solidFill>
                <a:latin typeface="Consolas" panose="020B0609020204030204" pitchFamily="49" charset="0"/>
              </a:rPr>
              <a:t>pom.xml</a:t>
            </a:r>
            <a:r>
              <a:rPr lang="en-US" dirty="0"/>
              <a:t>:</a:t>
            </a:r>
          </a:p>
          <a:p>
            <a:endParaRPr lang="en-US" dirty="0"/>
          </a:p>
          <a:p>
            <a:endParaRPr lang="en-US" dirty="0"/>
          </a:p>
          <a:p>
            <a:endParaRPr lang="en-US" dirty="0"/>
          </a:p>
          <a:p>
            <a:r>
              <a:rPr lang="en-US" dirty="0"/>
              <a:t>Define the Thymeleaf library in your html file:</a:t>
            </a:r>
            <a:endParaRPr lang="bg-BG" dirty="0"/>
          </a:p>
        </p:txBody>
      </p:sp>
      <p:sp>
        <p:nvSpPr>
          <p:cNvPr id="4" name="Title 3"/>
          <p:cNvSpPr>
            <a:spLocks noGrp="1"/>
          </p:cNvSpPr>
          <p:nvPr>
            <p:ph type="title"/>
          </p:nvPr>
        </p:nvSpPr>
        <p:spPr/>
        <p:txBody>
          <a:bodyPr/>
          <a:lstStyle/>
          <a:p>
            <a:r>
              <a:rPr lang="en-US" dirty="0"/>
              <a:t>How to use Thymeleaf?</a:t>
            </a:r>
            <a:endParaRPr lang="bg-BG" dirty="0"/>
          </a:p>
        </p:txBody>
      </p:sp>
      <p:sp>
        <p:nvSpPr>
          <p:cNvPr id="5" name="Rectangle 5"/>
          <p:cNvSpPr>
            <a:spLocks noChangeArrowheads="1"/>
          </p:cNvSpPr>
          <p:nvPr/>
        </p:nvSpPr>
        <p:spPr bwMode="auto">
          <a:xfrm>
            <a:off x="681036" y="2438400"/>
            <a:ext cx="10823576" cy="1692771"/>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nn-NO"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&lt;dependency&gt;</a:t>
            </a:r>
          </a:p>
          <a:p>
            <a:pPr eaLnBrk="0" hangingPunct="0">
              <a:buClr>
                <a:schemeClr val="accent5">
                  <a:lumMod val="40000"/>
                  <a:lumOff val="60000"/>
                </a:schemeClr>
              </a:buClr>
              <a:buSzPct val="70000"/>
            </a:pPr>
            <a:r>
              <a:rPr lang="nn-NO"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&lt;groupId&gt;org.springframework.boot&lt;/groupId&gt;</a:t>
            </a:r>
          </a:p>
          <a:p>
            <a:pPr eaLnBrk="0" hangingPunct="0">
              <a:buClr>
                <a:schemeClr val="accent5">
                  <a:lumMod val="40000"/>
                  <a:lumOff val="60000"/>
                </a:schemeClr>
              </a:buClr>
              <a:buSzPct val="70000"/>
            </a:pPr>
            <a:r>
              <a:rPr lang="nn-NO"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&lt;artifactId&gt;spring-boot-starter-thymeleaf&lt;/artifactId&gt;</a:t>
            </a:r>
          </a:p>
          <a:p>
            <a:pPr eaLnBrk="0" hangingPunct="0">
              <a:buClr>
                <a:schemeClr val="accent5">
                  <a:lumMod val="40000"/>
                  <a:lumOff val="60000"/>
                </a:schemeClr>
              </a:buClr>
              <a:buSzPct val="70000"/>
            </a:pPr>
            <a:r>
              <a:rPr lang="nn-NO"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&lt;/dependency&gt;</a:t>
            </a:r>
          </a:p>
        </p:txBody>
      </p:sp>
      <p:sp>
        <p:nvSpPr>
          <p:cNvPr id="6" name="Rectangle 5"/>
          <p:cNvSpPr>
            <a:spLocks noChangeArrowheads="1"/>
          </p:cNvSpPr>
          <p:nvPr/>
        </p:nvSpPr>
        <p:spPr bwMode="auto">
          <a:xfrm>
            <a:off x="681036" y="5410200"/>
            <a:ext cx="10823576" cy="892552"/>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nn-NO"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&lt;html xmlns="http://www.w3.org/1999/xhtml"     </a:t>
            </a:r>
          </a:p>
          <a:p>
            <a:pPr eaLnBrk="0" hangingPunct="0">
              <a:buClr>
                <a:schemeClr val="accent5">
                  <a:lumMod val="40000"/>
                  <a:lumOff val="60000"/>
                </a:schemeClr>
              </a:buClr>
              <a:buSzPct val="70000"/>
            </a:pPr>
            <a:r>
              <a:rPr lang="nn-NO"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xmlns:th="http://www.thymeleaf.org"&gt;</a:t>
            </a:r>
          </a:p>
        </p:txBody>
      </p:sp>
    </p:spTree>
    <p:extLst>
      <p:ext uri="{BB962C8B-B14F-4D97-AF65-F5344CB8AC3E}">
        <p14:creationId xmlns:p14="http://schemas.microsoft.com/office/powerpoint/2010/main" val="3829217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7</a:t>
            </a:fld>
            <a:endParaRPr lang="en-US" dirty="0"/>
          </a:p>
        </p:txBody>
      </p:sp>
      <p:sp>
        <p:nvSpPr>
          <p:cNvPr id="3" name="Content Placeholder 2"/>
          <p:cNvSpPr>
            <a:spLocks noGrp="1"/>
          </p:cNvSpPr>
          <p:nvPr>
            <p:ph idx="1"/>
          </p:nvPr>
        </p:nvSpPr>
        <p:spPr/>
        <p:txBody>
          <a:bodyPr/>
          <a:lstStyle/>
          <a:p>
            <a:r>
              <a:rPr lang="en-US" dirty="0"/>
              <a:t>You also need to change the Thymeleaf version in your </a:t>
            </a:r>
            <a:r>
              <a:rPr lang="en-US" b="1" dirty="0">
                <a:solidFill>
                  <a:schemeClr val="tx2">
                    <a:lumMod val="75000"/>
                  </a:schemeClr>
                </a:solidFill>
                <a:latin typeface="Consolas" panose="020B0609020204030204" pitchFamily="49" charset="0"/>
              </a:rPr>
              <a:t>pom.xml</a:t>
            </a:r>
            <a:r>
              <a:rPr lang="en-US" dirty="0"/>
              <a:t>:</a:t>
            </a:r>
          </a:p>
          <a:p>
            <a:endParaRPr lang="en-US" dirty="0"/>
          </a:p>
        </p:txBody>
      </p:sp>
      <p:sp>
        <p:nvSpPr>
          <p:cNvPr id="4" name="Title 3"/>
          <p:cNvSpPr>
            <a:spLocks noGrp="1"/>
          </p:cNvSpPr>
          <p:nvPr>
            <p:ph type="title"/>
          </p:nvPr>
        </p:nvSpPr>
        <p:spPr/>
        <p:txBody>
          <a:bodyPr/>
          <a:lstStyle/>
          <a:p>
            <a:r>
              <a:rPr lang="en-US" dirty="0"/>
              <a:t>Change Thymeleaf Version</a:t>
            </a:r>
            <a:endParaRPr lang="bg-BG" dirty="0"/>
          </a:p>
        </p:txBody>
      </p:sp>
      <p:sp>
        <p:nvSpPr>
          <p:cNvPr id="5" name="Rectangle 5"/>
          <p:cNvSpPr>
            <a:spLocks noChangeArrowheads="1"/>
          </p:cNvSpPr>
          <p:nvPr/>
        </p:nvSpPr>
        <p:spPr bwMode="auto">
          <a:xfrm>
            <a:off x="681036" y="2438400"/>
            <a:ext cx="10823576" cy="3293209"/>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nn-NO"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&lt;properties&gt;</a:t>
            </a:r>
          </a:p>
          <a:p>
            <a:pPr eaLnBrk="0" hangingPunct="0">
              <a:buClr>
                <a:schemeClr val="accent5">
                  <a:lumMod val="40000"/>
                  <a:lumOff val="60000"/>
                </a:schemeClr>
              </a:buClr>
              <a:buSzPct val="70000"/>
            </a:pPr>
            <a:r>
              <a:rPr lang="nn-NO"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&lt;thymeleaf.version&gt;</a:t>
            </a:r>
          </a:p>
          <a:p>
            <a:pPr eaLnBrk="0" hangingPunct="0">
              <a:buClr>
                <a:schemeClr val="accent5">
                  <a:lumMod val="40000"/>
                  <a:lumOff val="60000"/>
                </a:schemeClr>
              </a:buClr>
              <a:buSzPct val="70000"/>
            </a:pPr>
            <a:r>
              <a:rPr lang="nn-NO"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3.0.2.RELEASE</a:t>
            </a:r>
          </a:p>
          <a:p>
            <a:pPr eaLnBrk="0" hangingPunct="0">
              <a:buClr>
                <a:schemeClr val="accent5">
                  <a:lumMod val="40000"/>
                  <a:lumOff val="60000"/>
                </a:schemeClr>
              </a:buClr>
              <a:buSzPct val="70000"/>
            </a:pPr>
            <a:r>
              <a:rPr lang="nn-NO"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&lt;/thymeleaf.version&gt;</a:t>
            </a:r>
          </a:p>
          <a:p>
            <a:pPr eaLnBrk="0" hangingPunct="0">
              <a:buClr>
                <a:schemeClr val="accent5">
                  <a:lumMod val="40000"/>
                  <a:lumOff val="60000"/>
                </a:schemeClr>
              </a:buClr>
              <a:buSzPct val="70000"/>
            </a:pPr>
            <a:r>
              <a:rPr lang="nn-NO"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&lt;thymeleaf-layout-dialect.version&gt;</a:t>
            </a:r>
          </a:p>
          <a:p>
            <a:pPr eaLnBrk="0" hangingPunct="0">
              <a:buClr>
                <a:schemeClr val="accent5">
                  <a:lumMod val="40000"/>
                  <a:lumOff val="60000"/>
                </a:schemeClr>
              </a:buClr>
              <a:buSzPct val="70000"/>
            </a:pPr>
            <a:r>
              <a:rPr lang="nn-NO"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2.2.0</a:t>
            </a:r>
          </a:p>
          <a:p>
            <a:pPr eaLnBrk="0" hangingPunct="0">
              <a:buClr>
                <a:schemeClr val="accent5">
                  <a:lumMod val="40000"/>
                  <a:lumOff val="60000"/>
                </a:schemeClr>
              </a:buClr>
              <a:buSzPct val="70000"/>
            </a:pPr>
            <a:r>
              <a:rPr lang="nn-NO"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&lt;/thymeleaf-layout-dialect.version&gt;</a:t>
            </a:r>
          </a:p>
          <a:p>
            <a:pPr eaLnBrk="0" hangingPunct="0">
              <a:buClr>
                <a:schemeClr val="accent5">
                  <a:lumMod val="40000"/>
                  <a:lumOff val="60000"/>
                </a:schemeClr>
              </a:buClr>
              <a:buSzPct val="70000"/>
            </a:pPr>
            <a:r>
              <a:rPr lang="nn-NO"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&lt;/properties&gt;</a:t>
            </a:r>
          </a:p>
        </p:txBody>
      </p:sp>
    </p:spTree>
    <p:extLst>
      <p:ext uri="{BB962C8B-B14F-4D97-AF65-F5344CB8AC3E}">
        <p14:creationId xmlns:p14="http://schemas.microsoft.com/office/powerpoint/2010/main" val="1583848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12"/>
          <p:cNvSpPr>
            <a:spLocks noGrp="1"/>
          </p:cNvSpPr>
          <p:nvPr>
            <p:ph idx="1"/>
          </p:nvPr>
        </p:nvSpPr>
        <p:spPr/>
        <p:txBody>
          <a:bodyPr/>
          <a:lstStyle/>
          <a:p>
            <a:r>
              <a:rPr lang="en-US" dirty="0"/>
              <a:t>All Thymeleaf tags and attributes begin with </a:t>
            </a:r>
            <a:r>
              <a:rPr lang="en-US" b="1" noProof="1">
                <a:solidFill>
                  <a:schemeClr val="tx2">
                    <a:lumMod val="75000"/>
                  </a:schemeClr>
                </a:solidFill>
                <a:latin typeface="Consolas" panose="020B0609020204030204" pitchFamily="49" charset="0"/>
              </a:rPr>
              <a:t>th</a:t>
            </a:r>
            <a:r>
              <a:rPr lang="en-US" b="1" dirty="0">
                <a:solidFill>
                  <a:schemeClr val="tx2">
                    <a:lumMod val="75000"/>
                  </a:schemeClr>
                </a:solidFill>
                <a:latin typeface="Consolas" panose="020B0609020204030204" pitchFamily="49" charset="0"/>
              </a:rPr>
              <a:t>:</a:t>
            </a:r>
            <a:r>
              <a:rPr lang="en-US" dirty="0"/>
              <a:t> by default</a:t>
            </a:r>
          </a:p>
          <a:p>
            <a:r>
              <a:rPr lang="en-US" dirty="0"/>
              <a:t>Example of Thymeleaf attribute:</a:t>
            </a:r>
          </a:p>
          <a:p>
            <a:endParaRPr lang="en-US" dirty="0"/>
          </a:p>
          <a:p>
            <a:r>
              <a:rPr lang="en-US" dirty="0"/>
              <a:t>Example of Thymeleaf tag(element processor):</a:t>
            </a:r>
          </a:p>
          <a:p>
            <a:endParaRPr lang="en-US" dirty="0"/>
          </a:p>
          <a:p>
            <a:endParaRPr lang="en-US" dirty="0"/>
          </a:p>
          <a:p>
            <a:r>
              <a:rPr lang="en-US" b="1" noProof="1">
                <a:solidFill>
                  <a:schemeClr val="tx2">
                    <a:lumMod val="75000"/>
                  </a:schemeClr>
                </a:solidFill>
                <a:latin typeface="Consolas" panose="020B0609020204030204" pitchFamily="49" charset="0"/>
              </a:rPr>
              <a:t>th:block</a:t>
            </a:r>
            <a:r>
              <a:rPr lang="en-US" dirty="0"/>
              <a:t> is an attribute container that disappears in the HTML</a:t>
            </a:r>
          </a:p>
          <a:p>
            <a:endParaRPr lang="en-US" dirty="0"/>
          </a:p>
        </p:txBody>
      </p:sp>
      <p:sp>
        <p:nvSpPr>
          <p:cNvPr id="2" name="Slide Number Placeholder 1"/>
          <p:cNvSpPr>
            <a:spLocks noGrp="1"/>
          </p:cNvSpPr>
          <p:nvPr>
            <p:ph type="sldNum" sz="quarter" idx="4"/>
          </p:nvPr>
        </p:nvSpPr>
        <p:spPr/>
        <p:txBody>
          <a:bodyPr/>
          <a:lstStyle/>
          <a:p>
            <a:fld id="{C014DD1E-5D91-48A3-AD6D-45FBA980D106}" type="slidenum">
              <a:rPr lang="en-US" smtClean="0"/>
              <a:pPr/>
              <a:t>8</a:t>
            </a:fld>
            <a:endParaRPr lang="en-US" dirty="0"/>
          </a:p>
        </p:txBody>
      </p:sp>
      <p:sp>
        <p:nvSpPr>
          <p:cNvPr id="4" name="Title 3"/>
          <p:cNvSpPr>
            <a:spLocks noGrp="1"/>
          </p:cNvSpPr>
          <p:nvPr>
            <p:ph type="title"/>
          </p:nvPr>
        </p:nvSpPr>
        <p:spPr/>
        <p:txBody>
          <a:bodyPr/>
          <a:lstStyle/>
          <a:p>
            <a:r>
              <a:rPr lang="en-US" dirty="0"/>
              <a:t>Thymeleaf Tags and Attributes</a:t>
            </a:r>
            <a:endParaRPr lang="bg-BG" dirty="0"/>
          </a:p>
        </p:txBody>
      </p:sp>
      <p:sp>
        <p:nvSpPr>
          <p:cNvPr id="5" name="Rectangle 4"/>
          <p:cNvSpPr>
            <a:spLocks noChangeArrowheads="1"/>
          </p:cNvSpPr>
          <p:nvPr/>
        </p:nvSpPr>
        <p:spPr bwMode="auto">
          <a:xfrm>
            <a:off x="684212" y="2590800"/>
            <a:ext cx="10882200" cy="492443"/>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nn-NO"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&lt;p </a:t>
            </a:r>
            <a:r>
              <a:rPr lang="nn-NO"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th:text</a:t>
            </a:r>
            <a:r>
              <a:rPr lang="nn-NO"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="Example"&gt;&lt;/p&gt;</a:t>
            </a:r>
          </a:p>
        </p:txBody>
      </p:sp>
      <p:sp>
        <p:nvSpPr>
          <p:cNvPr id="6" name="Rectangle 5"/>
          <p:cNvSpPr>
            <a:spLocks noChangeArrowheads="1"/>
          </p:cNvSpPr>
          <p:nvPr/>
        </p:nvSpPr>
        <p:spPr bwMode="auto">
          <a:xfrm>
            <a:off x="696620" y="3886200"/>
            <a:ext cx="10882200" cy="1292662"/>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nn-NO"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&lt;</a:t>
            </a:r>
            <a:r>
              <a:rPr lang="nn-NO"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th:block</a:t>
            </a:r>
            <a:r>
              <a:rPr lang="nn-NO"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&gt;</a:t>
            </a:r>
          </a:p>
          <a:p>
            <a:pPr eaLnBrk="0" hangingPunct="0">
              <a:buClr>
                <a:schemeClr val="accent5">
                  <a:lumMod val="40000"/>
                  <a:lumOff val="60000"/>
                </a:schemeClr>
              </a:buClr>
              <a:buSzPct val="70000"/>
            </a:pPr>
            <a:r>
              <a:rPr lang="nn-NO"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buClr>
                <a:schemeClr val="accent5">
                  <a:lumMod val="40000"/>
                  <a:lumOff val="60000"/>
                </a:schemeClr>
              </a:buClr>
              <a:buSzPct val="70000"/>
            </a:pPr>
            <a:r>
              <a:rPr lang="nn-NO"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&lt;/</a:t>
            </a:r>
            <a:r>
              <a:rPr lang="nn-NO"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th:block</a:t>
            </a:r>
            <a:r>
              <a:rPr lang="nn-NO"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&gt;</a:t>
            </a:r>
          </a:p>
        </p:txBody>
      </p:sp>
    </p:spTree>
    <p:extLst>
      <p:ext uri="{BB962C8B-B14F-4D97-AF65-F5344CB8AC3E}">
        <p14:creationId xmlns:p14="http://schemas.microsoft.com/office/powerpoint/2010/main" val="234183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9</a:t>
            </a:fld>
            <a:endParaRPr lang="en-US" dirty="0"/>
          </a:p>
        </p:txBody>
      </p:sp>
      <p:sp>
        <p:nvSpPr>
          <p:cNvPr id="3" name="Content Placeholder 2"/>
          <p:cNvSpPr>
            <a:spLocks noGrp="1"/>
          </p:cNvSpPr>
          <p:nvPr>
            <p:ph idx="1"/>
          </p:nvPr>
        </p:nvSpPr>
        <p:spPr>
          <a:xfrm rot="21600000">
            <a:off x="190413" y="1151121"/>
            <a:ext cx="11804822" cy="4563879"/>
          </a:xfrm>
        </p:spPr>
        <p:txBody>
          <a:bodyPr>
            <a:normAutofit lnSpcReduction="10000"/>
          </a:bodyPr>
          <a:lstStyle/>
          <a:p>
            <a:r>
              <a:rPr lang="en-US" dirty="0"/>
              <a:t>Variable Expressions</a:t>
            </a:r>
          </a:p>
          <a:p>
            <a:endParaRPr lang="en-US" dirty="0"/>
          </a:p>
          <a:p>
            <a:r>
              <a:rPr lang="en-US" dirty="0"/>
              <a:t>Selection Expressions</a:t>
            </a:r>
          </a:p>
          <a:p>
            <a:endParaRPr lang="en-US" dirty="0"/>
          </a:p>
          <a:p>
            <a:r>
              <a:rPr lang="en-US" dirty="0"/>
              <a:t>Link (URL) Expressions</a:t>
            </a:r>
          </a:p>
          <a:p>
            <a:endParaRPr lang="en-US" dirty="0"/>
          </a:p>
          <a:p>
            <a:r>
              <a:rPr lang="en-US" dirty="0"/>
              <a:t>Fragment Expressions</a:t>
            </a:r>
          </a:p>
        </p:txBody>
      </p:sp>
      <p:sp>
        <p:nvSpPr>
          <p:cNvPr id="4" name="Title 3"/>
          <p:cNvSpPr>
            <a:spLocks noGrp="1"/>
          </p:cNvSpPr>
          <p:nvPr>
            <p:ph type="title"/>
          </p:nvPr>
        </p:nvSpPr>
        <p:spPr/>
        <p:txBody>
          <a:bodyPr/>
          <a:lstStyle/>
          <a:p>
            <a:r>
              <a:rPr lang="en-US" dirty="0"/>
              <a:t>Thymeleaf Standard Expressions</a:t>
            </a:r>
            <a:endParaRPr lang="bg-BG" dirty="0"/>
          </a:p>
        </p:txBody>
      </p:sp>
      <p:sp>
        <p:nvSpPr>
          <p:cNvPr id="6" name="Rectangle 5"/>
          <p:cNvSpPr>
            <a:spLocks noChangeArrowheads="1"/>
          </p:cNvSpPr>
          <p:nvPr/>
        </p:nvSpPr>
        <p:spPr bwMode="auto">
          <a:xfrm>
            <a:off x="1034964" y="1793557"/>
            <a:ext cx="2517777" cy="492443"/>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nn-NO"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t>
            </a:r>
          </a:p>
        </p:txBody>
      </p:sp>
      <p:sp>
        <p:nvSpPr>
          <p:cNvPr id="7" name="Rectangle 6"/>
          <p:cNvSpPr>
            <a:spLocks noChangeArrowheads="1"/>
          </p:cNvSpPr>
          <p:nvPr/>
        </p:nvSpPr>
        <p:spPr bwMode="auto">
          <a:xfrm>
            <a:off x="1034963" y="4460557"/>
            <a:ext cx="2517777" cy="492443"/>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nn-NO"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t>
            </a:r>
          </a:p>
        </p:txBody>
      </p:sp>
      <p:sp>
        <p:nvSpPr>
          <p:cNvPr id="8" name="Rectangle 7"/>
          <p:cNvSpPr>
            <a:spLocks noChangeArrowheads="1"/>
          </p:cNvSpPr>
          <p:nvPr/>
        </p:nvSpPr>
        <p:spPr bwMode="auto">
          <a:xfrm>
            <a:off x="1034964" y="3124200"/>
            <a:ext cx="2517777" cy="492443"/>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nn-NO"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t>
            </a:r>
          </a:p>
        </p:txBody>
      </p:sp>
      <p:sp>
        <p:nvSpPr>
          <p:cNvPr id="11" name="Rectangle 10"/>
          <p:cNvSpPr>
            <a:spLocks noChangeArrowheads="1"/>
          </p:cNvSpPr>
          <p:nvPr/>
        </p:nvSpPr>
        <p:spPr bwMode="auto">
          <a:xfrm>
            <a:off x="1034963" y="5791200"/>
            <a:ext cx="2517777" cy="492443"/>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nn-NO"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t>
            </a:r>
          </a:p>
        </p:txBody>
      </p:sp>
    </p:spTree>
    <p:extLst>
      <p:ext uri="{BB962C8B-B14F-4D97-AF65-F5344CB8AC3E}">
        <p14:creationId xmlns:p14="http://schemas.microsoft.com/office/powerpoint/2010/main" val="1470249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animBg="1"/>
      <p:bldP spid="7" grpId="0" animBg="1"/>
      <p:bldP spid="8" grpId="0" animBg="1"/>
      <p:bldP spid="11" grpId="0" animBg="1"/>
    </p:bldLst>
  </p:timing>
</p:sld>
</file>

<file path=ppt/theme/theme1.xml><?xml version="1.0" encoding="utf-8"?>
<a:theme xmlns:a="http://schemas.openxmlformats.org/drawingml/2006/main" name="SoftUni 16x9">
  <a:themeElements>
    <a:clrScheme name="SoftUni Color Them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F6C781"/>
      </a:hlink>
      <a:folHlink>
        <a:srgbClr val="F2AC44"/>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solidFill>
          <a:srgbClr val="643F07">
            <a:alpha val="95000"/>
          </a:srgbClr>
        </a:solidFill>
        <a:ln w="19050">
          <a:solidFill>
            <a:srgbClr val="F8D49E">
              <a:alpha val="80000"/>
            </a:srgbClr>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eaLnBrk="0" hangingPunct="0">
          <a:lnSpc>
            <a:spcPts val="3000"/>
          </a:lnSpc>
          <a:buClr>
            <a:schemeClr val="accent5">
              <a:lumMod val="40000"/>
              <a:lumOff val="60000"/>
            </a:schemeClr>
          </a:buClr>
          <a:buSzPct val="70000"/>
          <a:defRPr b="1">
            <a:solidFill>
              <a:srgbClr val="F7FFE7"/>
            </a:solidFill>
            <a:effectLst>
              <a:outerShdw blurRad="38100" dist="38100" dir="2700000" algn="tl">
                <a:srgbClr val="000000">
                  <a:alpha val="43137"/>
                </a:srgbClr>
              </a:outerShdw>
            </a:effectLst>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3836F65B-1B07-41EE-A0E8-BC6EF38552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Software-University-Foundation</Template>
  <TotalTime>7277</TotalTime>
  <Words>2430</Words>
  <Application>Microsoft Office PowerPoint</Application>
  <PresentationFormat>Custom</PresentationFormat>
  <Paragraphs>573</Paragraphs>
  <Slides>43</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43</vt:i4>
      </vt:variant>
    </vt:vector>
  </HeadingPairs>
  <TitlesOfParts>
    <vt:vector size="49" baseType="lpstr">
      <vt:lpstr>Arial</vt:lpstr>
      <vt:lpstr>Calibri</vt:lpstr>
      <vt:lpstr>Consolas</vt:lpstr>
      <vt:lpstr>Wingdings</vt:lpstr>
      <vt:lpstr>Wingdings 2</vt:lpstr>
      <vt:lpstr>SoftUni 16x9</vt:lpstr>
      <vt:lpstr>Spring Essentials</vt:lpstr>
      <vt:lpstr>Table of Contents</vt:lpstr>
      <vt:lpstr>Have a Question?</vt:lpstr>
      <vt:lpstr>Thymeleaf</vt:lpstr>
      <vt:lpstr>What is Thymeleaf?</vt:lpstr>
      <vt:lpstr>How to use Thymeleaf?</vt:lpstr>
      <vt:lpstr>Change Thymeleaf Version</vt:lpstr>
      <vt:lpstr>Thymeleaf Tags and Attributes</vt:lpstr>
      <vt:lpstr>Thymeleaf Standard Expressions</vt:lpstr>
      <vt:lpstr>Thymeleaf Variable Expressions</vt:lpstr>
      <vt:lpstr>Thymeleaf Selection Expressions</vt:lpstr>
      <vt:lpstr>Thymeleaf Link Expressions</vt:lpstr>
      <vt:lpstr>Variables in Thymeleaf</vt:lpstr>
      <vt:lpstr>Thymeleaf Fragment Expressions</vt:lpstr>
      <vt:lpstr>Thymeleaf Fragments</vt:lpstr>
      <vt:lpstr>Forms in Thymeleaf</vt:lpstr>
      <vt:lpstr>Forms in Thymeleaf (2)</vt:lpstr>
      <vt:lpstr>Conditional Statements in Thymeleaf</vt:lpstr>
      <vt:lpstr>Conditional Statements in Thymeleaf (2)</vt:lpstr>
      <vt:lpstr>Loops in Thymeleaf</vt:lpstr>
      <vt:lpstr>Loops in Thymeleaf (2)</vt:lpstr>
      <vt:lpstr>Spring Controllers</vt:lpstr>
      <vt:lpstr>Spring Controllers</vt:lpstr>
      <vt:lpstr>Controller Actions</vt:lpstr>
      <vt:lpstr>Request Mapping</vt:lpstr>
      <vt:lpstr>Get Mapping</vt:lpstr>
      <vt:lpstr>Post Mapping</vt:lpstr>
      <vt:lpstr>Controller Routing</vt:lpstr>
      <vt:lpstr>Passing Attributes to View</vt:lpstr>
      <vt:lpstr>Working with the Session</vt:lpstr>
      <vt:lpstr>Setting a Cookie</vt:lpstr>
      <vt:lpstr>Getting a Cookie</vt:lpstr>
      <vt:lpstr>Http Request</vt:lpstr>
      <vt:lpstr>Request Parameters</vt:lpstr>
      <vt:lpstr>Request Parameters with Default Value</vt:lpstr>
      <vt:lpstr>Form Objects</vt:lpstr>
      <vt:lpstr>Redirecting</vt:lpstr>
      <vt:lpstr>Redirecting with Parameters</vt:lpstr>
      <vt:lpstr>Redirecting with Attributes</vt:lpstr>
      <vt:lpstr>Summary</vt:lpstr>
      <vt:lpstr>Spring Essentials</vt:lpstr>
      <vt:lpstr>License</vt:lpstr>
      <vt:lpstr>Trainings @ Software University (SoftUni)</vt:lpstr>
    </vt:vector>
  </TitlesOfParts>
  <Manager/>
  <Company>Software University (SoftUni)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Spring Essentials</dc:title>
  <dc:subject>Software Development Course</dc:subject>
  <dc:creator>Software University Foundation</dc:creator>
  <cp:keywords>SoftUni, Software University, programming, software development, software engineering, course, c#, java, spring, essentials, routing, controllers, request, response, thymeleaf</cp:keywords>
  <dc:description>Java MVC Frameworks Spring @ SoftUni - https://softuni.bg/courses/java-mvc-frameworks-spring</dc:description>
  <cp:lastModifiedBy>Simeon Sheytanov</cp:lastModifiedBy>
  <cp:revision>243</cp:revision>
  <dcterms:created xsi:type="dcterms:W3CDTF">2014-01-02T17:00:34Z</dcterms:created>
  <dcterms:modified xsi:type="dcterms:W3CDTF">2017-03-08T19:38:08Z</dcterms:modified>
  <cp:category>programming;computer programming;software development</cp:category>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TC027879909991</vt:lpwstr>
  </property>
</Properties>
</file>