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274" r:id="rId3"/>
    <p:sldId id="276" r:id="rId4"/>
    <p:sldId id="551" r:id="rId5"/>
    <p:sldId id="576" r:id="rId6"/>
    <p:sldId id="707" r:id="rId7"/>
    <p:sldId id="708" r:id="rId8"/>
    <p:sldId id="732" r:id="rId9"/>
    <p:sldId id="733" r:id="rId10"/>
    <p:sldId id="734" r:id="rId11"/>
    <p:sldId id="735" r:id="rId12"/>
    <p:sldId id="736" r:id="rId13"/>
    <p:sldId id="737" r:id="rId14"/>
    <p:sldId id="738" r:id="rId15"/>
    <p:sldId id="740" r:id="rId16"/>
    <p:sldId id="741" r:id="rId17"/>
    <p:sldId id="742" r:id="rId18"/>
    <p:sldId id="746" r:id="rId19"/>
    <p:sldId id="747" r:id="rId20"/>
    <p:sldId id="743" r:id="rId21"/>
    <p:sldId id="744" r:id="rId22"/>
    <p:sldId id="745" r:id="rId23"/>
    <p:sldId id="748" r:id="rId24"/>
    <p:sldId id="749" r:id="rId25"/>
    <p:sldId id="457" r:id="rId26"/>
    <p:sldId id="552" r:id="rId27"/>
    <p:sldId id="553" r:id="rId28"/>
    <p:sldId id="419" r:id="rId29"/>
    <p:sldId id="420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274"/>
            <p14:sldId id="276"/>
            <p14:sldId id="551"/>
          </p14:sldIdLst>
        </p14:section>
        <p14:section name="XML" id="{813DF7E2-74AB-4E3A-9B46-2566DC216237}">
          <p14:sldIdLst>
            <p14:sldId id="576"/>
            <p14:sldId id="707"/>
            <p14:sldId id="708"/>
            <p14:sldId id="732"/>
            <p14:sldId id="733"/>
            <p14:sldId id="734"/>
            <p14:sldId id="735"/>
            <p14:sldId id="736"/>
            <p14:sldId id="737"/>
            <p14:sldId id="738"/>
            <p14:sldId id="740"/>
            <p14:sldId id="741"/>
            <p14:sldId id="742"/>
            <p14:sldId id="746"/>
            <p14:sldId id="747"/>
            <p14:sldId id="743"/>
            <p14:sldId id="744"/>
            <p14:sldId id="745"/>
            <p14:sldId id="748"/>
            <p14:sldId id="749"/>
          </p14:sldIdLst>
        </p14:section>
        <p14:section name="Summary" id="{BD60B6E9-85E7-49E8-9F66-AE28A5DD5D66}">
          <p14:sldIdLst>
            <p14:sldId id="457"/>
            <p14:sldId id="552"/>
            <p14:sldId id="553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5050"/>
    <a:srgbClr val="E85C0E"/>
    <a:srgbClr val="FBEEDC"/>
    <a:srgbClr val="F0A22E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54" autoAdjust="0"/>
    <p:restoredTop sz="79484" autoAdjust="0"/>
  </p:normalViewPr>
  <p:slideViewPr>
    <p:cSldViewPr>
      <p:cViewPr>
        <p:scale>
          <a:sx n="70" d="100"/>
          <a:sy n="70" d="100"/>
        </p:scale>
        <p:origin x="43" y="39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11/30/2016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950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3421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7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0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5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hyperlink" Target="http://www.indeavr.com/" TargetMode="External"/><Relationship Id="rId18" Type="http://schemas.openxmlformats.org/officeDocument/2006/relationships/image" Target="../media/image20.png"/><Relationship Id="rId3" Type="http://schemas.openxmlformats.org/officeDocument/2006/relationships/hyperlink" Target="http://www.luxoft.com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17.png"/><Relationship Id="rId17" Type="http://schemas.openxmlformats.org/officeDocument/2006/relationships/hyperlink" Target="http://netpeak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infragistics.com/" TargetMode="External"/><Relationship Id="rId10" Type="http://schemas.openxmlformats.org/officeDocument/2006/relationships/image" Target="../media/image16.png"/><Relationship Id="rId19" Type="http://schemas.openxmlformats.org/officeDocument/2006/relationships/hyperlink" Target="http://www.superhosting.bg/" TargetMode="External"/><Relationship Id="rId4" Type="http://schemas.openxmlformats.org/officeDocument/2006/relationships/image" Target="../media/image1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18.png"/><Relationship Id="rId2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98812" y="914400"/>
            <a:ext cx="8417755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DTO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945983" y="1781599"/>
            <a:ext cx="5705941" cy="68663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Converting Entities and DTO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37212" y="3940927"/>
            <a:ext cx="2133598" cy="23414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576164">
            <a:off x="6970305" y="3796677"/>
            <a:ext cx="1688797" cy="66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Databases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Frameworks</a:t>
            </a:r>
            <a:endParaRPr lang="en-US" sz="22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DTO </a:t>
            </a:r>
            <a:r>
              <a:rPr lang="en-US" dirty="0"/>
              <a:t>Usage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48574" y="1541903"/>
            <a:ext cx="5455958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"employees")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"first_name")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firstName;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"salary")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salary;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543952" y="996387"/>
            <a:ext cx="546049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548488" y="4725426"/>
            <a:ext cx="545595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  <a:b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"addresses")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548402" y="4179910"/>
            <a:ext cx="545595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2735" y="2856471"/>
            <a:ext cx="545595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EmployeeDto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firstName;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salary;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addressCity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98113" y="2310955"/>
            <a:ext cx="546049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EmployeeDTO.java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503612" y="4447972"/>
            <a:ext cx="3429000" cy="14604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427412" y="3444978"/>
            <a:ext cx="3581400" cy="4734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275012" y="2799546"/>
            <a:ext cx="3733800" cy="6686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03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Mapper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8458653" y="2261321"/>
            <a:ext cx="3276600" cy="3536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Entities</a:t>
            </a:r>
            <a:endParaRPr lang="bg-BG" sz="2000" dirty="0"/>
          </a:p>
        </p:txBody>
      </p:sp>
      <p:sp>
        <p:nvSpPr>
          <p:cNvPr id="26" name="Rectangle 25"/>
          <p:cNvSpPr/>
          <p:nvPr/>
        </p:nvSpPr>
        <p:spPr>
          <a:xfrm>
            <a:off x="8948395" y="2978245"/>
            <a:ext cx="2357714" cy="1082636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Address</a:t>
            </a:r>
            <a:br>
              <a:rPr lang="en-US" sz="1800" dirty="0" smtClean="0"/>
            </a:br>
            <a:r>
              <a:rPr lang="en-US" sz="1800" dirty="0" smtClean="0"/>
              <a:t>Entity</a:t>
            </a:r>
            <a:endParaRPr lang="bg-BG" sz="1800" dirty="0"/>
          </a:p>
        </p:txBody>
      </p:sp>
      <p:sp>
        <p:nvSpPr>
          <p:cNvPr id="27" name="Rectangle 26"/>
          <p:cNvSpPr/>
          <p:nvPr/>
        </p:nvSpPr>
        <p:spPr>
          <a:xfrm>
            <a:off x="8913812" y="4343401"/>
            <a:ext cx="2357714" cy="1082636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Person</a:t>
            </a:r>
            <a:br>
              <a:rPr lang="en-US" sz="1800" dirty="0" smtClean="0"/>
            </a:br>
            <a:r>
              <a:rPr lang="en-US" sz="1800" dirty="0" smtClean="0"/>
              <a:t>Entity</a:t>
            </a:r>
            <a:endParaRPr lang="bg-BG" sz="1800" dirty="0"/>
          </a:p>
        </p:txBody>
      </p:sp>
      <p:sp>
        <p:nvSpPr>
          <p:cNvPr id="31" name="Rectangle 30"/>
          <p:cNvSpPr/>
          <p:nvPr/>
        </p:nvSpPr>
        <p:spPr>
          <a:xfrm>
            <a:off x="455612" y="3055919"/>
            <a:ext cx="2819400" cy="182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DTO</a:t>
            </a:r>
            <a:endParaRPr lang="bg-BG" sz="2000" dirty="0"/>
          </a:p>
        </p:txBody>
      </p:sp>
      <p:sp>
        <p:nvSpPr>
          <p:cNvPr id="22" name="Rectangle 21"/>
          <p:cNvSpPr/>
          <p:nvPr/>
        </p:nvSpPr>
        <p:spPr>
          <a:xfrm>
            <a:off x="684212" y="3589318"/>
            <a:ext cx="2357714" cy="1082636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Person</a:t>
            </a:r>
            <a:br>
              <a:rPr lang="en-US" sz="1800" dirty="0" smtClean="0"/>
            </a:br>
            <a:r>
              <a:rPr lang="en-US" sz="1800" dirty="0" smtClean="0"/>
              <a:t>DTO</a:t>
            </a:r>
            <a:endParaRPr lang="bg-BG" sz="1800" dirty="0"/>
          </a:p>
        </p:txBody>
      </p:sp>
      <p:sp>
        <p:nvSpPr>
          <p:cNvPr id="23" name="Rectangle 22"/>
          <p:cNvSpPr/>
          <p:nvPr/>
        </p:nvSpPr>
        <p:spPr>
          <a:xfrm>
            <a:off x="4474424" y="3055919"/>
            <a:ext cx="2819400" cy="1828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Model Mapper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409880" y="3849374"/>
            <a:ext cx="9048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409882" y="4060881"/>
            <a:ext cx="904801" cy="17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18980" y="3867217"/>
            <a:ext cx="9048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418982" y="4078724"/>
            <a:ext cx="904801" cy="17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81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6" grpId="0" animBg="1"/>
      <p:bldP spid="27" grpId="0" animBg="1"/>
      <p:bldP spid="31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Maven Dependency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31812" y="2209800"/>
            <a:ext cx="11118958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&lt;groupId&gt;org.modelmapper&lt;/groupId&gt;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&lt;artifactId&gt;modelmapper&lt;/artifactId&gt;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&lt;version&gt;0.7.4&lt;/version&gt;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dependency&gt;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525574" y="1664284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pom.xml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09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Mapping Entity to DTO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31812" y="3352800"/>
            <a:ext cx="11118958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ModelMapper modelMapper = new ModelMapper();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EmployeeDto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employeeDto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modelMapper.map(employee, EmployeeDto.class);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525574" y="2807284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Terminal.java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13412" y="4227064"/>
            <a:ext cx="1133702" cy="370656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Soruce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389812" y="4227064"/>
            <a:ext cx="1676400" cy="370656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Destination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82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Mapping Entity to DTO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48574" y="1541903"/>
            <a:ext cx="5455958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"employees")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"first_name")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"salary")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543952" y="996387"/>
            <a:ext cx="546049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548488" y="4725426"/>
            <a:ext cx="545595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  <a:b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"addresses")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548402" y="4179910"/>
            <a:ext cx="545595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2735" y="2856471"/>
            <a:ext cx="545595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EmployeeDto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addressCity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98113" y="2310955"/>
            <a:ext cx="546049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EmployeeDTO.java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503612" y="4447972"/>
            <a:ext cx="3429000" cy="14604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427412" y="3444978"/>
            <a:ext cx="3581400" cy="4734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275012" y="2799546"/>
            <a:ext cx="3733800" cy="6686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4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Mapping DTO to Entity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31812" y="3352800"/>
            <a:ext cx="11118958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ModelMapper modelMapper = new ModelMapper();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 = modelMapper.map(employeeDto, Employee.class);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525574" y="2807284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Terminal.java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713412" y="4227064"/>
            <a:ext cx="1133702" cy="370656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Soruce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89812" y="4227064"/>
            <a:ext cx="1676400" cy="370656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Destination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Mapping DTO to Entity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48574" y="1541903"/>
            <a:ext cx="5455958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"employees")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"first_name")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"salary")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543952" y="996387"/>
            <a:ext cx="546049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548488" y="4725426"/>
            <a:ext cx="545595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  <a:b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"addresses")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548402" y="4179910"/>
            <a:ext cx="545595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2735" y="2856471"/>
            <a:ext cx="545595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EmployeeDto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addressCity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98113" y="2310955"/>
            <a:ext cx="546049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EmployeeDTO.java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03612" y="4422564"/>
            <a:ext cx="3505200" cy="161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503612" y="3444978"/>
            <a:ext cx="3505200" cy="4412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275012" y="2856471"/>
            <a:ext cx="3733800" cy="5885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9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</a:t>
            </a:r>
            <a:r>
              <a:rPr lang="en-US" dirty="0"/>
              <a:t>Mapping DTO to Entity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48574" y="1541903"/>
            <a:ext cx="5455958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"employees")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"first_name")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"salary")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543952" y="996387"/>
            <a:ext cx="546049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548488" y="4725426"/>
            <a:ext cx="545595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  <a:b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"addresses")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548402" y="4179910"/>
            <a:ext cx="545595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2735" y="2856471"/>
            <a:ext cx="545595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EmployeeDto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4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400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addressCity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98113" y="2310955"/>
            <a:ext cx="546049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EmployeeDTO.java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03612" y="4422564"/>
            <a:ext cx="3505200" cy="161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503612" y="3444978"/>
            <a:ext cx="3505200" cy="4412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275012" y="2856471"/>
            <a:ext cx="3733800" cy="5885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xplosion 1 13"/>
          <p:cNvSpPr/>
          <p:nvPr/>
        </p:nvSpPr>
        <p:spPr>
          <a:xfrm>
            <a:off x="4547878" y="2252564"/>
            <a:ext cx="1886396" cy="1324875"/>
          </a:xfrm>
          <a:prstGeom prst="irregularSeal1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Not</a:t>
            </a:r>
            <a:br>
              <a:rPr lang="en-US" sz="2000" dirty="0" smtClean="0"/>
            </a:br>
            <a:r>
              <a:rPr lang="en-US" sz="2000" dirty="0" smtClean="0"/>
              <a:t>mapped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07035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Mapping DTO to Entity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45990" y="3352800"/>
            <a:ext cx="11463422" cy="29153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ModelMapper modelMapper = new ModelMapper();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PropertyMap&lt;EmployeeDto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Employee&gt; employeeMap = new PropertyMap&lt;EmployeeDto, Employee&gt;()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protected void configure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map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setFirstName(source.getName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modelMapper.addMappings(employeeMap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).map(employeeDto,employee);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39752" y="2807284"/>
            <a:ext cx="1146966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Terminal.java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03812" y="4045684"/>
            <a:ext cx="1295400" cy="450115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Property Map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266968" y="5181600"/>
            <a:ext cx="1676400" cy="370656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Set Destination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561012" y="5196669"/>
            <a:ext cx="1676400" cy="370656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 Source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950150" y="6252057"/>
            <a:ext cx="1295400" cy="450115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</a:t>
            </a:r>
            <a:b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Mapping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6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</a:t>
            </a:r>
            <a:r>
              <a:rPr lang="en-US" dirty="0"/>
              <a:t>Mapping DTO to Entity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48574" y="1541903"/>
            <a:ext cx="5455958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"employees")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"first_name")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"salary")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543952" y="996387"/>
            <a:ext cx="546049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548488" y="4725426"/>
            <a:ext cx="545595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  <a:b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"addresses")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548402" y="4179910"/>
            <a:ext cx="545595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2735" y="2856471"/>
            <a:ext cx="545595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EmployeeDto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4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98113" y="2310955"/>
            <a:ext cx="546049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EmployeeDTO.java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03612" y="4422564"/>
            <a:ext cx="3505200" cy="161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503612" y="3444978"/>
            <a:ext cx="3505200" cy="4412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275012" y="2856471"/>
            <a:ext cx="3733800" cy="5885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xplosion 1 2"/>
          <p:cNvSpPr/>
          <p:nvPr/>
        </p:nvSpPr>
        <p:spPr>
          <a:xfrm>
            <a:off x="4662049" y="4759546"/>
            <a:ext cx="1886396" cy="1324875"/>
          </a:xfrm>
          <a:prstGeom prst="irregularSeal1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Not</a:t>
            </a:r>
            <a:br>
              <a:rPr lang="en-US" sz="2000" dirty="0" smtClean="0"/>
            </a:br>
            <a:r>
              <a:rPr lang="en-US" sz="2000" dirty="0" smtClean="0"/>
              <a:t>mapped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410228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DTO Concepts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Model Mapper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Mapping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Advanced Configuration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70812" y="3940927"/>
            <a:ext cx="2133598" cy="23414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622" y="4797067"/>
            <a:ext cx="1535790" cy="152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Mapping DTO to Entity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45990" y="3352800"/>
            <a:ext cx="11463422" cy="29153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ModelMapper modelMapper = new ModelMapper();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PropertyMap&lt;EmployeeDto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Employee&gt; employeeMap = new PropertyMap&lt;EmployeeDto, Employee&gt;()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protected void configure()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map(source.getCity(), destination.getAddress().getCity());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modelMapper.addMappings(employeeMap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).map(employeeDto,employee);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39752" y="2807284"/>
            <a:ext cx="1146966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Terminal.java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03812" y="4045684"/>
            <a:ext cx="1295400" cy="450115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Property Map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266968" y="5181600"/>
            <a:ext cx="1676400" cy="370656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Set Destination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561012" y="5196669"/>
            <a:ext cx="1676400" cy="370656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 Source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950150" y="6252057"/>
            <a:ext cx="1295400" cy="450115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</a:t>
            </a:r>
            <a:b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Mapping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79412" y="1905000"/>
            <a:ext cx="11463422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ModelMapper modelMapper = new ModelMapper();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modelMapper.createTypeMap(EmployeeDto.class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Employee.class);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modelMapper.validate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73174" y="1359484"/>
            <a:ext cx="1146966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Terminal.java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79412" y="3950664"/>
            <a:ext cx="11463422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1) Unmapped destination properties found in TypeMap[EmployeeDto -&gt; Employee]: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com.persons.domain.entities.Employee.setAddress()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com.persons.domain.entities.Employee.setId()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com.persons.domain.entities.Employee.setBirthday()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73174" y="3405148"/>
            <a:ext cx="1146966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722812" y="2761734"/>
            <a:ext cx="1133702" cy="370656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Soruce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99212" y="2761734"/>
            <a:ext cx="1676400" cy="370656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Destination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4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Properties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45990" y="3352800"/>
            <a:ext cx="11463422" cy="29153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ModelMapper modelMapper = new ModelMapper();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PropertyMap&lt;EmployeeDto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Employee&gt; employeeMap = new PropertyMap&lt;EmployeeDto, Employee&gt;()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protected void configure()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skip().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setSalary(null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modelMapper.addMappings(employeeMap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).map(employeeDto,employee);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39752" y="2807284"/>
            <a:ext cx="1146966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Terminal.java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503612" y="5334000"/>
            <a:ext cx="1219200" cy="457200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Skip Salary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7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Properties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03212" y="1600200"/>
            <a:ext cx="11463422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ModelMapper modelMapper = new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ModelMapper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Converter&lt;String, String&gt; </a:t>
            </a:r>
            <a:r>
              <a:rPr lang="en-US" sz="18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stringConverter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AbstractConverter&lt;String, String&gt;()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protected String convert(String 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return s == null ? null : s.toUpperCase();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PropertyMap&lt;EmployeeDto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Employee&gt; employeeMap = new PropertyMap&lt;EmployeeDto, Employee&gt;()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protected void configure()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using(</a:t>
            </a:r>
            <a:r>
              <a:rPr lang="en-US" sz="18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stringConverter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).map().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setFirstName(source.getName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modelMapper.addMappings(employeeMap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).map(employeeDto,employee);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296974" y="1054684"/>
            <a:ext cx="1146966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Terminal.java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37212" y="3200400"/>
            <a:ext cx="2209800" cy="533400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Convert Strings to Upper Case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208212" y="5486400"/>
            <a:ext cx="2057400" cy="381000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Use Convertion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22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DTO Concepts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Model Mapper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Mapping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Advanced Configuration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6" y="3505200"/>
            <a:ext cx="3908432" cy="28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JDBC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2764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1680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18" name="Picture 17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819" y="2661600"/>
            <a:ext cx="2113939" cy="1125018"/>
          </a:xfrm>
          <a:prstGeom prst="roundRect">
            <a:avLst>
              <a:gd name="adj" fmla="val 2953"/>
            </a:avLst>
          </a:prstGeom>
        </p:spPr>
      </p:pic>
      <p:pic>
        <p:nvPicPr>
          <p:cNvPr id="19" name="Picture 18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3820" y="1226382"/>
            <a:ext cx="2113939" cy="97003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900" y="4250945"/>
            <a:ext cx="2531350" cy="997199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20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384" y="1229072"/>
            <a:ext cx="2519230" cy="967343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49318" y="2661600"/>
            <a:ext cx="4497427" cy="1125018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86248" y="4250944"/>
            <a:ext cx="3232130" cy="997200"/>
          </a:xfrm>
          <a:prstGeom prst="roundRect">
            <a:avLst>
              <a:gd name="adj" fmla="val 2953"/>
            </a:avLst>
          </a:prstGeom>
        </p:spPr>
      </p:pic>
      <p:pic>
        <p:nvPicPr>
          <p:cNvPr id="24" name="Picture 23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80377" y="4250944"/>
            <a:ext cx="4838688" cy="1009256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49318" y="1226382"/>
            <a:ext cx="4497427" cy="970033"/>
          </a:xfrm>
          <a:prstGeom prst="roundRect">
            <a:avLst>
              <a:gd name="adj" fmla="val 3159"/>
            </a:avLst>
          </a:prstGeom>
        </p:spPr>
      </p:pic>
      <p:pic>
        <p:nvPicPr>
          <p:cNvPr id="26" name="Picture 25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2900" y="5741935"/>
            <a:ext cx="7174822" cy="658865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92900" y="2661600"/>
            <a:ext cx="2531350" cy="1125018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7825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#Hibernate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408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4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99" y="-3747"/>
            <a:ext cx="12210655" cy="6861747"/>
          </a:xfrm>
          <a:prstGeom prst="rect">
            <a:avLst/>
          </a:prstGeom>
          <a:solidFill>
            <a:srgbClr val="321300">
              <a:alpha val="19000"/>
            </a:srgbClr>
          </a:solidFill>
          <a:ln>
            <a:noFill/>
          </a:ln>
          <a:effectLst>
            <a:outerShdw blurRad="368300" dist="50800" dir="5400000" sx="1000" sy="1000" algn="ctr" rotWithShape="0">
              <a:srgbClr val="30130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8597" y="2550826"/>
            <a:ext cx="12179525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ln>
                  <a:solidFill>
                    <a:schemeClr val="bg1"/>
                  </a:solidFill>
                </a:ln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DTO</a:t>
            </a:r>
            <a:endParaRPr lang="en-US" sz="8000" b="1" dirty="0">
              <a:ln>
                <a:solidFill>
                  <a:schemeClr val="bg1"/>
                </a:solidFill>
              </a:ln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Enterprise solution</a:t>
            </a:r>
          </a:p>
          <a:p>
            <a:r>
              <a:rPr lang="en-US" dirty="0" smtClean="0"/>
              <a:t>Transfers data between Service and Presentation layers</a:t>
            </a:r>
          </a:p>
          <a:p>
            <a:r>
              <a:rPr lang="en-US" dirty="0" smtClean="0"/>
              <a:t>Optimizing performance by reducing unnecessary data</a:t>
            </a:r>
          </a:p>
          <a:p>
            <a:r>
              <a:rPr lang="en-US" dirty="0" smtClean="0"/>
              <a:t>Decoupling of layers</a:t>
            </a:r>
          </a:p>
          <a:p>
            <a:r>
              <a:rPr lang="en-US" dirty="0" smtClean="0"/>
              <a:t>Encapsulates the entities</a:t>
            </a:r>
          </a:p>
          <a:p>
            <a:r>
              <a:rPr lang="en-US" dirty="0" smtClean="0"/>
              <a:t>Flexible modification of the presentation layer</a:t>
            </a:r>
          </a:p>
          <a:p>
            <a:r>
              <a:rPr lang="en-US" dirty="0" smtClean="0"/>
              <a:t>Easier logic </a:t>
            </a:r>
            <a:r>
              <a:rPr lang="en-US" dirty="0" smtClean="0"/>
              <a:t>maintenance</a:t>
            </a:r>
            <a:endParaRPr lang="en-US" dirty="0" smtClean="0"/>
          </a:p>
          <a:p>
            <a:r>
              <a:rPr lang="en-US" dirty="0" smtClean="0"/>
              <a:t>May contain logic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DTO Specifics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422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Usage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487623" y="2333405"/>
            <a:ext cx="1940381" cy="2971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Web Layer</a:t>
            </a:r>
            <a:endParaRPr lang="bg-BG" sz="2000" dirty="0"/>
          </a:p>
        </p:txBody>
      </p:sp>
      <p:sp>
        <p:nvSpPr>
          <p:cNvPr id="6" name="Rectangle 5"/>
          <p:cNvSpPr/>
          <p:nvPr/>
        </p:nvSpPr>
        <p:spPr>
          <a:xfrm>
            <a:off x="733913" y="3412726"/>
            <a:ext cx="1447800" cy="914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br>
              <a:rPr lang="en-US" dirty="0" smtClean="0"/>
            </a:br>
            <a:r>
              <a:rPr lang="en-US" dirty="0" smtClean="0"/>
              <a:t>View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4170239" y="2353664"/>
            <a:ext cx="3629011" cy="2971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Service</a:t>
            </a:r>
            <a:endParaRPr lang="bg-BG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914864" y="3471216"/>
            <a:ext cx="1543629" cy="2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02820" y="3471216"/>
            <a:ext cx="12090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914864" y="4701154"/>
            <a:ext cx="16135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602820" y="4465503"/>
            <a:ext cx="12090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48338" y="3167869"/>
            <a:ext cx="1261103" cy="69217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Address</a:t>
            </a:r>
            <a:br>
              <a:rPr lang="en-US" sz="1800" dirty="0" smtClean="0"/>
            </a:br>
            <a:r>
              <a:rPr lang="en-US" sz="1800" dirty="0" smtClean="0"/>
              <a:t>Entity</a:t>
            </a:r>
            <a:endParaRPr lang="bg-BG" sz="1800" dirty="0"/>
          </a:p>
        </p:txBody>
      </p:sp>
      <p:sp>
        <p:nvSpPr>
          <p:cNvPr id="27" name="Rectangle 26"/>
          <p:cNvSpPr/>
          <p:nvPr/>
        </p:nvSpPr>
        <p:spPr>
          <a:xfrm>
            <a:off x="6148338" y="4327126"/>
            <a:ext cx="1261103" cy="69217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Person</a:t>
            </a:r>
            <a:br>
              <a:rPr lang="en-US" sz="1800" dirty="0" smtClean="0"/>
            </a:br>
            <a:r>
              <a:rPr lang="en-US" sz="1800" dirty="0" smtClean="0"/>
              <a:t>Entity</a:t>
            </a:r>
            <a:endParaRPr lang="bg-BG" sz="1800" dirty="0"/>
          </a:p>
        </p:txBody>
      </p:sp>
      <p:sp>
        <p:nvSpPr>
          <p:cNvPr id="28" name="Rectangle 27"/>
          <p:cNvSpPr/>
          <p:nvPr/>
        </p:nvSpPr>
        <p:spPr>
          <a:xfrm>
            <a:off x="4556489" y="3185436"/>
            <a:ext cx="1261103" cy="183386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Service</a:t>
            </a:r>
            <a:endParaRPr lang="bg-BG" sz="1800" dirty="0"/>
          </a:p>
        </p:txBody>
      </p:sp>
      <p:sp>
        <p:nvSpPr>
          <p:cNvPr id="29" name="Rectangle 28"/>
          <p:cNvSpPr/>
          <p:nvPr/>
        </p:nvSpPr>
        <p:spPr>
          <a:xfrm>
            <a:off x="9753101" y="2353664"/>
            <a:ext cx="1940381" cy="29718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Repository Layer</a:t>
            </a:r>
            <a:endParaRPr lang="bg-BG" sz="2000" dirty="0"/>
          </a:p>
        </p:txBody>
      </p:sp>
      <p:sp>
        <p:nvSpPr>
          <p:cNvPr id="16" name="Can 15"/>
          <p:cNvSpPr/>
          <p:nvPr/>
        </p:nvSpPr>
        <p:spPr>
          <a:xfrm>
            <a:off x="10123752" y="3748826"/>
            <a:ext cx="1199078" cy="14509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DB</a:t>
            </a:r>
            <a:endParaRPr lang="bg-BG" sz="2800" dirty="0"/>
          </a:p>
        </p:txBody>
      </p:sp>
      <p:sp>
        <p:nvSpPr>
          <p:cNvPr id="32" name="Explosion 1 31"/>
          <p:cNvSpPr/>
          <p:nvPr/>
        </p:nvSpPr>
        <p:spPr>
          <a:xfrm>
            <a:off x="6804246" y="2224438"/>
            <a:ext cx="1600200" cy="1531867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Entity change</a:t>
            </a:r>
            <a:endParaRPr lang="bg-BG" sz="1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7765424" y="1371600"/>
            <a:ext cx="1941284" cy="788225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What happens with the presentation layer?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3" name="Explosion 1 32"/>
          <p:cNvSpPr/>
          <p:nvPr/>
        </p:nvSpPr>
        <p:spPr>
          <a:xfrm>
            <a:off x="6754198" y="4607802"/>
            <a:ext cx="1600200" cy="1531867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Unidirectional </a:t>
            </a:r>
            <a:endParaRPr lang="bg-BG" sz="1800" dirty="0"/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7862922" y="5938492"/>
            <a:ext cx="982951" cy="399110"/>
          </a:xfrm>
          <a:prstGeom prst="wedgeRoundRectCallout">
            <a:avLst>
              <a:gd name="adj1" fmla="val -34207"/>
              <a:gd name="adj2" fmla="val -8320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Cycling?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5" name="Explosion 1 34"/>
          <p:cNvSpPr/>
          <p:nvPr/>
        </p:nvSpPr>
        <p:spPr>
          <a:xfrm>
            <a:off x="1576518" y="2570499"/>
            <a:ext cx="1600200" cy="1531867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Change</a:t>
            </a:r>
            <a:br>
              <a:rPr lang="en-US" sz="1800" dirty="0" smtClean="0"/>
            </a:br>
            <a:r>
              <a:rPr lang="en-US" sz="1800" dirty="0" smtClean="0"/>
              <a:t>presentation</a:t>
            </a:r>
            <a:endParaRPr lang="bg-BG" sz="1800" dirty="0"/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2242563" y="1765712"/>
            <a:ext cx="1941284" cy="634690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What happens with the entities?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7" name="Explosion 1 36"/>
          <p:cNvSpPr/>
          <p:nvPr/>
        </p:nvSpPr>
        <p:spPr>
          <a:xfrm>
            <a:off x="2873379" y="3796784"/>
            <a:ext cx="1600200" cy="1531867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Big</a:t>
            </a:r>
            <a:br>
              <a:rPr lang="en-US" sz="1800" dirty="0" smtClean="0"/>
            </a:br>
            <a:r>
              <a:rPr lang="en-US" sz="1800" dirty="0" smtClean="0"/>
              <a:t>entities</a:t>
            </a:r>
            <a:endParaRPr lang="bg-BG" sz="1800" dirty="0"/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2761804" y="5408447"/>
            <a:ext cx="1941284" cy="634690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Do we need to send all the data?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2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26" grpId="0" animBg="1"/>
      <p:bldP spid="27" grpId="0" animBg="1"/>
      <p:bldP spid="28" grpId="0" animBg="1"/>
      <p:bldP spid="29" grpId="0" animBg="1"/>
      <p:bldP spid="16" grpId="0" animBg="1"/>
      <p:bldP spid="32" grpId="0" animBg="1"/>
      <p:bldP spid="24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Usage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3437" y="1840916"/>
            <a:ext cx="545595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"employees")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Employee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@GeneratedValue(strategy = GenerationType.IDENTITY)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long id;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"first_name")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firstName;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"salary")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salary;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"birthday")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Date birthday;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@ManyToOne(cascade = CascadeType.ALL)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@JoinColumn(name = "address_id")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Address 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8815" y="1295400"/>
            <a:ext cx="546049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526802" y="1840916"/>
            <a:ext cx="5455958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  <a:b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"addresses")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Address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@GeneratedValue(strategy = GenerationType.IDENTITY)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long id;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city;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country;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@OneToMany(mappedBy = "address")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Set&lt;Employee&gt;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526716" y="1295400"/>
            <a:ext cx="545595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Explosion 1 13"/>
          <p:cNvSpPr/>
          <p:nvPr/>
        </p:nvSpPr>
        <p:spPr>
          <a:xfrm>
            <a:off x="3884612" y="1873573"/>
            <a:ext cx="1600200" cy="1531867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Big</a:t>
            </a:r>
            <a:br>
              <a:rPr lang="en-US" sz="1800" dirty="0" smtClean="0"/>
            </a:br>
            <a:r>
              <a:rPr lang="en-US" sz="1800" dirty="0" smtClean="0"/>
              <a:t>entities</a:t>
            </a:r>
            <a:endParaRPr lang="bg-BG" sz="1800" dirty="0"/>
          </a:p>
        </p:txBody>
      </p:sp>
      <p:sp>
        <p:nvSpPr>
          <p:cNvPr id="15" name="Explosion 1 14"/>
          <p:cNvSpPr/>
          <p:nvPr/>
        </p:nvSpPr>
        <p:spPr>
          <a:xfrm>
            <a:off x="10514012" y="4250841"/>
            <a:ext cx="1600200" cy="1531867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Unidirectional 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58411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Usage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3437" y="1840916"/>
            <a:ext cx="545595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"employees")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Employee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@GeneratedValue(strategy = GenerationType.IDENTITY)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long id;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"first_name")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firstName;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"salary")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salary;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"birthday")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Date birthday;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@ManyToOne(cascade = CascadeType.ALL)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@JoinColumn(name = "address_id")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Address 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8815" y="1295400"/>
            <a:ext cx="546049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69" y="2667000"/>
            <a:ext cx="4915326" cy="246147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275012" y="3505472"/>
            <a:ext cx="3396257" cy="689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275012" y="4195267"/>
            <a:ext cx="3276600" cy="5942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9218612" y="4589923"/>
            <a:ext cx="1321354" cy="399110"/>
          </a:xfrm>
          <a:prstGeom prst="wedgeRoundRectCallout">
            <a:avLst>
              <a:gd name="adj1" fmla="val -34207"/>
              <a:gd name="adj2" fmla="val -8320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 Age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3591958" y="5334994"/>
            <a:ext cx="1321354" cy="399110"/>
          </a:xfrm>
          <a:prstGeom prst="wedgeRoundRectCallout">
            <a:avLst>
              <a:gd name="adj1" fmla="val -34207"/>
              <a:gd name="adj2" fmla="val -8320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 lastName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521946" y="5121118"/>
            <a:ext cx="2254726" cy="560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xplosion 1 20"/>
          <p:cNvSpPr/>
          <p:nvPr/>
        </p:nvSpPr>
        <p:spPr>
          <a:xfrm>
            <a:off x="4766501" y="5247051"/>
            <a:ext cx="1600200" cy="1531867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Entity change</a:t>
            </a:r>
            <a:endParaRPr lang="bg-BG" sz="1800" dirty="0"/>
          </a:p>
        </p:txBody>
      </p:sp>
      <p:sp>
        <p:nvSpPr>
          <p:cNvPr id="26" name="Explosion 1 25"/>
          <p:cNvSpPr/>
          <p:nvPr/>
        </p:nvSpPr>
        <p:spPr>
          <a:xfrm>
            <a:off x="9206138" y="4968170"/>
            <a:ext cx="1600200" cy="1531867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Change</a:t>
            </a:r>
            <a:br>
              <a:rPr lang="en-US" sz="1800" dirty="0" smtClean="0"/>
            </a:br>
            <a:r>
              <a:rPr lang="en-US" sz="1800" dirty="0" smtClean="0"/>
              <a:t>presentation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68424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1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DTO Usage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506796" y="3180141"/>
            <a:ext cx="1940381" cy="2971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Web Layer</a:t>
            </a:r>
            <a:endParaRPr lang="bg-BG" sz="2000" dirty="0"/>
          </a:p>
        </p:txBody>
      </p:sp>
      <p:sp>
        <p:nvSpPr>
          <p:cNvPr id="6" name="Rectangle 5"/>
          <p:cNvSpPr/>
          <p:nvPr/>
        </p:nvSpPr>
        <p:spPr>
          <a:xfrm>
            <a:off x="753086" y="4259462"/>
            <a:ext cx="1447800" cy="914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br>
              <a:rPr lang="en-US" dirty="0" smtClean="0"/>
            </a:br>
            <a:r>
              <a:rPr lang="en-US" dirty="0" smtClean="0"/>
              <a:t>View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4189412" y="3200400"/>
            <a:ext cx="3629011" cy="2971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Service</a:t>
            </a:r>
            <a:endParaRPr lang="bg-BG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934037" y="4317952"/>
            <a:ext cx="1543629" cy="2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946774" y="2499613"/>
            <a:ext cx="518877" cy="4875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934037" y="5547890"/>
            <a:ext cx="16135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27612" y="2405472"/>
            <a:ext cx="533399" cy="4901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67511" y="4014605"/>
            <a:ext cx="1261103" cy="69217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Address</a:t>
            </a:r>
            <a:br>
              <a:rPr lang="en-US" sz="1800" dirty="0" smtClean="0"/>
            </a:br>
            <a:r>
              <a:rPr lang="en-US" sz="1800" dirty="0" smtClean="0"/>
              <a:t>Entity</a:t>
            </a:r>
            <a:endParaRPr lang="bg-BG" sz="1800" dirty="0"/>
          </a:p>
        </p:txBody>
      </p:sp>
      <p:sp>
        <p:nvSpPr>
          <p:cNvPr id="27" name="Rectangle 26"/>
          <p:cNvSpPr/>
          <p:nvPr/>
        </p:nvSpPr>
        <p:spPr>
          <a:xfrm>
            <a:off x="6167511" y="5173862"/>
            <a:ext cx="1261103" cy="69217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Person</a:t>
            </a:r>
            <a:br>
              <a:rPr lang="en-US" sz="1800" dirty="0" smtClean="0"/>
            </a:br>
            <a:r>
              <a:rPr lang="en-US" sz="1800" dirty="0" smtClean="0"/>
              <a:t>Entity</a:t>
            </a:r>
            <a:endParaRPr lang="bg-BG" sz="1800" dirty="0"/>
          </a:p>
        </p:txBody>
      </p:sp>
      <p:sp>
        <p:nvSpPr>
          <p:cNvPr id="28" name="Rectangle 27"/>
          <p:cNvSpPr/>
          <p:nvPr/>
        </p:nvSpPr>
        <p:spPr>
          <a:xfrm>
            <a:off x="4575662" y="4032172"/>
            <a:ext cx="1261103" cy="183386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Service</a:t>
            </a:r>
            <a:endParaRPr lang="bg-BG" sz="1800" dirty="0"/>
          </a:p>
        </p:txBody>
      </p:sp>
      <p:sp>
        <p:nvSpPr>
          <p:cNvPr id="29" name="Rectangle 28"/>
          <p:cNvSpPr/>
          <p:nvPr/>
        </p:nvSpPr>
        <p:spPr>
          <a:xfrm>
            <a:off x="9772274" y="3200400"/>
            <a:ext cx="1940381" cy="29718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Repository Layer</a:t>
            </a:r>
            <a:endParaRPr lang="bg-BG" sz="2000" dirty="0"/>
          </a:p>
        </p:txBody>
      </p:sp>
      <p:sp>
        <p:nvSpPr>
          <p:cNvPr id="16" name="Can 15"/>
          <p:cNvSpPr/>
          <p:nvPr/>
        </p:nvSpPr>
        <p:spPr>
          <a:xfrm>
            <a:off x="10142925" y="4595562"/>
            <a:ext cx="1199078" cy="14509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DB</a:t>
            </a:r>
            <a:endParaRPr lang="bg-BG" sz="2800" dirty="0"/>
          </a:p>
        </p:txBody>
      </p:sp>
      <p:sp>
        <p:nvSpPr>
          <p:cNvPr id="25" name="Rectangle 24"/>
          <p:cNvSpPr/>
          <p:nvPr/>
        </p:nvSpPr>
        <p:spPr>
          <a:xfrm>
            <a:off x="1710238" y="1519828"/>
            <a:ext cx="1261103" cy="69217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Person</a:t>
            </a:r>
            <a:br>
              <a:rPr lang="en-US" sz="1800" dirty="0" smtClean="0"/>
            </a:br>
            <a:r>
              <a:rPr lang="en-US" sz="1800" dirty="0" smtClean="0"/>
              <a:t>DTO</a:t>
            </a:r>
            <a:endParaRPr lang="bg-BG" sz="1800" dirty="0"/>
          </a:p>
        </p:txBody>
      </p:sp>
      <p:sp>
        <p:nvSpPr>
          <p:cNvPr id="30" name="Rectangle 29"/>
          <p:cNvSpPr/>
          <p:nvPr/>
        </p:nvSpPr>
        <p:spPr>
          <a:xfrm>
            <a:off x="3269762" y="1520265"/>
            <a:ext cx="1261103" cy="69217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Address</a:t>
            </a:r>
            <a:br>
              <a:rPr lang="en-US" sz="1800" dirty="0" smtClean="0"/>
            </a:br>
            <a:r>
              <a:rPr lang="en-US" sz="1800" dirty="0" smtClean="0"/>
              <a:t>DTO</a:t>
            </a:r>
            <a:endParaRPr lang="bg-BG" sz="1800" dirty="0"/>
          </a:p>
        </p:txBody>
      </p:sp>
      <p:sp>
        <p:nvSpPr>
          <p:cNvPr id="31" name="Rectangle 30"/>
          <p:cNvSpPr/>
          <p:nvPr/>
        </p:nvSpPr>
        <p:spPr>
          <a:xfrm>
            <a:off x="1522412" y="1027643"/>
            <a:ext cx="3242760" cy="1469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DTO</a:t>
            </a:r>
            <a:endParaRPr lang="bg-BG" sz="20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93652" y="2514601"/>
            <a:ext cx="496740" cy="4311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989012" y="2608905"/>
            <a:ext cx="504414" cy="4390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47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26" grpId="0" animBg="1"/>
      <p:bldP spid="27" grpId="0" animBg="1"/>
      <p:bldP spid="28" grpId="0" animBg="1"/>
      <p:bldP spid="29" grpId="0" animBg="1"/>
      <p:bldP spid="16" grpId="0" animBg="1"/>
      <p:bldP spid="25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1134</Words>
  <Application>Microsoft Office PowerPoint</Application>
  <PresentationFormat>Custom</PresentationFormat>
  <Paragraphs>435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 16x9</vt:lpstr>
      <vt:lpstr>DTO</vt:lpstr>
      <vt:lpstr>Table of Content</vt:lpstr>
      <vt:lpstr>Questions</vt:lpstr>
      <vt:lpstr>PowerPoint Presentation</vt:lpstr>
      <vt:lpstr>DTO Specifics</vt:lpstr>
      <vt:lpstr>Entity Usage</vt:lpstr>
      <vt:lpstr>Entity Usage</vt:lpstr>
      <vt:lpstr>Entity Usage</vt:lpstr>
      <vt:lpstr>DTO Usage</vt:lpstr>
      <vt:lpstr>DTO Usage</vt:lpstr>
      <vt:lpstr>Model Mapper</vt:lpstr>
      <vt:lpstr>Model Maven Dependency</vt:lpstr>
      <vt:lpstr>Simple Mapping Entity to DTO</vt:lpstr>
      <vt:lpstr>Simple Mapping Entity to DTO</vt:lpstr>
      <vt:lpstr>Simple Mapping DTO to Entity</vt:lpstr>
      <vt:lpstr>Simple Mapping DTO to Entity</vt:lpstr>
      <vt:lpstr>Explicit Mapping DTO to Entity</vt:lpstr>
      <vt:lpstr>Explicit Mapping DTO to Entity</vt:lpstr>
      <vt:lpstr>Deep Mapping DTO to Entity</vt:lpstr>
      <vt:lpstr>Deep Mapping DTO to Entity</vt:lpstr>
      <vt:lpstr>Validation</vt:lpstr>
      <vt:lpstr>Skipping Properties</vt:lpstr>
      <vt:lpstr>Converting Properties</vt:lpstr>
      <vt:lpstr>Summary</vt:lpstr>
      <vt:lpstr>JDBC</vt:lpstr>
      <vt:lpstr>SoftUni Diamond Partners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2016-12-01T09:23:53Z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