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51"/>
  </p:notesMasterIdLst>
  <p:handoutMasterIdLst>
    <p:handoutMasterId r:id="rId52"/>
  </p:handoutMasterIdLst>
  <p:sldIdLst>
    <p:sldId id="528" r:id="rId7"/>
    <p:sldId id="529" r:id="rId8"/>
    <p:sldId id="460" r:id="rId9"/>
    <p:sldId id="534" r:id="rId10"/>
    <p:sldId id="535" r:id="rId11"/>
    <p:sldId id="536" r:id="rId12"/>
    <p:sldId id="537" r:id="rId13"/>
    <p:sldId id="539" r:id="rId14"/>
    <p:sldId id="541" r:id="rId15"/>
    <p:sldId id="542" r:id="rId16"/>
    <p:sldId id="543" r:id="rId17"/>
    <p:sldId id="544" r:id="rId18"/>
    <p:sldId id="545" r:id="rId19"/>
    <p:sldId id="546" r:id="rId20"/>
    <p:sldId id="574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7" r:id="rId31"/>
    <p:sldId id="556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8" r:id="rId42"/>
    <p:sldId id="567" r:id="rId43"/>
    <p:sldId id="569" r:id="rId44"/>
    <p:sldId id="571" r:id="rId45"/>
    <p:sldId id="572" r:id="rId46"/>
    <p:sldId id="530" r:id="rId47"/>
    <p:sldId id="573" r:id="rId48"/>
    <p:sldId id="532" r:id="rId49"/>
    <p:sldId id="531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Dependency Injection Overview" id="{8B39057F-167B-4F4E-935D-9EE023D37242}">
          <p14:sldIdLst>
            <p14:sldId id="534"/>
            <p14:sldId id="535"/>
            <p14:sldId id="536"/>
            <p14:sldId id="537"/>
            <p14:sldId id="539"/>
            <p14:sldId id="541"/>
            <p14:sldId id="542"/>
            <p14:sldId id="543"/>
            <p14:sldId id="544"/>
          </p14:sldIdLst>
        </p14:section>
        <p14:section name="Creating Custom Services" id="{3E465FD4-163F-4A0B-B1D6-7241A722DF05}">
          <p14:sldIdLst>
            <p14:sldId id="545"/>
            <p14:sldId id="546"/>
            <p14:sldId id="574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</p14:sldIdLst>
        </p14:section>
        <p14:section name="HTTP Service" id="{D0DF0D93-3619-4B0C-9ADC-A5B82B5C426D}">
          <p14:sldIdLst>
            <p14:sldId id="563"/>
            <p14:sldId id="564"/>
            <p14:sldId id="565"/>
            <p14:sldId id="566"/>
            <p14:sldId id="568"/>
            <p14:sldId id="567"/>
            <p14:sldId id="569"/>
            <p14:sldId id="571"/>
            <p14:sldId id="572"/>
          </p14:sldIdLst>
        </p14:section>
        <p14:section name="Summary" id="{1888D697-2B49-43A6-BDC2-719250E583B8}">
          <p14:sldIdLst>
            <p14:sldId id="530"/>
            <p14:sldId id="573"/>
            <p14:sldId id="532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1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2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49104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9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2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895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138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sbin.com/laxogo/edit?html,js,conso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4412" y="459473"/>
            <a:ext cx="921427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 and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 great pattern to follow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1117" y="3528301"/>
            <a:ext cx="127740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Services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467036"/>
            <a:ext cx="7326410" cy="2757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22" y="3733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10210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Laptop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public videoCard: VideoCard;</a:t>
            </a:r>
          </a:p>
          <a:p>
            <a:pPr>
              <a:lnSpc>
                <a:spcPct val="105000"/>
              </a:lnSpc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13612" y="2224299"/>
            <a:ext cx="2955812" cy="2107999"/>
          </a:xfrm>
          <a:prstGeom prst="wedgeRoundRectCallout">
            <a:avLst>
              <a:gd name="adj1" fmla="val -145746"/>
              <a:gd name="adj2" fmla="val -13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hard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Add the dependencies </a:t>
            </a:r>
            <a:r>
              <a:rPr lang="en-US" dirty="0" smtClean="0">
                <a:solidFill>
                  <a:schemeClr val="accent1"/>
                </a:solidFill>
              </a:rPr>
              <a:t>through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Create whatever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you like</a:t>
            </a:r>
          </a:p>
          <a:p>
            <a:pPr>
              <a:spcAft>
                <a:spcPts val="10000"/>
              </a:spcAft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constructor(public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VideoCard, 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3810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 firstLaptop = 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Laptop(new VideoCard('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Nvidia 940m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new Battery('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Acer 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secondLaptop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 new Laptop(new 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Radeon 280x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 Battery(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Toshiba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7983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</a:t>
            </a:r>
            <a:r>
              <a:rPr lang="en-US" dirty="0" smtClean="0">
                <a:solidFill>
                  <a:schemeClr val="accent1"/>
                </a:solidFill>
              </a:rPr>
              <a:t>receive</a:t>
            </a:r>
            <a:r>
              <a:rPr lang="en-US" dirty="0" smtClean="0"/>
              <a:t> it's dependencies from </a:t>
            </a:r>
            <a:r>
              <a:rPr lang="en-US" dirty="0" smtClean="0">
                <a:solidFill>
                  <a:schemeClr val="accent1"/>
                </a:solidFill>
              </a:rPr>
              <a:t>external</a:t>
            </a:r>
            <a:r>
              <a:rPr lang="en-US" dirty="0" smtClean="0"/>
              <a:t> sources rather than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them </a:t>
            </a:r>
            <a:r>
              <a:rPr lang="en-US" dirty="0" smtClean="0">
                <a:solidFill>
                  <a:schemeClr val="accent1"/>
                </a:solidFill>
              </a:rPr>
              <a:t>itself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Decouple</a:t>
            </a:r>
            <a:r>
              <a:rPr lang="en-US" dirty="0" smtClean="0"/>
              <a:t> dependencies through </a:t>
            </a:r>
            <a:r>
              <a:rPr lang="en-US" dirty="0" smtClean="0">
                <a:solidFill>
                  <a:schemeClr val="accent1"/>
                </a:solidFill>
              </a:rPr>
              <a:t>constructor injection</a:t>
            </a:r>
          </a:p>
          <a:p>
            <a:r>
              <a:rPr lang="en-US" dirty="0" smtClean="0"/>
              <a:t>Your </a:t>
            </a:r>
            <a:r>
              <a:rPr lang="en-US" dirty="0" smtClean="0">
                <a:solidFill>
                  <a:schemeClr val="accent1"/>
                </a:solidFill>
              </a:rPr>
              <a:t>code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easier</a:t>
            </a:r>
            <a:r>
              <a:rPr lang="en-US" dirty="0" smtClean="0"/>
              <a:t> to test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https://angular.io/guide/dependency-injection-pattern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bg-BG" dirty="0"/>
          </a:p>
        </p:txBody>
      </p:sp>
      <p:pic>
        <p:nvPicPr>
          <p:cNvPr id="5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4612" y="4648200"/>
            <a:ext cx="3213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Services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your own </a:t>
            </a:r>
            <a:r>
              <a:rPr lang="en-US" dirty="0" err="1" smtClean="0"/>
              <a:t>Injectables</a:t>
            </a:r>
            <a:endParaRPr lang="bg-BG" dirty="0"/>
          </a:p>
        </p:txBody>
      </p:sp>
      <p:pic>
        <p:nvPicPr>
          <p:cNvPr id="5" name="Picture 2" descr="Резултат с изображение за proce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600200"/>
            <a:ext cx="3124200" cy="3124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Books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</a:t>
            </a:r>
            <a:r>
              <a:rPr lang="en-US" dirty="0" smtClean="0">
                <a:solidFill>
                  <a:schemeClr val="accent1"/>
                </a:solidFill>
              </a:rPr>
              <a:t>into</a:t>
            </a:r>
            <a:r>
              <a:rPr lang="en-US" dirty="0" smtClean="0"/>
              <a:t> the component</a:t>
            </a: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Simple Book Store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895600"/>
            <a:ext cx="8331207" cy="34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 class to hold information about a book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author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price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published</a:t>
            </a:r>
            <a:r>
              <a:rPr lang="en-US" dirty="0" smtClean="0"/>
              <a:t> on (date)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Book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104535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Book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 : string;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 : string;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 : number;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Date;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Date)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bind the parameters to the 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class that returns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books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Service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3" y="1875650"/>
            <a:ext cx="112631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Book } from "./book";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return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Book('It', 'Stephen King', 23.2, new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Date(1986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9, 15)),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Book('Harry Potter and the philosophers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'J.K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Rowling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22.1, new Date(1997, 6,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26)),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Book('Fundamentals of programming with C#', 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Svetlin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50, new Date(2016, 6, 6)),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0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books component and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the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2844" y="1858806"/>
            <a:ext cx="93051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Component,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 selector: 'books',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'…'})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public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 : Book[];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713412" y="5486400"/>
            <a:ext cx="4995707" cy="677820"/>
          </a:xfrm>
          <a:prstGeom prst="wedgeRoundRectCallout">
            <a:avLst>
              <a:gd name="adj1" fmla="val -88448"/>
              <a:gd name="adj2" fmla="val -93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wrong!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0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In order to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import a </a:t>
            </a:r>
            <a:r>
              <a:rPr lang="en-US" dirty="0" smtClean="0">
                <a:solidFill>
                  <a:schemeClr val="accent1"/>
                </a:solidFill>
              </a:rPr>
              <a:t>decorator</a:t>
            </a:r>
          </a:p>
          <a:p>
            <a:pPr>
              <a:spcAft>
                <a:spcPts val="6000"/>
              </a:spcAft>
            </a:pPr>
            <a:r>
              <a:rPr lang="en-US" dirty="0" smtClean="0">
                <a:solidFill>
                  <a:schemeClr val="accent1"/>
                </a:solidFill>
              </a:rPr>
              <a:t>Call</a:t>
            </a:r>
            <a:r>
              <a:rPr lang="en-US" dirty="0" smtClean="0"/>
              <a:t> the decorator function on </a:t>
            </a:r>
            <a:r>
              <a:rPr lang="en-US" dirty="0" smtClean="0">
                <a:solidFill>
                  <a:schemeClr val="accent1"/>
                </a:solidFill>
              </a:rPr>
              <a:t>top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Books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spcAft>
                <a:spcPts val="800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Injectable Service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9953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mport {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Injectable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 from '@angular/core';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372681"/>
            <a:ext cx="96012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// Books array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13412" y="3200400"/>
            <a:ext cx="4995707" cy="1154546"/>
          </a:xfrm>
          <a:prstGeom prst="wedgeRoundRectCallout">
            <a:avLst>
              <a:gd name="adj1" fmla="val -101464"/>
              <a:gd name="adj2" fmla="val -171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ingredient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every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9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just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until you </a:t>
            </a:r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 it with an Angular </a:t>
            </a:r>
            <a:r>
              <a:rPr lang="en-US" dirty="0" smtClean="0">
                <a:solidFill>
                  <a:schemeClr val="accent1"/>
                </a:solidFill>
              </a:rPr>
              <a:t>dependency injector</a:t>
            </a:r>
          </a:p>
          <a:p>
            <a:r>
              <a:rPr lang="en-US" dirty="0" smtClean="0"/>
              <a:t>Add the service in the component </a:t>
            </a:r>
            <a:r>
              <a:rPr lang="en-US" dirty="0" smtClean="0">
                <a:solidFill>
                  <a:schemeClr val="accent1"/>
                </a:solidFill>
              </a:rPr>
              <a:t>providers</a:t>
            </a:r>
            <a:r>
              <a:rPr lang="en-US" dirty="0" smtClean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service provider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372681"/>
            <a:ext cx="9601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selector: 'books',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templateUrl: './books.component.html',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]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Book[]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//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Dependency Injection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custom services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Making your own </a:t>
            </a:r>
            <a:r>
              <a:rPr lang="en-US" dirty="0" err="1" smtClean="0"/>
              <a:t>Injectables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en-US" dirty="0" smtClean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Functional Reactive Programming (FRP)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dirty="0" smtClean="0">
                <a:solidFill>
                  <a:schemeClr val="accent1"/>
                </a:solidFill>
              </a:rPr>
              <a:t>constructor injection </a:t>
            </a:r>
            <a:r>
              <a:rPr lang="en-US" dirty="0" smtClean="0"/>
              <a:t>to inject the 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service provider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42976"/>
            <a:ext cx="9601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…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 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{ 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this.booksService.getData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12" y="3429000"/>
            <a:ext cx="4419600" cy="677820"/>
          </a:xfrm>
          <a:prstGeom prst="wedgeRoundRectCallout">
            <a:avLst>
              <a:gd name="adj1" fmla="val -103003"/>
              <a:gd name="adj2" fmla="val -74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reates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8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service available </a:t>
            </a:r>
            <a:r>
              <a:rPr lang="en-US" dirty="0" smtClean="0">
                <a:solidFill>
                  <a:schemeClr val="accent1"/>
                </a:solidFill>
              </a:rPr>
              <a:t>globally</a:t>
            </a:r>
          </a:p>
          <a:p>
            <a:r>
              <a:rPr lang="en-US" dirty="0" smtClean="0"/>
              <a:t>This is done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r>
              <a:rPr lang="en-US" dirty="0" smtClean="0"/>
              <a:t>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Module </a:t>
            </a:r>
            <a:r>
              <a:rPr lang="en-US" dirty="0"/>
              <a:t>P</a:t>
            </a:r>
            <a:r>
              <a:rPr lang="en-US" dirty="0" smtClean="0"/>
              <a:t>roviders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739350"/>
            <a:ext cx="9753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[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providers: [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],…})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03812" y="5564751"/>
            <a:ext cx="5867400" cy="1154546"/>
          </a:xfrm>
          <a:prstGeom prst="wedgeRoundRectCallout">
            <a:avLst>
              <a:gd name="adj1" fmla="val -78441"/>
              <a:gd name="adj2" fmla="val -29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can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5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FRP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143000"/>
            <a:ext cx="3464560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is introduced in JS since </a:t>
            </a:r>
            <a:r>
              <a:rPr lang="en-US" dirty="0" smtClean="0">
                <a:solidFill>
                  <a:schemeClr val="accent1"/>
                </a:solidFill>
              </a:rPr>
              <a:t>ES6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manipulation using (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Front-end programming is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1"/>
                </a:solidFill>
              </a:rPr>
              <a:t>stream</a:t>
            </a:r>
            <a:r>
              <a:rPr lang="en-US" dirty="0" smtClean="0"/>
              <a:t> to handle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  <a:r>
              <a:rPr lang="en-US" dirty="0" smtClean="0"/>
              <a:t> 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114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2" y="5349041"/>
            <a:ext cx="5867400" cy="677820"/>
          </a:xfrm>
          <a:prstGeom prst="wedgeRoundRectCallout">
            <a:avLst>
              <a:gd name="adj1" fmla="val -48831"/>
              <a:gd name="adj2" fmla="val -153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6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Angular we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streams using </a:t>
            </a:r>
            <a:r>
              <a:rPr lang="en-US" dirty="0" smtClean="0">
                <a:solidFill>
                  <a:schemeClr val="accent1"/>
                </a:solidFill>
              </a:rPr>
              <a:t>Observables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new values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Combine</a:t>
            </a:r>
            <a:r>
              <a:rPr lang="en-US" dirty="0" smtClean="0"/>
              <a:t> 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7244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0, 1, 2, 3, 4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494212" y="5847182"/>
            <a:ext cx="5867400" cy="677820"/>
          </a:xfrm>
          <a:prstGeom prst="wedgeRoundRectCallout">
            <a:avLst>
              <a:gd name="adj1" fmla="val -48485"/>
              <a:gd name="adj2" fmla="val -132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4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FRP is a </a:t>
            </a:r>
            <a:r>
              <a:rPr lang="en-US" dirty="0" smtClean="0">
                <a:solidFill>
                  <a:schemeClr val="accent1"/>
                </a:solidFill>
              </a:rPr>
              <a:t>paradigm</a:t>
            </a:r>
            <a:r>
              <a:rPr lang="en-US" dirty="0" smtClean="0"/>
              <a:t> for software development</a:t>
            </a:r>
          </a:p>
          <a:p>
            <a:pPr lvl="1"/>
            <a:r>
              <a:rPr lang="en-US" dirty="0" smtClean="0"/>
              <a:t>Entire </a:t>
            </a:r>
            <a:r>
              <a:rPr lang="en-US" dirty="0" smtClean="0">
                <a:solidFill>
                  <a:schemeClr val="accent1"/>
                </a:solidFill>
              </a:rPr>
              <a:t>programs</a:t>
            </a:r>
            <a:r>
              <a:rPr lang="en-US" dirty="0" smtClean="0"/>
              <a:t> can be build </a:t>
            </a:r>
            <a:r>
              <a:rPr lang="en-US" dirty="0" smtClean="0">
                <a:solidFill>
                  <a:schemeClr val="accent1"/>
                </a:solidFill>
              </a:rPr>
              <a:t>uniquely</a:t>
            </a:r>
            <a:r>
              <a:rPr lang="en-US" dirty="0" smtClean="0"/>
              <a:t> around the notion of </a:t>
            </a:r>
            <a:r>
              <a:rPr lang="en-US" dirty="0" smtClean="0">
                <a:solidFill>
                  <a:schemeClr val="accent1"/>
                </a:solidFill>
              </a:rPr>
              <a:t>streams</a:t>
            </a:r>
          </a:p>
          <a:p>
            <a:pPr lvl="1"/>
            <a:r>
              <a:rPr lang="en-US" dirty="0" smtClean="0"/>
              <a:t>Create, combine and subscribe to streams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goal</a:t>
            </a:r>
            <a:r>
              <a:rPr lang="en-US" dirty="0" smtClean="0"/>
              <a:t> of FRP</a:t>
            </a:r>
          </a:p>
          <a:p>
            <a:pPr lvl="1"/>
            <a:r>
              <a:rPr lang="en-US" dirty="0" smtClean="0"/>
              <a:t>Build programs in a </a:t>
            </a:r>
            <a:r>
              <a:rPr lang="en-US" dirty="0" smtClean="0">
                <a:solidFill>
                  <a:schemeClr val="accent1"/>
                </a:solidFill>
              </a:rPr>
              <a:t>declarative</a:t>
            </a:r>
            <a:r>
              <a:rPr lang="en-US" dirty="0" smtClean="0"/>
              <a:t> way</a:t>
            </a:r>
          </a:p>
          <a:p>
            <a:pPr lvl="1"/>
            <a:r>
              <a:rPr lang="en-US" dirty="0" smtClean="0"/>
              <a:t>Lack of application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eactive E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tensions for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Implementation </a:t>
            </a:r>
            <a:r>
              <a:rPr lang="en-US" dirty="0" smtClean="0">
                <a:solidFill>
                  <a:schemeClr val="accent1"/>
                </a:solidFill>
              </a:rPr>
              <a:t>Library</a:t>
            </a:r>
            <a:r>
              <a:rPr lang="en-US" dirty="0" smtClean="0"/>
              <a:t> for Observables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To see in action use </a:t>
            </a:r>
            <a:r>
              <a:rPr lang="en-US" dirty="0" err="1" smtClean="0">
                <a:solidFill>
                  <a:schemeClr val="accent1"/>
                </a:solidFill>
              </a:rPr>
              <a:t>JsBin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https://jsbin.com/laxogo/edit?html,js,console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146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interval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4573079"/>
            <a:ext cx="4229012" cy="20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Observables are either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need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 =&gt; console.log(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141486" y="3526809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subscribers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51012" y="5704748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 are </a:t>
            </a:r>
            <a:r>
              <a:rPr lang="en-US" dirty="0" smtClean="0">
                <a:solidFill>
                  <a:schemeClr val="accent1"/>
                </a:solidFill>
              </a:rPr>
              <a:t>not shared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1"/>
                </a:solidFill>
              </a:rPr>
              <a:t>subscriber</a:t>
            </a:r>
            <a:r>
              <a:rPr lang="en-US" dirty="0" smtClean="0"/>
              <a:t> sets up a whole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separate processing </a:t>
            </a:r>
            <a:r>
              <a:rPr lang="en-US" dirty="0" smtClean="0">
                <a:solidFill>
                  <a:schemeClr val="accent1"/>
                </a:solidFill>
              </a:rPr>
              <a:t>chain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Two</a:t>
            </a:r>
            <a:r>
              <a:rPr lang="en-US" dirty="0" smtClean="0"/>
              <a:t> things to </a:t>
            </a:r>
            <a:r>
              <a:rPr lang="en-US" dirty="0" smtClean="0">
                <a:solidFill>
                  <a:schemeClr val="accent1"/>
                </a:solidFill>
              </a:rPr>
              <a:t>keep</a:t>
            </a:r>
            <a:r>
              <a:rPr lang="en-US" dirty="0" smtClean="0"/>
              <a:t> in mind: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10363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 ${i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}`));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 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21835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2 *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67639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% 2 ==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4" y="529702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408612" y="4477388"/>
            <a:ext cx="5867400" cy="677820"/>
          </a:xfrm>
          <a:prstGeom prst="wedgeRoundRectCallout">
            <a:avLst>
              <a:gd name="adj1" fmla="val 9350"/>
              <a:gd name="adj2" fmla="val 818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heart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0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scan</a:t>
            </a:r>
            <a:r>
              <a:rPr lang="en-US" dirty="0" smtClean="0"/>
              <a:t> operator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share</a:t>
            </a:r>
            <a:r>
              <a:rPr lang="en-US" dirty="0" smtClean="0"/>
              <a:t>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27936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9744" y="393629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(1000).take(5).do(I =&gt; console.log(`value: 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97480" y="5576098"/>
            <a:ext cx="7968932" cy="677820"/>
          </a:xfrm>
          <a:prstGeom prst="wedgeRoundRectCallout">
            <a:avLst>
              <a:gd name="adj1" fmla="val -26125"/>
              <a:gd name="adj2" fmla="val -150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subscription of a processing 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2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are really </a:t>
            </a:r>
            <a:r>
              <a:rPr lang="en-US" dirty="0" smtClean="0">
                <a:solidFill>
                  <a:schemeClr val="accent1"/>
                </a:solidFill>
              </a:rPr>
              <a:t>powerful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Multiple choice to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>
                <a:solidFill>
                  <a:schemeClr val="accent1"/>
                </a:solidFill>
              </a:rPr>
              <a:t>full</a:t>
            </a:r>
            <a:r>
              <a:rPr lang="en-US" dirty="0" smtClean="0"/>
              <a:t> reactive (extensive use of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Via </a:t>
            </a:r>
            <a:r>
              <a:rPr lang="en-US" dirty="0" smtClean="0">
                <a:solidFill>
                  <a:schemeClr val="accent1"/>
                </a:solidFill>
              </a:rPr>
              <a:t>parts</a:t>
            </a:r>
            <a:r>
              <a:rPr lang="en-US" dirty="0" smtClean="0"/>
              <a:t> (Forms or Http)</a:t>
            </a:r>
          </a:p>
          <a:p>
            <a:r>
              <a:rPr lang="en-US" dirty="0" smtClean="0"/>
              <a:t>More </a:t>
            </a:r>
            <a:r>
              <a:rPr lang="en-US" dirty="0"/>
              <a:t>on observables here: </a:t>
            </a:r>
            <a:r>
              <a:rPr lang="en-US" dirty="0">
                <a:hlinkClick r:id="rId2"/>
              </a:rPr>
              <a:t>https://blog.angular-university.io/functional-reactive-programming-for-angular-2-developers-rxjs-and-observables/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5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Service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Fetching data from a</a:t>
            </a:r>
            <a:r>
              <a:rPr lang="bg-BG" dirty="0" smtClean="0"/>
              <a:t> </a:t>
            </a:r>
            <a:r>
              <a:rPr lang="en-US" smtClean="0"/>
              <a:t>remote </a:t>
            </a:r>
            <a:r>
              <a:rPr lang="en-US" dirty="0" smtClean="0"/>
              <a:t>API</a:t>
            </a:r>
            <a:endParaRPr lang="bg-BG" dirty="0"/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209800"/>
            <a:ext cx="2153584" cy="21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514600"/>
            <a:ext cx="2438400" cy="1338731"/>
          </a:xfrm>
          <a:prstGeom prst="roundRect">
            <a:avLst>
              <a:gd name="adj" fmla="val 2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Before we can use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fetch</a:t>
            </a:r>
            <a:r>
              <a:rPr lang="en-US" dirty="0" smtClean="0"/>
              <a:t> data, import the 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"</a:t>
            </a:r>
            <a:r>
              <a:rPr lang="en-US" dirty="0" err="1" smtClean="0"/>
              <a:t>app.module</a:t>
            </a:r>
            <a:r>
              <a:rPr lang="en-US" dirty="0" smtClean="0"/>
              <a:t>".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the module in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2438400"/>
            <a:ext cx="10744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angular/common/http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10744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App Components ],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871844" y="4989659"/>
            <a:ext cx="4539932" cy="1154546"/>
          </a:xfrm>
          <a:prstGeom prst="wedgeRoundRectCallout">
            <a:avLst>
              <a:gd name="adj1" fmla="val -91573"/>
              <a:gd name="adj2" fmla="val 11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profile</a:t>
            </a:r>
            <a:r>
              <a:rPr lang="en-US" dirty="0" smtClean="0"/>
              <a:t> info from </a:t>
            </a:r>
            <a:r>
              <a:rPr lang="en-US" dirty="0" smtClean="0">
                <a:solidFill>
                  <a:schemeClr val="accent1"/>
                </a:solidFill>
              </a:rPr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into a Service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Fetch Data from GitHub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581400"/>
            <a:ext cx="7847012" cy="27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Injecting the </a:t>
            </a:r>
            <a:r>
              <a:rPr lang="en-US" dirty="0" err="1" smtClean="0"/>
              <a:t>HttpClient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1624" y="1600200"/>
            <a:ext cx="10744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Injectable } from '@angular/core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/Observable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@Injectable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 private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Observable&lt;Object&gt;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&lt;Object&gt;(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819400"/>
            <a:ext cx="4539932" cy="1154546"/>
          </a:xfrm>
          <a:prstGeom prst="wedgeRoundRectCallout">
            <a:avLst>
              <a:gd name="adj1" fmla="val -49500"/>
              <a:gd name="adj2" fmla="val 1059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 retrieves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and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65127"/>
            <a:ext cx="969940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Object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private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936298"/>
            <a:ext cx="96994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login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avatar_url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location : string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It is recommended to </a:t>
            </a:r>
            <a:r>
              <a:rPr lang="en-US" dirty="0" smtClean="0">
                <a:solidFill>
                  <a:schemeClr val="accent1"/>
                </a:solidFill>
              </a:rPr>
              <a:t>cast</a:t>
            </a:r>
            <a:r>
              <a:rPr lang="en-US" dirty="0" smtClean="0"/>
              <a:t> the response</a:t>
            </a:r>
            <a:endParaRPr lang="en-US" dirty="0"/>
          </a:p>
          <a:p>
            <a:pPr>
              <a:spcAft>
                <a:spcPts val="13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9940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Observable&lt;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80212" y="3968170"/>
            <a:ext cx="4539932" cy="677820"/>
          </a:xfrm>
          <a:prstGeom prst="wedgeRoundRectCallout">
            <a:avLst>
              <a:gd name="adj1" fmla="val -78816"/>
              <a:gd name="adj2" fmla="val -181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add an error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002386"/>
            <a:ext cx="9372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// Attach data to prop},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console.log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(`Something went wrong: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`)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20168" y="4888649"/>
            <a:ext cx="3636644" cy="1631273"/>
          </a:xfrm>
          <a:prstGeom prst="wedgeRoundRectCallout">
            <a:avLst>
              <a:gd name="adj1" fmla="val -109548"/>
              <a:gd name="adj2" fmla="val -65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API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post request we need </a:t>
            </a:r>
            <a:r>
              <a:rPr lang="en-US" dirty="0" smtClean="0">
                <a:solidFill>
                  <a:schemeClr val="accent1"/>
                </a:solidFill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etc..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POST request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81200"/>
            <a:ext cx="101465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{ username: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password: 'pass1234'}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/users',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new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().set('Authorization',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.subscribe(…)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256212" y="4237953"/>
            <a:ext cx="4398644" cy="1631273"/>
          </a:xfrm>
          <a:prstGeom prst="wedgeRoundRectCallout">
            <a:avLst>
              <a:gd name="adj1" fmla="val -97170"/>
              <a:gd name="adj2" fmla="val -16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observables,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happen otherwise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7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Overview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67640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0"/>
              </a:spcAft>
            </a:pPr>
            <a:r>
              <a:rPr lang="en-US" dirty="0" smtClean="0"/>
              <a:t>Casting an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Promise</a:t>
            </a:r>
          </a:p>
          <a:p>
            <a:pPr>
              <a:spcAft>
                <a:spcPts val="30000"/>
              </a:spcAft>
            </a:pPr>
            <a:r>
              <a:rPr lang="en-US" dirty="0" smtClean="0"/>
              <a:t>More info at: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https://angular.io/guide/http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4154" y="1905000"/>
            <a:ext cx="114300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Promise&lt;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data)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console.warn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(`ERR: ${err}`));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6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 is a popular </a:t>
            </a:r>
            <a:r>
              <a:rPr lang="en-US" sz="3200" dirty="0" smtClean="0">
                <a:solidFill>
                  <a:schemeClr val="accent1"/>
                </a:solidFill>
              </a:rPr>
              <a:t>design</a:t>
            </a:r>
            <a:r>
              <a:rPr lang="en-US" sz="3200" dirty="0" smtClean="0"/>
              <a:t> pattern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12000"/>
              </a:spcAft>
            </a:pPr>
            <a:r>
              <a:rPr lang="en-US" sz="3200" dirty="0" smtClean="0">
                <a:solidFill>
                  <a:schemeClr val="accent1"/>
                </a:solidFill>
              </a:rPr>
              <a:t>Injecting</a:t>
            </a:r>
            <a:r>
              <a:rPr lang="en-US" sz="3200" dirty="0" smtClean="0"/>
              <a:t> services in </a:t>
            </a:r>
            <a:r>
              <a:rPr lang="en-US" sz="3200" dirty="0" smtClean="0">
                <a:solidFill>
                  <a:schemeClr val="accent1"/>
                </a:solidFill>
              </a:rPr>
              <a:t>Angular</a:t>
            </a:r>
            <a:r>
              <a:rPr lang="en-US" sz="3200" dirty="0" smtClean="0"/>
              <a:t> is easy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/>
              <a:t>RxJS</a:t>
            </a:r>
            <a:r>
              <a:rPr lang="en-US" sz="3200" dirty="0"/>
              <a:t> and FRP are really </a:t>
            </a:r>
            <a:r>
              <a:rPr lang="en-US" sz="3200" dirty="0">
                <a:solidFill>
                  <a:schemeClr val="accent1"/>
                </a:solidFill>
              </a:rPr>
              <a:t>powerful</a:t>
            </a:r>
            <a:r>
              <a:rPr lang="en-US" sz="3200" dirty="0"/>
              <a:t> </a:t>
            </a:r>
            <a:r>
              <a:rPr lang="en-US" sz="3200" dirty="0" smtClean="0"/>
              <a:t>concepts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lang="en-US" sz="3000" dirty="0" err="1" smtClean="0">
                <a:solidFill>
                  <a:schemeClr val="accent1"/>
                </a:solidFill>
              </a:rPr>
              <a:t>HttpClient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 smtClean="0"/>
              <a:t>to </a:t>
            </a:r>
            <a:r>
              <a:rPr lang="en-US" sz="3000" dirty="0" smtClean="0">
                <a:solidFill>
                  <a:schemeClr val="accent1"/>
                </a:solidFill>
              </a:rPr>
              <a:t>fetch</a:t>
            </a:r>
            <a:r>
              <a:rPr lang="en-US" sz="3000" dirty="0" smtClean="0"/>
              <a:t> data from an </a:t>
            </a:r>
            <a:r>
              <a:rPr lang="en-US" sz="3000" dirty="0" smtClean="0">
                <a:solidFill>
                  <a:schemeClr val="accent1"/>
                </a:solidFill>
              </a:rPr>
              <a:t>API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4820" y="243840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providers: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]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3712" y="5181600"/>
            <a:ext cx="80453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his.http.get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789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Dependency ?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that your class </a:t>
            </a:r>
            <a:r>
              <a:rPr lang="en-US" dirty="0" smtClean="0">
                <a:solidFill>
                  <a:schemeClr val="accent1"/>
                </a:solidFill>
              </a:rPr>
              <a:t>needs</a:t>
            </a:r>
          </a:p>
          <a:p>
            <a:pPr lvl="1"/>
            <a:r>
              <a:rPr lang="en-US" dirty="0" smtClean="0"/>
              <a:t>Other Examples (</a:t>
            </a:r>
            <a:r>
              <a:rPr lang="en-US" dirty="0" smtClean="0">
                <a:solidFill>
                  <a:schemeClr val="accent1"/>
                </a:solidFill>
              </a:rPr>
              <a:t>Framework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File System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Providers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lasses </a:t>
            </a:r>
            <a:r>
              <a:rPr lang="en-US" dirty="0" smtClean="0">
                <a:solidFill>
                  <a:schemeClr val="accent1"/>
                </a:solidFill>
              </a:rPr>
              <a:t>dependent</a:t>
            </a:r>
            <a:r>
              <a:rPr lang="en-US" dirty="0" smtClean="0"/>
              <a:t> on each other are called </a:t>
            </a:r>
            <a:r>
              <a:rPr lang="en-US" dirty="0" smtClean="0">
                <a:solidFill>
                  <a:schemeClr val="accent1"/>
                </a:solidFill>
              </a:rPr>
              <a:t>coupled</a:t>
            </a:r>
          </a:p>
          <a:p>
            <a:r>
              <a:rPr lang="en-US" dirty="0" smtClean="0"/>
              <a:t>Dependencies are </a:t>
            </a:r>
            <a:r>
              <a:rPr lang="en-US" dirty="0" smtClean="0">
                <a:solidFill>
                  <a:schemeClr val="accent1"/>
                </a:solidFill>
              </a:rPr>
              <a:t>bad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chemeClr val="accent1"/>
                </a:solidFill>
              </a:rPr>
              <a:t>decrease</a:t>
            </a:r>
            <a:r>
              <a:rPr lang="en-US" dirty="0" smtClean="0"/>
              <a:t> reuse.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4075786"/>
            <a:ext cx="1030573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370012" y="5835377"/>
            <a:ext cx="7696200" cy="677820"/>
          </a:xfrm>
          <a:prstGeom prst="wedgeRoundRectCallout">
            <a:avLst>
              <a:gd name="adj1" fmla="val 252"/>
              <a:gd name="adj2" fmla="val -172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concrete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Examples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23264" y="312420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31"/>
          <p:cNvSpPr/>
          <p:nvPr/>
        </p:nvSpPr>
        <p:spPr>
          <a:xfrm>
            <a:off x="6666864" y="3169844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0412" y="140995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3732212" y="1859818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: Rounded Corners 31"/>
          <p:cNvSpPr/>
          <p:nvPr/>
        </p:nvSpPr>
        <p:spPr>
          <a:xfrm>
            <a:off x="6670356" y="1387340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Framework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95064" y="3663180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760412" y="5097279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95064" y="5592579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31"/>
          <p:cNvSpPr/>
          <p:nvPr/>
        </p:nvSpPr>
        <p:spPr>
          <a:xfrm>
            <a:off x="6680516" y="5142923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Another Class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popular </a:t>
            </a:r>
            <a:r>
              <a:rPr lang="en-US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</a:p>
          <a:p>
            <a:r>
              <a:rPr lang="en-US" dirty="0" smtClean="0"/>
              <a:t>Inversion of Control (</a:t>
            </a:r>
            <a:r>
              <a:rPr lang="en-US" dirty="0" err="1" smtClean="0">
                <a:solidFill>
                  <a:schemeClr val="accent1"/>
                </a:solidFill>
              </a:rPr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dirty="0">
                <a:solidFill>
                  <a:schemeClr val="accent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dirty="0" smtClean="0">
                <a:solidFill>
                  <a:schemeClr val="accent1"/>
                </a:solidFill>
              </a:rPr>
              <a:t>outside</a:t>
            </a:r>
          </a:p>
          <a:p>
            <a:pPr lvl="1"/>
            <a:r>
              <a:rPr lang="en-US" dirty="0" smtClean="0"/>
              <a:t>The class does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3190" y="3816318"/>
            <a:ext cx="1030573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(CustomerService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this.customerService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98612" y="5847182"/>
            <a:ext cx="5334000" cy="677820"/>
          </a:xfrm>
          <a:prstGeom prst="wedgeRoundRectCallout">
            <a:avLst>
              <a:gd name="adj1" fmla="val 28118"/>
              <a:gd name="adj2" fmla="val -79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8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it 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/>
              <a:t> be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declare</a:t>
            </a:r>
            <a:r>
              <a:rPr lang="en-US" dirty="0"/>
              <a:t> what they need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Constructors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/>
              <a:t> dependencies</a:t>
            </a:r>
          </a:p>
          <a:p>
            <a:pPr lvl="1"/>
            <a:r>
              <a:rPr lang="en-US" dirty="0" smtClean="0"/>
              <a:t>Dependencies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abstractions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 (usually called DI)</a:t>
            </a:r>
            <a:endParaRPr lang="en-US" dirty="0"/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</a:t>
            </a:r>
            <a:r>
              <a:rPr lang="en-US" dirty="0" smtClean="0"/>
              <a:t>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0864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– through </a:t>
            </a:r>
            <a:r>
              <a:rPr lang="en-US" dirty="0" smtClean="0">
                <a:solidFill>
                  <a:schemeClr val="accent1"/>
                </a:solidFill>
              </a:rPr>
              <a:t>constructors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Pros</a:t>
            </a:r>
          </a:p>
          <a:p>
            <a:pPr lvl="1"/>
            <a:r>
              <a:rPr lang="en-US" dirty="0" smtClean="0"/>
              <a:t>Classes </a:t>
            </a:r>
            <a:r>
              <a:rPr lang="en-US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document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Works well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State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pPr lvl="1"/>
            <a:r>
              <a:rPr lang="en-US" dirty="0" smtClean="0"/>
              <a:t>Some methods may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need </a:t>
            </a:r>
            <a:r>
              <a:rPr lang="en-US" dirty="0" smtClean="0">
                <a:solidFill>
                  <a:schemeClr val="accent1"/>
                </a:solidFill>
              </a:rPr>
              <a:t>everything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bg-BG" dirty="0"/>
          </a:p>
        </p:txBody>
      </p:sp>
      <p:pic>
        <p:nvPicPr>
          <p:cNvPr id="5" name="Picture 6" descr="Резултат с изображение за 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1242318" cy="12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ross, dialog, err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36662" y="482067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1882</Words>
  <Application>Microsoft Office PowerPoint</Application>
  <PresentationFormat>Custom</PresentationFormat>
  <Paragraphs>408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Dependency Injection and Services</vt:lpstr>
      <vt:lpstr>Table of Contents</vt:lpstr>
      <vt:lpstr>Have a Question?</vt:lpstr>
      <vt:lpstr>Dependency Injection Overview</vt:lpstr>
      <vt:lpstr>What is a Dependency ?</vt:lpstr>
      <vt:lpstr>Dependency Examples</vt:lpstr>
      <vt:lpstr>Dependency Injection</vt:lpstr>
      <vt:lpstr>Dependency Injection (2)</vt:lpstr>
      <vt:lpstr>Constructor Injection</vt:lpstr>
      <vt:lpstr>Classic Violations</vt:lpstr>
      <vt:lpstr>How to fix ?</vt:lpstr>
      <vt:lpstr>General Requirements</vt:lpstr>
      <vt:lpstr>Creating Custom Services</vt:lpstr>
      <vt:lpstr>Problem: Create a Simple Book Store</vt:lpstr>
      <vt:lpstr>Create Book Model</vt:lpstr>
      <vt:lpstr>Create a Service</vt:lpstr>
      <vt:lpstr>Create a Component</vt:lpstr>
      <vt:lpstr>Injectable Service</vt:lpstr>
      <vt:lpstr>Register a service provider</vt:lpstr>
      <vt:lpstr>Register a service provider (2)</vt:lpstr>
      <vt:lpstr>App Module Providers</vt:lpstr>
      <vt:lpstr>Observables and RxJS</vt:lpstr>
      <vt:lpstr>Functional Programming</vt:lpstr>
      <vt:lpstr>The Observable</vt:lpstr>
      <vt:lpstr>Function Reactive Programming</vt:lpstr>
      <vt:lpstr>Introducing RxJS</vt:lpstr>
      <vt:lpstr>Observables Side Effect</vt:lpstr>
      <vt:lpstr>Observables Side Effect (2)</vt:lpstr>
      <vt:lpstr>Commonly Used RxJS Operators</vt:lpstr>
      <vt:lpstr>Commonly used RxJS Operators (2)</vt:lpstr>
      <vt:lpstr>RxJS and FRP Overview</vt:lpstr>
      <vt:lpstr>HTTP Service</vt:lpstr>
      <vt:lpstr>The HTTP Client Module</vt:lpstr>
      <vt:lpstr>Problem: Fetch Data from GitHub</vt:lpstr>
      <vt:lpstr>Injecting the HttpClient</vt:lpstr>
      <vt:lpstr>Subscribe to the Observable</vt:lpstr>
      <vt:lpstr>Typechecking the response</vt:lpstr>
      <vt:lpstr>Catching Errors</vt:lpstr>
      <vt:lpstr>Making a POST request</vt:lpstr>
      <vt:lpstr>Using Promises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2017-11-28T14:48:19Z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