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  <p:sldMasterId id="2147483683" r:id="rId4"/>
    <p:sldMasterId id="2147483690" r:id="rId5"/>
    <p:sldMasterId id="2147483697" r:id="rId6"/>
  </p:sldMasterIdLst>
  <p:notesMasterIdLst>
    <p:notesMasterId r:id="rId30"/>
  </p:notesMasterIdLst>
  <p:handoutMasterIdLst>
    <p:handoutMasterId r:id="rId31"/>
  </p:handoutMasterIdLst>
  <p:sldIdLst>
    <p:sldId id="560" r:id="rId7"/>
    <p:sldId id="561" r:id="rId8"/>
    <p:sldId id="460" r:id="rId9"/>
    <p:sldId id="569" r:id="rId10"/>
    <p:sldId id="571" r:id="rId11"/>
    <p:sldId id="565" r:id="rId12"/>
    <p:sldId id="568" r:id="rId13"/>
    <p:sldId id="570" r:id="rId14"/>
    <p:sldId id="572" r:id="rId15"/>
    <p:sldId id="573" r:id="rId16"/>
    <p:sldId id="574" r:id="rId17"/>
    <p:sldId id="575" r:id="rId18"/>
    <p:sldId id="576" r:id="rId19"/>
    <p:sldId id="577" r:id="rId20"/>
    <p:sldId id="579" r:id="rId21"/>
    <p:sldId id="578" r:id="rId22"/>
    <p:sldId id="580" r:id="rId23"/>
    <p:sldId id="581" r:id="rId24"/>
    <p:sldId id="582" r:id="rId25"/>
    <p:sldId id="562" r:id="rId26"/>
    <p:sldId id="564" r:id="rId27"/>
    <p:sldId id="455" r:id="rId28"/>
    <p:sldId id="563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60"/>
            <p14:sldId id="561"/>
            <p14:sldId id="460"/>
          </p14:sldIdLst>
        </p14:section>
        <p14:section name="Code Style" id="{E12B0502-8A5D-4CE0-BBA0-1D5CB0102826}">
          <p14:sldIdLst>
            <p14:sldId id="569"/>
            <p14:sldId id="571"/>
            <p14:sldId id="565"/>
            <p14:sldId id="568"/>
          </p14:sldIdLst>
        </p14:section>
        <p14:section name="Architecture" id="{0DF5E8BA-6FBF-4819-A600-65B9EE66E94B}">
          <p14:sldIdLst>
            <p14:sldId id="570"/>
            <p14:sldId id="572"/>
            <p14:sldId id="573"/>
            <p14:sldId id="574"/>
            <p14:sldId id="575"/>
          </p14:sldIdLst>
        </p14:section>
        <p14:section name="Guards" id="{3BE426F5-9FF5-4EEB-A4E8-0582151AE4C7}">
          <p14:sldIdLst>
            <p14:sldId id="576"/>
            <p14:sldId id="577"/>
            <p14:sldId id="579"/>
            <p14:sldId id="578"/>
          </p14:sldIdLst>
        </p14:section>
        <p14:section name="Lazy Loading" id="{5AFF7E27-6748-4F3F-8CA8-111FAE006602}">
          <p14:sldIdLst>
            <p14:sldId id="580"/>
            <p14:sldId id="581"/>
            <p14:sldId id="582"/>
          </p14:sldIdLst>
        </p14:section>
        <p14:section name="Summary" id="{1888D697-2B49-43A6-BDC2-719250E583B8}">
          <p14:sldIdLst>
            <p14:sldId id="562"/>
            <p14:sldId id="564"/>
            <p14:sldId id="455"/>
            <p14:sldId id="5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66" d="100"/>
          <a:sy n="66" d="100"/>
        </p:scale>
        <p:origin x="464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64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8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0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4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60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9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26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84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34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59838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45837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7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26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47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70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4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932904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75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64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1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80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86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00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800496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303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918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61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974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178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212815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7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21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480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247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685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4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4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85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0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6260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4798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569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747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9274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ng2-toast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telenor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Code Style. Architecture.</a:t>
            </a:r>
          </a:p>
          <a:p>
            <a:r>
              <a:rPr lang="en-US" dirty="0" smtClean="0"/>
              <a:t> Guards. Lazy Loading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174730" y="3807577"/>
            <a:ext cx="1378583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Best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/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Practices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12" y="4602192"/>
            <a:ext cx="1790700" cy="1790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6570" y="3751957"/>
            <a:ext cx="2511770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5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Angular CLI </a:t>
            </a:r>
            <a:r>
              <a:rPr lang="en-US" dirty="0" smtClean="0"/>
              <a:t>has the </a:t>
            </a:r>
            <a:r>
              <a:rPr lang="en-US" dirty="0"/>
              <a:t>concept of different </a:t>
            </a:r>
            <a:r>
              <a:rPr lang="en-US" dirty="0">
                <a:solidFill>
                  <a:schemeClr val="accent1"/>
                </a:solidFill>
              </a:rPr>
              <a:t>environments</a:t>
            </a:r>
            <a:r>
              <a:rPr lang="en-US" dirty="0"/>
              <a:t> like development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dev</a:t>
            </a:r>
            <a:r>
              <a:rPr lang="en-US" dirty="0" smtClean="0"/>
              <a:t>) and </a:t>
            </a:r>
            <a:r>
              <a:rPr lang="en-US" dirty="0"/>
              <a:t>production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prod</a:t>
            </a:r>
            <a:r>
              <a:rPr lang="en-US" dirty="0" smtClean="0"/>
              <a:t>)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You can build for </a:t>
            </a:r>
            <a:r>
              <a:rPr lang="en-US" dirty="0" smtClean="0">
                <a:solidFill>
                  <a:schemeClr val="accent1"/>
                </a:solidFill>
              </a:rPr>
              <a:t>development</a:t>
            </a:r>
            <a:r>
              <a:rPr lang="en-US" dirty="0" smtClean="0"/>
              <a:t> using: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Or for </a:t>
            </a:r>
            <a:r>
              <a:rPr lang="en-US" dirty="0" smtClean="0">
                <a:solidFill>
                  <a:schemeClr val="accent1"/>
                </a:solidFill>
              </a:rPr>
              <a:t>production</a:t>
            </a:r>
            <a:r>
              <a:rPr lang="en-US" dirty="0" smtClean="0"/>
              <a:t>: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Creates a </a:t>
            </a:r>
            <a:r>
              <a:rPr lang="en-US" dirty="0" err="1" smtClean="0">
                <a:solidFill>
                  <a:schemeClr val="accent1"/>
                </a:solidFill>
              </a:rPr>
              <a:t>dist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folder with </a:t>
            </a:r>
            <a:r>
              <a:rPr lang="en-US" dirty="0" smtClean="0">
                <a:solidFill>
                  <a:schemeClr val="accent1"/>
                </a:solidFill>
              </a:rPr>
              <a:t>bundled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, </a:t>
            </a:r>
            <a:r>
              <a:rPr lang="en-US" dirty="0" err="1" smtClean="0"/>
              <a:t>ts</a:t>
            </a:r>
            <a:r>
              <a:rPr lang="en-US" dirty="0" smtClean="0"/>
              <a:t>, </a:t>
            </a:r>
            <a:r>
              <a:rPr lang="en-US" dirty="0" err="1" smtClean="0"/>
              <a:t>css</a:t>
            </a:r>
            <a:r>
              <a:rPr lang="en-US" dirty="0" smtClean="0"/>
              <a:t> files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499273"/>
            <a:ext cx="10439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 </a:t>
            </a:r>
            <a:r>
              <a:rPr lang="en-US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build </a:t>
            </a:r>
            <a:r>
              <a:rPr lang="en-US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--prod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3200400"/>
            <a:ext cx="10439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 build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--dev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Core</a:t>
            </a:r>
            <a:r>
              <a:rPr lang="en-US" dirty="0" smtClean="0"/>
              <a:t> folder containing: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Interfaces</a:t>
            </a:r>
            <a:r>
              <a:rPr lang="en-US" dirty="0" smtClean="0"/>
              <a:t> used in application</a:t>
            </a:r>
          </a:p>
          <a:p>
            <a:pPr lvl="1"/>
            <a:r>
              <a:rPr lang="en-US" dirty="0" smtClean="0"/>
              <a:t>Models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View</a:t>
            </a:r>
            <a:r>
              <a:rPr lang="en-US" dirty="0" smtClean="0"/>
              <a:t>-Models (Models used to display information)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Input</a:t>
            </a:r>
            <a:r>
              <a:rPr lang="en-US" dirty="0" smtClean="0"/>
              <a:t>-Models (Two-way binding models)</a:t>
            </a:r>
          </a:p>
          <a:p>
            <a:pPr lvl="1"/>
            <a:r>
              <a:rPr lang="en-US" dirty="0" smtClean="0"/>
              <a:t>Services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Authentication</a:t>
            </a:r>
            <a:r>
              <a:rPr lang="en-US" dirty="0" smtClean="0"/>
              <a:t> Services (register, login, logout)</a:t>
            </a:r>
          </a:p>
          <a:p>
            <a:pPr lvl="2"/>
            <a:r>
              <a:rPr lang="en-US" dirty="0" smtClean="0"/>
              <a:t>Http Client Service (create </a:t>
            </a:r>
            <a:r>
              <a:rPr lang="en-US" dirty="0" smtClean="0">
                <a:solidFill>
                  <a:schemeClr val="accent1"/>
                </a:solidFill>
              </a:rPr>
              <a:t>headers</a:t>
            </a:r>
            <a:r>
              <a:rPr lang="en-US" dirty="0" smtClean="0"/>
              <a:t>, use </a:t>
            </a:r>
            <a:r>
              <a:rPr lang="en-US" dirty="0" smtClean="0">
                <a:solidFill>
                  <a:schemeClr val="accent1"/>
                </a:solidFill>
              </a:rPr>
              <a:t>pipes</a:t>
            </a:r>
            <a:r>
              <a:rPr lang="en-US" dirty="0" smtClean="0"/>
              <a:t> to handle errors)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710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Components</a:t>
            </a:r>
            <a:r>
              <a:rPr lang="en-US" dirty="0" smtClean="0"/>
              <a:t> folder containing: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Authentication</a:t>
            </a:r>
            <a:r>
              <a:rPr lang="en-US" dirty="0" smtClean="0"/>
              <a:t> components (register form, login form)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Shared</a:t>
            </a:r>
            <a:r>
              <a:rPr lang="en-US" dirty="0" smtClean="0"/>
              <a:t> </a:t>
            </a:r>
            <a:r>
              <a:rPr lang="en-US" dirty="0"/>
              <a:t>components </a:t>
            </a:r>
            <a:r>
              <a:rPr lang="en-US" dirty="0" smtClean="0"/>
              <a:t>(header, footer, error component)</a:t>
            </a:r>
          </a:p>
          <a:p>
            <a:pPr lvl="1"/>
            <a:r>
              <a:rPr lang="en-US" dirty="0" smtClean="0"/>
              <a:t>App component (</a:t>
            </a:r>
            <a:r>
              <a:rPr lang="en-US" dirty="0" smtClean="0">
                <a:solidFill>
                  <a:schemeClr val="accent1"/>
                </a:solidFill>
              </a:rPr>
              <a:t>root</a:t>
            </a:r>
            <a:r>
              <a:rPr lang="en-US" dirty="0" smtClean="0"/>
              <a:t> component)</a:t>
            </a:r>
          </a:p>
          <a:p>
            <a:pPr lvl="2"/>
            <a:r>
              <a:rPr lang="en-US" dirty="0" smtClean="0"/>
              <a:t>Template should render app </a:t>
            </a:r>
            <a:r>
              <a:rPr lang="en-US" dirty="0" smtClean="0">
                <a:solidFill>
                  <a:schemeClr val="accent1"/>
                </a:solidFill>
              </a:rPr>
              <a:t>header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router-outlet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app footer</a:t>
            </a:r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chemeClr val="accent1"/>
                </a:solidFill>
              </a:rPr>
              <a:t>individual</a:t>
            </a:r>
            <a:r>
              <a:rPr lang="en-US" dirty="0" smtClean="0"/>
              <a:t> folder structure should have it's own </a:t>
            </a:r>
            <a:r>
              <a:rPr lang="en-US" dirty="0" smtClean="0">
                <a:solidFill>
                  <a:schemeClr val="accent1"/>
                </a:solidFill>
              </a:rPr>
              <a:t>module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1"/>
                </a:solidFill>
              </a:rPr>
              <a:t>index.ts</a:t>
            </a:r>
            <a:r>
              <a:rPr lang="en-US" dirty="0" smtClean="0"/>
              <a:t> containing an </a:t>
            </a:r>
            <a:r>
              <a:rPr lang="en-US" dirty="0" smtClean="0">
                <a:solidFill>
                  <a:schemeClr val="accent1"/>
                </a:solidFill>
              </a:rPr>
              <a:t>array</a:t>
            </a:r>
            <a:r>
              <a:rPr lang="en-US" dirty="0" smtClean="0"/>
              <a:t> of components, services, guards</a:t>
            </a:r>
          </a:p>
          <a:p>
            <a:r>
              <a:rPr lang="en-US" dirty="0" smtClean="0"/>
              <a:t>Use Angular </a:t>
            </a:r>
            <a:r>
              <a:rPr lang="en-US" dirty="0" err="1" smtClean="0"/>
              <a:t>Toastr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https://www.npmjs.com/package/ng2-toastr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0395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5090945"/>
            <a:ext cx="9832319" cy="640231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Guards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Creating Simple Guards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828800"/>
            <a:ext cx="1757030" cy="28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Limiting access to a route is </a:t>
            </a:r>
            <a:r>
              <a:rPr lang="en-US" dirty="0" smtClean="0">
                <a:solidFill>
                  <a:schemeClr val="accent1"/>
                </a:solidFill>
              </a:rPr>
              <a:t>needed</a:t>
            </a:r>
            <a:r>
              <a:rPr lang="en-US" dirty="0" smtClean="0"/>
              <a:t> in most applications (limit anonymous users for example). </a:t>
            </a:r>
          </a:p>
          <a:p>
            <a:r>
              <a:rPr lang="en-US" dirty="0" smtClean="0"/>
              <a:t>In Angular there are route </a:t>
            </a:r>
            <a:r>
              <a:rPr lang="en-US" dirty="0" smtClean="0">
                <a:solidFill>
                  <a:schemeClr val="accent1"/>
                </a:solidFill>
              </a:rPr>
              <a:t>guards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Build a guard </a:t>
            </a:r>
            <a:r>
              <a:rPr lang="en-US" dirty="0" smtClean="0">
                <a:solidFill>
                  <a:schemeClr val="accent1"/>
                </a:solidFill>
              </a:rPr>
              <a:t>service</a:t>
            </a:r>
          </a:p>
          <a:p>
            <a:pPr lvl="1"/>
            <a:r>
              <a:rPr lang="en-US" dirty="0" smtClean="0"/>
              <a:t>Register the </a:t>
            </a:r>
            <a:r>
              <a:rPr lang="en-US" dirty="0" smtClean="0">
                <a:solidFill>
                  <a:schemeClr val="accent1"/>
                </a:solidFill>
              </a:rPr>
              <a:t>service</a:t>
            </a:r>
            <a:r>
              <a:rPr lang="en-US" dirty="0" smtClean="0"/>
              <a:t> in an Angular </a:t>
            </a:r>
            <a:r>
              <a:rPr lang="en-US" dirty="0" smtClean="0">
                <a:solidFill>
                  <a:schemeClr val="accent1"/>
                </a:solidFill>
              </a:rPr>
              <a:t>module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Add</a:t>
            </a:r>
            <a:r>
              <a:rPr lang="en-US" dirty="0" smtClean="0"/>
              <a:t> the guard to a desired </a:t>
            </a:r>
            <a:r>
              <a:rPr lang="en-US" dirty="0" smtClean="0">
                <a:solidFill>
                  <a:schemeClr val="accent1"/>
                </a:solidFill>
              </a:rPr>
              <a:t>route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Guards 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159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 activate guard </a:t>
            </a:r>
            <a:r>
              <a:rPr lang="en-US" dirty="0" smtClean="0">
                <a:solidFill>
                  <a:schemeClr val="accent1"/>
                </a:solidFill>
              </a:rPr>
              <a:t>checks</a:t>
            </a:r>
            <a:r>
              <a:rPr lang="en-US" dirty="0" smtClean="0"/>
              <a:t> criteria before </a:t>
            </a:r>
            <a:r>
              <a:rPr lang="en-US" dirty="0" smtClean="0">
                <a:solidFill>
                  <a:schemeClr val="accent1"/>
                </a:solidFill>
              </a:rPr>
              <a:t>activating</a:t>
            </a:r>
            <a:r>
              <a:rPr lang="en-US" dirty="0" smtClean="0"/>
              <a:t> a route</a:t>
            </a:r>
          </a:p>
          <a:p>
            <a:r>
              <a:rPr lang="en-US" dirty="0" smtClean="0"/>
              <a:t>It </a:t>
            </a:r>
            <a:r>
              <a:rPr lang="en-US" dirty="0" smtClean="0">
                <a:solidFill>
                  <a:schemeClr val="accent1"/>
                </a:solidFill>
              </a:rPr>
              <a:t>limits</a:t>
            </a:r>
            <a:r>
              <a:rPr lang="en-US" dirty="0" smtClean="0"/>
              <a:t> route access to </a:t>
            </a:r>
            <a:r>
              <a:rPr lang="en-US" dirty="0" smtClean="0">
                <a:solidFill>
                  <a:schemeClr val="accent1"/>
                </a:solidFill>
              </a:rPr>
              <a:t>specific</a:t>
            </a:r>
            <a:r>
              <a:rPr lang="en-US" dirty="0" smtClean="0"/>
              <a:t> users (register users, admins..)</a:t>
            </a:r>
          </a:p>
          <a:p>
            <a:r>
              <a:rPr lang="en-US" dirty="0"/>
              <a:t>Ensure </a:t>
            </a:r>
            <a:r>
              <a:rPr lang="en-US" dirty="0">
                <a:solidFill>
                  <a:schemeClr val="accent1"/>
                </a:solidFill>
              </a:rPr>
              <a:t>prerequisites</a:t>
            </a:r>
            <a:r>
              <a:rPr lang="en-US" dirty="0"/>
              <a:t> are met </a:t>
            </a:r>
            <a:r>
              <a:rPr lang="en-US" dirty="0" smtClean="0"/>
              <a:t>(the user is logged)</a:t>
            </a:r>
          </a:p>
          <a:p>
            <a:r>
              <a:rPr lang="en-US" dirty="0" smtClean="0"/>
              <a:t>Called when the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changes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CanActivate</a:t>
            </a:r>
            <a:r>
              <a:rPr lang="en-US" dirty="0" smtClean="0"/>
              <a:t> Guard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4090901"/>
            <a:ext cx="103632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Injectable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"@angular/core";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Router,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CanActivate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ActivatedRouteSnapshot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RouterStateSnapshot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"@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angular/router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3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>
                <a:solidFill>
                  <a:schemeClr val="accent1"/>
                </a:solidFill>
              </a:rPr>
              <a:t>guard</a:t>
            </a:r>
            <a:r>
              <a:rPr lang="en-US" dirty="0" smtClean="0"/>
              <a:t> that limits </a:t>
            </a:r>
            <a:r>
              <a:rPr lang="en-US" dirty="0" smtClean="0">
                <a:solidFill>
                  <a:schemeClr val="accent1"/>
                </a:solidFill>
              </a:rPr>
              <a:t>non-authenticated</a:t>
            </a:r>
            <a:r>
              <a:rPr lang="en-US" dirty="0" smtClean="0"/>
              <a:t> users: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81200"/>
            <a:ext cx="103632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Injectable()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AuthGuard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CanActivate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canActivate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(route: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ActivatedRouteSnapshot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state: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RouterStateSnapshot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: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return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checkIfLogged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(state.url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 lvl="1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checkIfLogged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string) :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Use the authentication service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7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5090945"/>
            <a:ext cx="9832319" cy="640231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Lazy 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Asynchronous loading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2057400"/>
            <a:ext cx="2552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943539" y="6322611"/>
            <a:ext cx="450341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lazy loading to </a:t>
            </a:r>
            <a:r>
              <a:rPr lang="en-US" dirty="0" smtClean="0">
                <a:solidFill>
                  <a:schemeClr val="accent1"/>
                </a:solidFill>
              </a:rPr>
              <a:t>speed</a:t>
            </a:r>
            <a:r>
              <a:rPr lang="en-US" dirty="0" smtClean="0"/>
              <a:t> up our application time</a:t>
            </a:r>
          </a:p>
          <a:p>
            <a:r>
              <a:rPr lang="en-US" dirty="0" smtClean="0"/>
              <a:t>Split the application </a:t>
            </a:r>
            <a:r>
              <a:rPr lang="en-US" dirty="0" smtClean="0">
                <a:solidFill>
                  <a:schemeClr val="accent1"/>
                </a:solidFill>
              </a:rPr>
              <a:t>files</a:t>
            </a:r>
            <a:r>
              <a:rPr lang="en-US" dirty="0" smtClean="0"/>
              <a:t> into </a:t>
            </a:r>
            <a:r>
              <a:rPr lang="en-US" dirty="0" smtClean="0">
                <a:solidFill>
                  <a:schemeClr val="accent1"/>
                </a:solidFill>
              </a:rPr>
              <a:t>multiple</a:t>
            </a:r>
            <a:r>
              <a:rPr lang="en-US" dirty="0" smtClean="0"/>
              <a:t> bundles</a:t>
            </a:r>
          </a:p>
          <a:p>
            <a:pPr lvl="1"/>
            <a:r>
              <a:rPr lang="en-US" dirty="0" smtClean="0"/>
              <a:t>Load some of them on demand (for example when the user request </a:t>
            </a:r>
            <a:r>
              <a:rPr lang="en-US" dirty="0" smtClean="0">
                <a:solidFill>
                  <a:schemeClr val="accent1"/>
                </a:solidFill>
              </a:rPr>
              <a:t>/books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 Overview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9482998" y="5368504"/>
            <a:ext cx="1201909" cy="95410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files</a:t>
            </a:r>
            <a:endParaRPr lang="en-US" sz="28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79723" y="4038600"/>
            <a:ext cx="1808457" cy="1056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22"/>
          <p:cNvSpPr/>
          <p:nvPr/>
        </p:nvSpPr>
        <p:spPr>
          <a:xfrm>
            <a:off x="2881785" y="4003040"/>
            <a:ext cx="1694665" cy="226686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Web</a:t>
            </a:r>
          </a:p>
          <a:p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</a:t>
            </a:r>
          </a:p>
          <a:p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22"/>
          <p:cNvSpPr/>
          <p:nvPr/>
        </p:nvSpPr>
        <p:spPr>
          <a:xfrm>
            <a:off x="7163219" y="4038600"/>
            <a:ext cx="1530240" cy="226686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Web</a:t>
            </a:r>
          </a:p>
          <a:p>
            <a:pPr algn="ctr"/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Server</a:t>
            </a:r>
          </a:p>
          <a:p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 flipV="1">
            <a:off x="4602500" y="4648065"/>
            <a:ext cx="2534669" cy="3971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 flipH="1" flipV="1">
            <a:off x="4602500" y="5562024"/>
            <a:ext cx="2560719" cy="2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: Rounded Corners 13"/>
          <p:cNvSpPr/>
          <p:nvPr/>
        </p:nvSpPr>
        <p:spPr>
          <a:xfrm>
            <a:off x="5067173" y="3904631"/>
            <a:ext cx="1631372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067392" y="5863136"/>
            <a:ext cx="1631372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99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428E-6 -2.22222E-6 L -0.71855 -0.0020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34" y="-11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428E-6 -4.81481E-6 L -0.69784 -0.0131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892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6" grpId="0" animBg="1"/>
      <p:bldP spid="26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</a:t>
            </a:r>
            <a:r>
              <a:rPr lang="en-US" dirty="0" smtClean="0">
                <a:solidFill>
                  <a:schemeClr val="accent1"/>
                </a:solidFill>
              </a:rPr>
              <a:t>feature</a:t>
            </a:r>
            <a:r>
              <a:rPr lang="en-US" dirty="0" smtClean="0"/>
              <a:t> module:</a:t>
            </a:r>
          </a:p>
          <a:p>
            <a:pPr lvl="1"/>
            <a:r>
              <a:rPr lang="en-US" dirty="0" smtClean="0"/>
              <a:t>Books Module that contains </a:t>
            </a:r>
            <a:r>
              <a:rPr lang="en-US" dirty="0" err="1" smtClean="0"/>
              <a:t>BooksListComponent</a:t>
            </a:r>
            <a:r>
              <a:rPr lang="en-US" dirty="0" smtClean="0"/>
              <a:t>, </a:t>
            </a:r>
            <a:r>
              <a:rPr lang="en-US" dirty="0" err="1" smtClean="0"/>
              <a:t>BooksDetailsComponent</a:t>
            </a:r>
            <a:r>
              <a:rPr lang="en-US" dirty="0" smtClean="0"/>
              <a:t>, </a:t>
            </a:r>
            <a:r>
              <a:rPr lang="en-US" dirty="0" err="1" smtClean="0"/>
              <a:t>BooksEditComponent</a:t>
            </a:r>
            <a:endParaRPr lang="en-US" dirty="0" smtClean="0"/>
          </a:p>
          <a:p>
            <a:pPr>
              <a:spcAft>
                <a:spcPts val="12000"/>
              </a:spcAft>
            </a:pPr>
            <a:r>
              <a:rPr lang="en-US" dirty="0" smtClean="0"/>
              <a:t>Routes are </a:t>
            </a:r>
            <a:r>
              <a:rPr lang="en-US" dirty="0" smtClean="0">
                <a:solidFill>
                  <a:schemeClr val="accent1"/>
                </a:solidFill>
              </a:rPr>
              <a:t>grouped</a:t>
            </a:r>
            <a:r>
              <a:rPr lang="en-US" dirty="0" smtClean="0"/>
              <a:t> under a single </a:t>
            </a:r>
            <a:r>
              <a:rPr lang="en-US" dirty="0" smtClean="0">
                <a:solidFill>
                  <a:schemeClr val="accent1"/>
                </a:solidFill>
              </a:rPr>
              <a:t>parent</a:t>
            </a:r>
            <a:r>
              <a:rPr lang="en-US" dirty="0" smtClean="0"/>
              <a:t>: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Feature Module should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be imported in </a:t>
            </a:r>
            <a:r>
              <a:rPr lang="en-US" dirty="0" smtClean="0">
                <a:solidFill>
                  <a:schemeClr val="accent1"/>
                </a:solidFill>
              </a:rPr>
              <a:t>other</a:t>
            </a:r>
            <a:r>
              <a:rPr lang="en-US" dirty="0" smtClean="0"/>
              <a:t>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Lazy Loading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3733800"/>
            <a:ext cx="1146342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RouterModule.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forChild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([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path: '', component: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BooksListComponent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path: 'details/:id', component: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BookDetailsComponent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])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1812" y="5840316"/>
            <a:ext cx="1146342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loadChildren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"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app/components/books/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books.module#BooksModule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8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Code Style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Architecture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Project Structure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Guards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Creating Guards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Lazy Loading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Why we need it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5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Apply the </a:t>
            </a:r>
            <a:r>
              <a:rPr lang="en-US" sz="3200" dirty="0" smtClean="0">
                <a:solidFill>
                  <a:schemeClr val="accent1"/>
                </a:solidFill>
              </a:rPr>
              <a:t>S</a:t>
            </a:r>
            <a:r>
              <a:rPr lang="en-US" sz="3200" dirty="0" smtClean="0"/>
              <a:t>ingle </a:t>
            </a:r>
            <a:r>
              <a:rPr lang="en-US" sz="3200" dirty="0" smtClean="0">
                <a:solidFill>
                  <a:schemeClr val="accent1"/>
                </a:solidFill>
              </a:rPr>
              <a:t>R</a:t>
            </a:r>
            <a:r>
              <a:rPr lang="en-US" sz="3200" dirty="0" smtClean="0"/>
              <a:t>esponsibility </a:t>
            </a:r>
            <a:r>
              <a:rPr lang="en-US" sz="3200" dirty="0" smtClean="0">
                <a:solidFill>
                  <a:schemeClr val="accent1"/>
                </a:solidFill>
              </a:rPr>
              <a:t>P</a:t>
            </a:r>
            <a:r>
              <a:rPr lang="en-US" sz="3200" dirty="0" smtClean="0"/>
              <a:t>rinciple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Always have a valid </a:t>
            </a:r>
            <a:r>
              <a:rPr lang="en-US" sz="3200" dirty="0" smtClean="0">
                <a:solidFill>
                  <a:schemeClr val="accent1"/>
                </a:solidFill>
              </a:rPr>
              <a:t>folder structure </a:t>
            </a:r>
          </a:p>
          <a:p>
            <a:pPr>
              <a:lnSpc>
                <a:spcPct val="100000"/>
              </a:lnSpc>
              <a:spcAft>
                <a:spcPts val="10000"/>
              </a:spcAft>
            </a:pPr>
            <a:r>
              <a:rPr lang="en-US" sz="3200" dirty="0" smtClean="0"/>
              <a:t>Guards can </a:t>
            </a:r>
            <a:r>
              <a:rPr lang="en-US" sz="3200" dirty="0" smtClean="0">
                <a:solidFill>
                  <a:schemeClr val="accent1"/>
                </a:solidFill>
              </a:rPr>
              <a:t>limit</a:t>
            </a:r>
            <a:r>
              <a:rPr lang="en-US" sz="3200" dirty="0" smtClean="0"/>
              <a:t> access to a specific </a:t>
            </a:r>
            <a:r>
              <a:rPr lang="en-US" sz="3200" dirty="0" smtClean="0">
                <a:solidFill>
                  <a:schemeClr val="accent1"/>
                </a:solidFill>
              </a:rPr>
              <a:t>route</a:t>
            </a:r>
          </a:p>
          <a:p>
            <a:pPr>
              <a:lnSpc>
                <a:spcPct val="100000"/>
              </a:lnSpc>
              <a:spcAft>
                <a:spcPts val="10000"/>
              </a:spcAft>
            </a:pPr>
            <a:r>
              <a:rPr lang="en-US" sz="3200" dirty="0" smtClean="0"/>
              <a:t>Use lazy loading to </a:t>
            </a:r>
            <a:r>
              <a:rPr lang="en-US" sz="3200" dirty="0" smtClean="0">
                <a:solidFill>
                  <a:schemeClr val="accent1"/>
                </a:solidFill>
              </a:rPr>
              <a:t>speed</a:t>
            </a:r>
            <a:r>
              <a:rPr lang="en-US" sz="3200" dirty="0" smtClean="0"/>
              <a:t> up application </a:t>
            </a:r>
            <a:r>
              <a:rPr lang="en-US" sz="3200" dirty="0" smtClean="0">
                <a:solidFill>
                  <a:schemeClr val="accent1"/>
                </a:solidFill>
              </a:rPr>
              <a:t>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129" y="1151118"/>
            <a:ext cx="3372694" cy="2885609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4024" y="3165476"/>
            <a:ext cx="86106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canActivate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(route: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ActivatedRouteSnapshot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state: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RouterStateSnapshot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: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5612" y="4991788"/>
            <a:ext cx="1146342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loadChildren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"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app/components/books/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books.module#BooksModule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1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Web – Angular Fundamentals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148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7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#angular-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Code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File Names and Placement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752600"/>
            <a:ext cx="2762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2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 single responsibility principle (SRP) to all </a:t>
            </a:r>
            <a:r>
              <a:rPr lang="en-US" dirty="0">
                <a:solidFill>
                  <a:schemeClr val="accent1"/>
                </a:solidFill>
              </a:rPr>
              <a:t>components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services</a:t>
            </a:r>
            <a:r>
              <a:rPr lang="en-US" dirty="0"/>
              <a:t>, and other </a:t>
            </a:r>
            <a:r>
              <a:rPr lang="en-US" dirty="0">
                <a:solidFill>
                  <a:schemeClr val="accent1"/>
                </a:solidFill>
              </a:rPr>
              <a:t>symbols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 define </a:t>
            </a:r>
            <a:r>
              <a:rPr lang="en-US" dirty="0" smtClean="0">
                <a:solidFill>
                  <a:schemeClr val="accent1"/>
                </a:solidFill>
              </a:rPr>
              <a:t>one</a:t>
            </a:r>
            <a:r>
              <a:rPr lang="en-US" dirty="0" smtClean="0"/>
              <a:t> thing, such as a service or component </a:t>
            </a:r>
            <a:r>
              <a:rPr lang="en-US" dirty="0" smtClean="0">
                <a:solidFill>
                  <a:schemeClr val="accent1"/>
                </a:solidFill>
              </a:rPr>
              <a:t>per</a:t>
            </a:r>
            <a:r>
              <a:rPr lang="en-US" dirty="0" smtClean="0"/>
              <a:t> file</a:t>
            </a:r>
          </a:p>
          <a:p>
            <a:r>
              <a:rPr lang="en-US" dirty="0"/>
              <a:t>The key is to make the code more </a:t>
            </a:r>
            <a:r>
              <a:rPr lang="en-US" dirty="0">
                <a:solidFill>
                  <a:schemeClr val="accent1"/>
                </a:solidFill>
              </a:rPr>
              <a:t>reusable</a:t>
            </a:r>
            <a:r>
              <a:rPr lang="en-US" dirty="0"/>
              <a:t>, easier to </a:t>
            </a:r>
            <a:r>
              <a:rPr lang="en-US" dirty="0">
                <a:solidFill>
                  <a:schemeClr val="accent1"/>
                </a:solidFill>
              </a:rPr>
              <a:t>read</a:t>
            </a:r>
            <a:r>
              <a:rPr lang="en-US" dirty="0"/>
              <a:t>, and less </a:t>
            </a:r>
            <a:r>
              <a:rPr lang="en-US" dirty="0">
                <a:solidFill>
                  <a:schemeClr val="accent1"/>
                </a:solidFill>
              </a:rPr>
              <a:t>mistake</a:t>
            </a:r>
            <a:r>
              <a:rPr lang="en-US" dirty="0"/>
              <a:t> prone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the app </a:t>
            </a:r>
            <a:r>
              <a:rPr lang="en-US" dirty="0" smtClean="0">
                <a:solidFill>
                  <a:schemeClr val="accent1"/>
                </a:solidFill>
              </a:rPr>
              <a:t>grows </a:t>
            </a:r>
            <a:r>
              <a:rPr lang="en-US" dirty="0" smtClean="0"/>
              <a:t>this rule becomes even more </a:t>
            </a:r>
            <a:r>
              <a:rPr lang="en-US" dirty="0" smtClean="0">
                <a:solidFill>
                  <a:schemeClr val="accent1"/>
                </a:solidFill>
              </a:rPr>
              <a:t>important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82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 smtClean="0">
                <a:solidFill>
                  <a:schemeClr val="accent1"/>
                </a:solidFill>
              </a:rPr>
              <a:t>file</a:t>
            </a:r>
            <a:r>
              <a:rPr lang="en-US" dirty="0" smtClean="0"/>
              <a:t>, component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 and component </a:t>
            </a:r>
            <a:r>
              <a:rPr lang="en-US" dirty="0" err="1" smtClean="0">
                <a:solidFill>
                  <a:schemeClr val="accent1"/>
                </a:solidFill>
              </a:rPr>
              <a:t>css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should have identical </a:t>
            </a:r>
            <a:r>
              <a:rPr lang="en-US" dirty="0" smtClean="0">
                <a:solidFill>
                  <a:schemeClr val="accent1"/>
                </a:solidFill>
              </a:rPr>
              <a:t>lowercase</a:t>
            </a:r>
            <a:r>
              <a:rPr lang="en-US" dirty="0" smtClean="0"/>
              <a:t> names.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Components with </a:t>
            </a:r>
            <a:r>
              <a:rPr lang="en-US" dirty="0" smtClean="0">
                <a:solidFill>
                  <a:schemeClr val="accent1"/>
                </a:solidFill>
              </a:rPr>
              <a:t>one</a:t>
            </a:r>
            <a:r>
              <a:rPr lang="en-US" dirty="0" smtClean="0"/>
              <a:t> word:</a:t>
            </a:r>
          </a:p>
          <a:p>
            <a:r>
              <a:rPr lang="en-US" dirty="0" smtClean="0"/>
              <a:t>Components with </a:t>
            </a:r>
            <a:r>
              <a:rPr lang="en-US" dirty="0" smtClean="0">
                <a:solidFill>
                  <a:schemeClr val="accent1"/>
                </a:solidFill>
              </a:rPr>
              <a:t>more</a:t>
            </a:r>
            <a:r>
              <a:rPr lang="en-US" dirty="0" smtClean="0"/>
              <a:t> than </a:t>
            </a:r>
            <a:r>
              <a:rPr lang="en-US" dirty="0" smtClean="0">
                <a:solidFill>
                  <a:schemeClr val="accent1"/>
                </a:solidFill>
              </a:rPr>
              <a:t>one</a:t>
            </a:r>
            <a:r>
              <a:rPr lang="en-US" dirty="0" smtClean="0"/>
              <a:t> word: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358" y="3048000"/>
            <a:ext cx="541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ome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ts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ome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css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ome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358" y="5279484"/>
            <a:ext cx="5410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ogin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form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ts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egister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form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ts</a:t>
            </a:r>
          </a:p>
        </p:txBody>
      </p:sp>
    </p:spTree>
    <p:extLst>
      <p:ext uri="{BB962C8B-B14F-4D97-AF65-F5344CB8AC3E}">
        <p14:creationId xmlns:p14="http://schemas.microsoft.com/office/powerpoint/2010/main" val="208819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 smtClean="0"/>
              <a:t>When declaring properties at the </a:t>
            </a:r>
            <a:r>
              <a:rPr lang="en-US" dirty="0" smtClean="0">
                <a:solidFill>
                  <a:schemeClr val="accent1"/>
                </a:solidFill>
              </a:rPr>
              <a:t>top</a:t>
            </a:r>
            <a:r>
              <a:rPr lang="en-US" dirty="0" smtClean="0"/>
              <a:t> should be </a:t>
            </a:r>
            <a:r>
              <a:rPr lang="en-US" dirty="0" smtClean="0">
                <a:solidFill>
                  <a:schemeClr val="accent1"/>
                </a:solidFill>
              </a:rPr>
              <a:t>static</a:t>
            </a:r>
            <a:r>
              <a:rPr lang="en-US" dirty="0" smtClean="0"/>
              <a:t> properties, first </a:t>
            </a:r>
            <a:r>
              <a:rPr lang="en-US" dirty="0" smtClean="0">
                <a:solidFill>
                  <a:schemeClr val="accent1"/>
                </a:solidFill>
              </a:rPr>
              <a:t>public</a:t>
            </a:r>
            <a:r>
              <a:rPr lang="en-US" dirty="0" smtClean="0"/>
              <a:t> then </a:t>
            </a:r>
            <a:r>
              <a:rPr lang="en-US" dirty="0" smtClean="0">
                <a:solidFill>
                  <a:schemeClr val="accent1"/>
                </a:solidFill>
              </a:rPr>
              <a:t>private:</a:t>
            </a:r>
          </a:p>
          <a:p>
            <a:pPr>
              <a:spcAft>
                <a:spcPts val="10000"/>
              </a:spcAft>
            </a:pPr>
            <a:r>
              <a:rPr lang="en-US" dirty="0" smtClean="0"/>
              <a:t>After those, declare the </a:t>
            </a:r>
            <a:r>
              <a:rPr lang="en-US" dirty="0" smtClean="0">
                <a:solidFill>
                  <a:schemeClr val="accent1"/>
                </a:solidFill>
              </a:rPr>
              <a:t>non-static</a:t>
            </a:r>
            <a:r>
              <a:rPr lang="en-US" dirty="0" smtClean="0"/>
              <a:t> properties in to following order: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Code Style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38400"/>
            <a:ext cx="9982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ublic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static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sum : number = 5</a:t>
            </a:r>
          </a:p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rivate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static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hiddenSum : number = 25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876800"/>
            <a:ext cx="9982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ublic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firstNum : number = 7</a:t>
            </a:r>
          </a:p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rotected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datetime : Date = Date.now()</a:t>
            </a:r>
          </a:p>
          <a:p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private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hiddenName : string = 'George' 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253398" y="4237793"/>
            <a:ext cx="3527425" cy="1154546"/>
          </a:xfrm>
          <a:prstGeom prst="wedgeRoundRectCallout">
            <a:avLst>
              <a:gd name="adj1" fmla="val -96931"/>
              <a:gd name="adj2" fmla="val 31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goes for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97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5090945"/>
            <a:ext cx="9832319" cy="640231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13" y="2500711"/>
            <a:ext cx="2328491" cy="195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9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assets folder put all </a:t>
            </a:r>
            <a:r>
              <a:rPr lang="en-US" dirty="0" smtClean="0">
                <a:solidFill>
                  <a:schemeClr val="accent1"/>
                </a:solidFill>
              </a:rPr>
              <a:t>global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styles, images and favicons used in the </a:t>
            </a:r>
            <a:r>
              <a:rPr lang="en-US" dirty="0" smtClean="0">
                <a:solidFill>
                  <a:schemeClr val="accent1"/>
                </a:solidFill>
              </a:rPr>
              <a:t>whole</a:t>
            </a:r>
            <a:r>
              <a:rPr lang="en-US" dirty="0" smtClean="0"/>
              <a:t> project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Import bootstrap at </a:t>
            </a:r>
            <a:r>
              <a:rPr lang="en-US" dirty="0" smtClean="0">
                <a:solidFill>
                  <a:schemeClr val="accent1"/>
                </a:solidFill>
              </a:rPr>
              <a:t>assets/</a:t>
            </a:r>
            <a:r>
              <a:rPr lang="en-US" dirty="0" err="1" smtClean="0">
                <a:solidFill>
                  <a:schemeClr val="accent1"/>
                </a:solidFill>
              </a:rPr>
              <a:t>css</a:t>
            </a:r>
            <a:r>
              <a:rPr lang="en-US" dirty="0" smtClean="0">
                <a:solidFill>
                  <a:schemeClr val="accent1"/>
                </a:solidFill>
              </a:rPr>
              <a:t>/bootstrap.css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1"/>
                </a:solidFill>
              </a:rPr>
              <a:t>angular-</a:t>
            </a:r>
            <a:r>
              <a:rPr lang="en-US" dirty="0" err="1" smtClean="0">
                <a:solidFill>
                  <a:schemeClr val="accent1"/>
                </a:solidFill>
              </a:rPr>
              <a:t>cli.json</a:t>
            </a:r>
            <a:r>
              <a:rPr lang="en-US" dirty="0" smtClean="0"/>
              <a:t> to bundle such styles with </a:t>
            </a:r>
            <a:r>
              <a:rPr lang="en-US" dirty="0" err="1" smtClean="0">
                <a:solidFill>
                  <a:schemeClr val="accent1"/>
                </a:solidFill>
              </a:rPr>
              <a:t>webpack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 Folder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124200"/>
            <a:ext cx="10439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@import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('https://unpkg.com/bootstrap@3.3.7/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/bootstrap.min.css');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5324673"/>
            <a:ext cx="10439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"styles": [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"styles.css",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assets/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/bootstrap.css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]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5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4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1046</Words>
  <Application>Microsoft Office PowerPoint</Application>
  <PresentationFormat>Custom</PresentationFormat>
  <Paragraphs>200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2_SoftUni 16x9</vt:lpstr>
      <vt:lpstr>3_SoftUni 16x9</vt:lpstr>
      <vt:lpstr>4_SoftUni 16x9</vt:lpstr>
      <vt:lpstr>Best Practices</vt:lpstr>
      <vt:lpstr>Table of Contents</vt:lpstr>
      <vt:lpstr>Have a Question?</vt:lpstr>
      <vt:lpstr>Code Style</vt:lpstr>
      <vt:lpstr>Single Responsibility Principle</vt:lpstr>
      <vt:lpstr>File Names</vt:lpstr>
      <vt:lpstr>Properties Code Style</vt:lpstr>
      <vt:lpstr>Architecture</vt:lpstr>
      <vt:lpstr>Assets Folder</vt:lpstr>
      <vt:lpstr>Environment Variables</vt:lpstr>
      <vt:lpstr>Folder Structure</vt:lpstr>
      <vt:lpstr>Folder Structure (2)</vt:lpstr>
      <vt:lpstr>Guards</vt:lpstr>
      <vt:lpstr>Guards Overview</vt:lpstr>
      <vt:lpstr>CanActivate Guard</vt:lpstr>
      <vt:lpstr>Guard Example</vt:lpstr>
      <vt:lpstr>Lazy Loading</vt:lpstr>
      <vt:lpstr>Lazy Loading Overview</vt:lpstr>
      <vt:lpstr>Preparing for Lazy Loading</vt:lpstr>
      <vt:lpstr>Summary</vt:lpstr>
      <vt:lpstr>JavaScript Web – Angular Fundamentals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2017-12-07T11:45:46Z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