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74" r:id="rId3"/>
    <p:sldId id="276" r:id="rId4"/>
    <p:sldId id="551" r:id="rId5"/>
    <p:sldId id="576" r:id="rId6"/>
    <p:sldId id="707" r:id="rId7"/>
    <p:sldId id="709" r:id="rId8"/>
    <p:sldId id="708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717" r:id="rId17"/>
    <p:sldId id="718" r:id="rId18"/>
    <p:sldId id="720" r:id="rId19"/>
    <p:sldId id="721" r:id="rId20"/>
    <p:sldId id="457" r:id="rId21"/>
    <p:sldId id="552" r:id="rId22"/>
    <p:sldId id="553" r:id="rId23"/>
    <p:sldId id="419" r:id="rId24"/>
    <p:sldId id="420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276"/>
            <p14:sldId id="551"/>
          </p14:sldIdLst>
        </p14:section>
        <p14:section name="JSON" id="{813DF7E2-74AB-4E3A-9B46-2566DC216237}">
          <p14:sldIdLst>
            <p14:sldId id="576"/>
            <p14:sldId id="707"/>
            <p14:sldId id="709"/>
            <p14:sldId id="708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20"/>
            <p14:sldId id="721"/>
          </p14:sldIdLst>
        </p14:section>
        <p14:section name="Summary" id="{BD60B6E9-85E7-49E8-9F66-AE28A5DD5D66}">
          <p14:sldIdLst>
            <p14:sldId id="457"/>
            <p14:sldId id="552"/>
            <p14:sldId id="553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5C0E"/>
    <a:srgbClr val="FBEEDC"/>
    <a:srgbClr val="CC0000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44" autoAdjust="0"/>
    <p:restoredTop sz="79484" autoAdjust="0"/>
  </p:normalViewPr>
  <p:slideViewPr>
    <p:cSldViewPr>
      <p:cViewPr varScale="1">
        <p:scale>
          <a:sx n="60" d="100"/>
          <a:sy n="60" d="100"/>
        </p:scale>
        <p:origin x="43" y="6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5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342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6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15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914400"/>
            <a:ext cx="8417755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983" y="1781599"/>
            <a:ext cx="5705941" cy="6866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Exporting and Importing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7212" y="3940927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6970305" y="3796677"/>
            <a:ext cx="1688797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85447"/>
              </p:ext>
            </p:extLst>
          </p:nvPr>
        </p:nvGraphicFramePr>
        <p:xfrm>
          <a:off x="1598612" y="1524000"/>
          <a:ext cx="8841260" cy="4676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630">
                  <a:extLst>
                    <a:ext uri="{9D8B030D-6E8A-4147-A177-3AD203B41FA5}">
                      <a16:colId xmlns:a16="http://schemas.microsoft.com/office/drawing/2014/main" val="13733373"/>
                    </a:ext>
                  </a:extLst>
                </a:gridCol>
                <a:gridCol w="4420630">
                  <a:extLst>
                    <a:ext uri="{9D8B030D-6E8A-4147-A177-3AD203B41FA5}">
                      <a16:colId xmlns:a16="http://schemas.microsoft.com/office/drawing/2014/main" val="3167860450"/>
                    </a:ext>
                  </a:extLst>
                </a:gridCol>
              </a:tblGrid>
              <a:tr h="497450">
                <a:tc>
                  <a:txBody>
                    <a:bodyPr/>
                    <a:lstStyle/>
                    <a:p>
                      <a:r>
                        <a:rPr lang="en-GB" sz="2600" dirty="0"/>
                        <a:t>Type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GB" sz="2600"/>
                        <a:t>Description</a:t>
                      </a:r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val="2729463528"/>
                  </a:ext>
                </a:extLst>
              </a:tr>
              <a:tr h="895411">
                <a:tc>
                  <a:txBody>
                    <a:bodyPr/>
                    <a:lstStyle/>
                    <a:p>
                      <a:r>
                        <a:rPr lang="en-GB" sz="2600"/>
                        <a:t>Number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double- precision </a:t>
                      </a:r>
                      <a:r>
                        <a:rPr lang="en-US" sz="2600" dirty="0" smtClean="0"/>
                        <a:t>floating-point</a:t>
                      </a:r>
                      <a:endParaRPr lang="en-US" sz="2600" dirty="0"/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val="890411697"/>
                  </a:ext>
                </a:extLst>
              </a:tr>
              <a:tr h="895411">
                <a:tc>
                  <a:txBody>
                    <a:bodyPr/>
                    <a:lstStyle/>
                    <a:p>
                      <a:r>
                        <a:rPr lang="en-GB" sz="2600"/>
                        <a:t>String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double-quoted </a:t>
                      </a:r>
                      <a:r>
                        <a:rPr lang="en-US" sz="2600" dirty="0" smtClean="0"/>
                        <a:t>Unicode</a:t>
                      </a:r>
                      <a:endParaRPr lang="en-US" sz="2600" dirty="0"/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val="258679773"/>
                  </a:ext>
                </a:extLst>
              </a:tr>
              <a:tr h="497450">
                <a:tc>
                  <a:txBody>
                    <a:bodyPr/>
                    <a:lstStyle/>
                    <a:p>
                      <a:r>
                        <a:rPr lang="en-GB" sz="2600"/>
                        <a:t>Boolean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GB" sz="2600"/>
                        <a:t>true or false</a:t>
                      </a:r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val="1981649514"/>
                  </a:ext>
                </a:extLst>
              </a:tr>
              <a:tr h="497450">
                <a:tc>
                  <a:txBody>
                    <a:bodyPr/>
                    <a:lstStyle/>
                    <a:p>
                      <a:r>
                        <a:rPr lang="en-GB" sz="2600"/>
                        <a:t>Array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an ordered sequence of values</a:t>
                      </a:r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val="1794253545"/>
                  </a:ext>
                </a:extLst>
              </a:tr>
              <a:tr h="895411">
                <a:tc>
                  <a:txBody>
                    <a:bodyPr/>
                    <a:lstStyle/>
                    <a:p>
                      <a:r>
                        <a:rPr lang="en-GB" sz="2600" dirty="0"/>
                        <a:t>Object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an unordered collection of key:value pairs</a:t>
                      </a:r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val="3638633125"/>
                  </a:ext>
                </a:extLst>
              </a:tr>
              <a:tr h="497450">
                <a:tc>
                  <a:txBody>
                    <a:bodyPr/>
                    <a:lstStyle/>
                    <a:p>
                      <a:r>
                        <a:rPr lang="en-GB" sz="2600" dirty="0"/>
                        <a:t>null</a:t>
                      </a:r>
                    </a:p>
                  </a:txBody>
                  <a:tcPr marL="99490" marR="99490" marT="49745" marB="49745" anchor="ctr"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empty</a:t>
                      </a:r>
                    </a:p>
                  </a:txBody>
                  <a:tcPr marL="99490" marR="99490" marT="49745" marB="49745" anchor="ctr"/>
                </a:tc>
                <a:extLst>
                  <a:ext uri="{0D108BD9-81ED-4DB2-BD59-A6C34878D82A}">
                    <a16:rowId xmlns:a16="http://schemas.microsoft.com/office/drawing/2014/main" val="382838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01679"/>
          </a:xfrm>
        </p:spPr>
        <p:txBody>
          <a:bodyPr/>
          <a:lstStyle/>
          <a:p>
            <a:r>
              <a:rPr lang="en-US" dirty="0"/>
              <a:t>Provide easy to use </a:t>
            </a:r>
            <a:r>
              <a:rPr lang="en-US" dirty="0" smtClean="0"/>
              <a:t>mechanisms </a:t>
            </a:r>
            <a:r>
              <a:rPr lang="en-US" dirty="0"/>
              <a:t>to convert Java to JSON and vice-versa</a:t>
            </a:r>
          </a:p>
          <a:p>
            <a:r>
              <a:rPr lang="en-US" dirty="0" smtClean="0"/>
              <a:t>Generate </a:t>
            </a:r>
            <a:r>
              <a:rPr lang="en-US" dirty="0"/>
              <a:t>compact and readability JSON output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4355516"/>
            <a:ext cx="1111895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&lt;groupId&gt;com.google.code.gson&lt;/groupId&gt;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&lt;artifactId&gt;gson&lt;/artifactId&gt;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dependency&gt;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1774" y="3810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03987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Gson</a:t>
            </a:r>
            <a:r>
              <a:rPr lang="en-US" dirty="0" smtClean="0"/>
              <a:t> objects are responsible for the JSON manipulations</a:t>
            </a:r>
            <a:endParaRPr lang="en-US" dirty="0"/>
          </a:p>
          <a:p>
            <a:r>
              <a:rPr lang="en-US" dirty="0" err="1" smtClean="0"/>
              <a:t>GsonBuilder</a:t>
            </a:r>
            <a:r>
              <a:rPr lang="en-US" dirty="0" smtClean="0"/>
              <a:t> creates an instance of GSON</a:t>
            </a:r>
          </a:p>
          <a:p>
            <a:r>
              <a:rPr lang="en-GB" dirty="0" err="1"/>
              <a:t>excludeFieldsWithoutExposeAnnotation</a:t>
            </a:r>
            <a:r>
              <a:rPr lang="en-GB" dirty="0" smtClean="0"/>
              <a:t>() – excludes fields without @Expose annotation</a:t>
            </a:r>
          </a:p>
          <a:p>
            <a:r>
              <a:rPr lang="en-GB" dirty="0" err="1" smtClean="0"/>
              <a:t>setPrettyPrinting</a:t>
            </a:r>
            <a:r>
              <a:rPr lang="en-GB" dirty="0" smtClean="0"/>
              <a:t>() – justifies the JSON</a:t>
            </a:r>
          </a:p>
          <a:p>
            <a:r>
              <a:rPr lang="en-GB" dirty="0" smtClean="0"/>
              <a:t>create() – creates an instance of </a:t>
            </a:r>
            <a:r>
              <a:rPr lang="en-GB" dirty="0" err="1" smtClean="0"/>
              <a:t>Gson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GSON Initialization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454" y="5105400"/>
            <a:ext cx="1111895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Gson gson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GsonBuilder()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.excludeFieldsWithoutExposeAnnotation()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.setPrettyPrinting()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.create();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41216" y="4559884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9854" y="1612316"/>
            <a:ext cx="11118958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street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616" y="10668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9854" y="5270509"/>
            <a:ext cx="111189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new AddressJsonDto();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addressJsonDto.setCountry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("Bulgaria");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addressJsonDto.setCity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addressJsonDto.setStreet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("Mladost 4");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this.gson.toJson(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3616" y="4724993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2412" y="1385234"/>
            <a:ext cx="2971800" cy="56955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filed will be imported/exported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921635" y="5827198"/>
            <a:ext cx="2209800" cy="364019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Creates JSON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Single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2309" y="1600200"/>
            <a:ext cx="111189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new AddressJsonDto();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addressJsonDto.setCountry("Bulgaria");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addressJsonDto.setCity("Sofia");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addressJsonDto.setStreet("Mladost 4");</a:t>
            </a:r>
            <a:b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6071" y="1054684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9833" y="3276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82309" y="3822116"/>
            <a:ext cx="111189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2309" y="1600200"/>
            <a:ext cx="11118958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List&lt;AddressJsonDto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addressJsonDtos = new ArrayList&lt;&gt;();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addressJsonDtos.add(addressJsonDtoBulgaria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addressJsonDtos.add(addressJsonDtoSpain);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 =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this.gson.toJson(addressJsonDto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87017" y="1054684"/>
            <a:ext cx="111142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76071" y="29718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82309" y="3517316"/>
            <a:ext cx="1111895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"Las Ramblas"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9854" y="1612316"/>
            <a:ext cx="11118958" cy="2853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street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616" y="10668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9854" y="5270509"/>
            <a:ext cx="11118958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 addressJsonDto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this.gson.fromJson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files/input/json/address.json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AddressJsonDto.class);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3616" y="4724993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2412" y="1385234"/>
            <a:ext cx="2971800" cy="56955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filed will be imported/exported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89412" y="5011672"/>
            <a:ext cx="2209800" cy="364019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Creates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3616" y="2321807"/>
            <a:ext cx="4808758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AddressJsonDto implements Serializable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country;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@Expose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street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616" y="1745514"/>
            <a:ext cx="4814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38850" y="3160007"/>
            <a:ext cx="4808758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32612" y="2583714"/>
            <a:ext cx="4814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89412" y="3575779"/>
            <a:ext cx="3048000" cy="76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60812" y="3949702"/>
            <a:ext cx="3301516" cy="4642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62654" y="4320055"/>
            <a:ext cx="3199674" cy="9158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2309" y="1600200"/>
            <a:ext cx="11118958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AddressJsonDto[] addressJsonDtos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this.gson.fromJson(AddressJsonDto[].class, "/files/input/json/addresses.json");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87017" y="1054684"/>
            <a:ext cx="1111425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JsonParser.java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76071" y="29718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82309" y="3517316"/>
            <a:ext cx="1111895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"Bulgaria",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"Sofia",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"Mladost 4"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"country":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"city":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"street": "Las Ramblas"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46412" y="1099762"/>
            <a:ext cx="2209800" cy="364019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Array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JSON Export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JSON Import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JSON Export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JSON Import</a:t>
            </a: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0812" y="3940927"/>
            <a:ext cx="2133598" cy="2341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22" y="4797067"/>
            <a:ext cx="1535790" cy="15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JDBC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680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19" y="2661600"/>
            <a:ext cx="2113939" cy="1125018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820" y="1226382"/>
            <a:ext cx="2113939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900" y="4250945"/>
            <a:ext cx="2531350" cy="997199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384" y="1229072"/>
            <a:ext cx="2519230" cy="967343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318" y="2661600"/>
            <a:ext cx="4497427" cy="1125018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6248" y="4250944"/>
            <a:ext cx="3232130" cy="997200"/>
          </a:xfrm>
          <a:prstGeom prst="roundRect">
            <a:avLst>
              <a:gd name="adj" fmla="val 2953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80377" y="4250944"/>
            <a:ext cx="4838688" cy="1009256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9318" y="1226382"/>
            <a:ext cx="4497427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2900" y="5741935"/>
            <a:ext cx="7174822" cy="658865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2900" y="2661600"/>
            <a:ext cx="2531350" cy="1125018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7825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#Hibernate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252"/>
            <a:ext cx="12188826" cy="68613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81" y="0"/>
            <a:ext cx="12190413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30895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JSON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= JavaScript Object Notation</a:t>
            </a:r>
          </a:p>
          <a:p>
            <a:r>
              <a:rPr lang="en-US" dirty="0"/>
              <a:t>JSON is </a:t>
            </a:r>
            <a:r>
              <a:rPr lang="en-US" dirty="0" smtClean="0"/>
              <a:t>a subset </a:t>
            </a:r>
            <a:r>
              <a:rPr lang="en-US" dirty="0"/>
              <a:t>of JavaScript syntax</a:t>
            </a:r>
            <a:endParaRPr lang="en-US" dirty="0" smtClean="0"/>
          </a:p>
          <a:p>
            <a:r>
              <a:rPr lang="en-US" dirty="0" smtClean="0"/>
              <a:t>JSON is a lightweight </a:t>
            </a:r>
            <a:r>
              <a:rPr lang="en-US" dirty="0"/>
              <a:t>format that is used for data </a:t>
            </a:r>
            <a:r>
              <a:rPr lang="en-US" dirty="0" smtClean="0"/>
              <a:t>interchanging</a:t>
            </a:r>
          </a:p>
          <a:p>
            <a:r>
              <a:rPr lang="en-US" dirty="0"/>
              <a:t>JSON is easy to read and </a:t>
            </a:r>
            <a:r>
              <a:rPr lang="en-US" dirty="0" smtClean="0"/>
              <a:t>write</a:t>
            </a:r>
          </a:p>
          <a:p>
            <a:r>
              <a:rPr lang="en-GB" dirty="0"/>
              <a:t>JSON is language </a:t>
            </a:r>
            <a:r>
              <a:rPr lang="en-GB" dirty="0" smtClean="0"/>
              <a:t>independent</a:t>
            </a:r>
          </a:p>
          <a:p>
            <a:r>
              <a:rPr lang="en-US" dirty="0"/>
              <a:t>JSON </a:t>
            </a:r>
            <a:r>
              <a:rPr lang="en-US" dirty="0" smtClean="0"/>
              <a:t>format is </a:t>
            </a:r>
            <a:r>
              <a:rPr lang="en-US" dirty="0"/>
              <a:t>primarily used to transmit data between a server and web </a:t>
            </a:r>
            <a:r>
              <a:rPr lang="en-US" dirty="0" smtClean="0"/>
              <a:t>application</a:t>
            </a:r>
          </a:p>
          <a:p>
            <a:r>
              <a:rPr lang="en-US" dirty="0"/>
              <a:t>The filename extension is </a:t>
            </a:r>
            <a:r>
              <a:rPr lang="en-US" b="1" dirty="0"/>
              <a:t>.</a:t>
            </a:r>
            <a:r>
              <a:rPr lang="en-US" b="1" dirty="0" smtClean="0"/>
              <a:t>json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Specifics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55994"/>
            <a:ext cx="11118958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Daniel",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Sempre",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"age"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"isMarried"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1010478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1774" y="4341559"/>
            <a:ext cx="11118958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person  =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"Daniel",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"Sempre",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isMarried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5536" y="3796043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 object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3" y="1295399"/>
            <a:ext cx="1143000" cy="344803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94012" y="1295399"/>
            <a:ext cx="1143000" cy="344803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13012" y="4200916"/>
            <a:ext cx="1143000" cy="344803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Variable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035424" y="4184777"/>
            <a:ext cx="1143000" cy="344803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977613" y="4705318"/>
            <a:ext cx="1143000" cy="344803"/>
          </a:xfrm>
          <a:prstGeom prst="wedgeRoundRectCallout">
            <a:avLst>
              <a:gd name="adj1" fmla="val -59980"/>
              <a:gd name="adj2" fmla="val 936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Property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Function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989012" y="2209800"/>
            <a:ext cx="1600200" cy="2971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Client</a:t>
            </a:r>
            <a:endParaRPr lang="bg-BG" sz="2000" dirty="0"/>
          </a:p>
        </p:txBody>
      </p:sp>
      <p:sp>
        <p:nvSpPr>
          <p:cNvPr id="6" name="Rectangle 5"/>
          <p:cNvSpPr/>
          <p:nvPr/>
        </p:nvSpPr>
        <p:spPr>
          <a:xfrm>
            <a:off x="1065212" y="29718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person.js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1070250" y="40386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car.js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9599612" y="2209800"/>
            <a:ext cx="16002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Server</a:t>
            </a:r>
            <a:endParaRPr lang="bg-BG" sz="2000" dirty="0"/>
          </a:p>
        </p:txBody>
      </p:sp>
      <p:sp>
        <p:nvSpPr>
          <p:cNvPr id="10" name="Rectangle 9"/>
          <p:cNvSpPr/>
          <p:nvPr/>
        </p:nvSpPr>
        <p:spPr>
          <a:xfrm>
            <a:off x="9670774" y="28194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PersonController.java</a:t>
            </a:r>
            <a:endParaRPr lang="bg-BG" sz="2000" dirty="0"/>
          </a:p>
        </p:txBody>
      </p:sp>
      <p:sp>
        <p:nvSpPr>
          <p:cNvPr id="11" name="Rectangle 10"/>
          <p:cNvSpPr/>
          <p:nvPr/>
        </p:nvSpPr>
        <p:spPr>
          <a:xfrm>
            <a:off x="9675812" y="3886200"/>
            <a:ext cx="1447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CarController.java</a:t>
            </a:r>
            <a:endParaRPr lang="bg-BG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41612" y="3236843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41612" y="3581400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77613" y="3147392"/>
            <a:ext cx="1954999" cy="48039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person.json</a:t>
            </a:r>
            <a:endParaRPr lang="bg-BG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41612" y="4227443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741612" y="4572000"/>
            <a:ext cx="66439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7613" y="4159527"/>
            <a:ext cx="1954999" cy="48039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car.json</a:t>
            </a:r>
            <a:endParaRPr lang="bg-BG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797110" y="1356282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JavaScript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0000045" y="1396001"/>
            <a:ext cx="16569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Java, PHP, C#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5311228" y="2375044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JSON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4355516"/>
            <a:ext cx="11118958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Daniel",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Sempre",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"age"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24,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"isMarried"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3810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55812" y="4217834"/>
            <a:ext cx="1143000" cy="344803"/>
          </a:xfrm>
          <a:prstGeom prst="wedgeRoundRectCallout">
            <a:avLst>
              <a:gd name="adj1" fmla="val -40270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79812" y="4217834"/>
            <a:ext cx="1143000" cy="344803"/>
          </a:xfrm>
          <a:prstGeom prst="wedgeRoundRectCallout">
            <a:avLst>
              <a:gd name="adj1" fmla="val -43748"/>
              <a:gd name="adj2" fmla="val 923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85059" y="3883635"/>
            <a:ext cx="1770753" cy="404873"/>
          </a:xfrm>
          <a:prstGeom prst="wedgeRoundRectCallout">
            <a:avLst>
              <a:gd name="adj1" fmla="val -19868"/>
              <a:gd name="adj2" fmla="val 886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holder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313387"/>
          </a:xfrm>
        </p:spPr>
        <p:txBody>
          <a:bodyPr/>
          <a:lstStyle/>
          <a:p>
            <a:r>
              <a:rPr lang="en-US" dirty="0"/>
              <a:t>Data is represented in name/value pairs</a:t>
            </a:r>
            <a:r>
              <a:rPr lang="en-US" dirty="0" smtClean="0"/>
              <a:t>.</a:t>
            </a:r>
          </a:p>
          <a:p>
            <a:r>
              <a:rPr lang="en-GB" dirty="0"/>
              <a:t>Curly braces hold </a:t>
            </a:r>
            <a:r>
              <a:rPr lang="en-GB" dirty="0" smtClean="0"/>
              <a:t>objects</a:t>
            </a:r>
          </a:p>
          <a:p>
            <a:r>
              <a:rPr lang="en-GB" dirty="0"/>
              <a:t>Square brackets hold arrays</a:t>
            </a:r>
            <a:endParaRPr lang="en-US" dirty="0" smtClean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32212" y="5017973"/>
            <a:ext cx="2438400" cy="344803"/>
          </a:xfrm>
          <a:prstGeom prst="wedgeRoundRectCallout">
            <a:avLst>
              <a:gd name="adj1" fmla="val -42878"/>
              <a:gd name="adj2" fmla="val -690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Comma separeted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7454" y="1682174"/>
            <a:ext cx="1111895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"firstName"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"John",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"lastName"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"Snow",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"country"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"Spain",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"city"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"Barcelona",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"street"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"Barcelona"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phoneNumbers"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"1e341341"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"542152"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]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1216" y="1136658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person.json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370012" y="1497257"/>
            <a:ext cx="1143000" cy="344803"/>
          </a:xfrm>
          <a:prstGeom prst="wedgeRoundRectCallout">
            <a:avLst>
              <a:gd name="adj1" fmla="val -40270"/>
              <a:gd name="adj2" fmla="val 952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864070" y="1490961"/>
            <a:ext cx="1143000" cy="344803"/>
          </a:xfrm>
          <a:prstGeom prst="wedgeRoundRectCallout">
            <a:avLst>
              <a:gd name="adj1" fmla="val -43748"/>
              <a:gd name="adj2" fmla="val 923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7592" y="1041143"/>
            <a:ext cx="1770753" cy="404873"/>
          </a:xfrm>
          <a:prstGeom prst="wedgeRoundRectCallout">
            <a:avLst>
              <a:gd name="adj1" fmla="val -19868"/>
              <a:gd name="adj2" fmla="val 886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 holder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941512" y="2208878"/>
            <a:ext cx="1905000" cy="344803"/>
          </a:xfrm>
          <a:prstGeom prst="wedgeRoundRectCallout">
            <a:avLst>
              <a:gd name="adj1" fmla="val -43748"/>
              <a:gd name="adj2" fmla="val 923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Nested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3012" y="3400133"/>
            <a:ext cx="2895600" cy="344803"/>
          </a:xfrm>
          <a:prstGeom prst="wedgeRoundRectCallout">
            <a:avLst>
              <a:gd name="adj1" fmla="val -43748"/>
              <a:gd name="adj2" fmla="val 923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Nested array of objects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243607" y="4029521"/>
            <a:ext cx="1784005" cy="344803"/>
          </a:xfrm>
          <a:prstGeom prst="wedgeRoundRectCallout">
            <a:avLst>
              <a:gd name="adj1" fmla="val -58632"/>
              <a:gd name="adj2" fmla="val -315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holder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1020</Words>
  <Application>Microsoft Office PowerPoint</Application>
  <PresentationFormat>Custom</PresentationFormat>
  <Paragraphs>289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JSON</vt:lpstr>
      <vt:lpstr>Table of Content</vt:lpstr>
      <vt:lpstr>Questions</vt:lpstr>
      <vt:lpstr>PowerPoint Presentation</vt:lpstr>
      <vt:lpstr>JSON Specifics</vt:lpstr>
      <vt:lpstr>JSON Example</vt:lpstr>
      <vt:lpstr>JSON Function</vt:lpstr>
      <vt:lpstr>JSON Structure</vt:lpstr>
      <vt:lpstr>JSON Structure</vt:lpstr>
      <vt:lpstr>JSON Data Types</vt:lpstr>
      <vt:lpstr>GSON</vt:lpstr>
      <vt:lpstr>GSON Initialization</vt:lpstr>
      <vt:lpstr>Export Single Object to JSON</vt:lpstr>
      <vt:lpstr>Export Single Object to JSON</vt:lpstr>
      <vt:lpstr>Export Multiple Object to JSON</vt:lpstr>
      <vt:lpstr>Import Single Object to JSON</vt:lpstr>
      <vt:lpstr>Import Single Object to JSON</vt:lpstr>
      <vt:lpstr>Import Multiple Object to JSON</vt:lpstr>
      <vt:lpstr>Summary</vt:lpstr>
      <vt:lpstr>JDBC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2016-11-23T15:36:52Z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