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89" r:id="rId5"/>
    <p:sldId id="490" r:id="rId6"/>
    <p:sldId id="491" r:id="rId7"/>
    <p:sldId id="492" r:id="rId8"/>
    <p:sldId id="493" r:id="rId9"/>
    <p:sldId id="516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9" r:id="rId33"/>
    <p:sldId id="520" r:id="rId34"/>
    <p:sldId id="459" r:id="rId35"/>
    <p:sldId id="424" r:id="rId36"/>
    <p:sldId id="419" r:id="rId37"/>
    <p:sldId id="420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AEDF2"/>
    <a:srgbClr val="FDFFFF"/>
    <a:srgbClr val="F8DC9E"/>
    <a:srgbClr val="F0A22E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22-Jun-2015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22-Jun-2015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4281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593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413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1001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2690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3201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57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7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522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9900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095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698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FA12-9A76-45AB-8721-8770464A6741}" type="datetime1">
              <a:rPr lang="en-US" smtClean="0"/>
              <a:t>22-Jun-2015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BD3A-B554-4194-92B4-25F4D1DBED4B}" type="datetime1">
              <a:rPr lang="en-US" smtClean="0"/>
              <a:t>22-Jun-2015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1.png"/><Relationship Id="rId18" Type="http://schemas.openxmlformats.org/officeDocument/2006/relationships/image" Target="../media/image34.png"/><Relationship Id="rId3" Type="http://schemas.openxmlformats.org/officeDocument/2006/relationships/hyperlink" Target="https://softuni.bg/trainings/1147/Data-Structures-June-2015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jpeg"/><Relationship Id="rId15" Type="http://schemas.openxmlformats.org/officeDocument/2006/relationships/image" Target="../media/image32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softwaregroup-bg.com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</a:t>
            </a:r>
            <a:b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427412" y="838200"/>
            <a:ext cx="8092742" cy="1365737"/>
          </a:xfrm>
        </p:spPr>
        <p:txBody>
          <a:bodyPr>
            <a:normAutofit/>
          </a:bodyPr>
          <a:lstStyle/>
          <a:p>
            <a:r>
              <a:rPr lang="en-US" dirty="0" smtClean="0"/>
              <a:t>Linear Data Structures: Lists</a:t>
            </a:r>
            <a:endParaRPr lang="en-US" dirty="0"/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427412" y="2217528"/>
            <a:ext cx="8092742" cy="1287673"/>
          </a:xfrm>
        </p:spPr>
        <p:txBody>
          <a:bodyPr>
            <a:normAutofit/>
          </a:bodyPr>
          <a:lstStyle/>
          <a:p>
            <a:r>
              <a:rPr lang="en-US" dirty="0" smtClean="0"/>
              <a:t>Lists, Linked List, Doubly-Linked List, List&lt;T&gt; Class, Collections</a:t>
            </a:r>
            <a:endParaRPr lang="en-US" dirty="0"/>
          </a:p>
        </p:txBody>
      </p:sp>
      <p:pic>
        <p:nvPicPr>
          <p:cNvPr id="15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93" y="4038553"/>
            <a:ext cx="4411277" cy="2254925"/>
          </a:xfrm>
          <a:prstGeom prst="roundRect">
            <a:avLst>
              <a:gd name="adj" fmla="val 1363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</a:t>
            </a:r>
            <a:r>
              <a:rPr lang="en-US" dirty="0" smtClean="0"/>
              <a:t>by </a:t>
            </a:r>
            <a:r>
              <a:rPr lang="en-US" dirty="0"/>
              <a:t>array </a:t>
            </a:r>
            <a:r>
              <a:rPr lang="en-US" dirty="0" smtClean="0"/>
              <a:t>+ auto-grow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Size is dynamically increased as </a:t>
            </a:r>
            <a:r>
              <a:rPr lang="en-US" dirty="0" smtClean="0"/>
              <a:t>needed (auto-grow)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</a:t>
            </a:r>
            <a:r>
              <a:rPr lang="en-US" dirty="0" smtClean="0"/>
              <a:t>elements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amortized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4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840518" y="1371600"/>
            <a:ext cx="10511694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= new List&lt;string&gt;() { "C#", "Java"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99412" y="3693301"/>
            <a:ext cx="312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Result: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39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48" y="1143000"/>
            <a:ext cx="6429264" cy="3140006"/>
          </a:xfrm>
          <a:prstGeom prst="roundRect">
            <a:avLst>
              <a:gd name="adj" fmla="val 2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340" y="4758176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99340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56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200" dirty="0"/>
              <a:t> – access element by </a:t>
            </a:r>
            <a:r>
              <a:rPr lang="en-US" sz="3200" dirty="0" smtClean="0"/>
              <a:t>index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bg-BG" sz="32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200" dirty="0"/>
              <a:t> – inserts given element to the list at a specified </a:t>
            </a:r>
            <a:r>
              <a:rPr lang="en-US" sz="3200" dirty="0" smtClean="0"/>
              <a:t>position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bg-BG" sz="3200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200" dirty="0"/>
              <a:t> – removes the first occurrence of given </a:t>
            </a:r>
            <a:r>
              <a:rPr lang="en-US" sz="3200" dirty="0" smtClean="0"/>
              <a:t>element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200" dirty="0"/>
              <a:t> – removes the element at the specified </a:t>
            </a:r>
            <a:r>
              <a:rPr lang="en-US" sz="3200" dirty="0" smtClean="0"/>
              <a:t>position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200" dirty="0"/>
              <a:t> – removes all </a:t>
            </a:r>
            <a:r>
              <a:rPr lang="en-US" sz="3200" dirty="0" smtClean="0"/>
              <a:t>elements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200" dirty="0"/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dirty="0"/>
              <a:t> – determines whether an element is part of the </a:t>
            </a:r>
            <a:r>
              <a:rPr lang="en-US" sz="3200" dirty="0" smtClean="0"/>
              <a:t>list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18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IndexOf(value)</a:t>
            </a:r>
            <a:r>
              <a:rPr lang="en-US" sz="3200" dirty="0" smtClean="0"/>
              <a:t> </a:t>
            </a:r>
            <a:r>
              <a:rPr lang="en-US" sz="3200" dirty="0"/>
              <a:t>– returns the index of the first occurrence of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in the list </a:t>
            </a:r>
            <a:r>
              <a:rPr lang="bg-BG" sz="3200" dirty="0"/>
              <a:t>(</a:t>
            </a:r>
            <a:r>
              <a:rPr lang="en-US" sz="3200" dirty="0"/>
              <a:t>zero-based</a:t>
            </a:r>
            <a:r>
              <a:rPr lang="bg-BG" sz="3200" dirty="0" smtClean="0"/>
              <a:t>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sz="3200" dirty="0"/>
              <a:t> – reverses the order of the elements in the list or a portion of </a:t>
            </a:r>
            <a:r>
              <a:rPr lang="en-US" sz="3200" dirty="0" smtClean="0"/>
              <a:t>it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2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3200" dirty="0"/>
              <a:t> – sorts </a:t>
            </a:r>
            <a:r>
              <a:rPr lang="en-US" sz="3200" dirty="0" smtClean="0"/>
              <a:t>the list elements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* log(n))</a:t>
            </a:r>
            <a:endParaRPr lang="en-US" sz="32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dirty="0"/>
              <a:t> – converts the elements of the list to an </a:t>
            </a:r>
            <a:r>
              <a:rPr lang="en-US" sz="3200" dirty="0" smtClean="0"/>
              <a:t>array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200" dirty="0"/>
              <a:t> – sets the capacity to the actual number of </a:t>
            </a:r>
            <a:r>
              <a:rPr lang="en-US" sz="3200" dirty="0" smtClean="0"/>
              <a:t>elements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noProof="1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61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190413" y="3702670"/>
            <a:ext cx="11804822" cy="30188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keeps </a:t>
            </a:r>
            <a:r>
              <a:rPr lang="en-US" dirty="0"/>
              <a:t>a </a:t>
            </a:r>
            <a:r>
              <a:rPr lang="en-US" dirty="0" smtClean="0"/>
              <a:t>buffer memory (capacity), </a:t>
            </a:r>
            <a:r>
              <a:rPr lang="en-US" dirty="0"/>
              <a:t>allocated in </a:t>
            </a:r>
            <a:r>
              <a:rPr lang="en-US" dirty="0" smtClean="0"/>
              <a:t>advance, to allow fast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Occasionally the capacity grows (doubles)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List&lt;T&gt;</a:t>
            </a:r>
            <a:r>
              <a:rPr lang="en-US" dirty="0" smtClean="0"/>
              <a:t>: How It Works?</a:t>
            </a:r>
            <a:endParaRPr lang="bg-BG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3313"/>
              </p:ext>
            </p:extLst>
          </p:nvPr>
        </p:nvGraphicFramePr>
        <p:xfrm>
          <a:off x="3800996" y="1712803"/>
          <a:ext cx="6434719" cy="447302"/>
        </p:xfrm>
        <a:graphic>
          <a:graphicData uri="http://schemas.openxmlformats.org/drawingml/2006/table">
            <a:tbl>
              <a:tblPr/>
              <a:tblGrid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30707"/>
                <a:gridCol w="428858"/>
                <a:gridCol w="428858"/>
              </a:tblGrid>
              <a:tr h="4473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5496740" y="522741"/>
            <a:ext cx="460375" cy="383598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8736635" y="1171833"/>
            <a:ext cx="460375" cy="253779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6845102" y="-1717571"/>
            <a:ext cx="354454" cy="6426779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412" y="1646542"/>
            <a:ext cx="249299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2219" y="88243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9924" y="2657659"/>
            <a:ext cx="2131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4760" y="264342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</a:p>
        </p:txBody>
      </p:sp>
    </p:spTree>
    <p:extLst>
      <p:ext uri="{BB962C8B-B14F-4D97-AF65-F5344CB8AC3E}">
        <p14:creationId xmlns:p14="http://schemas.microsoft.com/office/powerpoint/2010/main" val="3562211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</a:t>
            </a:r>
            <a:r>
              <a:rPr lang="en-US" dirty="0" smtClean="0"/>
              <a:t>an Interval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735518" y="1153210"/>
            <a:ext cx="106928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FindPrimes(int start, int end)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num = start; num &lt;= end; num++)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	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prime = true;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div = 2; div &lt;= Math.Sqrt(num); div++)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% div == 0)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= false;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	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(prime)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primesList;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0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4329" y="2117739"/>
            <a:ext cx="4406283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Primes</a:t>
            </a:r>
            <a:r>
              <a:rPr lang="en-US" dirty="0" smtClean="0"/>
              <a:t> in an Interval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4329" y="4310166"/>
            <a:ext cx="4406283" cy="719034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514476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54676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and Intersection – Example</a:t>
            </a:r>
            <a:endParaRPr lang="bg-BG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836612" y="1143000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38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</a:t>
            </a:r>
            <a:r>
              <a:rPr lang="en-US" dirty="0" smtClean="0"/>
              <a:t>Intersection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2226" name="Picture 2" descr="http://linxus.net/web_images/puzzle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03" y="1096630"/>
            <a:ext cx="5125490" cy="3455386"/>
          </a:xfrm>
          <a:prstGeom prst="roundRect">
            <a:avLst>
              <a:gd name="adj" fmla="val 1048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185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/>
              <a:t>Static and Linked Implementation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marL="55726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Exercise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Implementing a Linked List in C#</a:t>
            </a:r>
          </a:p>
          <a:p>
            <a:pPr marL="55726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List Interfaces in </a:t>
            </a:r>
            <a:r>
              <a:rPr lang="en-US" dirty="0" smtClean="0"/>
              <a:t>C# and Java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.NET Collections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Java Collections Framework</a:t>
            </a:r>
            <a:endParaRPr lang="en-US" dirty="0"/>
          </a:p>
          <a:p>
            <a:pPr marL="790576" lvl="1" indent="-442913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810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2" y="1429299"/>
            <a:ext cx="4090771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2" y="4876800"/>
            <a:ext cx="102639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bg-BG" dirty="0"/>
              <a:t> </a:t>
            </a:r>
            <a:r>
              <a:rPr lang="en-US" dirty="0" smtClean="0"/>
              <a:t>Class in C#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89012" y="5754968"/>
            <a:ext cx="10263928" cy="692873"/>
          </a:xfrm>
        </p:spPr>
        <p:txBody>
          <a:bodyPr/>
          <a:lstStyle/>
          <a:p>
            <a:r>
              <a:rPr lang="en-US" dirty="0"/>
              <a:t>Dynamic Linked List in .</a:t>
            </a:r>
            <a:r>
              <a:rPr lang="en-US" dirty="0" smtClean="0"/>
              <a:t>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2915770" y="942582"/>
            <a:ext cx="7550557" cy="310030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71548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Linked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List&lt;T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-linked</a:t>
            </a:r>
            <a:r>
              <a:rPr lang="en-US" dirty="0" smtClean="0">
                <a:cs typeface="Times New Roman" pitchFamily="18" charset="0"/>
              </a:rPr>
              <a:t> dynamic list structure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LinkedList&lt;int&gt;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LinkedList&lt;string&gt;</a:t>
            </a:r>
            <a:r>
              <a:rPr lang="en-US" dirty="0" smtClean="0"/>
              <a:t>, etc.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Elements can be added at both sides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AddFirst(T)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AddLast(T)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AddBefore(T)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AddAfter(T)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RemoveFirst(T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noProof="1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RemoveLast(T)</a:t>
            </a:r>
            <a:r>
              <a:rPr lang="en-US" noProof="1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9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839898" y="1295400"/>
            <a:ext cx="1051231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LinkedList&lt;string&gt;();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list.AddFirst("First");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list.AddLast("Last");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list.AddAfter(list.First, "After First");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list.AddBefore(list.Last, "Before Last");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Console.WriteLine(String.Join(", ", list));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First, After First, Before Last, Last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07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20" y="904876"/>
            <a:ext cx="6464942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7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Sorting Lists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dirty="0"/>
              <a:t>Several Ways to </a:t>
            </a:r>
            <a:r>
              <a:rPr lang="en-US" dirty="0" smtClean="0"/>
              <a:t>Sort Lists</a:t>
            </a:r>
            <a:endParaRPr lang="en-US" dirty="0"/>
          </a:p>
        </p:txBody>
      </p:sp>
      <p:pic>
        <p:nvPicPr>
          <p:cNvPr id="1026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5" y="914400"/>
            <a:ext cx="4000500" cy="3740728"/>
          </a:xfrm>
          <a:prstGeom prst="roundRect">
            <a:avLst>
              <a:gd name="adj" fmla="val 13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90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992298" y="1386274"/>
            <a:ext cx="10207514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List&lt;DateTime&gt; list = new List&lt;DateTime&gt;()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DateTime(2013, 4, 7),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DateTime(2002, 3, 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DateTime(2012, 1, 4),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DateTime(1980, 11, 11)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list.Sort();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list.Sort((d1, d2) =&gt; -d1.Year.CompareTo(d2.Year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list.OrderBy(date =&gt; date.Month)));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75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Sorting Lists</a:t>
            </a:r>
            <a:endParaRPr lang="en-US" noProof="1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050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14" y="1066801"/>
            <a:ext cx="5238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89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89012" y="919300"/>
            <a:ext cx="10210800" cy="820600"/>
          </a:xfrm>
        </p:spPr>
        <p:txBody>
          <a:bodyPr/>
          <a:lstStyle/>
          <a:p>
            <a:r>
              <a:rPr lang="en-US" dirty="0" smtClean="0"/>
              <a:t>List Interfaces in .NET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89012" y="1780379"/>
            <a:ext cx="10210800" cy="719034"/>
          </a:xfrm>
        </p:spPr>
        <p:txBody>
          <a:bodyPr/>
          <a:lstStyle/>
          <a:p>
            <a:r>
              <a:rPr lang="en-US" b="1" noProof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dirty="0" smtClean="0"/>
              <a:t>, </a:t>
            </a:r>
            <a:r>
              <a:rPr lang="en-US" b="1" dirty="0" smtClean="0"/>
              <a:t>…</a:t>
            </a:r>
            <a:endParaRPr lang="bg-BG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1" y="2743200"/>
            <a:ext cx="4234562" cy="3488798"/>
          </a:xfrm>
          <a:prstGeom prst="roundRect">
            <a:avLst>
              <a:gd name="adj" fmla="val 1260"/>
            </a:avLst>
          </a:prstGeom>
          <a:noFill/>
          <a:ln>
            <a:noFill/>
          </a:ln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Current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MoveNext()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 allows modifications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IList&lt;T&gt;</a:t>
            </a:r>
          </a:p>
          <a:p>
            <a:pPr lvl="1"/>
            <a:r>
              <a:rPr lang="en-US" dirty="0"/>
              <a:t>Inherits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ICollection&lt;T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/>
              <a:t>adds indexed access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/ indexer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IndexOf(…)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45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List Interfaces: Hierarchy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143000"/>
            <a:ext cx="6248400" cy="5147974"/>
          </a:xfrm>
          <a:prstGeom prst="roundRect">
            <a:avLst>
              <a:gd name="adj" fmla="val 11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4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2602748"/>
            <a:ext cx="5029200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2412" y="3633316"/>
            <a:ext cx="5029200" cy="1371600"/>
          </a:xfrm>
        </p:spPr>
        <p:txBody>
          <a:bodyPr/>
          <a:lstStyle/>
          <a:p>
            <a:r>
              <a:rPr lang="en-US" dirty="0"/>
              <a:t>Static and Dynamic </a:t>
            </a:r>
            <a:r>
              <a:rPr lang="en-US" dirty="0" smtClean="0"/>
              <a:t>Implementations</a:t>
            </a:r>
            <a:endParaRPr lang="en-US" dirty="0"/>
          </a:p>
        </p:txBody>
      </p:sp>
      <p:pic>
        <p:nvPicPr>
          <p:cNvPr id="70658" name="Picture 2" descr="http://www.nuevaprensalibre.com/edicion55/No.55/domino-effect-b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92" y="1825298"/>
            <a:ext cx="2840278" cy="3889702"/>
          </a:xfrm>
          <a:prstGeom prst="roundRect">
            <a:avLst>
              <a:gd name="adj" fmla="val 2670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59526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65212" y="4986776"/>
            <a:ext cx="10111528" cy="820600"/>
          </a:xfrm>
        </p:spPr>
        <p:txBody>
          <a:bodyPr/>
          <a:lstStyle/>
          <a:p>
            <a:r>
              <a:rPr lang="en-US" noProof="1"/>
              <a:t>List Interfaces in </a:t>
            </a:r>
            <a:r>
              <a:rPr lang="en-US" noProof="1" smtClean="0"/>
              <a:t>Java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5212" y="5788744"/>
            <a:ext cx="10111528" cy="688256"/>
          </a:xfrm>
        </p:spPr>
        <p:txBody>
          <a:bodyPr/>
          <a:lstStyle/>
          <a:p>
            <a:r>
              <a:rPr lang="en-US" dirty="0" smtClean="0"/>
              <a:t>Lists in Java </a:t>
            </a:r>
            <a:r>
              <a:rPr lang="en-US" dirty="0"/>
              <a:t>Collections Framework</a:t>
            </a:r>
            <a:endParaRPr lang="bg-BG" dirty="0"/>
          </a:p>
        </p:txBody>
      </p:sp>
      <p:pic>
        <p:nvPicPr>
          <p:cNvPr id="1026" name="Picture 2" descr="http://4.bp.blogspot.com/-DvsfKh9clI0/UU3sK7J17jI/AAAAAAAAARU/VnHJDjImzw4/s1600/java-collection-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1" y="871976"/>
            <a:ext cx="5048250" cy="386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1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Iterable&lt;E&gt;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Iterator&lt;T&gt;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next()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hasNext()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Collection&lt;E&gt;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Iterable&lt;E&gt;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 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List&lt;E&gt;</a:t>
            </a:r>
          </a:p>
          <a:p>
            <a:pPr lvl="1"/>
            <a:r>
              <a:rPr lang="en-US" dirty="0"/>
              <a:t>Inherits </a:t>
            </a:r>
            <a:r>
              <a:rPr lang="en-US" dirty="0" smtClean="0"/>
              <a:t>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Collection&lt;E&gt;</a:t>
            </a:r>
            <a:r>
              <a:rPr lang="en-US" dirty="0" smtClean="0"/>
              <a:t>, </a:t>
            </a:r>
            <a:r>
              <a:rPr lang="en-US" dirty="0"/>
              <a:t>provides indexed access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get(index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set(index,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add(index,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remove(index)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indexOf(item)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</a:t>
            </a:r>
            <a:r>
              <a:rPr lang="en-US" dirty="0" smtClean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42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Hierarchy</a:t>
            </a:r>
            <a:endParaRPr lang="en-US" dirty="0"/>
          </a:p>
        </p:txBody>
      </p:sp>
      <p:pic>
        <p:nvPicPr>
          <p:cNvPr id="2050" name="Picture 2" descr="https://www3.ntu.edu.sg/home/ehchua/programming/java/images/Collection_ListImplem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2" y="1370836"/>
            <a:ext cx="10508400" cy="4966862"/>
          </a:xfrm>
          <a:prstGeom prst="roundRect">
            <a:avLst>
              <a:gd name="adj" fmla="val 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2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 smtClean="0"/>
              <a:t> hold sequence of elements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Linked implementation</a:t>
            </a:r>
            <a:r>
              <a:rPr lang="en-US" dirty="0" smtClean="0"/>
              <a:t> holds nodes with next / previous reference</a:t>
            </a:r>
          </a:p>
          <a:p>
            <a:pPr lvl="2"/>
            <a:r>
              <a:rPr lang="en-US" dirty="0" smtClean="0"/>
              <a:t>Fast add / remove at both sides (head and tail)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Array-based implementation </a:t>
            </a:r>
            <a:r>
              <a:rPr lang="en-US" dirty="0" smtClean="0"/>
              <a:t>hold items in array + resize on grow</a:t>
            </a:r>
            <a:endParaRPr lang="bg-BG" dirty="0" smtClean="0"/>
          </a:p>
          <a:p>
            <a:r>
              <a:rPr lang="en-US" dirty="0" smtClean="0"/>
              <a:t>Collection interfaces in C# / Java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noProof="1" smtClean="0"/>
              <a:t> </a:t>
            </a:r>
            <a:r>
              <a:rPr lang="en-US" dirty="0" smtClean="0"/>
              <a:t>– read-only sequence </a:t>
            </a:r>
            <a:r>
              <a:rPr lang="en-US" dirty="0"/>
              <a:t>of </a:t>
            </a:r>
            <a:r>
              <a:rPr lang="en-US" dirty="0" smtClean="0"/>
              <a:t>elements</a:t>
            </a:r>
            <a:endParaRPr lang="en-US" dirty="0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ICollection&lt;T&gt;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sequence of elements </a:t>
            </a:r>
            <a:r>
              <a:rPr lang="en-US" dirty="0" smtClean="0"/>
              <a:t>with </a:t>
            </a:r>
            <a:r>
              <a:rPr lang="en-US" dirty="0"/>
              <a:t>add / remove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indexed </a:t>
            </a:r>
            <a:r>
              <a:rPr lang="en-US" dirty="0" smtClean="0"/>
              <a:t>sequence (add </a:t>
            </a:r>
            <a:r>
              <a:rPr lang="en-US" dirty="0"/>
              <a:t>/ remove / </a:t>
            </a:r>
            <a:r>
              <a:rPr lang="en-US" dirty="0" smtClean="0"/>
              <a:t>access </a:t>
            </a:r>
            <a:r>
              <a:rPr lang="en-US" dirty="0"/>
              <a:t>by </a:t>
            </a:r>
            <a:r>
              <a:rPr lang="en-US" dirty="0" smtClean="0"/>
              <a:t>index)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8561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softuni.bg/trainings/1147/Data-Structures-June-2015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Linear Data Structures: Lists</a:t>
            </a:r>
          </a:p>
        </p:txBody>
      </p:sp>
      <p:pic>
        <p:nvPicPr>
          <p:cNvPr id="1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data </a:t>
            </a:r>
            <a:r>
              <a:rPr lang="en-US" dirty="0"/>
              <a:t>structure (container) that </a:t>
            </a:r>
            <a:r>
              <a:rPr lang="en-US" dirty="0" smtClean="0"/>
              <a:t>holds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Elements are arranged linearly, in a sequence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have variable or fixed size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"List" is abstract data type (ADT)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many implementations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Statically </a:t>
            </a:r>
            <a:r>
              <a:rPr lang="en-US" dirty="0"/>
              <a:t>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Dynamically </a:t>
            </a:r>
            <a:r>
              <a:rPr lang="en-US" dirty="0"/>
              <a:t>(linked implementation)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 </a:t>
            </a:r>
            <a:r>
              <a:rPr lang="en-US" dirty="0" smtClean="0"/>
              <a:t>(the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11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Implemented by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direct access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fixed capacity (cannot append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Insertion, deletion and resizing are slow operations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 – array of 8 elements: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2894012" y="5324060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240806"/>
              </p:ext>
            </p:extLst>
          </p:nvPr>
        </p:nvGraphicFramePr>
        <p:xfrm>
          <a:off x="3450232" y="5306624"/>
          <a:ext cx="5413888" cy="613784"/>
        </p:xfrm>
        <a:graphic>
          <a:graphicData uri="http://schemas.openxmlformats.org/drawingml/2006/table">
            <a:tbl>
              <a:tblPr/>
              <a:tblGrid>
                <a:gridCol w="676736"/>
                <a:gridCol w="676736"/>
                <a:gridCol w="676736"/>
                <a:gridCol w="676736"/>
                <a:gridCol w="676736"/>
                <a:gridCol w="676736"/>
                <a:gridCol w="676736"/>
                <a:gridCol w="676736"/>
              </a:tblGrid>
              <a:tr h="6137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616432" y="480060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0   1   2   3   4   5   6   7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371600"/>
            <a:ext cx="20828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06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Dynamic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</a:rPr>
              <a:t>(pointer-based) implementation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Singly-linked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list</a:t>
            </a:r>
            <a:r>
              <a:rPr lang="en-US" dirty="0" smtClean="0">
                <a:cs typeface="Times New Roman" pitchFamily="18" charset="0"/>
              </a:rPr>
              <a:t>: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en-US" dirty="0" smtClean="0">
                <a:cs typeface="Times New Roman" pitchFamily="18" charset="0"/>
              </a:rPr>
              <a:t>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2185276" y="5297992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81760"/>
              </p:ext>
            </p:extLst>
          </p:nvPr>
        </p:nvGraphicFramePr>
        <p:xfrm>
          <a:off x="29112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485688"/>
              </p:ext>
            </p:extLst>
          </p:nvPr>
        </p:nvGraphicFramePr>
        <p:xfrm>
          <a:off x="46638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692069" y="5617156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3831478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606123"/>
              </p:ext>
            </p:extLst>
          </p:nvPr>
        </p:nvGraphicFramePr>
        <p:xfrm>
          <a:off x="6410659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5578269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594441"/>
              </p:ext>
            </p:extLst>
          </p:nvPr>
        </p:nvGraphicFramePr>
        <p:xfrm>
          <a:off x="81690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7336678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312069" y="48768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9083468" y="5374192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 descr="C:\Trash\linked-rings.pn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0" t="-13334" r="-5263" b="-13334"/>
          <a:stretch>
            <a:fillRect/>
          </a:stretch>
        </p:blipFill>
        <p:spPr bwMode="auto">
          <a:xfrm>
            <a:off x="8990012" y="1600200"/>
            <a:ext cx="2171701" cy="1587012"/>
          </a:xfrm>
          <a:prstGeom prst="roundRect">
            <a:avLst>
              <a:gd name="adj" fmla="val 29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16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Doubly-linked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item </a:t>
            </a:r>
            <a:r>
              <a:rPr lang="en-US" dirty="0">
                <a:cs typeface="Times New Roman" pitchFamily="18" charset="0"/>
              </a:rPr>
              <a:t>has </a:t>
            </a:r>
            <a:r>
              <a:rPr lang="en-US" dirty="0" smtClean="0">
                <a:cs typeface="Times New Roman" pitchFamily="18" charset="0"/>
              </a:rPr>
              <a:t>3 fields: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2533108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/>
        </p:nvGraphicFramePr>
        <p:xfrm>
          <a:off x="2247060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055813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3227612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29526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/>
        </p:nvGraphicFramePr>
        <p:xfrm>
          <a:off x="4009708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3380012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2533108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7158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4990260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/>
        </p:nvGraphicFramePr>
        <p:xfrm>
          <a:off x="5772356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5142660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6752908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/>
        </p:nvGraphicFramePr>
        <p:xfrm>
          <a:off x="7535004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6905308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8525604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8087005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47013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4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340" y="4724400"/>
            <a:ext cx="8938472" cy="8206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9340" y="5678768"/>
            <a:ext cx="8938472" cy="688256"/>
          </a:xfrm>
        </p:spPr>
        <p:txBody>
          <a:bodyPr/>
          <a:lstStyle/>
          <a:p>
            <a:r>
              <a:rPr lang="en-US" dirty="0" smtClean="0"/>
              <a:t>Implement a Doubly-Linked List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609600"/>
            <a:ext cx="8163252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340" y="46482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 smtClean="0"/>
              <a:t>Class in C#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99340" y="5638800"/>
            <a:ext cx="8938472" cy="692873"/>
          </a:xfrm>
        </p:spPr>
        <p:txBody>
          <a:bodyPr/>
          <a:lstStyle/>
          <a:p>
            <a:r>
              <a:rPr lang="en-US" dirty="0"/>
              <a:t>Auto-Resizable Indexed </a:t>
            </a:r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65540" name="Picture 4" descr="http://dreyersolutions.com/images/chain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40" y="1066800"/>
            <a:ext cx="6195272" cy="3198742"/>
          </a:xfrm>
          <a:prstGeom prst="roundRect">
            <a:avLst>
              <a:gd name="adj" fmla="val 22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27366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1748</Words>
  <Application>Microsoft Office PowerPoint</Application>
  <PresentationFormat>Custom</PresentationFormat>
  <Paragraphs>347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Wingdings 2</vt:lpstr>
      <vt:lpstr>SoftUni 16x9</vt:lpstr>
      <vt:lpstr>Linear Data Structures: Lists</vt:lpstr>
      <vt:lpstr>Table of Contents</vt:lpstr>
      <vt:lpstr>Lists</vt:lpstr>
      <vt:lpstr>The List ADT</vt:lpstr>
      <vt:lpstr>Static List</vt:lpstr>
      <vt:lpstr>Linked List</vt:lpstr>
      <vt:lpstr>Linked List (2)</vt:lpstr>
      <vt:lpstr>Exercise</vt:lpstr>
      <vt:lpstr>The List&lt;T&gt; Class in C#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List&lt;T&gt;: How It Works?</vt:lpstr>
      <vt:lpstr>Primes in an Interval – Example</vt:lpstr>
      <vt:lpstr>Primes in an Interval</vt:lpstr>
      <vt:lpstr>Union and Intersection – Example</vt:lpstr>
      <vt:lpstr>Union and Intersection</vt:lpstr>
      <vt:lpstr>The LinkedList&lt;T&gt; Class in C#</vt:lpstr>
      <vt:lpstr>The LinkedList&lt;T&gt; Class</vt:lpstr>
      <vt:lpstr>LinkedList&lt;T&gt; – Example</vt:lpstr>
      <vt:lpstr>LinkedList&lt;T&gt;</vt:lpstr>
      <vt:lpstr>Sorting Lists</vt:lpstr>
      <vt:lpstr>Sorting Lists</vt:lpstr>
      <vt:lpstr>Sorting Lists</vt:lpstr>
      <vt:lpstr>List Interfaces in .NET</vt:lpstr>
      <vt:lpstr>List Interfaces in .NET</vt:lpstr>
      <vt:lpstr>.NET List Interfaces: Hierarchy</vt:lpstr>
      <vt:lpstr>List Interfaces in Java</vt:lpstr>
      <vt:lpstr>List Interfaces in Java</vt:lpstr>
      <vt:lpstr>Java Collections Hierarchy</vt:lpstr>
      <vt:lpstr>Summary</vt:lpstr>
      <vt:lpstr>Linear Data Structures: Lists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Structures: Lists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2015-06-22T08:57:46Z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