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56" r:id="rId26"/>
    <p:sldId id="455" r:id="rId27"/>
    <p:sldId id="417" r:id="rId28"/>
    <p:sldId id="418" r:id="rId29"/>
    <p:sldId id="440" r:id="rId30"/>
    <p:sldId id="419" r:id="rId31"/>
    <p:sldId id="420" r:id="rId32"/>
    <p:sldId id="421" r:id="rId33"/>
    <p:sldId id="422" r:id="rId34"/>
    <p:sldId id="441" r:id="rId35"/>
    <p:sldId id="442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8" r:id="rId48"/>
    <p:sldId id="457" r:id="rId49"/>
    <p:sldId id="437" r:id="rId50"/>
    <p:sldId id="349" r:id="rId51"/>
    <p:sldId id="351" r:id="rId52"/>
    <p:sldId id="439" r:id="rId53"/>
    <p:sldId id="393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CFF"/>
    <a:srgbClr val="F4894E"/>
    <a:srgbClr val="FBBB93"/>
    <a:srgbClr val="FFA72A"/>
    <a:srgbClr val="E85C0E"/>
    <a:srgbClr val="FFF0D9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21-Jul-2015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21-Jul-2015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147/Data-Structures-June-2015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33480" y="4054186"/>
            <a:ext cx="180844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DFS and BFS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descr="C:\Trash\network-technology.pn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print"/>
          <a:srcRect t="14021" b="14021"/>
          <a:stretch>
            <a:fillRect/>
          </a:stretch>
        </p:blipFill>
        <p:spPr bwMode="auto">
          <a:xfrm>
            <a:off x="7034163" y="3993185"/>
            <a:ext cx="4376436" cy="2259565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2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/>
        </p:nvSpPr>
        <p:spPr>
          <a:xfrm>
            <a:off x="3518113" y="457200"/>
            <a:ext cx="7910299" cy="17049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Tree and Graph</a:t>
            </a:r>
            <a:br>
              <a:rPr lang="en-US" dirty="0" smtClean="0"/>
            </a:br>
            <a:r>
              <a:rPr lang="en-US" dirty="0" smtClean="0"/>
              <a:t>Traversal </a:t>
            </a:r>
            <a:r>
              <a:rPr lang="en-US" dirty="0"/>
              <a:t>Algorithms</a:t>
            </a:r>
          </a:p>
        </p:txBody>
      </p:sp>
      <p:sp>
        <p:nvSpPr>
          <p:cNvPr id="24" name="Subtitle 5"/>
          <p:cNvSpPr>
            <a:spLocks noGrp="1"/>
          </p:cNvSpPr>
          <p:nvPr/>
        </p:nvSpPr>
        <p:spPr>
          <a:xfrm>
            <a:off x="3518113" y="2270099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Breadth-</a:t>
            </a:r>
            <a:r>
              <a:rPr lang="en-US" dirty="0"/>
              <a:t>F</a:t>
            </a:r>
            <a:r>
              <a:rPr lang="en-US" dirty="0" smtClean="0"/>
              <a:t>irst Search (</a:t>
            </a:r>
            <a:r>
              <a:rPr lang="en-US" dirty="0"/>
              <a:t>BFS</a:t>
            </a:r>
            <a:r>
              <a:rPr lang="en-US" dirty="0" smtClean="0"/>
              <a:t>) and Depth-First-Search (</a:t>
            </a:r>
            <a:r>
              <a:rPr lang="en-US" dirty="0"/>
              <a:t>DFS)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12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5)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5038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6)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31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7)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79614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8)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9)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7612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21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10)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68706" y="4470521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14, 23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13)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2415" y="60908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9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14)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</a:t>
            </a:r>
            <a:r>
              <a:rPr lang="en-US" dirty="0"/>
              <a:t>Tree-Like Structures</a:t>
            </a:r>
          </a:p>
          <a:p>
            <a:pPr marL="715963" lvl="1" indent="-368300"/>
            <a:r>
              <a:rPr lang="en-US" dirty="0"/>
              <a:t>Breadth-First Search (BFS</a:t>
            </a:r>
            <a:r>
              <a:rPr lang="en-US" dirty="0" smtClean="0"/>
              <a:t>)</a:t>
            </a:r>
          </a:p>
          <a:p>
            <a:pPr marL="981075" lvl="2" indent="-330200"/>
            <a:r>
              <a:rPr lang="en-US" dirty="0" smtClean="0"/>
              <a:t>Queue-based implementation</a:t>
            </a:r>
            <a:endParaRPr lang="en-US" dirty="0"/>
          </a:p>
          <a:p>
            <a:pPr marL="715963" lvl="1" indent="-368300"/>
            <a:r>
              <a:rPr lang="en-US" dirty="0"/>
              <a:t>Depth-First Search (DFS</a:t>
            </a:r>
            <a:r>
              <a:rPr lang="en-US" dirty="0" smtClean="0"/>
              <a:t>)</a:t>
            </a:r>
          </a:p>
          <a:p>
            <a:pPr marL="981075" lvl="2" indent="-330200"/>
            <a:r>
              <a:rPr lang="en-US" dirty="0" smtClean="0"/>
              <a:t>Recursive implementation</a:t>
            </a:r>
          </a:p>
          <a:p>
            <a:pPr marL="981075" lvl="2" indent="-330200"/>
            <a:r>
              <a:rPr lang="en-US" dirty="0" smtClean="0"/>
              <a:t>Stack-based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1" y="1237425"/>
            <a:ext cx="3886201" cy="50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14, 6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15)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1539" y="5410059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16)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17)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(empty)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18)</a:t>
            </a:r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8261" y="1476293"/>
            <a:ext cx="2405751" cy="1033890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DFS traversal </a:t>
            </a:r>
            <a:r>
              <a:rPr lang="en-US" sz="2800" dirty="0">
                <a:solidFill>
                  <a:srgbClr val="FFFFFF"/>
                </a:solidFill>
              </a:rPr>
              <a:t>finished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3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DFS algorithm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graph traversals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should visit each node exactly once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it should track all visited / unvisited nodes:</a:t>
            </a:r>
            <a:endParaRPr lang="en-US" sz="32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</a:t>
            </a:r>
            <a:r>
              <a:rPr lang="en-US" dirty="0" smtClean="0"/>
              <a:t>Search </a:t>
            </a:r>
            <a:r>
              <a:rPr lang="en-US" dirty="0" smtClean="0"/>
              <a:t>(DFS</a:t>
            </a:r>
            <a:r>
              <a:rPr lang="en-US" dirty="0" smtClean="0"/>
              <a:t>) for Graphs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7" y="2286000"/>
            <a:ext cx="6291423" cy="4207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visited[0 …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n-1]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n-1)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DFS(v)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not visited[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visited[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  <a:endParaRPr lang="en-US" sz="2600" b="1" noProof="1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child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endParaRPr lang="en-US" sz="2600" b="1" i="1" noProof="1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DFS(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7726185" y="2491368"/>
            <a:ext cx="3473628" cy="3785884"/>
            <a:chOff x="7647164" y="2571811"/>
            <a:chExt cx="3338777" cy="3785884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9040670" y="2571811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7647164" y="3012674"/>
              <a:ext cx="686334" cy="6945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7651031" y="4469846"/>
              <a:ext cx="686336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8962658" y="3771271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10269589" y="4635384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9786913" y="5658425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45" name="AutoShape 12"/>
            <p:cNvCxnSpPr>
              <a:cxnSpLocks noChangeAspect="1" noChangeShapeType="1"/>
              <a:stCxn id="39" idx="2"/>
              <a:endCxn id="40" idx="6"/>
            </p:cNvCxnSpPr>
            <p:nvPr/>
          </p:nvCxnSpPr>
          <p:spPr bwMode="auto">
            <a:xfrm flipH="1">
              <a:off x="8333498" y="2920180"/>
              <a:ext cx="707172" cy="4397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3"/>
            <p:cNvCxnSpPr>
              <a:cxnSpLocks noChangeAspect="1" noChangeShapeType="1"/>
              <a:stCxn id="39" idx="6"/>
              <a:endCxn id="56" idx="1"/>
            </p:cNvCxnSpPr>
            <p:nvPr/>
          </p:nvCxnSpPr>
          <p:spPr bwMode="auto">
            <a:xfrm>
              <a:off x="9727005" y="2920180"/>
              <a:ext cx="674961" cy="6047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4"/>
            <p:cNvCxnSpPr>
              <a:cxnSpLocks noChangeAspect="1" noChangeShapeType="1"/>
              <a:stCxn id="56" idx="4"/>
              <a:endCxn id="43" idx="0"/>
            </p:cNvCxnSpPr>
            <p:nvPr/>
          </p:nvCxnSpPr>
          <p:spPr bwMode="auto">
            <a:xfrm flipH="1">
              <a:off x="10612756" y="4119641"/>
              <a:ext cx="31100" cy="5157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5"/>
            <p:cNvCxnSpPr>
              <a:cxnSpLocks noChangeAspect="1" noChangeShapeType="1"/>
              <a:stCxn id="40" idx="5"/>
              <a:endCxn id="42" idx="1"/>
            </p:cNvCxnSpPr>
            <p:nvPr/>
          </p:nvCxnSpPr>
          <p:spPr bwMode="auto">
            <a:xfrm>
              <a:off x="8232987" y="3605502"/>
              <a:ext cx="829865" cy="26780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6"/>
            <p:cNvCxnSpPr>
              <a:cxnSpLocks noChangeAspect="1" noChangeShapeType="1"/>
              <a:stCxn id="40" idx="4"/>
              <a:endCxn id="41" idx="0"/>
            </p:cNvCxnSpPr>
            <p:nvPr/>
          </p:nvCxnSpPr>
          <p:spPr bwMode="auto">
            <a:xfrm>
              <a:off x="7990331" y="3707215"/>
              <a:ext cx="3868" cy="76263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5"/>
            <p:cNvCxnSpPr>
              <a:cxnSpLocks noChangeAspect="1" noChangeShapeType="1"/>
              <a:stCxn id="56" idx="2"/>
              <a:endCxn id="42" idx="7"/>
            </p:cNvCxnSpPr>
            <p:nvPr/>
          </p:nvCxnSpPr>
          <p:spPr bwMode="auto">
            <a:xfrm flipH="1">
              <a:off x="9546634" y="3771272"/>
              <a:ext cx="755137" cy="10203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4" name="AutoShape 28"/>
            <p:cNvCxnSpPr>
              <a:cxnSpLocks noChangeAspect="1" noChangeShapeType="1"/>
              <a:stCxn id="41" idx="6"/>
              <a:endCxn id="42" idx="3"/>
            </p:cNvCxnSpPr>
            <p:nvPr/>
          </p:nvCxnSpPr>
          <p:spPr bwMode="auto">
            <a:xfrm flipV="1">
              <a:off x="8337367" y="4365975"/>
              <a:ext cx="725485" cy="4522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5" name="AutoShape 29"/>
            <p:cNvCxnSpPr>
              <a:cxnSpLocks noChangeAspect="1" noChangeShapeType="1"/>
              <a:stCxn id="42" idx="5"/>
              <a:endCxn id="43" idx="1"/>
            </p:cNvCxnSpPr>
            <p:nvPr/>
          </p:nvCxnSpPr>
          <p:spPr bwMode="auto">
            <a:xfrm>
              <a:off x="9546634" y="4365975"/>
              <a:ext cx="823467" cy="3714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6" name="Oval 55"/>
            <p:cNvSpPr>
              <a:spLocks noChangeAspect="1" noChangeArrowheads="1"/>
            </p:cNvSpPr>
            <p:nvPr/>
          </p:nvSpPr>
          <p:spPr bwMode="auto">
            <a:xfrm>
              <a:off x="10301771" y="3422902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8145109" y="5660956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8961533" y="4894295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9" name="AutoShape 28"/>
            <p:cNvCxnSpPr>
              <a:cxnSpLocks noChangeAspect="1" noChangeShapeType="1"/>
              <a:stCxn id="57" idx="6"/>
              <a:endCxn id="44" idx="2"/>
            </p:cNvCxnSpPr>
            <p:nvPr/>
          </p:nvCxnSpPr>
          <p:spPr bwMode="auto">
            <a:xfrm flipV="1">
              <a:off x="8831444" y="6006795"/>
              <a:ext cx="955469" cy="253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902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4" y="4054563"/>
            <a:ext cx="88391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Lab Exercise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4" y="4959235"/>
            <a:ext cx="8839198" cy="1365365"/>
          </a:xfrm>
        </p:spPr>
        <p:txBody>
          <a:bodyPr/>
          <a:lstStyle/>
          <a:p>
            <a:r>
              <a:rPr lang="en-US" dirty="0" smtClean="0"/>
              <a:t>Find the Connected Components</a:t>
            </a:r>
            <a:br>
              <a:rPr lang="en-US" dirty="0" smtClean="0"/>
            </a:br>
            <a:r>
              <a:rPr lang="en-US" dirty="0" smtClean="0"/>
              <a:t>in a Graph with DFS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41412" y="990600"/>
            <a:ext cx="2610304" cy="2874756"/>
            <a:chOff x="7651031" y="2571811"/>
            <a:chExt cx="3334910" cy="3821113"/>
          </a:xfrm>
        </p:grpSpPr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9040670" y="2571811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7759215" y="3015286"/>
              <a:ext cx="686334" cy="6945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7651031" y="4469846"/>
              <a:ext cx="686336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8962658" y="3771271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10269589" y="4635384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9769983" y="5693654"/>
              <a:ext cx="686334" cy="696739"/>
            </a:xfrm>
            <a:prstGeom prst="ellipse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Aspect="1" noChangeShapeType="1"/>
              <a:stCxn id="8" idx="2"/>
              <a:endCxn id="9" idx="7"/>
            </p:cNvCxnSpPr>
            <p:nvPr/>
          </p:nvCxnSpPr>
          <p:spPr bwMode="auto">
            <a:xfrm flipH="1">
              <a:off x="8345038" y="2920180"/>
              <a:ext cx="695632" cy="19681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/>
            <p:cNvCxnSpPr>
              <a:cxnSpLocks noChangeAspect="1" noChangeShapeType="1"/>
              <a:stCxn id="8" idx="6"/>
              <a:endCxn id="22" idx="1"/>
            </p:cNvCxnSpPr>
            <p:nvPr/>
          </p:nvCxnSpPr>
          <p:spPr bwMode="auto">
            <a:xfrm>
              <a:off x="9727005" y="2920180"/>
              <a:ext cx="674961" cy="6047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/>
            <p:cNvCxnSpPr>
              <a:cxnSpLocks noChangeAspect="1" noChangeShapeType="1"/>
              <a:stCxn id="22" idx="4"/>
              <a:endCxn id="12" idx="0"/>
            </p:cNvCxnSpPr>
            <p:nvPr/>
          </p:nvCxnSpPr>
          <p:spPr bwMode="auto">
            <a:xfrm flipH="1">
              <a:off x="10612756" y="4119641"/>
              <a:ext cx="31100" cy="5157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/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>
              <a:off x="8345038" y="3608114"/>
              <a:ext cx="717814" cy="2651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/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flipH="1">
              <a:off x="7994199" y="3709827"/>
              <a:ext cx="108183" cy="76001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/>
            <p:cNvCxnSpPr>
              <a:cxnSpLocks noChangeAspect="1" noChangeShapeType="1"/>
              <a:stCxn id="22" idx="2"/>
              <a:endCxn id="11" idx="7"/>
            </p:cNvCxnSpPr>
            <p:nvPr/>
          </p:nvCxnSpPr>
          <p:spPr bwMode="auto">
            <a:xfrm flipH="1">
              <a:off x="9546634" y="3771272"/>
              <a:ext cx="755137" cy="10203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8"/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8337367" y="4365975"/>
              <a:ext cx="725485" cy="4522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9"/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>
              <a:off x="9546634" y="4365975"/>
              <a:ext cx="823467" cy="3714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0301771" y="3422902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8128178" y="5696185"/>
              <a:ext cx="686334" cy="696739"/>
            </a:xfrm>
            <a:prstGeom prst="ellipse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FBBB9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en-US" sz="2800" b="1" dirty="0" smtClean="0">
                <a:solidFill>
                  <a:srgbClr val="FBBB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8961533" y="4894295"/>
              <a:ext cx="686334" cy="69673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 algn="ctr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79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en-US" sz="2800" b="1" dirty="0" smtClean="0">
                <a:solidFill>
                  <a:srgbClr val="79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5" name="AutoShape 28"/>
            <p:cNvCxnSpPr>
              <a:cxnSpLocks noChangeAspect="1" noChangeShapeType="1"/>
              <a:stCxn id="23" idx="6"/>
              <a:endCxn id="13" idx="2"/>
            </p:cNvCxnSpPr>
            <p:nvPr/>
          </p:nvCxnSpPr>
          <p:spPr bwMode="auto">
            <a:xfrm flipV="1">
              <a:off x="8814513" y="6042024"/>
              <a:ext cx="955469" cy="2531"/>
            </a:xfrm>
            <a:prstGeom prst="straightConnector1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049451" y="1371600"/>
            <a:ext cx="1654561" cy="1965677"/>
            <a:chOff x="4245715" y="4281019"/>
            <a:chExt cx="1654561" cy="1965677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4623276" y="4281019"/>
              <a:ext cx="537208" cy="5241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4245715" y="5108114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5364762" y="4903091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42" name="AutoShape 29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5081812" y="4728435"/>
              <a:ext cx="361374" cy="25142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Aspect="1" noChangeShapeType="1"/>
              <a:stCxn id="40" idx="0"/>
              <a:endCxn id="39" idx="3"/>
            </p:cNvCxnSpPr>
            <p:nvPr/>
          </p:nvCxnSpPr>
          <p:spPr bwMode="auto">
            <a:xfrm flipV="1">
              <a:off x="4513472" y="4728435"/>
              <a:ext cx="188476" cy="37967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Aspect="1" noChangeShapeType="1"/>
              <a:stCxn id="40" idx="6"/>
              <a:endCxn id="41" idx="2"/>
            </p:cNvCxnSpPr>
            <p:nvPr/>
          </p:nvCxnSpPr>
          <p:spPr bwMode="auto">
            <a:xfrm flipV="1">
              <a:off x="4781229" y="5165182"/>
              <a:ext cx="583533" cy="205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4954985" y="5722515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cxnSp>
          <p:nvCxnSpPr>
            <p:cNvPr id="46" name="AutoShape 29"/>
            <p:cNvCxnSpPr>
              <a:cxnSpLocks noChangeAspect="1" noChangeShapeType="1"/>
              <a:stCxn id="40" idx="5"/>
              <a:endCxn id="45" idx="1"/>
            </p:cNvCxnSpPr>
            <p:nvPr/>
          </p:nvCxnSpPr>
          <p:spPr bwMode="auto">
            <a:xfrm>
              <a:off x="4702805" y="5555530"/>
              <a:ext cx="330604" cy="24375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9"/>
            <p:cNvCxnSpPr>
              <a:cxnSpLocks noChangeAspect="1" noChangeShapeType="1"/>
              <a:stCxn id="45" idx="7"/>
              <a:endCxn id="41" idx="4"/>
            </p:cNvCxnSpPr>
            <p:nvPr/>
          </p:nvCxnSpPr>
          <p:spPr bwMode="auto">
            <a:xfrm flipV="1">
              <a:off x="5412075" y="5427272"/>
              <a:ext cx="220444" cy="37200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9"/>
            <p:cNvCxnSpPr>
              <a:cxnSpLocks noChangeAspect="1" noChangeShapeType="1"/>
              <a:stCxn id="45" idx="6"/>
              <a:endCxn id="39" idx="6"/>
            </p:cNvCxnSpPr>
            <p:nvPr/>
          </p:nvCxnSpPr>
          <p:spPr bwMode="auto">
            <a:xfrm flipH="1" flipV="1">
              <a:off x="5160484" y="4543109"/>
              <a:ext cx="330015" cy="1441497"/>
            </a:xfrm>
            <a:prstGeom prst="curvedConnector3">
              <a:avLst>
                <a:gd name="adj1" fmla="val -181708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29"/>
            <p:cNvCxnSpPr>
              <a:cxnSpLocks noChangeAspect="1" noChangeShapeType="1"/>
              <a:stCxn id="40" idx="4"/>
              <a:endCxn id="45" idx="2"/>
            </p:cNvCxnSpPr>
            <p:nvPr/>
          </p:nvCxnSpPr>
          <p:spPr bwMode="auto">
            <a:xfrm rot="16200000" flipH="1">
              <a:off x="4558073" y="5587693"/>
              <a:ext cx="352311" cy="441513"/>
            </a:xfrm>
            <a:prstGeom prst="curvedConnector2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9"/>
            <p:cNvCxnSpPr>
              <a:cxnSpLocks noChangeAspect="1" noChangeShapeType="1"/>
              <a:stCxn id="40" idx="1"/>
              <a:endCxn id="40" idx="3"/>
            </p:cNvCxnSpPr>
            <p:nvPr/>
          </p:nvCxnSpPr>
          <p:spPr bwMode="auto">
            <a:xfrm rot="16200000" flipH="1">
              <a:off x="4138813" y="5370204"/>
              <a:ext cx="370651" cy="12700"/>
            </a:xfrm>
            <a:prstGeom prst="curvedConnector5">
              <a:avLst>
                <a:gd name="adj1" fmla="val -18771"/>
                <a:gd name="adj2" fmla="val -3530323"/>
                <a:gd name="adj3" fmla="val 129496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7980697" y="1480180"/>
            <a:ext cx="3392550" cy="2184975"/>
            <a:chOff x="7247508" y="1426529"/>
            <a:chExt cx="3392550" cy="2184975"/>
          </a:xfrm>
        </p:grpSpPr>
        <p:sp>
          <p:nvSpPr>
            <p:cNvPr id="52" name="Oval 51"/>
            <p:cNvSpPr>
              <a:spLocks noChangeAspect="1" noChangeArrowheads="1"/>
            </p:cNvSpPr>
            <p:nvPr/>
          </p:nvSpPr>
          <p:spPr bwMode="auto">
            <a:xfrm>
              <a:off x="7764774" y="1429759"/>
              <a:ext cx="535514" cy="524181"/>
            </a:xfrm>
            <a:prstGeom prst="ellipse">
              <a:avLst/>
            </a:prstGeom>
            <a:solidFill>
              <a:srgbClr val="FF2929">
                <a:alpha val="49804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>
              <a:off x="7247508" y="2275142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" name="Oval 53"/>
            <p:cNvSpPr>
              <a:spLocks noChangeAspect="1" noChangeArrowheads="1"/>
            </p:cNvSpPr>
            <p:nvPr/>
          </p:nvSpPr>
          <p:spPr bwMode="auto">
            <a:xfrm>
              <a:off x="8403324" y="2266785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</p:txBody>
        </p:sp>
        <p:cxnSp>
          <p:nvCxnSpPr>
            <p:cNvPr id="55" name="AutoShape 29"/>
            <p:cNvCxnSpPr>
              <a:cxnSpLocks noChangeAspect="1" noChangeShapeType="1"/>
              <a:stCxn id="54" idx="2"/>
              <a:endCxn id="53" idx="6"/>
            </p:cNvCxnSpPr>
            <p:nvPr/>
          </p:nvCxnSpPr>
          <p:spPr bwMode="auto">
            <a:xfrm flipH="1">
              <a:off x="7783022" y="2528876"/>
              <a:ext cx="620302" cy="83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6" name="Oval 55"/>
            <p:cNvSpPr>
              <a:spLocks noChangeAspect="1" noChangeArrowheads="1"/>
            </p:cNvSpPr>
            <p:nvPr/>
          </p:nvSpPr>
          <p:spPr bwMode="auto">
            <a:xfrm>
              <a:off x="7897294" y="3087323"/>
              <a:ext cx="535514" cy="52418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8914612" y="3087323"/>
              <a:ext cx="535514" cy="52418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10104544" y="3076102"/>
              <a:ext cx="535514" cy="52418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4</a:t>
              </a:r>
            </a:p>
          </p:txBody>
        </p:sp>
        <p:cxnSp>
          <p:nvCxnSpPr>
            <p:cNvPr id="59" name="AutoShape 29"/>
            <p:cNvCxnSpPr>
              <a:cxnSpLocks noChangeAspect="1" noChangeShapeType="1"/>
              <a:stCxn id="58" idx="2"/>
              <a:endCxn id="57" idx="6"/>
            </p:cNvCxnSpPr>
            <p:nvPr/>
          </p:nvCxnSpPr>
          <p:spPr bwMode="auto">
            <a:xfrm flipH="1">
              <a:off x="9450126" y="3338193"/>
              <a:ext cx="654418" cy="1122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0" name="Oval 59"/>
            <p:cNvSpPr>
              <a:spLocks noChangeAspect="1" noChangeArrowheads="1"/>
            </p:cNvSpPr>
            <p:nvPr/>
          </p:nvSpPr>
          <p:spPr bwMode="auto">
            <a:xfrm>
              <a:off x="9658405" y="2262880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6</a:t>
              </a:r>
            </a:p>
          </p:txBody>
        </p:sp>
        <p:cxnSp>
          <p:nvCxnSpPr>
            <p:cNvPr id="61" name="AutoShape 29"/>
            <p:cNvCxnSpPr>
              <a:cxnSpLocks noChangeAspect="1" noChangeShapeType="1"/>
              <a:stCxn id="54" idx="6"/>
              <a:endCxn id="60" idx="2"/>
            </p:cNvCxnSpPr>
            <p:nvPr/>
          </p:nvCxnSpPr>
          <p:spPr bwMode="auto">
            <a:xfrm flipV="1">
              <a:off x="8938838" y="2524971"/>
              <a:ext cx="719567" cy="39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2" name="Oval 61"/>
            <p:cNvSpPr>
              <a:spLocks noChangeAspect="1" noChangeArrowheads="1"/>
            </p:cNvSpPr>
            <p:nvPr/>
          </p:nvSpPr>
          <p:spPr bwMode="auto">
            <a:xfrm>
              <a:off x="9044081" y="1426529"/>
              <a:ext cx="535514" cy="52418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latin typeface="Calibri" pitchFamily="34" charset="0"/>
                </a:rPr>
                <a:t>7</a:t>
              </a:r>
              <a:endParaRPr lang="en-US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(BFS) first visits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neighbor nodes,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then the neighbors of neighbors, etc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code: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2971085"/>
            <a:ext cx="5374931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5123" y="2338101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9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</a:t>
            </a:r>
          </a:p>
          <a:p>
            <a:r>
              <a:rPr lang="en-US" smtClean="0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2042" y="1524000"/>
            <a:ext cx="2865086" cy="111055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Initially enqueue the root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</a:t>
            </a:r>
            <a:r>
              <a:rPr lang="bg-BG" smtClean="0"/>
              <a:t>2</a:t>
            </a:r>
            <a:r>
              <a:rPr lang="en-US" smtClean="0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</a:t>
            </a:r>
            <a:r>
              <a:rPr lang="bg-BG" smtClean="0"/>
              <a:t>3</a:t>
            </a:r>
            <a:r>
              <a:rPr lang="en-US" smtClean="0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6482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Traversing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417319"/>
            <a:ext cx="3440476" cy="270670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" y="1395041"/>
            <a:ext cx="3325407" cy="268312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0666">
            <a:off x="3987552" y="1070189"/>
            <a:ext cx="3829426" cy="305617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998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21, 14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7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21, 14</a:t>
            </a:r>
          </a:p>
          <a:p>
            <a:r>
              <a:rPr lang="en-US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68706" y="46531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6719" y="3969248"/>
            <a:ext cx="537762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7901" y="6238854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6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7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</a:t>
            </a:r>
            <a:r>
              <a:rPr lang="en-US" dirty="0" smtClean="0"/>
              <a:t>once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order of visiting nodes may vary on the traversal algorithm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008812" y="2743200"/>
            <a:ext cx="4557601" cy="3657600"/>
            <a:chOff x="7099411" y="2922814"/>
            <a:chExt cx="4557601" cy="3477986"/>
          </a:xfrm>
        </p:grpSpPr>
        <p:pic>
          <p:nvPicPr>
            <p:cNvPr id="58370" name="Picture 2" descr="http://www.uni-muenster.de/imperia/md/content/physik_ap/denz/_v/traversalhexa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b="3943"/>
            <a:stretch>
              <a:fillRect/>
            </a:stretch>
          </p:blipFill>
          <p:spPr bwMode="auto">
            <a:xfrm>
              <a:off x="7099411" y="2922814"/>
              <a:ext cx="4557601" cy="3477986"/>
            </a:xfrm>
            <a:prstGeom prst="ellipse">
              <a:avLst/>
            </a:prstGeom>
            <a:noFill/>
            <a:effectLst>
              <a:softEdge rad="127000"/>
            </a:effectLst>
          </p:spPr>
        </p:pic>
        <p:pic>
          <p:nvPicPr>
            <p:cNvPr id="1026" name="Picture 2" descr="http://kevhuang.com/content/images/2015/06/tree-traversal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411" y="3684814"/>
              <a:ext cx="3962400" cy="194478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0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2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69724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483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99694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2952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19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2593" y="1523129"/>
            <a:ext cx="2628620" cy="1101452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queue is empty </a:t>
            </a:r>
            <a:r>
              <a:rPr lang="en-US" sz="2800" dirty="0">
                <a:solidFill>
                  <a:srgbClr val="FFFFFF"/>
                </a:solidFill>
                <a:sym typeface="Wingdings" pitchFamily="2" charset="2"/>
              </a:rPr>
              <a:t> stop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We are given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labyrinth</a:t>
            </a:r>
          </a:p>
          <a:p>
            <a:pPr lvl="1"/>
            <a:r>
              <a:rPr lang="en-US" dirty="0" smtClean="0"/>
              <a:t>We start from a cell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We can move left, right, up and down, through empty space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We cannot pass through walls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An exit is found when a cell on a labyrinth side is reached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from Labyrinth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13064"/>
              </p:ext>
            </p:extLst>
          </p:nvPr>
        </p:nvGraphicFramePr>
        <p:xfrm>
          <a:off x="6704012" y="1447797"/>
          <a:ext cx="4709997" cy="35814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2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4" y="4197235"/>
            <a:ext cx="8381998" cy="820600"/>
          </a:xfrm>
        </p:spPr>
        <p:txBody>
          <a:bodyPr/>
          <a:lstStyle/>
          <a:p>
            <a:pPr marL="442913" indent="-442913"/>
            <a:r>
              <a:rPr lang="en-US" smtClean="0"/>
              <a:t>Lab Exercise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903414" y="5111635"/>
            <a:ext cx="8381998" cy="1365365"/>
          </a:xfrm>
        </p:spPr>
        <p:txBody>
          <a:bodyPr/>
          <a:lstStyle/>
          <a:p>
            <a:r>
              <a:rPr lang="en-US" dirty="0" smtClean="0"/>
              <a:t>Find the Nearest Exit</a:t>
            </a:r>
            <a:br>
              <a:rPr lang="en-US" dirty="0" smtClean="0"/>
            </a:br>
            <a:r>
              <a:rPr lang="en-US" dirty="0" smtClean="0"/>
              <a:t>from a Labyrinth</a:t>
            </a:r>
            <a:r>
              <a:rPr lang="en-US" dirty="0" smtClean="0"/>
              <a:t> with BFS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3" y="762000"/>
            <a:ext cx="3962400" cy="3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 smtClean="0"/>
              <a:t>What will happen if in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sz="3200" dirty="0" smtClean="0"/>
              <a:t>) algorithm </a:t>
            </a:r>
            <a:r>
              <a:rPr lang="en-US" sz="3200" dirty="0" smtClean="0"/>
              <a:t>we change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queue</a:t>
            </a:r>
            <a:r>
              <a:rPr lang="en-US" sz="3200" dirty="0" smtClean="0"/>
              <a:t> with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r>
              <a:rPr lang="en-US" sz="3200" dirty="0" smtClean="0"/>
              <a:t>?</a:t>
            </a:r>
            <a:endParaRPr lang="en-US" sz="3200" dirty="0" smtClean="0"/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An </a:t>
            </a:r>
            <a:r>
              <a:rPr lang="en-US" sz="3000" dirty="0" smtClean="0"/>
              <a:t>iterative stack-based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Depth-First Search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4835" y="2845982"/>
            <a:ext cx="507867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4527" y="2845982"/>
            <a:ext cx="507867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Tree / graph traversal algorithms: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Depth-First Search (DFS)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Breadth-First Search (BFS)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 smtClean="0"/>
              <a:t>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recursion: traverse a node and recursively its child nodes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dirty="0" smtClean="0"/>
              <a:t>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a queue: while not empty dequeue a node and enqueue its descendent nodes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219200"/>
            <a:ext cx="3505428" cy="26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Depth-First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first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3429000"/>
            <a:ext cx="51192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2723" y="2261901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Tree and </a:t>
            </a:r>
            <a:r>
              <a:rPr lang="en-US" dirty="0" smtClean="0"/>
              <a:t>Graph Traversal </a:t>
            </a:r>
            <a:r>
              <a:rPr lang="en-US" dirty="0"/>
              <a:t>Algorithms</a:t>
            </a:r>
            <a:endParaRPr lang="en-US" dirty="0"/>
          </a:p>
        </p:txBody>
      </p:sp>
      <p:pic>
        <p:nvPicPr>
          <p:cNvPr id="5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6995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2071" y="216262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0456" y="1562332"/>
            <a:ext cx="2664556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 DFS from the tree root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1</a:t>
            </a:r>
          </a:p>
          <a:p>
            <a:r>
              <a:rPr lang="en-US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3)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3945" y="5437956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4)</a:t>
            </a:r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 cmpd="sng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2450</Words>
  <Application>Microsoft Office PowerPoint</Application>
  <PresentationFormat>Custom</PresentationFormat>
  <Paragraphs>794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Table of Contents</vt:lpstr>
      <vt:lpstr>Traversing Tree-Like Structures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Depth-First Search (DFS) for Graphs</vt:lpstr>
      <vt:lpstr>Lab Exercise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Exit from Labyrinth</vt:lpstr>
      <vt:lpstr>Lab Exercise</vt:lpstr>
      <vt:lpstr>Iterative DFS and BFS</vt:lpstr>
      <vt:lpstr>Summary</vt:lpstr>
      <vt:lpstr>Tree and Graph Traversal Algorithms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and Graph Traversal Algorithms</dc:title>
  <dc:subject>Software Development Course</dc:subject>
  <dc:creator/>
  <cp:keywords>SoftUni, Software University, programming, software development, software engineering, course, BFS, DFS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2015-07-23T14:43:53Z</dcterms:modified>
  <cp:category>programming; computer programming; software development, BFS, DFS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