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276" r:id="rId4"/>
    <p:sldId id="457" r:id="rId5"/>
    <p:sldId id="459" r:id="rId6"/>
    <p:sldId id="460" r:id="rId7"/>
    <p:sldId id="431" r:id="rId8"/>
    <p:sldId id="432" r:id="rId9"/>
    <p:sldId id="433" r:id="rId10"/>
    <p:sldId id="434" r:id="rId11"/>
    <p:sldId id="435" r:id="rId12"/>
    <p:sldId id="436" r:id="rId13"/>
    <p:sldId id="462" r:id="rId14"/>
    <p:sldId id="461" r:id="rId15"/>
    <p:sldId id="463" r:id="rId16"/>
    <p:sldId id="464" r:id="rId17"/>
    <p:sldId id="437" r:id="rId18"/>
    <p:sldId id="438" r:id="rId19"/>
    <p:sldId id="439" r:id="rId20"/>
    <p:sldId id="440" r:id="rId21"/>
    <p:sldId id="465" r:id="rId22"/>
    <p:sldId id="466" r:id="rId23"/>
    <p:sldId id="441" r:id="rId24"/>
    <p:sldId id="467" r:id="rId25"/>
    <p:sldId id="468" r:id="rId26"/>
    <p:sldId id="442" r:id="rId27"/>
    <p:sldId id="469" r:id="rId28"/>
    <p:sldId id="470" r:id="rId29"/>
    <p:sldId id="443" r:id="rId30"/>
    <p:sldId id="471" r:id="rId31"/>
    <p:sldId id="472" r:id="rId32"/>
    <p:sldId id="444" r:id="rId33"/>
    <p:sldId id="445" r:id="rId34"/>
    <p:sldId id="455" r:id="rId35"/>
    <p:sldId id="447" r:id="rId36"/>
    <p:sldId id="451" r:id="rId37"/>
    <p:sldId id="452" r:id="rId38"/>
    <p:sldId id="453" r:id="rId39"/>
    <p:sldId id="454" r:id="rId40"/>
    <p:sldId id="473" r:id="rId41"/>
    <p:sldId id="474" r:id="rId42"/>
    <p:sldId id="349" r:id="rId43"/>
    <p:sldId id="456" r:id="rId44"/>
    <p:sldId id="430" r:id="rId45"/>
    <p:sldId id="393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B8E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13-Aug-2015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13-Aug-2015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1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13-Aug-2015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13-Aug-2015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://softuni.bg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ducer%E2%80%93consumer_proble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owercollections.codeplex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1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trainings/1147/Data-Structures-June-2015" TargetMode="External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jpeg"/><Relationship Id="rId15" Type="http://schemas.openxmlformats.org/officeDocument/2006/relationships/image" Target="../media/image52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54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9.png"/><Relationship Id="rId14" Type="http://schemas.openxmlformats.org/officeDocument/2006/relationships/hyperlink" Target="http://www.softwaregroup-bg.com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75212" y="457200"/>
            <a:ext cx="66148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Collection Data Structures and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57400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.NET Collections, Wintellect Power Collections,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</a:t>
            </a:r>
            <a:r>
              <a:rPr lang="en-US" dirty="0"/>
              <a:t>Collections</a:t>
            </a:r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0424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10969" y="3720073"/>
            <a:ext cx="192264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 DS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 Libraries</a:t>
            </a:r>
          </a:p>
        </p:txBody>
      </p:sp>
      <p:pic>
        <p:nvPicPr>
          <p:cNvPr id="14" name="Picture 2" descr="http://us.123rf.com/400wm/400/400/alexh/alexh0607/alexh060700038/456113-magnifying-glass-on-dictionary-page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847" b="10847"/>
          <a:stretch>
            <a:fillRect/>
          </a:stretch>
        </p:blipFill>
        <p:spPr bwMode="auto">
          <a:xfrm>
            <a:off x="6767513" y="3733800"/>
            <a:ext cx="4722812" cy="2438400"/>
          </a:xfrm>
          <a:prstGeom prst="roundRect">
            <a:avLst>
              <a:gd name="adj" fmla="val 253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3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01344">
            <a:off x="6912194" y="3920784"/>
            <a:ext cx="3314414" cy="20274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6934" y="3877827"/>
            <a:ext cx="1896020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Untyped </a:t>
            </a:r>
            <a:r>
              <a:rPr lang="en-US" dirty="0"/>
              <a:t>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761085" y="1191002"/>
            <a:ext cx="6633466" cy="5209798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2759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30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b="1" dirty="0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Inheritable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800" dirty="0" smtClean="0"/>
              <a:t>, virtual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800" dirty="0" smtClean="0"/>
              <a:t> /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90000"/>
              </a:lnSpc>
            </a:pPr>
            <a:r>
              <a:rPr lang="en-US" sz="30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Event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  <a:endParaRPr lang="en-US" sz="2800" b="1" dirty="0">
              <a:solidFill>
                <a:srgbClr val="F3CD6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0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/>
              <a:t>Supports only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800" dirty="0" smtClean="0">
                <a:solidFill>
                  <a:srgbClr val="F3CD6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</a:p>
          <a:p>
            <a:pPr>
              <a:lnSpc>
                <a:spcPct val="90000"/>
              </a:lnSpc>
            </a:pPr>
            <a:r>
              <a:rPr lang="en-US" sz="30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Supports only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800" dirty="0" smtClean="0"/>
              <a:t> and </a:t>
            </a:r>
            <a:r>
              <a:rPr lang="en-US" sz="28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</a:t>
            </a:r>
            <a:r>
              <a:rPr lang="en-US" sz="30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collections (thread-safe)</a:t>
            </a:r>
          </a:p>
          <a:p>
            <a:pPr lvl="1">
              <a:lnSpc>
                <a:spcPct val="90000"/>
              </a:lnSpc>
            </a:pP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800" smtClean="0"/>
              <a:t>,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</p:spTree>
    <p:extLst>
      <p:ext uri="{BB962C8B-B14F-4D97-AF65-F5344CB8AC3E}">
        <p14:creationId xmlns:p14="http://schemas.microsoft.com/office/powerpoint/2010/main" val="1990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Collection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143000"/>
            <a:ext cx="10943998" cy="53122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ObservableCollection&lt;string&gt;();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items.CollectionChanged += items_CollectionChanged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items.Add("new item");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items.Add("another item");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items[1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"new value";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items.RemoveAt(0);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items_CollectionChanged(object sender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NotifyCollectionChangedEventArgs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Console.WriteLine(e.Action);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dirty="0" smtClean="0"/>
              <a:t> </a:t>
            </a:r>
            <a:r>
              <a:rPr lang="en-US" dirty="0"/>
              <a:t>is a thread-safe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blocking queue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"Producer-Consumer" pattern</a:t>
            </a:r>
            <a:endParaRPr lang="en-US" dirty="0" smtClean="0"/>
          </a:p>
          <a:p>
            <a:pPr lvl="1"/>
            <a:r>
              <a:rPr lang="en-US" dirty="0" smtClean="0"/>
              <a:t>The blocking collection (queue) has optional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maximum capacity</a:t>
            </a:r>
          </a:p>
          <a:p>
            <a:pPr lvl="1"/>
            <a:r>
              <a:rPr lang="en-US" dirty="0" smtClean="0"/>
              <a:t>Insert / take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 smtClean="0"/>
              <a:t> </a:t>
            </a:r>
            <a:r>
              <a:rPr lang="en-US" dirty="0"/>
              <a:t>when collection is empty or </a:t>
            </a:r>
            <a:r>
              <a:rPr lang="en-US" dirty="0" smtClean="0"/>
              <a:t>full</a:t>
            </a:r>
          </a:p>
          <a:p>
            <a:pPr lvl="1"/>
            <a:r>
              <a:rPr lang="en-US" dirty="0" smtClean="0"/>
              <a:t>Non-blocking insert / take "try</a:t>
            </a:r>
            <a:r>
              <a:rPr lang="en-US" dirty="0"/>
              <a:t>" operations </a:t>
            </a:r>
            <a:r>
              <a:rPr lang="en-US" dirty="0" smtClean="0"/>
              <a:t>with timeout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Implement a task scheduler with multiple executors</a:t>
            </a:r>
          </a:p>
          <a:p>
            <a:pPr lvl="1"/>
            <a:r>
              <a:rPr lang="en-US" dirty="0" smtClean="0"/>
              <a:t>Producers can request many tasks, while executors are limited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BlockingCollection&lt;T&gt;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BlockingCollection&lt;T&gt;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3818"/>
            <a:ext cx="10701650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BlockingCollection&lt;string&gt; tasks = </a:t>
            </a:r>
            <a:endParaRPr lang="en-US" b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BlockingCollection&lt;string&gt;();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endParaRPr lang="en-US" b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Consumer()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task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tasks.Take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Blocks on empty queue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Console.WriteLine("Executing task {0} ...", task);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Thread.Sleep(2000);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Console.WriteLine("Task {0} finished.", task);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164" y="5786735"/>
            <a:ext cx="28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// Example continues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BlockingCollection&lt;T&gt; </a:t>
            </a:r>
            <a:r>
              <a:rPr lang="en-US" dirty="0"/>
              <a:t>–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0350"/>
            <a:ext cx="1070165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3 consumers (task executors)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3; i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Thread(Consumer)).Start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producer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("Press [Enter] to produce new task");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 = "Task" + DateTime.Now.Ticks;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tasks.Add(task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6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3598"/>
            <a:ext cx="10363200" cy="820600"/>
          </a:xfrm>
        </p:spPr>
        <p:txBody>
          <a:bodyPr/>
          <a:lstStyle/>
          <a:p>
            <a:r>
              <a:rPr lang="en-US" dirty="0" smtClean="0"/>
              <a:t>Special .NET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4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56" y="2244962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44" y="1787762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32" y="1444859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5" y="2288994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16" y="1940162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0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450608"/>
            <a:ext cx="10363200" cy="820600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4383368"/>
            <a:ext cx="10363200" cy="2011695"/>
          </a:xfrm>
        </p:spPr>
        <p:txBody>
          <a:bodyPr/>
          <a:lstStyle/>
          <a:p>
            <a:r>
              <a:rPr lang="en-US" dirty="0" smtClean="0"/>
              <a:t>Open Source C# Implementation of All Major Data Structures: Lists, Sets</a:t>
            </a:r>
            <a:r>
              <a:rPr lang="en-US" smtClean="0"/>
              <a:t>, Bags</a:t>
            </a:r>
            <a:r>
              <a:rPr lang="en-US" dirty="0" smtClean="0"/>
              <a:t>, Dictionaries, Sorted Sets </a:t>
            </a:r>
            <a:r>
              <a:rPr lang="en-US" smtClean="0"/>
              <a:t>/ Bags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814" y="1237059"/>
            <a:ext cx="9601198" cy="182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Wintellect Power </a:t>
            </a:r>
            <a:r>
              <a:rPr lang="en-US" sz="3200" dirty="0" smtClean="0"/>
              <a:t>Collections</a:t>
            </a:r>
            <a:endParaRPr lang="bg-BG" sz="3200" dirty="0" smtClean="0"/>
          </a:p>
          <a:p>
            <a:pPr lvl="1"/>
            <a:r>
              <a:rPr lang="en-US" sz="3000" dirty="0" smtClean="0"/>
              <a:t>Powerful open-source data structure library:</a:t>
            </a:r>
            <a:r>
              <a:rPr lang="bg-BG" sz="3000" dirty="0" smtClean="0"/>
              <a:t> 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powercollections.codeplex.com</a:t>
            </a:r>
            <a:endParaRPr lang="fr-FR" dirty="0" smtClean="0"/>
          </a:p>
          <a:p>
            <a:r>
              <a:rPr lang="fr-FR" sz="3200" dirty="0" smtClean="0"/>
              <a:t>Installing Power Collections in Visual Studio</a:t>
            </a:r>
          </a:p>
          <a:p>
            <a:pPr lvl="1"/>
            <a:r>
              <a:rPr lang="fr-FR" dirty="0" smtClean="0"/>
              <a:t>Use the </a:t>
            </a:r>
            <a:r>
              <a:rPr lang="en-US" noProof="1" smtClean="0"/>
              <a:t>NuGet</a:t>
            </a:r>
            <a:r>
              <a:rPr lang="fr-FR" dirty="0" smtClean="0"/>
              <a:t> package manager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0712" y="4440555"/>
            <a:ext cx="2400300" cy="196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9866" y="3680869"/>
            <a:ext cx="4831138" cy="271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816908" y="5423848"/>
            <a:ext cx="75984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/>
            <a:r>
              <a:rPr lang="en-US" sz="3100" smtClean="0"/>
              <a:t>A bag </a:t>
            </a:r>
            <a:r>
              <a:rPr lang="en-US" sz="3100" dirty="0" smtClean="0"/>
              <a:t>(multi-set) based </a:t>
            </a:r>
            <a:r>
              <a:rPr lang="en-US" sz="3100" dirty="0"/>
              <a:t>on </a:t>
            </a:r>
            <a:r>
              <a:rPr lang="en-US" sz="3100" dirty="0" smtClean="0"/>
              <a:t>hash-table</a:t>
            </a:r>
          </a:p>
          <a:p>
            <a:pPr lvl="2"/>
            <a:r>
              <a:rPr lang="en-US" sz="2900" dirty="0" smtClean="0"/>
              <a:t>Unordered collection (with duplicates)</a:t>
            </a:r>
            <a:endParaRPr lang="en-US" sz="2900" dirty="0"/>
          </a:p>
          <a:p>
            <a:pPr lvl="1"/>
            <a:r>
              <a:rPr lang="en-US" sz="3100" dirty="0"/>
              <a:t>Add / Find / Remove work in time O(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100" dirty="0" smtClean="0"/>
              <a:t>)</a:t>
            </a:r>
          </a:p>
          <a:p>
            <a:pPr lvl="1"/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100" dirty="0" smtClean="0"/>
              <a:t> should provide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3100" dirty="0" smtClean="0"/>
              <a:t> and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3100" smtClean="0"/>
              <a:t>A bag </a:t>
            </a:r>
            <a:r>
              <a:rPr lang="en-US" sz="3100" dirty="0"/>
              <a:t>(multi-set) </a:t>
            </a:r>
            <a:r>
              <a:rPr lang="en-US" sz="3100" dirty="0" smtClean="0"/>
              <a:t>based </a:t>
            </a:r>
            <a:r>
              <a:rPr lang="en-US" sz="3100" dirty="0"/>
              <a:t>on balanced search </a:t>
            </a:r>
            <a:r>
              <a:rPr lang="en-US" sz="3100" dirty="0" smtClean="0"/>
              <a:t>tree</a:t>
            </a:r>
            <a:endParaRPr lang="en-US" sz="3100" dirty="0"/>
          </a:p>
          <a:p>
            <a:pPr lvl="1"/>
            <a:r>
              <a:rPr lang="en-US" sz="3100" dirty="0"/>
              <a:t>Add / Find / Remove work in time O(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log(N</a:t>
            </a:r>
            <a:r>
              <a:rPr lang="en-US" sz="31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100" dirty="0" smtClean="0"/>
              <a:t>)</a:t>
            </a:r>
            <a:endParaRPr lang="bg-BG" sz="3100" dirty="0" smtClean="0"/>
          </a:p>
          <a:p>
            <a:pPr lvl="1"/>
            <a:r>
              <a:rPr lang="en-US" sz="31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100" dirty="0"/>
              <a:t> should </a:t>
            </a:r>
            <a:r>
              <a:rPr lang="en-US" sz="3100" dirty="0" smtClean="0"/>
              <a:t>implement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sz="3100" b="1" dirty="0">
              <a:solidFill>
                <a:srgbClr val="F3CD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endParaRPr lang="en-US" dirty="0"/>
          </a:p>
        </p:txBody>
      </p:sp>
      <p:pic>
        <p:nvPicPr>
          <p:cNvPr id="1026" name="Picture 2" descr="bag, doggy, gree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81" y="1828800"/>
            <a:ext cx="2132632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433782" y="4495799"/>
            <a:ext cx="2132630" cy="1904999"/>
            <a:chOff x="9433782" y="4495799"/>
            <a:chExt cx="2132630" cy="1904999"/>
          </a:xfrm>
        </p:grpSpPr>
        <p:pic>
          <p:nvPicPr>
            <p:cNvPr id="6" name="Picture 2" descr="bag, doggy, green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www.iconsdb.com/icons/preview/orange/generic-sorting-xx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58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Collection Data Structures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Standard </a:t>
            </a:r>
            <a:r>
              <a:rPr lang="en-US" dirty="0"/>
              <a:t>.NET Data 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Wintellect Power </a:t>
            </a:r>
            <a:r>
              <a:rPr lang="en-US" dirty="0" smtClean="0"/>
              <a:t>Collections Library</a:t>
            </a:r>
            <a:endParaRPr lang="en-US" dirty="0"/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Installation / </a:t>
            </a:r>
            <a:r>
              <a:rPr lang="en-US" noProof="1" smtClean="0"/>
              <a:t>NuGet</a:t>
            </a:r>
            <a:r>
              <a:rPr lang="en-US" dirty="0" smtClean="0"/>
              <a:t> Package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Power </a:t>
            </a:r>
            <a:r>
              <a:rPr lang="en-US" dirty="0"/>
              <a:t>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Queue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Collections Library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357733"/>
            <a:ext cx="3733801" cy="48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Bag&lt;T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9200"/>
            <a:ext cx="107016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("Bag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Integers: 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Bag&lt;int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bagOfInts.Add(10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bagOfInts.Remove(5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bagOfInts.RemoveAllCopies(20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bagOfInts.UnionWith(new Bag&lt;int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 { 3, 3, 4, 4, 5, 5 });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Console.WriteLine(bagOfInts);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Integers: {10,4,4,5,5,3,3}</a:t>
            </a:r>
          </a:p>
        </p:txBody>
      </p:sp>
    </p:spTree>
    <p:extLst>
      <p:ext uri="{BB962C8B-B14F-4D97-AF65-F5344CB8AC3E}">
        <p14:creationId xmlns:p14="http://schemas.microsoft.com/office/powerpoint/2010/main" val="23823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OrderedBag&lt;T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9200"/>
            <a:ext cx="107016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OrderedBag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Integers: 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OrderedBag&lt;int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bag.Add(10);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bag.Remove(5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bag.RemoveAllCopies(20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bag.UnionWith(new OrderedBag&lt;int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 { 3, 3, 4, 4,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Console.WriteLine(bag);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{3,3,4,4,5,10}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Console.WriteLine("Sub-range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[4...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10]: " +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bag.Range(4,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true, 10, true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{4,4,5,10}</a:t>
            </a:r>
          </a:p>
        </p:txBody>
      </p:sp>
    </p:spTree>
    <p:extLst>
      <p:ext uri="{BB962C8B-B14F-4D97-AF65-F5344CB8AC3E}">
        <p14:creationId xmlns:p14="http://schemas.microsoft.com/office/powerpoint/2010/main" val="12330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Set&lt;T</a:t>
            </a:r>
            <a:r>
              <a:rPr lang="en-US" sz="3700" b="1" dirty="0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3400" dirty="0" smtClean="0"/>
              <a:t>A set based on hash-table (no duplicates)</a:t>
            </a:r>
          </a:p>
          <a:p>
            <a:pPr lvl="1"/>
            <a:r>
              <a:rPr lang="en-US" sz="3400" dirty="0" smtClean="0"/>
              <a:t>Add / Find / Remove work in time O(</a:t>
            </a:r>
            <a:r>
              <a:rPr lang="en-US" sz="3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 smtClean="0"/>
              <a:t>Like .NET’s </a:t>
            </a:r>
            <a:r>
              <a:rPr lang="en-US" sz="34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r>
              <a:rPr lang="en-US" sz="37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/>
            <a:r>
              <a:rPr lang="en-US" sz="3400" dirty="0"/>
              <a:t>A set based on </a:t>
            </a:r>
            <a:r>
              <a:rPr lang="en-US" sz="3400" dirty="0" smtClean="0"/>
              <a:t>balanced search tree (red-black)</a:t>
            </a:r>
            <a:endParaRPr lang="en-US" sz="3400" dirty="0"/>
          </a:p>
          <a:p>
            <a:pPr lvl="1"/>
            <a:r>
              <a:rPr lang="en-US" sz="3400" dirty="0"/>
              <a:t>Add / Find / Remove work in time </a:t>
            </a:r>
            <a:r>
              <a:rPr lang="en-US" sz="3400" dirty="0" smtClean="0"/>
              <a:t>O(</a:t>
            </a:r>
            <a:r>
              <a:rPr lang="en-US" sz="34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3400" dirty="0" smtClean="0"/>
              <a:t>)</a:t>
            </a:r>
            <a:endParaRPr lang="en-US" sz="3400" dirty="0"/>
          </a:p>
          <a:p>
            <a:pPr lvl="1"/>
            <a:r>
              <a:rPr lang="en-US" sz="3400" dirty="0"/>
              <a:t>Like .NET’s </a:t>
            </a:r>
            <a:r>
              <a:rPr lang="en-US" sz="34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/>
            <a:r>
              <a:rPr lang="en-US" sz="3400" dirty="0" smtClean="0"/>
              <a:t>Provides fast </a:t>
            </a:r>
            <a:r>
              <a:rPr lang="en-US" sz="3400" b="1" dirty="0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3400" b="1" dirty="0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400" b="1" dirty="0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3400" dirty="0" smtClean="0"/>
              <a:t> operation</a:t>
            </a:r>
            <a:endParaRPr lang="en-US" sz="34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r>
              <a:rPr lang="en-US" dirty="0"/>
              <a:t> (2)</a:t>
            </a:r>
          </a:p>
        </p:txBody>
      </p:sp>
      <p:pic>
        <p:nvPicPr>
          <p:cNvPr id="2050" name="Picture 2" descr="3d, obje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284" y="1371600"/>
            <a:ext cx="2347480" cy="2209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695120" y="3886201"/>
            <a:ext cx="3357807" cy="2835276"/>
            <a:chOff x="8695120" y="3886201"/>
            <a:chExt cx="3357807" cy="28352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5120" y="3886201"/>
              <a:ext cx="3357807" cy="2835276"/>
            </a:xfrm>
            <a:prstGeom prst="rect">
              <a:avLst/>
            </a:prstGeom>
          </p:spPr>
        </p:pic>
        <p:pic>
          <p:nvPicPr>
            <p:cNvPr id="7" name="Picture 2" descr="http://www.iconsdb.com/icons/preview/orange/generic-sorting-xx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242">
              <a:off x="9367046" y="5454749"/>
              <a:ext cx="711256" cy="80075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0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Set&lt;T&gt;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95400"/>
            <a:ext cx="1070165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Console.Write("Set of Integers: ");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setOfInts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Set&lt;int&gt;()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setOfInts.Add(3);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setOfInts.Add(10);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setOfInts.Add(20);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setOfInts.Add(20);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setOfInts.Remove(5);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setOfInts.UnionWith(new Set&lt;int&gt;() { 3, 4, 5 });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Console.WriteLine(setOfInts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of Integers: {4,10,20,5,3}</a:t>
            </a:r>
          </a:p>
        </p:txBody>
      </p:sp>
    </p:spTree>
    <p:extLst>
      <p:ext uri="{BB962C8B-B14F-4D97-AF65-F5344CB8AC3E}">
        <p14:creationId xmlns:p14="http://schemas.microsoft.com/office/powerpoint/2010/main" val="42316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OrderedSet&lt;T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143000"/>
            <a:ext cx="1070165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Console.Write("OrderedSet of Integers: ");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OrderedSet&lt;int&gt;()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orderedSet.Add(10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orderedSet.Remove(5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orderedSet.UnionWith(new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OrderedSet&lt;int&gt;() { 3, 4, 5 });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Console.WriteLine(orderedSet);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{3,4,5,10,20}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Console.WriteLine("Sub-range [5...20): " +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orderedSet.Range(5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true, 20, false));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{5,10}</a:t>
            </a:r>
          </a:p>
        </p:txBody>
      </p:sp>
    </p:spTree>
    <p:extLst>
      <p:ext uri="{BB962C8B-B14F-4D97-AF65-F5344CB8AC3E}">
        <p14:creationId xmlns:p14="http://schemas.microsoft.com/office/powerpoint/2010/main" val="24732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31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/>
            <a:r>
              <a:rPr lang="en-US" sz="2800" dirty="0" smtClean="0"/>
              <a:t>A dictionary (map) implemented by hash-table</a:t>
            </a:r>
          </a:p>
          <a:p>
            <a:pPr lvl="1"/>
            <a:r>
              <a:rPr lang="en-US" sz="2800" dirty="0" smtClean="0"/>
              <a:t>Allows duplicates (configurable)</a:t>
            </a:r>
          </a:p>
          <a:p>
            <a:pPr lvl="1"/>
            <a:r>
              <a:rPr lang="en-US" sz="2800" dirty="0"/>
              <a:t>Add / Find / Remove work in time O(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Like </a:t>
            </a:r>
            <a:r>
              <a:rPr lang="en-US" sz="28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28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31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100" b="1" dirty="0">
                <a:solidFill>
                  <a:srgbClr val="F3CD60"/>
                </a:solidFill>
              </a:rPr>
              <a:t> </a:t>
            </a:r>
            <a:r>
              <a:rPr lang="en-US" sz="3100" dirty="0"/>
              <a:t>/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31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/>
            <a:r>
              <a:rPr lang="en-US" sz="2800" dirty="0"/>
              <a:t>A dictionary </a:t>
            </a:r>
            <a:r>
              <a:rPr lang="en-US" sz="2800" dirty="0" smtClean="0"/>
              <a:t>based on balanced search tree</a:t>
            </a:r>
            <a:endParaRPr lang="en-US" sz="2800" dirty="0"/>
          </a:p>
          <a:p>
            <a:pPr lvl="1"/>
            <a:r>
              <a:rPr lang="en-US" sz="2800" dirty="0" smtClean="0"/>
              <a:t>Add </a:t>
            </a:r>
            <a:r>
              <a:rPr lang="en-US" sz="2800" dirty="0"/>
              <a:t>/ Find / Remove work in time </a:t>
            </a:r>
            <a:r>
              <a:rPr lang="en-US" sz="2800" dirty="0" smtClean="0"/>
              <a:t>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/>
              <a:t>Provides fast </a:t>
            </a:r>
            <a:r>
              <a:rPr lang="en-US" sz="28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2800" b="1" dirty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2800" dirty="0"/>
              <a:t> </a:t>
            </a:r>
            <a:r>
              <a:rPr lang="en-US" sz="2800" dirty="0" smtClean="0"/>
              <a:t>operation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61412" y="1371600"/>
            <a:ext cx="2624222" cy="2438400"/>
            <a:chOff x="8913812" y="1151118"/>
            <a:chExt cx="3081422" cy="2582682"/>
          </a:xfrm>
        </p:grpSpPr>
        <p:pic>
          <p:nvPicPr>
            <p:cNvPr id="4098" name="Picture 2" descr="http://png-3.findicons.com/files/icons/1233/somatic_rebirth_apps/256/dictionar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png-3.findicons.com/files/icons/1233/somatic_rebirth_apps/256/dictionar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https://lh5.ggpht.com/EH1sHhtbXtm436L3i6tz5_-j1T-0pCtEh_aQ4ZJjz44Y8xvwVxt4Nl_4HhDU3TYVfOk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23" y="4249112"/>
            <a:ext cx="2170014" cy="217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MultiDictionary&lt;K, V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95400"/>
            <a:ext cx="1070165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Console.Write("MultiDictionary&lt;string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&gt;: 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studentGrades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MultiDictionary&lt;string,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int&gt;(true)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studentGrades.Add("Peter", 3);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studentGrades.Add("Peter", 4);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studentGrades.Add("Peter", 4);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studentGrades.Add("Stanka", 6);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studentGrades.Add("Stanka", 5);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studentGrades.Add("Stanka", 6);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studentGrades.Add("Tanya", 6);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studentGrades.Add("Tanya", 4);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Console.WriteLine(studentGrades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sv-SE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{Tanya-&gt;(6,4), Peter-&gt;(3,4,4), Stanka-&gt;(6,5,6)}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OrderedMultiDictionary&lt;K, V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95400"/>
            <a:ext cx="1070165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Console.WriteLine("OrderedMultiDictionary&lt;string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&gt;:");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OrderedMultiDictionary&lt;int,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string&gt;(true)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distances.Add(149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"Plovdiv");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distances.Add(505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"Varna");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distances.Add(394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"Bourgas");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distances.Add(310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"Rousse");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distances.Add(163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"Pleven");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distances.Add(163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"Troyan");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distanceTowns in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distances)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("\t" + distanceTowns);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[149, {Plovdiv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}], [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163, {Pleven,Troyan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}], [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310, {Rousse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}],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[394, {Bourgas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 [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505, {Varna}]</a:t>
            </a:r>
          </a:p>
        </p:txBody>
      </p:sp>
    </p:spTree>
    <p:extLst>
      <p:ext uri="{BB962C8B-B14F-4D97-AF65-F5344CB8AC3E}">
        <p14:creationId xmlns:p14="http://schemas.microsoft.com/office/powerpoint/2010/main" val="22401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Deque&lt;T&gt;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Double-ended queue (</a:t>
            </a:r>
            <a:r>
              <a:rPr lang="en-US" noProof="1" smtClean="0"/>
              <a:t>deque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Editable sequence of indexed items (e.g. large string)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Like </a:t>
            </a:r>
            <a:r>
              <a:rPr lang="en-US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but provides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Insert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Delete</a:t>
            </a:r>
            <a:r>
              <a:rPr lang="en-US" dirty="0" smtClean="0"/>
              <a:t> operations (at any position)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Sub-range</a:t>
            </a:r>
            <a:r>
              <a:rPr lang="en-US" dirty="0" smtClean="0"/>
              <a:t> operations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Implemented </a:t>
            </a:r>
            <a:r>
              <a:rPr lang="en-US" noProof="1" smtClean="0"/>
              <a:t>by the data structure 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noProof="1" smtClean="0"/>
              <a:t>"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/>
              <a:t>Special kind of balanced binary tree: </a:t>
            </a:r>
            <a:r>
              <a:rPr lang="en-US" dirty="0" smtClean="0">
                <a:hlinkClick r:id="rId2"/>
              </a:rPr>
              <a:t>en.wikipedia.org/wiki/Rope</a:t>
            </a:r>
            <a:r>
              <a:rPr lang="en-US" dirty="0">
                <a:hlinkClick r:id="rId2"/>
              </a:rPr>
              <a:t>_(data_structure</a:t>
            </a:r>
            <a:r>
              <a:rPr lang="en-US" dirty="0" smtClean="0">
                <a:hlinkClick r:id="rId2"/>
              </a:rPr>
              <a:t>)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(4)</a:t>
            </a:r>
            <a:endParaRPr lang="en-US" dirty="0"/>
          </a:p>
        </p:txBody>
      </p:sp>
      <p:pic>
        <p:nvPicPr>
          <p:cNvPr id="5122" name="Picture 2" descr="draw, spir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9417">
            <a:off x="9104663" y="1401854"/>
            <a:ext cx="1867592" cy="17200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Rope ex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05" y="4038600"/>
            <a:ext cx="3055907" cy="2286000"/>
          </a:xfrm>
          <a:prstGeom prst="roundRect">
            <a:avLst>
              <a:gd name="adj" fmla="val 3321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9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Deque&lt;T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381947"/>
            <a:ext cx="1070165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Console.Write("Deque&lt;string&gt;: 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Deque&lt;string&gt;()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people.AddToBack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("Kiro");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people.AddToBack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people.AddToFront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("Steve");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people.AddManyToBack(new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{ "Ivan", "Veronika" });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Console.WriteLine(people);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{Steve,Kiro,Maria,Ivan,Veronika}</a:t>
            </a:r>
          </a:p>
        </p:txBody>
      </p:sp>
    </p:spTree>
    <p:extLst>
      <p:ext uri="{BB962C8B-B14F-4D97-AF65-F5344CB8AC3E}">
        <p14:creationId xmlns:p14="http://schemas.microsoft.com/office/powerpoint/2010/main" val="28571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4694"/>
            <a:ext cx="10363200" cy="820600"/>
          </a:xfrm>
        </p:spPr>
        <p:txBody>
          <a:bodyPr/>
          <a:lstStyle/>
          <a:p>
            <a:r>
              <a:rPr lang="en-US" dirty="0" smtClean="0"/>
              <a:t>Collection Data Structures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Classical Collections</a:t>
            </a:r>
            <a:endParaRPr lang="en-US" dirty="0"/>
          </a:p>
        </p:txBody>
      </p:sp>
      <p:pic>
        <p:nvPicPr>
          <p:cNvPr id="1026" name="Picture 2" descr="https://developer.apple.com/library/prerelease/ios/documentation/Swift/Conceptual/Swift_Programming_Language/Art/CollectionTypes_intro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673191"/>
            <a:ext cx="7086600" cy="2512041"/>
          </a:xfrm>
          <a:prstGeom prst="roundRect">
            <a:avLst>
              <a:gd name="adj" fmla="val 230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2593798"/>
            <a:ext cx="4419600" cy="1866802"/>
          </a:xfrm>
          <a:prstGeom prst="roundRect">
            <a:avLst>
              <a:gd name="adj" fmla="val 230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s://upload.wikimedia.org/wikipedia/commons/thumb/7/72/Red-black_tree_example_(B-tree_analogy).svg/2000px-Red-black_tree_example_(B-tree_analogy)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40" y="3050998"/>
            <a:ext cx="4397372" cy="1572061"/>
          </a:xfrm>
          <a:prstGeom prst="roundRect">
            <a:avLst>
              <a:gd name="adj" fmla="val 230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BigList&lt;T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381947"/>
            <a:ext cx="1070165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Console.Write("BigList&lt;int&gt;: 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ints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BigList&lt;int&gt;()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 ints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List&lt;int&gt;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very slow!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1000000; i++)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ints.Add(i);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ints.Insert(i, i);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Console.WriteLine(ints.Count);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1050000</a:t>
            </a:r>
          </a:p>
        </p:txBody>
      </p:sp>
    </p:spTree>
    <p:extLst>
      <p:ext uri="{BB962C8B-B14F-4D97-AF65-F5344CB8AC3E}">
        <p14:creationId xmlns:p14="http://schemas.microsoft.com/office/powerpoint/2010/main" val="39871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813" y="4343400"/>
            <a:ext cx="10363200" cy="820600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12813" y="5254144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891" y="1796224"/>
            <a:ext cx="9789044" cy="186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queue</a:t>
            </a:r>
            <a:r>
              <a:rPr lang="en-US" dirty="0"/>
              <a:t>"</a:t>
            </a:r>
            <a:r>
              <a:rPr lang="en-US" dirty="0" smtClean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</a:t>
            </a:r>
            <a:r>
              <a:rPr lang="en-US" dirty="0" smtClean="0"/>
              <a:t>structure to </a:t>
            </a:r>
            <a:r>
              <a:rPr lang="en-US" dirty="0"/>
              <a:t>efficiently support finding the item </a:t>
            </a:r>
            <a:r>
              <a:rPr lang="en-US" dirty="0" smtClean="0"/>
              <a:t>of </a:t>
            </a:r>
            <a:r>
              <a:rPr lang="en-US" dirty="0"/>
              <a:t>highest </a:t>
            </a:r>
            <a:r>
              <a:rPr lang="en-US" dirty="0" smtClean="0"/>
              <a:t>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Like a queue, but with priorities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is no build-in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See the data structure "</a:t>
            </a:r>
            <a:r>
              <a:rPr lang="en-US" dirty="0" smtClean="0">
                <a:hlinkClick r:id="rId2"/>
              </a:rPr>
              <a:t>binary heap</a:t>
            </a:r>
            <a:r>
              <a:rPr lang="en-US" dirty="0" smtClean="0"/>
              <a:t>" in Wikipedia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implemented using </a:t>
            </a:r>
            <a:r>
              <a:rPr lang="en-US" smtClean="0"/>
              <a:t>an </a:t>
            </a: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612" y="2743200"/>
            <a:ext cx="355507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3" y="1149388"/>
            <a:ext cx="10944000" cy="53114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OrderedBag&lt;T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&gt; queue;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{ get 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{ return this.queue.Count;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   this.queue = new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OrderedBag&lt;T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&gt;();   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   return this.queue.RemoveFirst();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Priority Queue Implementation</a:t>
            </a:r>
            <a:endParaRPr lang="en-US" dirty="0"/>
          </a:p>
        </p:txBody>
      </p:sp>
      <p:pic>
        <p:nvPicPr>
          <p:cNvPr id="6146" name="Picture 2" descr="http://4.bp.blogspot.com/-n2_J8TzKjJ4/Tm8-BPSzI9I/AAAAAAAAADs/0n92ZEwSBxY/s1600/queue+p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7769" y="4191000"/>
            <a:ext cx="3062043" cy="1964036"/>
          </a:xfrm>
          <a:prstGeom prst="roundRect">
            <a:avLst>
              <a:gd name="adj" fmla="val 276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9212" y="1149824"/>
            <a:ext cx="4712938" cy="310959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162" y="1752600"/>
            <a:ext cx="4875530" cy="279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270373"/>
            <a:ext cx="10363200" cy="8206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12813" y="5111635"/>
            <a:ext cx="10363200" cy="1365365"/>
          </a:xfrm>
        </p:spPr>
        <p:txBody>
          <a:bodyPr/>
          <a:lstStyle/>
          <a:p>
            <a:r>
              <a:rPr lang="en-US" dirty="0" smtClean="0"/>
              <a:t>Open Source Generic Collection</a:t>
            </a:r>
            <a:br>
              <a:rPr lang="en-US" dirty="0" smtClean="0"/>
            </a:br>
            <a:r>
              <a:rPr lang="en-US" dirty="0" smtClean="0"/>
              <a:t>Library for </a:t>
            </a:r>
            <a:r>
              <a:rPr lang="en-US" dirty="0"/>
              <a:t>C</a:t>
            </a:r>
            <a:r>
              <a:rPr lang="en-US" dirty="0" smtClean="0"/>
              <a:t># Developers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13" y="917573"/>
            <a:ext cx="4343400" cy="3011094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7796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What are "C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Collections"?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C5 </a:t>
            </a:r>
            <a:r>
              <a:rPr lang="en-US" dirty="0"/>
              <a:t>Generic Collection </a:t>
            </a:r>
            <a:r>
              <a:rPr lang="en-US" dirty="0" smtClean="0"/>
              <a:t>Library for </a:t>
            </a:r>
            <a:r>
              <a:rPr lang="en-US" dirty="0"/>
              <a:t>C# and </a:t>
            </a:r>
            <a:r>
              <a:rPr lang="en-US" dirty="0" smtClean="0"/>
              <a:t>CLI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Open-Source Data Structures Library for .NET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http://www.itu.dk/research/c5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Comes with a </a:t>
            </a:r>
            <a:r>
              <a:rPr lang="en-US" dirty="0"/>
              <a:t>solid documentation (book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www.itu.dk/research/c5/latest/ITU-TR-2006-76.pdf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library defines its own interfaces like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 smtClean="0"/>
              <a:t>, …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Available also as </a:t>
            </a:r>
            <a:r>
              <a:rPr lang="en-US" noProof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105" y="5805958"/>
            <a:ext cx="3248011" cy="747242"/>
          </a:xfrm>
          <a:prstGeom prst="rect">
            <a:avLst/>
          </a:prstGeom>
        </p:spPr>
      </p:pic>
      <p:pic>
        <p:nvPicPr>
          <p:cNvPr id="6146" name="Picture 2" descr="https://upload.wikimedia.org/wikipedia/commons/thumb/2/25/NuGet_project_logo.svg/364px-NuGet_project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616" y="5638800"/>
            <a:ext cx="740221" cy="7381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4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 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219200"/>
            <a:ext cx="7579614" cy="5254623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5147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classes</a:t>
            </a:r>
          </a:p>
          <a:p>
            <a:pPr lvl="1"/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 smtClean="0"/>
              <a:t>Combination of indexed list + hash-table</a:t>
            </a:r>
          </a:p>
          <a:p>
            <a:pPr lvl="1"/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 </a:t>
            </a:r>
            <a:r>
              <a:rPr lang="en-US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Double-ended </a:t>
            </a:r>
            <a:r>
              <a:rPr lang="en-US" dirty="0"/>
              <a:t>priority queue (DEPQ)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pic>
        <p:nvPicPr>
          <p:cNvPr id="5122" name="Picture 2" descr="https://upload.wikimedia.org/wikipedia/commons/thumb/e/ec/Interval_heap_depq.jpg/1280px-Interval_heap_dep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284662"/>
            <a:ext cx="3852996" cy="2116138"/>
          </a:xfrm>
          <a:prstGeom prst="roundRect">
            <a:avLst>
              <a:gd name="adj" fmla="val 18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C5 IntervalHeap&lt;T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381947"/>
            <a:ext cx="1070165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 = new IntervalHeap&lt;Person&gt;();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Person("Nakov", 25));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Person("Petya", 24));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Person("Pesho", 25));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Person("Maria", 22));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Person("Ivan", -1));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Console.WriteLine("Min: {0}",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people.FindMin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Ivan, -1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Console.WriteLine("Max: {0}",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people.FindMax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Nakov, 25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(people.Count &gt; 0)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Console.WriteLine(people.DeleteMin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Ivan,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 Maria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22;  Petya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24;  Pesho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25;  Nakov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25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Linear </a:t>
            </a:r>
            <a:r>
              <a:rPr lang="en-US" dirty="0" smtClean="0"/>
              <a:t>collection structures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</a:t>
            </a:r>
            <a:r>
              <a:rPr lang="en-US" dirty="0" smtClean="0"/>
              <a:t>: array-based list, linked list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Stacks: array-based stack, linked stack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Queues: array-based circular queue, linked queue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Deque: doubly-ended queue (array-based and linked)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Dictionaries </a:t>
            </a:r>
            <a:r>
              <a:rPr lang="en-US" dirty="0"/>
              <a:t>(</a:t>
            </a:r>
            <a:r>
              <a:rPr lang="en-US" dirty="0" smtClean="0"/>
              <a:t>maps / associative arrays)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Hash-table based dictionary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Balanced tree-based ordered dictionary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Multi-dictionary (single key, multiple values)</a:t>
            </a:r>
            <a:endParaRPr lang="en-US" b="1" dirty="0">
              <a:solidFill>
                <a:srgbClr val="F3CD60"/>
              </a:solidFill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Collection Structures</a:t>
            </a:r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1780193"/>
            <a:ext cx="1370872" cy="11154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4792734"/>
            <a:ext cx="1342775" cy="14212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42865"/>
            <a:ext cx="10363200" cy="8206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12813" y="5784127"/>
            <a:ext cx="10363200" cy="692873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4" y="1066800"/>
            <a:ext cx="5029198" cy="3486528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686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platforms like .NET and Java provide many collection structures out-of-the-box</a:t>
            </a:r>
          </a:p>
          <a:p>
            <a:pPr lvl="1"/>
            <a:r>
              <a:rPr lang="en-US" dirty="0" smtClean="0"/>
              <a:t>Lists, dictionaries, sets, etc.</a:t>
            </a:r>
          </a:p>
          <a:p>
            <a:r>
              <a:rPr lang="en-US" dirty="0" smtClean="0"/>
              <a:t>Third-party libraries provide many more collections</a:t>
            </a:r>
          </a:p>
          <a:p>
            <a:pPr lvl="1"/>
            <a:r>
              <a:rPr lang="en-US" dirty="0" smtClean="0"/>
              <a:t>Heaps, ropes, suffix trees, multi-dictionaries, …</a:t>
            </a:r>
          </a:p>
          <a:p>
            <a:r>
              <a:rPr lang="en-US" dirty="0" smtClean="0"/>
              <a:t>In C# / .NET use</a:t>
            </a:r>
          </a:p>
          <a:p>
            <a:pPr lvl="1"/>
            <a:r>
              <a:rPr lang="en-US" noProof="1" smtClean="0"/>
              <a:t>Wintellect</a:t>
            </a:r>
            <a:r>
              <a:rPr lang="en-US" dirty="0" smtClean="0"/>
              <a:t> Power Collections</a:t>
            </a:r>
          </a:p>
          <a:p>
            <a:pPr lvl="1"/>
            <a:r>
              <a:rPr lang="en-US" dirty="0" smtClean="0"/>
              <a:t>C5 Collections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586" y="4267200"/>
            <a:ext cx="2662002" cy="19748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softuni.bg/trainings/1147/Data-Structures-June-2015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932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Collection Data Structures and Libraries</a:t>
            </a:r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329678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969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Sets and </a:t>
            </a:r>
            <a:r>
              <a:rPr lang="en-US" smtClean="0"/>
              <a:t>multi-sets (bags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Sets – hash-table-based set, ordered tree-based set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Bag </a:t>
            </a:r>
            <a:r>
              <a:rPr lang="en-US" dirty="0" smtClean="0"/>
              <a:t>– </a:t>
            </a:r>
            <a:r>
              <a:rPr lang="en-US" smtClean="0"/>
              <a:t>hash-table-based bag, </a:t>
            </a:r>
            <a:r>
              <a:rPr lang="en-US" dirty="0" smtClean="0"/>
              <a:t>ordered </a:t>
            </a:r>
            <a:r>
              <a:rPr lang="en-US" smtClean="0"/>
              <a:t>tree-based bag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Trie, suffix tree, interval tree, rope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Graphs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 un-weighted,</a:t>
            </a:r>
            <a:br>
              <a:rPr lang="en-US" dirty="0" smtClean="0"/>
            </a:br>
            <a:r>
              <a:rPr lang="en-US" dirty="0" smtClean="0"/>
              <a:t>connected / non-connected, flow networks,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Structures (2)</a:t>
            </a:r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2876" y="2971800"/>
            <a:ext cx="2336191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146" y="1524001"/>
            <a:ext cx="1432854" cy="11271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333" y="5253384"/>
            <a:ext cx="2073276" cy="11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4" y="4746008"/>
            <a:ext cx="10820398" cy="820600"/>
          </a:xfrm>
        </p:spPr>
        <p:txBody>
          <a:bodyPr/>
          <a:lstStyle/>
          <a:p>
            <a:r>
              <a:rPr lang="en-US" dirty="0" smtClean="0"/>
              <a:t>Standard .NET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4214" y="5627174"/>
            <a:ext cx="10820398" cy="719034"/>
          </a:xfrm>
        </p:spPr>
        <p:txBody>
          <a:bodyPr/>
          <a:lstStyle/>
          <a:p>
            <a:r>
              <a:rPr lang="en-US" dirty="0" smtClean="0"/>
              <a:t>Built-in .NET Data Structure Implementations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10082">
            <a:off x="1328310" y="2072673"/>
            <a:ext cx="3940582" cy="21798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441184" y="558222"/>
            <a:ext cx="3971563" cy="1721656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2214">
            <a:off x="5724334" y="2167908"/>
            <a:ext cx="5240646" cy="178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7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Linear structures</a:t>
            </a:r>
          </a:p>
          <a:p>
            <a:pPr marL="696913" lvl="1" indent="-239713"/>
            <a:r>
              <a:rPr lang="en-US" dirty="0"/>
              <a:t>Lists: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/>
            <a:r>
              <a:rPr lang="en-US" dirty="0" smtClean="0"/>
              <a:t>Stacks and queues: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spcBef>
                <a:spcPts val="1200"/>
              </a:spcBef>
            </a:pPr>
            <a:r>
              <a:rPr lang="en-US" sz="3500" dirty="0" smtClean="0"/>
              <a:t>Dictionaries </a:t>
            </a:r>
            <a:r>
              <a:rPr lang="en-US" sz="3500" dirty="0"/>
              <a:t>(maps</a:t>
            </a:r>
            <a:r>
              <a:rPr lang="en-US" sz="3500" dirty="0" smtClean="0"/>
              <a:t>)</a:t>
            </a:r>
            <a:endParaRPr lang="en-US" sz="3500" dirty="0"/>
          </a:p>
          <a:p>
            <a:pPr marL="696913" lvl="1" indent="-239713"/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marL="696913" lvl="1" indent="-239713"/>
            <a:r>
              <a:rPr lang="en-US" dirty="0" smtClean="0"/>
              <a:t>No multi-dictionary class in .NET,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List&lt;V&gt;&gt;</a:t>
            </a:r>
          </a:p>
          <a:p>
            <a:pPr>
              <a:spcBef>
                <a:spcPts val="1200"/>
              </a:spcBef>
            </a:pPr>
            <a:r>
              <a:rPr lang="en-US" sz="3500" dirty="0" smtClean="0"/>
              <a:t>Balanced search tree structures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</a:t>
            </a: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List&lt;V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endParaRPr lang="en-US" b="1" dirty="0">
              <a:solidFill>
                <a:srgbClr val="F3CD60"/>
              </a:solidFill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.NET Data Structures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8355" y="1348878"/>
            <a:ext cx="1669886" cy="1151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9726790" y="5014755"/>
            <a:ext cx="1893015" cy="1179934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4627" y="2667663"/>
            <a:ext cx="1689966" cy="15449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74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Sets </a:t>
            </a:r>
            <a:r>
              <a:rPr lang="en-US" smtClean="0"/>
              <a:t>and bags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Sets –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Bag </a:t>
            </a:r>
            <a:r>
              <a:rPr lang="en-US" dirty="0" smtClean="0"/>
              <a:t>– no standard .NET class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noProof="1" smtClean="0"/>
              <a:t>Trie</a:t>
            </a:r>
            <a:r>
              <a:rPr lang="en-US" dirty="0" smtClean="0"/>
              <a:t>, suffix tree, interval tree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.</a:t>
            </a:r>
            <a:r>
              <a:rPr lang="en-US" dirty="0"/>
              <a:t>NET Data </a:t>
            </a:r>
            <a:r>
              <a:rPr lang="en-US" dirty="0" smtClean="0"/>
              <a:t>Structures (2)</a:t>
            </a:r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0221" y="2849859"/>
            <a:ext cx="2336191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6002" y="1426148"/>
            <a:ext cx="1567024" cy="117557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3869" y="5029199"/>
            <a:ext cx="2306560" cy="12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Generic Collections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741612" y="1178417"/>
            <a:ext cx="6845587" cy="5237912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303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2155</Words>
  <Application>Microsoft Office PowerPoint</Application>
  <PresentationFormat>Custom</PresentationFormat>
  <Paragraphs>417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Collection Data Structures and Libraries</vt:lpstr>
      <vt:lpstr>Table of Contents</vt:lpstr>
      <vt:lpstr>Collection Data Structures</vt:lpstr>
      <vt:lpstr>Classical Collection Structures</vt:lpstr>
      <vt:lpstr>Classical Collection Structures (2)</vt:lpstr>
      <vt:lpstr>Standard .NET Data Structures</vt:lpstr>
      <vt:lpstr>Standard .NET Data Structures</vt:lpstr>
      <vt:lpstr>Standard .NET Data Structures (2)</vt:lpstr>
      <vt:lpstr>.NET Generic Collections</vt:lpstr>
      <vt:lpstr>.NET Untyped Collections</vt:lpstr>
      <vt:lpstr>Special .NET Collections</vt:lpstr>
      <vt:lpstr>Observable Collection – Example</vt:lpstr>
      <vt:lpstr>BlockingCollection&lt;T&gt;</vt:lpstr>
      <vt:lpstr>BlockingCollection&lt;T&gt; – Example</vt:lpstr>
      <vt:lpstr>BlockingCollection&lt;T&gt; – Example (2)</vt:lpstr>
      <vt:lpstr>Special .NET Collections</vt:lpstr>
      <vt:lpstr>Wintellect Power Collections</vt:lpstr>
      <vt:lpstr>Wintellect Power Collections</vt:lpstr>
      <vt:lpstr>Power Collections Classes</vt:lpstr>
      <vt:lpstr>Bag&lt;T&gt; – Example</vt:lpstr>
      <vt:lpstr>OrderedBag&lt;T&gt; – Example</vt:lpstr>
      <vt:lpstr>Power Collections Classes (2)</vt:lpstr>
      <vt:lpstr>Set&lt;T&gt; – Example</vt:lpstr>
      <vt:lpstr>OrderedSet&lt;T&gt; – Example</vt:lpstr>
      <vt:lpstr>Power Collections Classes (3)</vt:lpstr>
      <vt:lpstr>MultiDictionary&lt;K, V&gt; – Example</vt:lpstr>
      <vt:lpstr>OrderedMultiDictionary&lt;K, V&gt; – Example</vt:lpstr>
      <vt:lpstr>Power Collections Classes (4)</vt:lpstr>
      <vt:lpstr>Deque&lt;T&gt; – Example</vt:lpstr>
      <vt:lpstr>BigList&lt;T&gt; – Example</vt:lpstr>
      <vt:lpstr>Wintellect Power Collections</vt:lpstr>
      <vt:lpstr>Priority Queue</vt:lpstr>
      <vt:lpstr>Sample Priority Queue Implementation</vt:lpstr>
      <vt:lpstr>Priority Queue</vt:lpstr>
      <vt:lpstr>C5 Collections</vt:lpstr>
      <vt:lpstr>C5 Collections</vt:lpstr>
      <vt:lpstr>C5 Collection Classes</vt:lpstr>
      <vt:lpstr>C5 Collection Classes</vt:lpstr>
      <vt:lpstr>C5 IntervalHeap&lt;T&gt; – Example</vt:lpstr>
      <vt:lpstr>C5 Collections</vt:lpstr>
      <vt:lpstr>Summary</vt:lpstr>
      <vt:lpstr>Collection Data Structures and Libraries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Data Structures and Libraries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2015-08-13T14:17:49Z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