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9" r:id="rId3"/>
  </p:sldMasterIdLst>
  <p:notesMasterIdLst>
    <p:notesMasterId r:id="rId27"/>
  </p:notesMasterIdLst>
  <p:handoutMasterIdLst>
    <p:handoutMasterId r:id="rId28"/>
  </p:handoutMasterIdLst>
  <p:sldIdLst>
    <p:sldId id="394" r:id="rId4"/>
    <p:sldId id="513" r:id="rId5"/>
    <p:sldId id="580" r:id="rId6"/>
    <p:sldId id="560" r:id="rId7"/>
    <p:sldId id="561" r:id="rId8"/>
    <p:sldId id="562" r:id="rId9"/>
    <p:sldId id="570" r:id="rId10"/>
    <p:sldId id="571" r:id="rId11"/>
    <p:sldId id="575" r:id="rId12"/>
    <p:sldId id="577" r:id="rId13"/>
    <p:sldId id="552" r:id="rId14"/>
    <p:sldId id="553" r:id="rId15"/>
    <p:sldId id="576" r:id="rId16"/>
    <p:sldId id="572" r:id="rId17"/>
    <p:sldId id="573" r:id="rId18"/>
    <p:sldId id="554" r:id="rId19"/>
    <p:sldId id="578" r:id="rId20"/>
    <p:sldId id="565" r:id="rId21"/>
    <p:sldId id="579" r:id="rId22"/>
    <p:sldId id="486" r:id="rId23"/>
    <p:sldId id="569" r:id="rId24"/>
    <p:sldId id="443" r:id="rId25"/>
    <p:sldId id="393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85627" autoAdjust="0"/>
  </p:normalViewPr>
  <p:slideViewPr>
    <p:cSldViewPr>
      <p:cViewPr varScale="1">
        <p:scale>
          <a:sx n="58" d="100"/>
          <a:sy n="58" d="100"/>
        </p:scale>
        <p:origin x="808" y="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5/18/2016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035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3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0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25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0201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072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4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5/18/2016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20.png"/><Relationship Id="rId3" Type="http://schemas.openxmlformats.org/officeDocument/2006/relationships/hyperlink" Target="http://www.luxoft.com/" TargetMode="External"/><Relationship Id="rId21" Type="http://schemas.openxmlformats.org/officeDocument/2006/relationships/hyperlink" Target="http://www.superhosting.bg/" TargetMode="External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18.png"/><Relationship Id="rId17" Type="http://schemas.openxmlformats.org/officeDocument/2006/relationships/hyperlink" Target="http://www.infragistics.com/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softuni.bg/courses/java-fundamentals" TargetMode="Externa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java" TargetMode="External"/><Relationship Id="rId10" Type="http://schemas.openxmlformats.org/officeDocument/2006/relationships/image" Target="../media/image17.png"/><Relationship Id="rId19" Type="http://schemas.openxmlformats.org/officeDocument/2006/relationships/hyperlink" Target="http://netpeak.bg/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19.png"/><Relationship Id="rId2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775486"/>
            <a:ext cx="7618286" cy="1722378"/>
          </a:xfrm>
        </p:spPr>
        <p:txBody>
          <a:bodyPr>
            <a:normAutofit/>
          </a:bodyPr>
          <a:lstStyle/>
          <a:p>
            <a:r>
              <a:rPr lang="en-US" dirty="0"/>
              <a:t>Sets, Maps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3"/>
            <a:ext cx="8443700" cy="1157741"/>
          </a:xfrm>
        </p:spPr>
        <p:txBody>
          <a:bodyPr>
            <a:noAutofit/>
          </a:bodyPr>
          <a:lstStyle/>
          <a:p>
            <a:r>
              <a:rPr lang="en-US" sz="3000" dirty="0"/>
              <a:t>Sets</a:t>
            </a:r>
            <a:r>
              <a:rPr lang="bg-BG" sz="3000" dirty="0"/>
              <a:t>, </a:t>
            </a:r>
            <a:r>
              <a:rPr lang="en-US" sz="3000" dirty="0"/>
              <a:t>Maps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6012" y="412107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100458" y="3807578"/>
            <a:ext cx="149464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913943"/>
            <a:ext cx="10210800" cy="14576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b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Exercises in class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&lt;Key, Value&gt;</a:t>
            </a:r>
          </a:p>
        </p:txBody>
      </p:sp>
      <p:sp>
        <p:nvSpPr>
          <p:cNvPr id="4" name="Oval 3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иван </a:t>
            </a:r>
            <a:endParaRPr lang="en-US" sz="2800" dirty="0"/>
          </a:p>
          <a:p>
            <a:pPr algn="ctr"/>
            <a:r>
              <a:rPr lang="bg-BG" sz="2800" dirty="0"/>
              <a:t>гошо</a:t>
            </a:r>
            <a:endParaRPr lang="en-US" sz="2800" dirty="0"/>
          </a:p>
          <a:p>
            <a:pPr algn="ctr"/>
            <a:r>
              <a:rPr lang="bg-BG" sz="2800" dirty="0"/>
              <a:t>пешо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61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196908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962577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5554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97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97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3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76184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95996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84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5996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3524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85212" y="353806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prstClr val="white"/>
                </a:solidFill>
              </a:rPr>
              <a:t>Pesho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4532" y="3542526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prstClr val="white"/>
                </a:solidFill>
              </a:rPr>
              <a:t>0881-123-987</a:t>
            </a:r>
          </a:p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61841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599611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7462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42" grpId="0" animBg="1"/>
      <p:bldP spid="42" grpId="1" animBg="1"/>
      <p:bldP spid="42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TreeMap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8945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LinkedHashMap</a:t>
            </a:r>
            <a:r>
              <a:rPr lang="en-US" dirty="0">
                <a:latin typeface="Consolas" panose="020B0609020204030204" pitchFamily="49" charset="0"/>
              </a:rPr>
              <a:t>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4345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-0.002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-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5908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4766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   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8983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 fontScale="90000"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HashMap&lt;K, V&gt;, TreeMap&lt;K, V&gt;, LinkedHashMap&lt;K,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Have method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dirty="0"/>
              <a:t> – the number of key-value pairs</a:t>
            </a:r>
          </a:p>
          <a:p>
            <a:pPr lvl="1">
              <a:spcBef>
                <a:spcPts val="1200"/>
              </a:spcBef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set of unique keys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</a:t>
            </a:r>
          </a:p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49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2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/>
              <a:t>Sets – </a:t>
            </a:r>
            <a:r>
              <a:rPr lang="en-US" sz="3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800" noProof="1"/>
              <a:t>, </a:t>
            </a:r>
            <a:r>
              <a:rPr lang="en-US" sz="3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TreeSet&lt;E&gt;, LinkedHashSet&lt;E&gt;</a:t>
            </a:r>
            <a:endParaRPr lang="en-US" sz="38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/>
              <a:t>Maps – </a:t>
            </a:r>
            <a:r>
              <a:rPr lang="en-US" sz="3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8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V&gt;, TreeMap&lt;K, V&gt;, LinkedHashMap&lt;K, 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1148" y="2209800"/>
            <a:ext cx="3053465" cy="39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7808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 </a:t>
            </a:r>
            <a:r>
              <a:rPr lang="en-US" sz="3200" noProof="1"/>
              <a:t>hold unique elements and are very fast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&lt;K,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V&gt;,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&lt;K, V&gt;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LinkedHashMap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&lt;K, V&gt;</a:t>
            </a:r>
            <a:r>
              <a:rPr lang="en-US" sz="3200" dirty="0"/>
              <a:t> are an associative arrays where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200" dirty="0"/>
              <a:t> is accessed by its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1103660"/>
            <a:ext cx="3290191" cy="24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Sets, Maps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</a:t>
            </a:r>
            <a:r>
              <a:rPr lang="en-US" dirty="0">
                <a:hlinkClick r:id="rId16"/>
              </a:rPr>
              <a:t>//softuni.bg/courses/java-fundamentals</a:t>
            </a:r>
            <a:endParaRPr lang="en-US" dirty="0"/>
          </a:p>
        </p:txBody>
      </p:sp>
      <p:pic>
        <p:nvPicPr>
          <p:cNvPr id="16" name="Picture 15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C# Fundamentals – Part 1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C# Fundamentals – Part 2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4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#9286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1044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10200"/>
            <a:ext cx="8938472" cy="1365365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sp>
        <p:nvSpPr>
          <p:cNvPr id="4" name="Oval 3"/>
          <p:cNvSpPr/>
          <p:nvPr/>
        </p:nvSpPr>
        <p:spPr>
          <a:xfrm>
            <a:off x="3122612" y="1459674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3 </a:t>
            </a:r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r>
              <a:rPr lang="bg-BG" sz="2800" dirty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459674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-3 </a:t>
            </a:r>
            <a:endParaRPr lang="en-US" sz="2800" dirty="0"/>
          </a:p>
          <a:p>
            <a:r>
              <a:rPr lang="bg-BG" sz="2800" dirty="0"/>
              <a:t>5</a:t>
            </a:r>
          </a:p>
          <a:p>
            <a:pPr algn="ctr"/>
            <a:r>
              <a:rPr lang="bg-BG" sz="2800" dirty="0"/>
              <a:t>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427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unique elements</a:t>
            </a:r>
          </a:p>
          <a:p>
            <a:pPr lvl="1"/>
            <a:r>
              <a:rPr lang="en-US" dirty="0"/>
              <a:t>Provides methods for adding/removing/searching elements</a:t>
            </a:r>
          </a:p>
          <a:p>
            <a:pPr lvl="1"/>
            <a:r>
              <a:rPr lang="en-US" dirty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ordered incrementally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order of appearance is preserved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</p:spTree>
    <p:extLst>
      <p:ext uri="{BB962C8B-B14F-4D97-AF65-F5344CB8AC3E}">
        <p14:creationId xmlns:p14="http://schemas.microsoft.com/office/powerpoint/2010/main" val="343362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16291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0.105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0.12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2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2" y="5418743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2" y="403032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17454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3305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2" animBg="1"/>
      <p:bldP spid="20" grpId="3" animBg="1"/>
      <p:bldP spid="20" grpId="4" animBg="1"/>
      <p:bldP spid="22" grpId="0" animBg="1"/>
      <p:bldP spid="22" grpId="1" animBg="1"/>
      <p:bldP spid="23" grpId="0" animBg="1"/>
      <p:bldP spid="23" grpId="2" animBg="1"/>
      <p:bldP spid="39" grpId="0" animBg="1"/>
      <p:bldP spid="3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721305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8593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1018</Words>
  <Application>Microsoft Office PowerPoint</Application>
  <PresentationFormat>Custom</PresentationFormat>
  <Paragraphs>254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2_SoftUni 16x9</vt:lpstr>
      <vt:lpstr>Sets, Maps</vt:lpstr>
      <vt:lpstr>Table of Contents</vt:lpstr>
      <vt:lpstr>Questions</vt:lpstr>
      <vt:lpstr>Sets</vt:lpstr>
      <vt:lpstr>Sets in Java</vt:lpstr>
      <vt:lpstr>HashSet&lt;E&gt; – add()</vt:lpstr>
      <vt:lpstr>HashSet&lt;E&gt; – remove()</vt:lpstr>
      <vt:lpstr>TreeSet&lt;E&gt; – add()</vt:lpstr>
      <vt:lpstr>LinkedHashSet&lt;E&gt; – add()</vt:lpstr>
      <vt:lpstr>HashSet&lt;E&gt; and TreeSet&lt;E&gt; </vt:lpstr>
      <vt:lpstr>Associative Arrays</vt:lpstr>
      <vt:lpstr>Associative Arrays (Maps)</vt:lpstr>
      <vt:lpstr>HashMap&lt;K, V&gt; – add()</vt:lpstr>
      <vt:lpstr>HashMap&lt;K, V&gt; – remove()</vt:lpstr>
      <vt:lpstr>TreeMap&lt;K, V&gt; – Example</vt:lpstr>
      <vt:lpstr>LinkedHashMap&lt;K, V&gt; – add()</vt:lpstr>
      <vt:lpstr>Looping through dictionaries</vt:lpstr>
      <vt:lpstr>HashMap&lt;K, V&gt;, TreeMap&lt;K, V&gt;, LinkedHashMap&lt;K, V&gt;</vt:lpstr>
      <vt:lpstr>Associative Arrays</vt:lpstr>
      <vt:lpstr>Summary</vt:lpstr>
      <vt:lpstr>Sets, Maps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Advanced Course</dc:subject>
  <dc:creator/>
  <cp:keywords>C#, programming, course, SoftUni, Software University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2016-05-18T14:24:18Z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