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5"/>
  </p:notesMasterIdLst>
  <p:handoutMasterIdLst>
    <p:handoutMasterId r:id="rId36"/>
  </p:handoutMasterIdLst>
  <p:sldIdLst>
    <p:sldId id="274" r:id="rId3"/>
    <p:sldId id="276" r:id="rId4"/>
    <p:sldId id="551" r:id="rId5"/>
    <p:sldId id="576" r:id="rId6"/>
    <p:sldId id="678" r:id="rId7"/>
    <p:sldId id="679" r:id="rId8"/>
    <p:sldId id="680" r:id="rId9"/>
    <p:sldId id="681" r:id="rId10"/>
    <p:sldId id="682" r:id="rId11"/>
    <p:sldId id="696" r:id="rId12"/>
    <p:sldId id="683" r:id="rId13"/>
    <p:sldId id="697" r:id="rId14"/>
    <p:sldId id="684" r:id="rId15"/>
    <p:sldId id="698" r:id="rId16"/>
    <p:sldId id="685" r:id="rId17"/>
    <p:sldId id="702" r:id="rId18"/>
    <p:sldId id="692" r:id="rId19"/>
    <p:sldId id="699" r:id="rId20"/>
    <p:sldId id="686" r:id="rId21"/>
    <p:sldId id="700" r:id="rId22"/>
    <p:sldId id="687" r:id="rId23"/>
    <p:sldId id="701" r:id="rId24"/>
    <p:sldId id="688" r:id="rId25"/>
    <p:sldId id="703" r:id="rId26"/>
    <p:sldId id="705" r:id="rId27"/>
    <p:sldId id="706" r:id="rId28"/>
    <p:sldId id="704" r:id="rId29"/>
    <p:sldId id="457" r:id="rId30"/>
    <p:sldId id="552" r:id="rId31"/>
    <p:sldId id="553" r:id="rId32"/>
    <p:sldId id="419" r:id="rId33"/>
    <p:sldId id="420"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D06E64D-76A5-454E-9796-2017EAC3F2F7}">
          <p14:sldIdLst>
            <p14:sldId id="274"/>
            <p14:sldId id="276"/>
            <p14:sldId id="551"/>
          </p14:sldIdLst>
        </p14:section>
        <p14:section name="Domain Driven Design" id="{813DF7E2-74AB-4E3A-9B46-2566DC216237}">
          <p14:sldIdLst>
            <p14:sldId id="576"/>
            <p14:sldId id="678"/>
            <p14:sldId id="679"/>
            <p14:sldId id="680"/>
            <p14:sldId id="681"/>
            <p14:sldId id="682"/>
            <p14:sldId id="696"/>
            <p14:sldId id="683"/>
            <p14:sldId id="697"/>
            <p14:sldId id="684"/>
            <p14:sldId id="698"/>
            <p14:sldId id="685"/>
            <p14:sldId id="702"/>
            <p14:sldId id="692"/>
            <p14:sldId id="699"/>
            <p14:sldId id="686"/>
            <p14:sldId id="700"/>
            <p14:sldId id="687"/>
            <p14:sldId id="701"/>
            <p14:sldId id="688"/>
            <p14:sldId id="703"/>
            <p14:sldId id="705"/>
            <p14:sldId id="706"/>
            <p14:sldId id="704"/>
          </p14:sldIdLst>
        </p14:section>
        <p14:section name="Summary" id="{BD60B6E9-85E7-49E8-9F66-AE28A5DD5D66}">
          <p14:sldIdLst>
            <p14:sldId id="457"/>
            <p14:sldId id="552"/>
            <p14:sldId id="553"/>
            <p14:sldId id="419"/>
            <p14:sldId id="420"/>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E85C0E"/>
    <a:srgbClr val="FBEEDC"/>
    <a:srgbClr val="CC0000"/>
    <a:srgbClr val="F0A22E"/>
    <a:srgbClr val="603A14"/>
    <a:srgbClr val="BAB398"/>
    <a:srgbClr val="ADA485"/>
    <a:srgbClr val="C6C0AA"/>
    <a:srgbClr val="663606"/>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79484" autoAdjust="0"/>
  </p:normalViewPr>
  <p:slideViewPr>
    <p:cSldViewPr>
      <p:cViewPr varScale="1">
        <p:scale>
          <a:sx n="81" d="100"/>
          <a:sy n="81" d="100"/>
        </p:scale>
        <p:origin x="72" y="206"/>
      </p:cViewPr>
      <p:guideLst>
        <p:guide orient="horz" pos="2160"/>
        <p:guide pos="3839"/>
      </p:guideLst>
    </p:cSldViewPr>
  </p:slideViewPr>
  <p:outlineViewPr>
    <p:cViewPr>
      <p:scale>
        <a:sx n="33" d="100"/>
        <a:sy n="33" d="100"/>
      </p:scale>
      <p:origin x="0" y="-6192"/>
    </p:cViewPr>
  </p:outlineViewPr>
  <p:notesTextViewPr>
    <p:cViewPr>
      <p:scale>
        <a:sx n="300" d="100"/>
        <a:sy n="300" d="100"/>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11/21/2016</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11/21/2016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dirty="0"/>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Footer Placeholder 3"/>
          <p:cNvSpPr>
            <a:spLocks noGrp="1"/>
          </p:cNvSpPr>
          <p:nvPr>
            <p:ph type="ftr" sz="quarter" idx="10"/>
          </p:nvPr>
        </p:nvSpPr>
        <p:spPr/>
        <p:txBody>
          <a:bodyPr/>
          <a:lstStyle/>
          <a:p>
            <a:r>
              <a:rPr lang="en-US" sz="1000" smtClean="0"/>
              <a:t>© Software University Foundation – </a:t>
            </a:r>
            <a:r>
              <a:rPr lang="en-US" sz="1000" u="sng" smtClean="0">
                <a:hlinkClick r:id="rId3"/>
              </a:rPr>
              <a:t>http://softuni.org</a:t>
            </a:r>
            <a:endParaRPr lang="en-US" sz="1000" smtClean="0"/>
          </a:p>
          <a:p>
            <a:r>
              <a:rPr lang="en-US" sz="1000" smtClean="0"/>
              <a:t>This work is licensed under the </a:t>
            </a:r>
            <a:r>
              <a:rPr lang="en-US" sz="1000" u="sng" noProof="1" smtClean="0">
                <a:hlinkClick r:id="rId4"/>
              </a:rPr>
              <a:t>Creative Commons Attribution-NonCommercial-ShareAlike</a:t>
            </a:r>
            <a:r>
              <a:rPr lang="en-US" sz="1000" noProof="1" smtClean="0"/>
              <a:t> </a:t>
            </a:r>
            <a:r>
              <a:rPr lang="en-US" sz="1000" smtClean="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Tree>
    <p:extLst>
      <p:ext uri="{BB962C8B-B14F-4D97-AF65-F5344CB8AC3E}">
        <p14:creationId xmlns:p14="http://schemas.microsoft.com/office/powerpoint/2010/main" val="1076414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645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solidFill>
                  <a:prstClr val="black"/>
                </a:solidFill>
              </a:rPr>
              <a:t>© Software University Foundation – </a:t>
            </a:r>
            <a:r>
              <a:rPr lang="en-US" sz="1000" u="sng">
                <a:solidFill>
                  <a:prstClr val="black"/>
                </a:solidFill>
                <a:hlinkClick r:id="rId3"/>
              </a:rPr>
              <a:t>http://softuni.org</a:t>
            </a:r>
            <a:endParaRPr lang="en-US" sz="1000">
              <a:solidFill>
                <a:prstClr val="black"/>
              </a:solidFill>
            </a:endParaRPr>
          </a:p>
          <a:p>
            <a:r>
              <a:rPr lang="en-US" sz="100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a:solidFill>
                  <a:prstClr val="black"/>
                </a:solidFill>
              </a:rPr>
              <a:t>license.</a:t>
            </a:r>
            <a:endParaRPr lang="en-US" sz="1000" dirty="0">
              <a:solidFill>
                <a:prstClr val="black"/>
              </a:solidFill>
            </a:endParaRP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100950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4243421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31</a:t>
            </a:fld>
            <a:endParaRPr lang="en-US" dirty="0"/>
          </a:p>
        </p:txBody>
      </p:sp>
    </p:spTree>
    <p:extLst>
      <p:ext uri="{BB962C8B-B14F-4D97-AF65-F5344CB8AC3E}">
        <p14:creationId xmlns:p14="http://schemas.microsoft.com/office/powerpoint/2010/main" val="215099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32</a:t>
            </a:fld>
            <a:endParaRPr lang="en-US" dirty="0"/>
          </a:p>
        </p:txBody>
      </p:sp>
    </p:spTree>
    <p:extLst>
      <p:ext uri="{BB962C8B-B14F-4D97-AF65-F5344CB8AC3E}">
        <p14:creationId xmlns:p14="http://schemas.microsoft.com/office/powerpoint/2010/main" val="31115539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judge.softuni.bg/" TargetMode="External"/><Relationship Id="rId3" Type="http://schemas.openxmlformats.org/officeDocument/2006/relationships/image" Target="../media/image6.png"/><Relationship Id="rId7" Type="http://schemas.openxmlformats.org/officeDocument/2006/relationships/hyperlink" Target="http://forum.softuni.bg/" TargetMode="External"/><Relationship Id="rId12" Type="http://schemas.openxmlformats.org/officeDocument/2006/relationships/hyperlink" Target="http://www.introprogramming.info/" TargetMode="External"/><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hyperlink" Target="http://www.nakov.com/" TargetMode="External"/><Relationship Id="rId11" Type="http://schemas.openxmlformats.org/officeDocument/2006/relationships/hyperlink" Target="http://www.youtube.com/SoftwareUniversity" TargetMode="External"/><Relationship Id="rId5" Type="http://schemas.openxmlformats.org/officeDocument/2006/relationships/hyperlink" Target="http://softuni.org/" TargetMode="External"/><Relationship Id="rId10" Type="http://schemas.openxmlformats.org/officeDocument/2006/relationships/hyperlink" Target="https://twitter.com/softunibg" TargetMode="External"/><Relationship Id="rId4" Type="http://schemas.openxmlformats.org/officeDocument/2006/relationships/hyperlink" Target="http://softuni.bg/" TargetMode="External"/><Relationship Id="rId9" Type="http://schemas.openxmlformats.org/officeDocument/2006/relationships/hyperlink" Target="https://www.facebook.com/SoftwareUniversity"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11/21/2016</a:t>
            </a:fld>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pic>
        <p:nvPicPr>
          <p:cNvPr id="9"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28212" y="228600"/>
            <a:ext cx="2175525" cy="762000"/>
          </a:xfrm>
          <a:prstGeom prst="rect">
            <a:avLst/>
          </a:prstGeom>
          <a:noFill/>
        </p:spPr>
      </p:pic>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8" name="Rectangle 27"/>
          <p:cNvSpPr/>
          <p:nvPr userDrawn="1"/>
        </p:nvSpPr>
        <p:spPr>
          <a:xfrm rot="20967018">
            <a:off x="52437" y="3176455"/>
            <a:ext cx="7313295" cy="1261884"/>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lvl="0" indent="0" algn="ctr" eaLnBrk="0" hangingPunct="0">
              <a:lnSpc>
                <a:spcPct val="100000"/>
              </a:lnSpc>
              <a:spcBef>
                <a:spcPts val="0"/>
              </a:spcBef>
              <a:spcAft>
                <a:spcPts val="0"/>
              </a:spcAft>
              <a:buClr>
                <a:schemeClr val="accent5">
                  <a:lumMod val="40000"/>
                  <a:lumOff val="60000"/>
                </a:schemeClr>
              </a:buClr>
              <a:buSzPct val="70000"/>
              <a:buFont typeface="Wingdings 2" pitchFamily="18" charset="2"/>
              <a:buNone/>
            </a:pPr>
            <a:r>
              <a:rPr lang="en-US" sz="10000" b="1" kern="1200" noProof="0" dirty="0">
                <a:solidFill>
                  <a:srgbClr val="F3BE60"/>
                </a:solidFill>
                <a:latin typeface="+mj-lt"/>
                <a:ea typeface="+mj-ea"/>
                <a:cs typeface="+mj-cs"/>
              </a:rPr>
              <a:t>Questions?</a:t>
            </a:r>
            <a:endParaRPr lang="en-US" sz="10000" b="1" spc="150" dirty="0">
              <a:ln w="11430"/>
              <a:solidFill>
                <a:schemeClr val="tx1">
                  <a:lumMod val="40000"/>
                  <a:lumOff val="60000"/>
                </a:schemeClr>
              </a:solidFill>
              <a:effectLst>
                <a:outerShdw blurRad="25400" algn="tl" rotWithShape="0">
                  <a:srgbClr val="000000">
                    <a:alpha val="43000"/>
                  </a:srgbClr>
                </a:outerShdw>
              </a:effectLst>
              <a:latin typeface="+mn-lt"/>
            </a:endParaRPr>
          </a:p>
        </p:txBody>
      </p:sp>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pic>
        <p:nvPicPr>
          <p:cNvPr id="55" name="Picture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8412" y="261000"/>
            <a:ext cx="2050131" cy="670675"/>
          </a:xfrm>
          <a:prstGeom prst="rect">
            <a:avLst/>
          </a:prstGeom>
        </p:spPr>
      </p:pic>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4"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5"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6"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7"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8"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9"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sz="2400" b="1" dirty="0">
                <a:solidFill>
                  <a:srgbClr val="603A14"/>
                </a:solidFill>
              </a:rPr>
              <a:t>?</a:t>
            </a:r>
          </a:p>
        </p:txBody>
      </p:sp>
      <p:sp>
        <p:nvSpPr>
          <p:cNvPr id="56" name="TextBox 55">
            <a:hlinkClick r:id="rId10"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1"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2"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Tree>
    <p:extLst>
      <p:ext uri="{BB962C8B-B14F-4D97-AF65-F5344CB8AC3E}">
        <p14:creationId xmlns:p14="http://schemas.microsoft.com/office/powerpoint/2010/main" val="420582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4380" y="71439"/>
            <a:ext cx="8735325" cy="909637"/>
          </a:xfrm>
          <a:prstGeom prst="rect">
            <a:avLst/>
          </a:prstGeom>
        </p:spPr>
        <p:txBody>
          <a:bodyPr/>
          <a:lstStyle/>
          <a:p>
            <a:r>
              <a:rPr lang="en-US"/>
              <a:t>Click to edit Master title style</a:t>
            </a:r>
            <a:endParaRPr lang="bg-BG"/>
          </a:p>
        </p:txBody>
      </p:sp>
      <p:sp>
        <p:nvSpPr>
          <p:cNvPr id="3" name="Text Placeholder 2"/>
          <p:cNvSpPr>
            <a:spLocks noGrp="1"/>
          </p:cNvSpPr>
          <p:nvPr>
            <p:ph type="body" sz="half" idx="1"/>
          </p:nvPr>
        </p:nvSpPr>
        <p:spPr>
          <a:xfrm>
            <a:off x="431688"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6195986" y="1268414"/>
            <a:ext cx="5561151" cy="532923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Tree>
    <p:extLst>
      <p:ext uri="{BB962C8B-B14F-4D97-AF65-F5344CB8AC3E}">
        <p14:creationId xmlns:p14="http://schemas.microsoft.com/office/powerpoint/2010/main" val="356562964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11/21/2016</a:t>
            </a:fld>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 id="2147483669" r:id="rId6"/>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oftuni.bg/"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oftuni.org/" TargetMode="External"/><Relationship Id="rId5" Type="http://schemas.openxmlformats.org/officeDocument/2006/relationships/image" Target="../media/image7.png"/><Relationship Id="rId4" Type="http://schemas.openxmlformats.org/officeDocument/2006/relationships/hyperlink" Target="http://creativecommons.org/licenses/by-nc-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komfo.com/" TargetMode="External"/><Relationship Id="rId13" Type="http://schemas.openxmlformats.org/officeDocument/2006/relationships/image" Target="../media/image17.png"/><Relationship Id="rId18" Type="http://schemas.openxmlformats.org/officeDocument/2006/relationships/hyperlink" Target="http://netpeak.bg/" TargetMode="External"/><Relationship Id="rId3" Type="http://schemas.openxmlformats.org/officeDocument/2006/relationships/hyperlink" Target="https://softuni.bg/courses/" TargetMode="External"/><Relationship Id="rId21" Type="http://schemas.openxmlformats.org/officeDocument/2006/relationships/image" Target="../media/image21.png"/><Relationship Id="rId7" Type="http://schemas.openxmlformats.org/officeDocument/2006/relationships/image" Target="../media/image14.png"/><Relationship Id="rId12" Type="http://schemas.openxmlformats.org/officeDocument/2006/relationships/hyperlink" Target="http://www.softwaregroup-bg.com/" TargetMode="External"/><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hyperlink" Target="http://www.infragistics.com/" TargetMode="External"/><Relationship Id="rId20" Type="http://schemas.openxmlformats.org/officeDocument/2006/relationships/hyperlink" Target="http://www.superhosting.bg/" TargetMode="External"/><Relationship Id="rId1" Type="http://schemas.openxmlformats.org/officeDocument/2006/relationships/slideLayout" Target="../slideLayouts/slideLayout5.xml"/><Relationship Id="rId6" Type="http://schemas.openxmlformats.org/officeDocument/2006/relationships/hyperlink" Target="http://xs-software.com/" TargetMode="Externa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23" Type="http://schemas.openxmlformats.org/officeDocument/2006/relationships/image" Target="../media/image22.png"/><Relationship Id="rId10" Type="http://schemas.openxmlformats.org/officeDocument/2006/relationships/hyperlink" Target="http://smartit.bg/" TargetMode="External"/><Relationship Id="rId19" Type="http://schemas.openxmlformats.org/officeDocument/2006/relationships/image" Target="../media/image20.png"/><Relationship Id="rId4" Type="http://schemas.openxmlformats.org/officeDocument/2006/relationships/hyperlink" Target="http://www.luxoft.com/" TargetMode="External"/><Relationship Id="rId9" Type="http://schemas.openxmlformats.org/officeDocument/2006/relationships/image" Target="../media/image15.png"/><Relationship Id="rId14" Type="http://schemas.openxmlformats.org/officeDocument/2006/relationships/hyperlink" Target="http://www.indeavr.com/" TargetMode="External"/><Relationship Id="rId22" Type="http://schemas.openxmlformats.org/officeDocument/2006/relationships/hyperlink" Target="http://www.telenor.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indeavr.com/" TargetMode="External"/><Relationship Id="rId18" Type="http://schemas.openxmlformats.org/officeDocument/2006/relationships/image" Target="../media/image20.png"/><Relationship Id="rId3" Type="http://schemas.openxmlformats.org/officeDocument/2006/relationships/hyperlink" Target="http://www.luxoft.com/" TargetMode="External"/><Relationship Id="rId21" Type="http://schemas.openxmlformats.org/officeDocument/2006/relationships/hyperlink" Target="http://www.telenor.bg/" TargetMode="External"/><Relationship Id="rId7" Type="http://schemas.openxmlformats.org/officeDocument/2006/relationships/hyperlink" Target="http://komfo.com/" TargetMode="External"/><Relationship Id="rId12" Type="http://schemas.openxmlformats.org/officeDocument/2006/relationships/image" Target="../media/image17.png"/><Relationship Id="rId17" Type="http://schemas.openxmlformats.org/officeDocument/2006/relationships/hyperlink" Target="http://netpeak.bg/" TargetMode="External"/><Relationship Id="rId2" Type="http://schemas.openxmlformats.org/officeDocument/2006/relationships/notesSlide" Target="../notesSlides/notesSlide6.xml"/><Relationship Id="rId16" Type="http://schemas.openxmlformats.org/officeDocument/2006/relationships/image" Target="../media/image19.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hyperlink" Target="http://www.softwaregroup-bg.com/" TargetMode="External"/><Relationship Id="rId5" Type="http://schemas.openxmlformats.org/officeDocument/2006/relationships/hyperlink" Target="http://xs-software.com/" TargetMode="External"/><Relationship Id="rId15" Type="http://schemas.openxmlformats.org/officeDocument/2006/relationships/hyperlink" Target="http://www.infragistics.com/" TargetMode="External"/><Relationship Id="rId10" Type="http://schemas.openxmlformats.org/officeDocument/2006/relationships/image" Target="../media/image16.png"/><Relationship Id="rId19" Type="http://schemas.openxmlformats.org/officeDocument/2006/relationships/hyperlink" Target="http://www.superhosting.bg/" TargetMode="External"/><Relationship Id="rId4" Type="http://schemas.openxmlformats.org/officeDocument/2006/relationships/image" Target="../media/image13.png"/><Relationship Id="rId9" Type="http://schemas.openxmlformats.org/officeDocument/2006/relationships/hyperlink" Target="http://smartit.bg/" TargetMode="External"/><Relationship Id="rId14" Type="http://schemas.openxmlformats.org/officeDocument/2006/relationships/image" Target="../media/image18.png"/><Relationship Id="rId22"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creativecommons.org/licenses/by-nc-sa/3.0/deed.en_US" TargetMode="External"/><Relationship Id="rId5" Type="http://schemas.openxmlformats.org/officeDocument/2006/relationships/hyperlink" Target="http://telerikacademy.com/Courses/Courses/Details/185" TargetMode="Externa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3" Type="http://schemas.openxmlformats.org/officeDocument/2006/relationships/hyperlink" Target="http://softuni.org/" TargetMode="External"/><Relationship Id="rId7" Type="http://schemas.openxmlformats.org/officeDocument/2006/relationships/hyperlink" Target="http://forum.softuni.bg/" TargetMode="External"/><Relationship Id="rId12"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www.youtube.com/SoftwareUniversity" TargetMode="External"/><Relationship Id="rId11" Type="http://schemas.openxmlformats.org/officeDocument/2006/relationships/image" Target="../media/image24.png"/><Relationship Id="rId5" Type="http://schemas.openxmlformats.org/officeDocument/2006/relationships/hyperlink" Target="https://www.facebook.com/SoftwareUniversity" TargetMode="External"/><Relationship Id="rId10" Type="http://schemas.openxmlformats.org/officeDocument/2006/relationships/hyperlink" Target="http://www.facebook.com/SoftwareUniversity" TargetMode="External"/><Relationship Id="rId4" Type="http://schemas.openxmlformats.org/officeDocument/2006/relationships/hyperlink" Target="http://softuni.bg/"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98812" y="914400"/>
            <a:ext cx="8417755" cy="1087372"/>
          </a:xfrm>
        </p:spPr>
        <p:txBody>
          <a:bodyPr>
            <a:normAutofit fontScale="90000"/>
          </a:bodyPr>
          <a:lstStyle/>
          <a:p>
            <a:r>
              <a:rPr lang="en-US" dirty="0" smtClean="0"/>
              <a:t>Best Practices and Architectures</a:t>
            </a:r>
            <a:endParaRPr lang="en-US" dirty="0"/>
          </a:p>
        </p:txBody>
      </p:sp>
      <p:sp>
        <p:nvSpPr>
          <p:cNvPr id="6" name="Subtitle 5"/>
          <p:cNvSpPr>
            <a:spLocks noGrp="1"/>
          </p:cNvSpPr>
          <p:nvPr>
            <p:ph type="subTitle" idx="1"/>
          </p:nvPr>
        </p:nvSpPr>
        <p:spPr>
          <a:xfrm>
            <a:off x="5945983" y="1781599"/>
            <a:ext cx="5705941" cy="686636"/>
          </a:xfrm>
        </p:spPr>
        <p:txBody>
          <a:bodyPr>
            <a:normAutofit/>
          </a:bodyPr>
          <a:lstStyle/>
          <a:p>
            <a:r>
              <a:rPr lang="en-US" dirty="0" smtClean="0"/>
              <a:t>Domain Driven Design</a:t>
            </a:r>
            <a:endParaRPr lang="en-US" dirty="0"/>
          </a:p>
        </p:txBody>
      </p:sp>
      <p:sp>
        <p:nvSpPr>
          <p:cNvPr id="7" name="Text Placeholder 6"/>
          <p:cNvSpPr>
            <a:spLocks noGrp="1"/>
          </p:cNvSpPr>
          <p:nvPr>
            <p:ph type="body" sz="quarter" idx="10"/>
          </p:nvPr>
        </p:nvSpPr>
        <p:spPr>
          <a:xfrm>
            <a:off x="760412" y="4419600"/>
            <a:ext cx="3187613" cy="525135"/>
          </a:xfrm>
        </p:spPr>
        <p:txBody>
          <a:bodyPr/>
          <a:lstStyle/>
          <a:p>
            <a:r>
              <a:rPr lang="en-US" dirty="0"/>
              <a:t>SoftUni Team</a:t>
            </a:r>
          </a:p>
        </p:txBody>
      </p:sp>
      <p:sp>
        <p:nvSpPr>
          <p:cNvPr id="8" name="Text Placeholder 7"/>
          <p:cNvSpPr>
            <a:spLocks noGrp="1"/>
          </p:cNvSpPr>
          <p:nvPr>
            <p:ph type="body" sz="quarter" idx="13"/>
          </p:nvPr>
        </p:nvSpPr>
        <p:spPr>
          <a:xfrm>
            <a:off x="760413" y="4889499"/>
            <a:ext cx="3187614" cy="444343"/>
          </a:xfrm>
        </p:spPr>
        <p:txBody>
          <a:bodyPr/>
          <a:lstStyle/>
          <a:p>
            <a:r>
              <a:rPr lang="en-US" dirty="0"/>
              <a:t>Technical Trainers</a:t>
            </a:r>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http://softuni.bg</a:t>
            </a:r>
            <a:endParaRPr lang="en-US" dirty="0"/>
          </a:p>
        </p:txBody>
      </p:sp>
      <p:pic>
        <p:nvPicPr>
          <p:cNvPr id="1028" name="Picture 4" title="CC-BY-NC-SA License">
            <a:hlinkClick r:id="rId4" tooltip="This work is licensed under the &quot;Creative Commons Attribution-NonCommercial-ShareAlike 4.0 International&quot; licens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83" y="2972635"/>
            <a:ext cx="2175525" cy="761165"/>
          </a:xfrm>
          <a:prstGeom prst="roundRect">
            <a:avLst>
              <a:gd name="adj" fmla="val 3940"/>
            </a:avLst>
          </a:prstGeom>
          <a:solidFill>
            <a:srgbClr val="231F20">
              <a:alpha val="50000"/>
            </a:srgbClr>
          </a:solidFill>
          <a:ln>
            <a:solidFill>
              <a:schemeClr val="accent1">
                <a:lumMod val="75000"/>
                <a:alpha val="50000"/>
              </a:schemeClr>
            </a:solidFill>
          </a:ln>
          <a:extLst/>
        </p:spPr>
      </p:pic>
      <p:pic>
        <p:nvPicPr>
          <p:cNvPr id="15" name="Picture 2" title="Software University Foundation">
            <a:hlinkClick r:id="rId6" tooltip="Software University Foundation"/>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033" t="-11972" r="-4044" b="1048"/>
          <a:stretch/>
        </p:blipFill>
        <p:spPr bwMode="auto">
          <a:xfrm>
            <a:off x="825157" y="1727069"/>
            <a:ext cx="2172351" cy="795696"/>
          </a:xfrm>
          <a:prstGeom prst="roundRect">
            <a:avLst>
              <a:gd name="adj" fmla="val 3940"/>
            </a:avLst>
          </a:prstGeom>
          <a:solidFill>
            <a:srgbClr val="231F20">
              <a:alpha val="50000"/>
            </a:srgbClr>
          </a:solidFill>
          <a:ln>
            <a:solidFill>
              <a:schemeClr val="accent1">
                <a:lumMod val="75000"/>
                <a:alpha val="50000"/>
              </a:schemeClr>
            </a:solidFill>
          </a:ln>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637212" y="3940927"/>
            <a:ext cx="2133598" cy="2341486"/>
          </a:xfrm>
          <a:prstGeom prst="rect">
            <a:avLst/>
          </a:prstGeom>
        </p:spPr>
      </p:pic>
      <p:sp>
        <p:nvSpPr>
          <p:cNvPr id="13" name="TextBox 12"/>
          <p:cNvSpPr txBox="1"/>
          <p:nvPr/>
        </p:nvSpPr>
        <p:spPr>
          <a:xfrm rot="576164">
            <a:off x="6970305" y="3796677"/>
            <a:ext cx="1688797" cy="667875"/>
          </a:xfrm>
          <a:prstGeom prst="rect">
            <a:avLst/>
          </a:prstGeom>
          <a:noFill/>
        </p:spPr>
        <p:txBody>
          <a:bodyPr wrap="none" rtlCol="0">
            <a:spAutoFit/>
          </a:bodyPr>
          <a:lstStyle/>
          <a:p>
            <a:pPr algn="ctr">
              <a:lnSpc>
                <a:spcPct val="85000"/>
              </a:lnSpc>
            </a:pPr>
            <a:r>
              <a:rPr lang="en-US" sz="2200" b="1" spc="50" dirty="0">
                <a:ln w="9525" cmpd="sng">
                  <a:solidFill>
                    <a:srgbClr val="FFA72A"/>
                  </a:solidFill>
                  <a:prstDash val="solid"/>
                </a:ln>
                <a:solidFill>
                  <a:srgbClr val="FFF0D9"/>
                </a:solidFill>
                <a:effectLst>
                  <a:glow rad="38100">
                    <a:srgbClr val="F0A22E">
                      <a:alpha val="40000"/>
                    </a:srgbClr>
                  </a:glow>
                </a:effectLst>
              </a:rPr>
              <a:t>Databases</a:t>
            </a:r>
          </a:p>
          <a:p>
            <a:pPr algn="ctr">
              <a:lnSpc>
                <a:spcPct val="85000"/>
              </a:lnSpc>
            </a:pPr>
            <a:r>
              <a:rPr lang="en-US" sz="2200" b="1" spc="50" dirty="0" smtClean="0">
                <a:ln w="9525" cmpd="sng">
                  <a:solidFill>
                    <a:srgbClr val="FFA72A"/>
                  </a:solidFill>
                  <a:prstDash val="solid"/>
                </a:ln>
                <a:solidFill>
                  <a:srgbClr val="FFF0D9"/>
                </a:solidFill>
                <a:effectLst>
                  <a:glow rad="38100">
                    <a:srgbClr val="F0A22E">
                      <a:alpha val="40000"/>
                    </a:srgbClr>
                  </a:glow>
                </a:effectLst>
              </a:rPr>
              <a:t>Frameworks</a:t>
            </a:r>
            <a:endParaRPr lang="en-US" sz="2200" b="1" spc="50" dirty="0">
              <a:ln w="9525" cmpd="sng">
                <a:solidFill>
                  <a:srgbClr val="FFA72A"/>
                </a:solidFill>
                <a:prstDash val="solid"/>
              </a:ln>
              <a:solidFill>
                <a:srgbClr val="FFF0D9"/>
              </a:solidFill>
              <a:effectLst>
                <a:glow rad="38100">
                  <a:srgbClr val="F0A22E">
                    <a:alpha val="40000"/>
                  </a:srgbClr>
                </a:glow>
              </a:effectLst>
            </a:endParaRPr>
          </a:p>
        </p:txBody>
      </p:sp>
    </p:spTree>
    <p:extLst>
      <p:ext uri="{BB962C8B-B14F-4D97-AF65-F5344CB8AC3E}">
        <p14:creationId xmlns:p14="http://schemas.microsoft.com/office/powerpoint/2010/main" val="3215379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10</a:t>
            </a:fld>
            <a:endParaRPr lang="en-US" dirty="0"/>
          </a:p>
        </p:txBody>
      </p:sp>
      <p:sp>
        <p:nvSpPr>
          <p:cNvPr id="3" name="Content Placeholder 2"/>
          <p:cNvSpPr>
            <a:spLocks noGrp="1"/>
          </p:cNvSpPr>
          <p:nvPr>
            <p:ph idx="1"/>
          </p:nvPr>
        </p:nvSpPr>
        <p:spPr/>
        <p:txBody>
          <a:bodyPr/>
          <a:lstStyle/>
          <a:p>
            <a:r>
              <a:rPr lang="en-US" dirty="0" smtClean="0"/>
              <a:t>Bean object</a:t>
            </a:r>
          </a:p>
          <a:p>
            <a:r>
              <a:rPr lang="en-US" dirty="0" smtClean="0"/>
              <a:t>Implements Serializable</a:t>
            </a:r>
          </a:p>
          <a:p>
            <a:r>
              <a:rPr lang="en-US" dirty="0" smtClean="0"/>
              <a:t>Has id</a:t>
            </a:r>
          </a:p>
          <a:p>
            <a:r>
              <a:rPr lang="en-US" dirty="0" smtClean="0"/>
              <a:t>Has Empty Constructor</a:t>
            </a:r>
          </a:p>
          <a:p>
            <a:r>
              <a:rPr lang="en-US" dirty="0" smtClean="0"/>
              <a:t>Has Getters and Setters</a:t>
            </a:r>
          </a:p>
          <a:p>
            <a:r>
              <a:rPr lang="en-US" dirty="0" smtClean="0"/>
              <a:t>Has Internal Logic</a:t>
            </a:r>
          </a:p>
          <a:p>
            <a:r>
              <a:rPr lang="en-US" dirty="0" smtClean="0"/>
              <a:t>Has mapping to a Table</a:t>
            </a:r>
          </a:p>
          <a:p>
            <a:endParaRPr lang="bg-BG" dirty="0"/>
          </a:p>
        </p:txBody>
      </p:sp>
      <p:sp>
        <p:nvSpPr>
          <p:cNvPr id="4" name="Title 3"/>
          <p:cNvSpPr>
            <a:spLocks noGrp="1"/>
          </p:cNvSpPr>
          <p:nvPr>
            <p:ph type="title"/>
          </p:nvPr>
        </p:nvSpPr>
        <p:spPr/>
        <p:txBody>
          <a:bodyPr/>
          <a:lstStyle/>
          <a:p>
            <a:r>
              <a:rPr lang="en-US" dirty="0" smtClean="0"/>
              <a:t>Entity</a:t>
            </a:r>
            <a:endParaRPr lang="bg-BG" dirty="0"/>
          </a:p>
        </p:txBody>
      </p:sp>
    </p:spTree>
    <p:extLst>
      <p:ext uri="{BB962C8B-B14F-4D97-AF65-F5344CB8AC3E}">
        <p14:creationId xmlns:p14="http://schemas.microsoft.com/office/powerpoint/2010/main" val="11590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11</a:t>
            </a:fld>
            <a:endParaRPr lang="en-US" dirty="0"/>
          </a:p>
        </p:txBody>
      </p:sp>
      <p:sp>
        <p:nvSpPr>
          <p:cNvPr id="4" name="Title 3"/>
          <p:cNvSpPr>
            <a:spLocks noGrp="1"/>
          </p:cNvSpPr>
          <p:nvPr>
            <p:ph type="title"/>
          </p:nvPr>
        </p:nvSpPr>
        <p:spPr/>
        <p:txBody>
          <a:bodyPr/>
          <a:lstStyle/>
          <a:p>
            <a:r>
              <a:rPr lang="en-US" dirty="0" smtClean="0"/>
              <a:t>Entity</a:t>
            </a:r>
            <a:endParaRPr lang="bg-BG" dirty="0"/>
          </a:p>
        </p:txBody>
      </p:sp>
      <p:sp>
        <p:nvSpPr>
          <p:cNvPr id="5" name="Text Placeholder 5"/>
          <p:cNvSpPr txBox="1">
            <a:spLocks/>
          </p:cNvSpPr>
          <p:nvPr/>
        </p:nvSpPr>
        <p:spPr>
          <a:xfrm>
            <a:off x="608012" y="1555994"/>
            <a:ext cx="11118958" cy="485438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@Entity</a:t>
            </a:r>
          </a:p>
          <a:p>
            <a:pPr marL="0" lvl="1" indent="0">
              <a:lnSpc>
                <a:spcPct val="100000"/>
              </a:lnSpc>
              <a:spcBef>
                <a:spcPts val="0"/>
              </a:spcBef>
              <a:spcAft>
                <a:spcPts val="0"/>
              </a:spcAft>
              <a:buClr>
                <a:srgbClr val="F2B254"/>
              </a:buClr>
              <a:buSzPct val="100000"/>
              <a:buNone/>
            </a:pP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@Table(name = "products")</a:t>
            </a: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Product implements Serializable {</a:t>
            </a:r>
          </a:p>
          <a:p>
            <a:pPr marL="0" lvl="1" indent="0">
              <a:lnSpc>
                <a:spcPct val="100000"/>
              </a:lnSpc>
              <a:spcBef>
                <a:spcPts val="0"/>
              </a:spcBef>
              <a:spcAft>
                <a:spcPts val="0"/>
              </a:spcAft>
              <a:buClr>
                <a:srgbClr val="F2B254"/>
              </a:buClr>
              <a:buSzPct val="100000"/>
              <a:buNone/>
            </a:pPr>
            <a:endPar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@Id</a:t>
            </a:r>
          </a:p>
          <a:p>
            <a:pPr marL="0" lvl="1" indent="0">
              <a:lnSpc>
                <a:spcPct val="100000"/>
              </a:lnSpc>
              <a:spcBef>
                <a:spcPts val="0"/>
              </a:spcBef>
              <a:spcAft>
                <a:spcPts val="0"/>
              </a:spcAft>
              <a:buClr>
                <a:srgbClr val="F2B254"/>
              </a:buClr>
              <a:buSzPct val="100000"/>
              <a:buNone/>
            </a:pP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@GeneratedValue(strategy = GenerationType.IDENTITY)</a:t>
            </a: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long id;</a:t>
            </a:r>
          </a:p>
          <a:p>
            <a:pPr marL="0" lvl="1" indent="0">
              <a:lnSpc>
                <a:spcPct val="100000"/>
              </a:lnSpc>
              <a:spcBef>
                <a:spcPts val="0"/>
              </a:spcBef>
              <a:spcAft>
                <a:spcPts val="0"/>
              </a:spcAft>
              <a:buClr>
                <a:srgbClr val="F2B254"/>
              </a:buClr>
              <a:buSzPct val="100000"/>
              <a:buNone/>
            </a:pPr>
            <a:endPar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@Column(name = "name")</a:t>
            </a: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0" lvl="1" indent="0">
              <a:lnSpc>
                <a:spcPct val="100000"/>
              </a:lnSpc>
              <a:spcBef>
                <a:spcPts val="0"/>
              </a:spcBef>
              <a:spcAft>
                <a:spcPts val="0"/>
              </a:spcAft>
              <a:buClr>
                <a:srgbClr val="F2B254"/>
              </a:buClr>
              <a:buSzPct val="100000"/>
              <a:buNone/>
            </a:pPr>
            <a:endPar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@Column(name = "price")</a:t>
            </a: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BigDecimal price;</a:t>
            </a:r>
          </a:p>
          <a:p>
            <a:pPr marL="0" lvl="1" indent="0">
              <a:lnSpc>
                <a:spcPct val="100000"/>
              </a:lnSpc>
              <a:spcBef>
                <a:spcPts val="0"/>
              </a:spcBef>
              <a:spcAft>
                <a:spcPts val="0"/>
              </a:spcAft>
              <a:buClr>
                <a:srgbClr val="F2B254"/>
              </a:buClr>
              <a:buSzPct val="100000"/>
              <a:buNone/>
            </a:pPr>
            <a:endPar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Product() {</a:t>
            </a:r>
          </a:p>
          <a:p>
            <a:pPr marL="0" lvl="1" indent="0">
              <a:lnSpc>
                <a:spcPct val="100000"/>
              </a:lnSpc>
              <a:spcBef>
                <a:spcPts val="0"/>
              </a:spcBef>
              <a:spcAft>
                <a:spcPts val="0"/>
              </a:spcAft>
              <a:buClr>
                <a:srgbClr val="F2B254"/>
              </a:buClr>
              <a:buSzPct val="100000"/>
              <a:buNone/>
            </a:pPr>
            <a:r>
              <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r>
              <a:rPr lang="en-US" sz="18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5"/>
          <p:cNvSpPr txBox="1">
            <a:spLocks/>
          </p:cNvSpPr>
          <p:nvPr/>
        </p:nvSpPr>
        <p:spPr>
          <a:xfrm>
            <a:off x="601774" y="1010478"/>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Product.java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761950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3" name="Content Placeholder 2"/>
          <p:cNvSpPr>
            <a:spLocks noGrp="1"/>
          </p:cNvSpPr>
          <p:nvPr>
            <p:ph idx="1"/>
          </p:nvPr>
        </p:nvSpPr>
        <p:spPr/>
        <p:txBody>
          <a:bodyPr/>
          <a:lstStyle/>
          <a:p>
            <a:r>
              <a:rPr lang="en-US" dirty="0" smtClean="0"/>
              <a:t>Bean object</a:t>
            </a:r>
          </a:p>
          <a:p>
            <a:r>
              <a:rPr lang="en-US" dirty="0" smtClean="0"/>
              <a:t>Implements Serializable</a:t>
            </a:r>
          </a:p>
          <a:p>
            <a:r>
              <a:rPr lang="en-US" dirty="0" smtClean="0"/>
              <a:t>Has id</a:t>
            </a:r>
          </a:p>
          <a:p>
            <a:r>
              <a:rPr lang="en-US" dirty="0" smtClean="0"/>
              <a:t>Has Empty Constructor</a:t>
            </a:r>
          </a:p>
          <a:p>
            <a:r>
              <a:rPr lang="en-US" dirty="0" smtClean="0"/>
              <a:t>Has Getters and Setters</a:t>
            </a:r>
          </a:p>
          <a:p>
            <a:r>
              <a:rPr lang="en-US" dirty="0" smtClean="0"/>
              <a:t>Has Internal Logic</a:t>
            </a:r>
          </a:p>
          <a:p>
            <a:r>
              <a:rPr lang="en-US" dirty="0" smtClean="0"/>
              <a:t>Has mapping to a Table</a:t>
            </a:r>
          </a:p>
          <a:p>
            <a:r>
              <a:rPr lang="en-US" dirty="0" smtClean="0">
                <a:solidFill>
                  <a:schemeClr val="tx2">
                    <a:lumMod val="75000"/>
                  </a:schemeClr>
                </a:solidFill>
              </a:rPr>
              <a:t>Aggregates Entity</a:t>
            </a:r>
          </a:p>
          <a:p>
            <a:endParaRPr lang="bg-BG" dirty="0"/>
          </a:p>
        </p:txBody>
      </p:sp>
      <p:sp>
        <p:nvSpPr>
          <p:cNvPr id="4" name="Title 3"/>
          <p:cNvSpPr>
            <a:spLocks noGrp="1"/>
          </p:cNvSpPr>
          <p:nvPr>
            <p:ph type="title"/>
          </p:nvPr>
        </p:nvSpPr>
        <p:spPr/>
        <p:txBody>
          <a:bodyPr/>
          <a:lstStyle/>
          <a:p>
            <a:r>
              <a:rPr lang="en-US" dirty="0" smtClean="0"/>
              <a:t>Aggregation Root</a:t>
            </a:r>
            <a:endParaRPr lang="bg-BG" dirty="0"/>
          </a:p>
        </p:txBody>
      </p:sp>
    </p:spTree>
    <p:extLst>
      <p:ext uri="{BB962C8B-B14F-4D97-AF65-F5344CB8AC3E}">
        <p14:creationId xmlns:p14="http://schemas.microsoft.com/office/powerpoint/2010/main" val="13210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13</a:t>
            </a:fld>
            <a:endParaRPr lang="en-US" dirty="0"/>
          </a:p>
        </p:txBody>
      </p:sp>
      <p:sp>
        <p:nvSpPr>
          <p:cNvPr id="4" name="Title 3"/>
          <p:cNvSpPr>
            <a:spLocks noGrp="1"/>
          </p:cNvSpPr>
          <p:nvPr>
            <p:ph type="title"/>
          </p:nvPr>
        </p:nvSpPr>
        <p:spPr/>
        <p:txBody>
          <a:bodyPr/>
          <a:lstStyle/>
          <a:p>
            <a:r>
              <a:rPr lang="en-US" dirty="0" smtClean="0"/>
              <a:t>Aggregate Root</a:t>
            </a:r>
            <a:endParaRPr lang="bg-BG" dirty="0"/>
          </a:p>
        </p:txBody>
      </p:sp>
      <p:sp>
        <p:nvSpPr>
          <p:cNvPr id="5" name="Text Placeholder 5"/>
          <p:cNvSpPr txBox="1">
            <a:spLocks/>
          </p:cNvSpPr>
          <p:nvPr/>
        </p:nvSpPr>
        <p:spPr>
          <a:xfrm>
            <a:off x="608012" y="1555994"/>
            <a:ext cx="11118958" cy="506983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@Entity</a:t>
            </a:r>
          </a:p>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@Table(name = "orders")</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Order implements Serializable {</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@Id</a:t>
            </a:r>
          </a:p>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@GeneratedValue(strategy = GenerationType.IDENTITY)</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long id;</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@Column(name = "order_date")</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Date orderDate;</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    @OneToMany(mappedBy = "order", targetEntity = LineItem.class)</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Set&lt;LineItem&gt; lineItems;</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@Transient</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Location location;</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Order() {</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r>
              <a:rPr lang="en-US" sz="1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5"/>
          <p:cNvSpPr txBox="1">
            <a:spLocks/>
          </p:cNvSpPr>
          <p:nvPr/>
        </p:nvSpPr>
        <p:spPr>
          <a:xfrm>
            <a:off x="601774" y="1010478"/>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Order.java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7"/>
          <p:cNvSpPr>
            <a:spLocks noChangeArrowheads="1"/>
          </p:cNvSpPr>
          <p:nvPr/>
        </p:nvSpPr>
        <p:spPr bwMode="auto">
          <a:xfrm>
            <a:off x="4977613" y="4800600"/>
            <a:ext cx="2412199" cy="456568"/>
          </a:xfrm>
          <a:prstGeom prst="wedgeRoundRectCallout">
            <a:avLst>
              <a:gd name="adj1" fmla="val -54634"/>
              <a:gd name="adj2" fmla="val -535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Aggregation</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Tree>
    <p:extLst>
      <p:ext uri="{BB962C8B-B14F-4D97-AF65-F5344CB8AC3E}">
        <p14:creationId xmlns:p14="http://schemas.microsoft.com/office/powerpoint/2010/main" val="243729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14</a:t>
            </a:fld>
            <a:endParaRPr lang="en-US" dirty="0"/>
          </a:p>
        </p:txBody>
      </p:sp>
      <p:sp>
        <p:nvSpPr>
          <p:cNvPr id="3" name="Content Placeholder 2"/>
          <p:cNvSpPr>
            <a:spLocks noGrp="1"/>
          </p:cNvSpPr>
          <p:nvPr>
            <p:ph idx="1"/>
          </p:nvPr>
        </p:nvSpPr>
        <p:spPr/>
        <p:txBody>
          <a:bodyPr/>
          <a:lstStyle/>
          <a:p>
            <a:r>
              <a:rPr lang="en-US" dirty="0" smtClean="0"/>
              <a:t>POJO</a:t>
            </a:r>
          </a:p>
          <a:p>
            <a:r>
              <a:rPr lang="en-US" dirty="0" smtClean="0"/>
              <a:t>Immutable</a:t>
            </a:r>
          </a:p>
          <a:p>
            <a:r>
              <a:rPr lang="en-US" dirty="0" smtClean="0"/>
              <a:t>Not Recorded to a database</a:t>
            </a:r>
          </a:p>
          <a:p>
            <a:r>
              <a:rPr lang="en-US" dirty="0" smtClean="0"/>
              <a:t>Can be embedded in an Entity</a:t>
            </a:r>
          </a:p>
          <a:p>
            <a:pPr marL="0" indent="0">
              <a:buNone/>
            </a:pPr>
            <a:endParaRPr lang="bg-BG" dirty="0"/>
          </a:p>
        </p:txBody>
      </p:sp>
      <p:sp>
        <p:nvSpPr>
          <p:cNvPr id="4" name="Title 3"/>
          <p:cNvSpPr>
            <a:spLocks noGrp="1"/>
          </p:cNvSpPr>
          <p:nvPr>
            <p:ph type="title"/>
          </p:nvPr>
        </p:nvSpPr>
        <p:spPr/>
        <p:txBody>
          <a:bodyPr/>
          <a:lstStyle/>
          <a:p>
            <a:r>
              <a:rPr lang="en-US" dirty="0" smtClean="0"/>
              <a:t>Value Object</a:t>
            </a:r>
            <a:endParaRPr lang="bg-BG" dirty="0"/>
          </a:p>
        </p:txBody>
      </p:sp>
    </p:spTree>
    <p:extLst>
      <p:ext uri="{BB962C8B-B14F-4D97-AF65-F5344CB8AC3E}">
        <p14:creationId xmlns:p14="http://schemas.microsoft.com/office/powerpoint/2010/main" val="385368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15</a:t>
            </a:fld>
            <a:endParaRPr lang="en-US" dirty="0"/>
          </a:p>
        </p:txBody>
      </p:sp>
      <p:sp>
        <p:nvSpPr>
          <p:cNvPr id="4" name="Title 3"/>
          <p:cNvSpPr>
            <a:spLocks noGrp="1"/>
          </p:cNvSpPr>
          <p:nvPr>
            <p:ph type="title"/>
          </p:nvPr>
        </p:nvSpPr>
        <p:spPr/>
        <p:txBody>
          <a:bodyPr/>
          <a:lstStyle/>
          <a:p>
            <a:r>
              <a:rPr lang="en-US" dirty="0" smtClean="0"/>
              <a:t>Factory</a:t>
            </a:r>
            <a:endParaRPr lang="bg-BG" dirty="0"/>
          </a:p>
        </p:txBody>
      </p:sp>
      <p:sp>
        <p:nvSpPr>
          <p:cNvPr id="5" name="Text Placeholder 5"/>
          <p:cNvSpPr txBox="1">
            <a:spLocks/>
          </p:cNvSpPr>
          <p:nvPr/>
        </p:nvSpPr>
        <p:spPr>
          <a:xfrm>
            <a:off x="608012" y="1540658"/>
            <a:ext cx="1111895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final class Location {</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float latitude;</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float longitude;</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Location() {</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Random randomGenerator = new Random();</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this.latitude = randomGenerator.nextFloat();</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this.longitude = randomGenerator.nextFloat();</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 Placeholder 5"/>
          <p:cNvSpPr txBox="1">
            <a:spLocks/>
          </p:cNvSpPr>
          <p:nvPr/>
        </p:nvSpPr>
        <p:spPr>
          <a:xfrm>
            <a:off x="601774" y="990600"/>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Location.java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7"/>
          <p:cNvSpPr>
            <a:spLocks noChangeArrowheads="1"/>
          </p:cNvSpPr>
          <p:nvPr/>
        </p:nvSpPr>
        <p:spPr bwMode="auto">
          <a:xfrm>
            <a:off x="2436812" y="982745"/>
            <a:ext cx="2412199" cy="456568"/>
          </a:xfrm>
          <a:prstGeom prst="wedgeRoundRectCallout">
            <a:avLst>
              <a:gd name="adj1" fmla="val -38977"/>
              <a:gd name="adj2" fmla="val 7271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Immutable</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Tree>
    <p:extLst>
      <p:ext uri="{BB962C8B-B14F-4D97-AF65-F5344CB8AC3E}">
        <p14:creationId xmlns:p14="http://schemas.microsoft.com/office/powerpoint/2010/main" val="254918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16</a:t>
            </a:fld>
            <a:endParaRPr lang="en-US" dirty="0"/>
          </a:p>
        </p:txBody>
      </p:sp>
      <p:sp>
        <p:nvSpPr>
          <p:cNvPr id="3" name="Content Placeholder 2"/>
          <p:cNvSpPr>
            <a:spLocks noGrp="1"/>
          </p:cNvSpPr>
          <p:nvPr>
            <p:ph idx="1"/>
          </p:nvPr>
        </p:nvSpPr>
        <p:spPr/>
        <p:txBody>
          <a:bodyPr/>
          <a:lstStyle/>
          <a:p>
            <a:r>
              <a:rPr lang="en-US" dirty="0" smtClean="0"/>
              <a:t>POJO</a:t>
            </a:r>
          </a:p>
          <a:p>
            <a:r>
              <a:rPr lang="en-US" dirty="0" smtClean="0"/>
              <a:t>Only carries information</a:t>
            </a:r>
          </a:p>
          <a:p>
            <a:r>
              <a:rPr lang="en-US" dirty="0" smtClean="0"/>
              <a:t>Not Recorded to a database</a:t>
            </a:r>
          </a:p>
          <a:p>
            <a:r>
              <a:rPr lang="en-US" dirty="0" smtClean="0"/>
              <a:t>Can be transformed into an Entity</a:t>
            </a:r>
          </a:p>
          <a:p>
            <a:pPr marL="0" indent="0">
              <a:buNone/>
            </a:pPr>
            <a:endParaRPr lang="bg-BG" dirty="0"/>
          </a:p>
        </p:txBody>
      </p:sp>
      <p:sp>
        <p:nvSpPr>
          <p:cNvPr id="4" name="Title 3"/>
          <p:cNvSpPr>
            <a:spLocks noGrp="1"/>
          </p:cNvSpPr>
          <p:nvPr>
            <p:ph type="title"/>
          </p:nvPr>
        </p:nvSpPr>
        <p:spPr/>
        <p:txBody>
          <a:bodyPr/>
          <a:lstStyle/>
          <a:p>
            <a:r>
              <a:rPr lang="en-US" dirty="0" smtClean="0"/>
              <a:t>DTO</a:t>
            </a:r>
            <a:endParaRPr lang="bg-BG" dirty="0"/>
          </a:p>
        </p:txBody>
      </p:sp>
    </p:spTree>
    <p:extLst>
      <p:ext uri="{BB962C8B-B14F-4D97-AF65-F5344CB8AC3E}">
        <p14:creationId xmlns:p14="http://schemas.microsoft.com/office/powerpoint/2010/main" val="160692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17</a:t>
            </a:fld>
            <a:endParaRPr lang="en-US" dirty="0"/>
          </a:p>
        </p:txBody>
      </p:sp>
      <p:sp>
        <p:nvSpPr>
          <p:cNvPr id="4" name="Title 3"/>
          <p:cNvSpPr>
            <a:spLocks noGrp="1"/>
          </p:cNvSpPr>
          <p:nvPr>
            <p:ph type="title"/>
          </p:nvPr>
        </p:nvSpPr>
        <p:spPr/>
        <p:txBody>
          <a:bodyPr/>
          <a:lstStyle/>
          <a:p>
            <a:r>
              <a:rPr lang="en-US" dirty="0" smtClean="0"/>
              <a:t>DTO</a:t>
            </a:r>
            <a:endParaRPr lang="bg-BG" dirty="0"/>
          </a:p>
        </p:txBody>
      </p:sp>
      <p:sp>
        <p:nvSpPr>
          <p:cNvPr id="5" name="Text Placeholder 5"/>
          <p:cNvSpPr txBox="1">
            <a:spLocks/>
          </p:cNvSpPr>
          <p:nvPr/>
        </p:nvSpPr>
        <p:spPr>
          <a:xfrm>
            <a:off x="614250" y="1672876"/>
            <a:ext cx="11118958" cy="199206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ProductDto {</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BigDecimal price;</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long </a:t>
            </a: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quantity</a:t>
            </a:r>
            <a:r>
              <a:rPr lang="en-US" sz="15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Text Placeholder 5"/>
          <p:cNvSpPr txBox="1">
            <a:spLocks/>
          </p:cNvSpPr>
          <p:nvPr/>
        </p:nvSpPr>
        <p:spPr>
          <a:xfrm>
            <a:off x="608012" y="1122818"/>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ProductDto.java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7"/>
          <p:cNvSpPr>
            <a:spLocks noChangeArrowheads="1"/>
          </p:cNvSpPr>
          <p:nvPr/>
        </p:nvSpPr>
        <p:spPr bwMode="auto">
          <a:xfrm>
            <a:off x="3644113" y="1896299"/>
            <a:ext cx="2667000" cy="456568"/>
          </a:xfrm>
          <a:prstGeom prst="wedgeRoundRectCallout">
            <a:avLst>
              <a:gd name="adj1" fmla="val -56368"/>
              <a:gd name="adj2" fmla="val -4553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Carry information</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Tree>
    <p:extLst>
      <p:ext uri="{BB962C8B-B14F-4D97-AF65-F5344CB8AC3E}">
        <p14:creationId xmlns:p14="http://schemas.microsoft.com/office/powerpoint/2010/main" val="130443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18</a:t>
            </a:fld>
            <a:endParaRPr lang="en-US" dirty="0"/>
          </a:p>
        </p:txBody>
      </p:sp>
      <p:sp>
        <p:nvSpPr>
          <p:cNvPr id="3" name="Content Placeholder 2"/>
          <p:cNvSpPr>
            <a:spLocks noGrp="1"/>
          </p:cNvSpPr>
          <p:nvPr>
            <p:ph idx="1"/>
          </p:nvPr>
        </p:nvSpPr>
        <p:spPr/>
        <p:txBody>
          <a:bodyPr/>
          <a:lstStyle/>
          <a:p>
            <a:r>
              <a:rPr lang="en-US" dirty="0" smtClean="0"/>
              <a:t>Creates Entities</a:t>
            </a:r>
          </a:p>
          <a:p>
            <a:r>
              <a:rPr lang="en-US" dirty="0" smtClean="0"/>
              <a:t>Creates Aggregation Roots</a:t>
            </a:r>
          </a:p>
          <a:p>
            <a:r>
              <a:rPr lang="en-US" dirty="0" smtClean="0"/>
              <a:t>Should be defined as Bean</a:t>
            </a:r>
          </a:p>
        </p:txBody>
      </p:sp>
      <p:sp>
        <p:nvSpPr>
          <p:cNvPr id="4" name="Title 3"/>
          <p:cNvSpPr>
            <a:spLocks noGrp="1"/>
          </p:cNvSpPr>
          <p:nvPr>
            <p:ph type="title"/>
          </p:nvPr>
        </p:nvSpPr>
        <p:spPr/>
        <p:txBody>
          <a:bodyPr/>
          <a:lstStyle/>
          <a:p>
            <a:r>
              <a:rPr lang="en-US" dirty="0" smtClean="0"/>
              <a:t>Factory</a:t>
            </a:r>
            <a:endParaRPr lang="bg-BG" dirty="0"/>
          </a:p>
        </p:txBody>
      </p:sp>
    </p:spTree>
    <p:extLst>
      <p:ext uri="{BB962C8B-B14F-4D97-AF65-F5344CB8AC3E}">
        <p14:creationId xmlns:p14="http://schemas.microsoft.com/office/powerpoint/2010/main" val="290665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a:xfrm>
            <a:off x="608012" y="4496376"/>
            <a:ext cx="11118958"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@Configuration</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JavaConfig {</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@Bean</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OrderFactory orderFactoryFactory(){</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new OrderFactory();</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r>
              <a:rPr lang="en-US" sz="1600" b="1" noProof="1" smtClean="0">
                <a:solidFill>
                  <a:schemeClr val="tx2"/>
                </a:solidFill>
                <a:effectLst>
                  <a:outerShdw blurRad="38100" dist="38100" dir="2700000" algn="tl">
                    <a:srgbClr val="000000">
                      <a:alpha val="43137"/>
                    </a:srgbClr>
                  </a:outerShdw>
                </a:effectLst>
                <a:latin typeface="Consolas" pitchFamily="49" charset="0"/>
                <a:cs typeface="Consolas" pitchFamily="49" charset="0"/>
              </a:rPr>
              <a:t>}</a:t>
            </a: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19</a:t>
            </a:fld>
            <a:endParaRPr lang="en-US" dirty="0"/>
          </a:p>
        </p:txBody>
      </p:sp>
      <p:sp>
        <p:nvSpPr>
          <p:cNvPr id="4" name="Title 3"/>
          <p:cNvSpPr>
            <a:spLocks noGrp="1"/>
          </p:cNvSpPr>
          <p:nvPr>
            <p:ph type="title"/>
          </p:nvPr>
        </p:nvSpPr>
        <p:spPr/>
        <p:txBody>
          <a:bodyPr/>
          <a:lstStyle/>
          <a:p>
            <a:r>
              <a:rPr lang="en-US" dirty="0" smtClean="0"/>
              <a:t>Factory</a:t>
            </a:r>
            <a:endParaRPr lang="bg-BG" dirty="0"/>
          </a:p>
        </p:txBody>
      </p:sp>
      <p:sp>
        <p:nvSpPr>
          <p:cNvPr id="5" name="Text Placeholder 5"/>
          <p:cNvSpPr txBox="1">
            <a:spLocks/>
          </p:cNvSpPr>
          <p:nvPr/>
        </p:nvSpPr>
        <p:spPr>
          <a:xfrm>
            <a:off x="608012" y="1464458"/>
            <a:ext cx="1111895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OrderFactory {</a:t>
            </a:r>
          </a:p>
          <a:p>
            <a:pPr marL="0" lvl="1" indent="0">
              <a:lnSpc>
                <a:spcPct val="100000"/>
              </a:lnSpc>
              <a:spcBef>
                <a:spcPts val="0"/>
              </a:spcBef>
              <a:spcAft>
                <a:spcPts val="0"/>
              </a:spcAft>
              <a:buClr>
                <a:srgbClr val="F2B254"/>
              </a:buClr>
              <a:buSzPct val="100000"/>
              <a:buNone/>
            </a:pPr>
            <a:endPar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Order create(Location location, Date orderDate){</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Order order = new Order();</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order.setLocation(location);</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order.setOrderDate(orderDate);</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order;</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 Placeholder 5"/>
          <p:cNvSpPr txBox="1">
            <a:spLocks/>
          </p:cNvSpPr>
          <p:nvPr/>
        </p:nvSpPr>
        <p:spPr>
          <a:xfrm>
            <a:off x="601774" y="914400"/>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OrderFactory.java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AutoShape 7"/>
          <p:cNvSpPr>
            <a:spLocks noChangeArrowheads="1"/>
          </p:cNvSpPr>
          <p:nvPr/>
        </p:nvSpPr>
        <p:spPr bwMode="auto">
          <a:xfrm>
            <a:off x="3884612" y="4876800"/>
            <a:ext cx="2412199" cy="456568"/>
          </a:xfrm>
          <a:prstGeom prst="wedgeRoundRectCallout">
            <a:avLst>
              <a:gd name="adj1" fmla="val -38977"/>
              <a:gd name="adj2" fmla="val 72719"/>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Bean Definition</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9" name="Text Placeholder 5"/>
          <p:cNvSpPr txBox="1">
            <a:spLocks/>
          </p:cNvSpPr>
          <p:nvPr/>
        </p:nvSpPr>
        <p:spPr>
          <a:xfrm>
            <a:off x="601774" y="3946318"/>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JavaConfig.java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85617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Table of Content</a:t>
            </a:r>
            <a:endParaRPr lang="bg-BG" dirty="0"/>
          </a:p>
        </p:txBody>
      </p:sp>
      <p:sp>
        <p:nvSpPr>
          <p:cNvPr id="444419" name="Rectangle 3"/>
          <p:cNvSpPr>
            <a:spLocks noGrp="1" noChangeArrowheads="1"/>
          </p:cNvSpPr>
          <p:nvPr>
            <p:ph idx="4294967295"/>
          </p:nvPr>
        </p:nvSpPr>
        <p:spPr>
          <a:xfrm>
            <a:off x="190413" y="1191467"/>
            <a:ext cx="11804822" cy="5530010"/>
          </a:xfrm>
        </p:spPr>
        <p:txBody>
          <a:bodyPr>
            <a:normAutofit/>
          </a:bodyPr>
          <a:lstStyle/>
          <a:p>
            <a:pPr marL="444500" indent="-444500">
              <a:lnSpc>
                <a:spcPct val="100000"/>
              </a:lnSpc>
              <a:buFontTx/>
              <a:buAutoNum type="arabicPeriod"/>
            </a:pPr>
            <a:r>
              <a:rPr lang="en-US" sz="3200" dirty="0" smtClean="0"/>
              <a:t>Domain Driven </a:t>
            </a:r>
            <a:r>
              <a:rPr lang="en-US" sz="3200" dirty="0" smtClean="0"/>
              <a:t>Design</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770812" y="3940927"/>
            <a:ext cx="2133598" cy="234148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2622" y="4797067"/>
            <a:ext cx="1535790" cy="1527533"/>
          </a:xfrm>
          <a:prstGeom prst="rect">
            <a:avLst/>
          </a:prstGeom>
        </p:spPr>
      </p:pic>
    </p:spTree>
    <p:extLst>
      <p:ext uri="{BB962C8B-B14F-4D97-AF65-F5344CB8AC3E}">
        <p14:creationId xmlns:p14="http://schemas.microsoft.com/office/powerpoint/2010/main" val="16469869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20</a:t>
            </a:fld>
            <a:endParaRPr lang="en-US" dirty="0"/>
          </a:p>
        </p:txBody>
      </p:sp>
      <p:sp>
        <p:nvSpPr>
          <p:cNvPr id="3" name="Content Placeholder 2"/>
          <p:cNvSpPr>
            <a:spLocks noGrp="1"/>
          </p:cNvSpPr>
          <p:nvPr>
            <p:ph idx="1"/>
          </p:nvPr>
        </p:nvSpPr>
        <p:spPr/>
        <p:txBody>
          <a:bodyPr/>
          <a:lstStyle/>
          <a:p>
            <a:r>
              <a:rPr lang="en-US" dirty="0" smtClean="0"/>
              <a:t>Persists Entities into a Database</a:t>
            </a:r>
          </a:p>
          <a:p>
            <a:r>
              <a:rPr lang="en-US" dirty="0" smtClean="0"/>
              <a:t>Retrieves </a:t>
            </a:r>
            <a:r>
              <a:rPr lang="en-US" dirty="0"/>
              <a:t>Entities </a:t>
            </a:r>
            <a:r>
              <a:rPr lang="en-US" dirty="0" smtClean="0"/>
              <a:t>from </a:t>
            </a:r>
            <a:r>
              <a:rPr lang="en-US" dirty="0"/>
              <a:t>a Database</a:t>
            </a:r>
          </a:p>
          <a:p>
            <a:r>
              <a:rPr lang="en-US" dirty="0" smtClean="0"/>
              <a:t>Has @Repository Annotation</a:t>
            </a:r>
          </a:p>
          <a:p>
            <a:r>
              <a:rPr lang="en-US" dirty="0" smtClean="0"/>
              <a:t>Can have @Transactional Annotation</a:t>
            </a:r>
          </a:p>
        </p:txBody>
      </p:sp>
      <p:sp>
        <p:nvSpPr>
          <p:cNvPr id="4" name="Title 3"/>
          <p:cNvSpPr>
            <a:spLocks noGrp="1"/>
          </p:cNvSpPr>
          <p:nvPr>
            <p:ph type="title"/>
          </p:nvPr>
        </p:nvSpPr>
        <p:spPr/>
        <p:txBody>
          <a:bodyPr/>
          <a:lstStyle/>
          <a:p>
            <a:r>
              <a:rPr lang="en-US" dirty="0" smtClean="0"/>
              <a:t>Repository</a:t>
            </a:r>
            <a:endParaRPr lang="bg-BG" dirty="0"/>
          </a:p>
        </p:txBody>
      </p:sp>
    </p:spTree>
    <p:extLst>
      <p:ext uri="{BB962C8B-B14F-4D97-AF65-F5344CB8AC3E}">
        <p14:creationId xmlns:p14="http://schemas.microsoft.com/office/powerpoint/2010/main" val="302111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21</a:t>
            </a:fld>
            <a:endParaRPr lang="en-US" dirty="0"/>
          </a:p>
        </p:txBody>
      </p:sp>
      <p:sp>
        <p:nvSpPr>
          <p:cNvPr id="4" name="Title 3"/>
          <p:cNvSpPr>
            <a:spLocks noGrp="1"/>
          </p:cNvSpPr>
          <p:nvPr>
            <p:ph type="title"/>
          </p:nvPr>
        </p:nvSpPr>
        <p:spPr/>
        <p:txBody>
          <a:bodyPr/>
          <a:lstStyle/>
          <a:p>
            <a:r>
              <a:rPr lang="en-US" dirty="0" smtClean="0"/>
              <a:t>Repository</a:t>
            </a:r>
            <a:endParaRPr lang="bg-BG" dirty="0"/>
          </a:p>
        </p:txBody>
      </p:sp>
      <p:sp>
        <p:nvSpPr>
          <p:cNvPr id="5" name="Text Placeholder 5"/>
          <p:cNvSpPr txBox="1">
            <a:spLocks/>
          </p:cNvSpPr>
          <p:nvPr/>
        </p:nvSpPr>
        <p:spPr>
          <a:xfrm>
            <a:off x="573767" y="1889751"/>
            <a:ext cx="11118958" cy="884070"/>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600" b="1" noProof="1" smtClean="0">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t>
            </a:r>
            <a:r>
              <a:rPr lang="en-US" sz="16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Repository</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interface OrderRepository extends JpaRepository&lt;Order, Long&gt;{</a:t>
            </a:r>
          </a:p>
          <a:p>
            <a:pPr marL="0" lvl="1" indent="0">
              <a:lnSpc>
                <a:spcPct val="100000"/>
              </a:lnSpc>
              <a:spcBef>
                <a:spcPts val="0"/>
              </a:spcBef>
              <a:spcAft>
                <a:spcPts val="0"/>
              </a:spcAft>
              <a:buClr>
                <a:srgbClr val="F2B254"/>
              </a:buClr>
              <a:buSzPct val="100000"/>
              <a:buNone/>
            </a:pPr>
            <a:r>
              <a:rPr lang="en-US" sz="16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 Placeholder 5"/>
          <p:cNvSpPr txBox="1">
            <a:spLocks/>
          </p:cNvSpPr>
          <p:nvPr/>
        </p:nvSpPr>
        <p:spPr>
          <a:xfrm>
            <a:off x="567529" y="1339693"/>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OrderRepository.java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1539843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22</a:t>
            </a:fld>
            <a:endParaRPr lang="en-US" dirty="0"/>
          </a:p>
        </p:txBody>
      </p:sp>
      <p:sp>
        <p:nvSpPr>
          <p:cNvPr id="3" name="Content Placeholder 2"/>
          <p:cNvSpPr>
            <a:spLocks noGrp="1"/>
          </p:cNvSpPr>
          <p:nvPr>
            <p:ph idx="1"/>
          </p:nvPr>
        </p:nvSpPr>
        <p:spPr/>
        <p:txBody>
          <a:bodyPr/>
          <a:lstStyle/>
          <a:p>
            <a:r>
              <a:rPr lang="en-US" dirty="0" smtClean="0"/>
              <a:t>Handles Business Logic</a:t>
            </a:r>
          </a:p>
          <a:p>
            <a:r>
              <a:rPr lang="en-US" dirty="0"/>
              <a:t>Has @Service </a:t>
            </a:r>
            <a:r>
              <a:rPr lang="en-US" dirty="0" smtClean="0"/>
              <a:t>Annotation</a:t>
            </a:r>
          </a:p>
          <a:p>
            <a:r>
              <a:rPr lang="en-US" dirty="0" smtClean="0"/>
              <a:t>Can take DTO as Parameter</a:t>
            </a:r>
            <a:endParaRPr lang="en-US" dirty="0"/>
          </a:p>
          <a:p>
            <a:r>
              <a:rPr lang="en-US" dirty="0"/>
              <a:t>Can </a:t>
            </a:r>
            <a:r>
              <a:rPr lang="en-US" dirty="0" smtClean="0"/>
              <a:t>return DTO</a:t>
            </a:r>
          </a:p>
          <a:p>
            <a:r>
              <a:rPr lang="en-US" dirty="0" smtClean="0"/>
              <a:t>Can work with Repositories</a:t>
            </a:r>
          </a:p>
          <a:p>
            <a:r>
              <a:rPr lang="en-US" dirty="0" smtClean="0"/>
              <a:t>Can work with Factories</a:t>
            </a:r>
            <a:endParaRPr lang="en-US" dirty="0"/>
          </a:p>
        </p:txBody>
      </p:sp>
      <p:sp>
        <p:nvSpPr>
          <p:cNvPr id="4" name="Title 3"/>
          <p:cNvSpPr>
            <a:spLocks noGrp="1"/>
          </p:cNvSpPr>
          <p:nvPr>
            <p:ph type="title"/>
          </p:nvPr>
        </p:nvSpPr>
        <p:spPr/>
        <p:txBody>
          <a:bodyPr/>
          <a:lstStyle/>
          <a:p>
            <a:r>
              <a:rPr lang="en-US" dirty="0" smtClean="0"/>
              <a:t>Service</a:t>
            </a:r>
            <a:endParaRPr lang="bg-BG" dirty="0"/>
          </a:p>
        </p:txBody>
      </p:sp>
    </p:spTree>
    <p:extLst>
      <p:ext uri="{BB962C8B-B14F-4D97-AF65-F5344CB8AC3E}">
        <p14:creationId xmlns:p14="http://schemas.microsoft.com/office/powerpoint/2010/main" val="266895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23</a:t>
            </a:fld>
            <a:endParaRPr lang="en-US" dirty="0"/>
          </a:p>
        </p:txBody>
      </p:sp>
      <p:sp>
        <p:nvSpPr>
          <p:cNvPr id="4" name="Title 3"/>
          <p:cNvSpPr>
            <a:spLocks noGrp="1"/>
          </p:cNvSpPr>
          <p:nvPr>
            <p:ph type="title"/>
          </p:nvPr>
        </p:nvSpPr>
        <p:spPr/>
        <p:txBody>
          <a:bodyPr/>
          <a:lstStyle/>
          <a:p>
            <a:r>
              <a:rPr lang="en-US" dirty="0" smtClean="0"/>
              <a:t>Service</a:t>
            </a:r>
            <a:endParaRPr lang="bg-BG" dirty="0"/>
          </a:p>
        </p:txBody>
      </p:sp>
      <p:sp>
        <p:nvSpPr>
          <p:cNvPr id="5" name="Text Placeholder 5"/>
          <p:cNvSpPr txBox="1">
            <a:spLocks/>
          </p:cNvSpPr>
          <p:nvPr/>
        </p:nvSpPr>
        <p:spPr>
          <a:xfrm>
            <a:off x="614250" y="1701179"/>
            <a:ext cx="11118958"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nSpc>
                <a:spcPct val="100000"/>
              </a:lnSpc>
              <a:spcBef>
                <a:spcPts val="0"/>
              </a:spcBef>
              <a:spcAft>
                <a:spcPts val="0"/>
              </a:spcAft>
              <a:buClr>
                <a:srgbClr val="F2B254"/>
              </a:buClr>
              <a:buSzPct val="100000"/>
              <a:buNone/>
            </a:pPr>
            <a:r>
              <a:rPr lang="en-US" sz="1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@Service</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public class OrderService {</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@Autowired</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OrderRepository orderRepository;</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r>
              <a:rPr lang="en-US" sz="1500" b="1" noProof="1">
                <a:solidFill>
                  <a:schemeClr val="tx2">
                    <a:lumMod val="75000"/>
                  </a:schemeClr>
                </a:solidFill>
                <a:effectLst>
                  <a:outerShdw blurRad="38100" dist="38100" dir="2700000" algn="tl">
                    <a:srgbClr val="000000">
                      <a:alpha val="43137"/>
                    </a:srgbClr>
                  </a:outerShdw>
                </a:effectLst>
                <a:latin typeface="Consolas" pitchFamily="49" charset="0"/>
                <a:cs typeface="Consolas" pitchFamily="49" charset="0"/>
              </a:rPr>
              <a:t>@Autowired</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private OrderFactory orderFactory;</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Order create(Location location, Date date){</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Order order = this.orderFactory.create(location, date);</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this.create(order);</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order;</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endPar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endParaRP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public Order create(Order order){</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this.orderRepository.saveAndFlush(order);</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return order;</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    }</a:t>
            </a:r>
          </a:p>
          <a:p>
            <a:pPr marL="0" lvl="1" indent="0">
              <a:lnSpc>
                <a:spcPct val="100000"/>
              </a:lnSpc>
              <a:spcBef>
                <a:spcPts val="0"/>
              </a:spcBef>
              <a:spcAft>
                <a:spcPts val="0"/>
              </a:spcAft>
              <a:buClr>
                <a:srgbClr val="F2B254"/>
              </a:buClr>
              <a:buSzPct val="100000"/>
              <a:buNone/>
            </a:pPr>
            <a:r>
              <a:rPr lang="en-US" sz="1500" b="1" noProof="1">
                <a:solidFill>
                  <a:schemeClr val="tx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Text Placeholder 5"/>
          <p:cNvSpPr txBox="1">
            <a:spLocks/>
          </p:cNvSpPr>
          <p:nvPr/>
        </p:nvSpPr>
        <p:spPr>
          <a:xfrm>
            <a:off x="608012" y="1151121"/>
            <a:ext cx="11125196" cy="54551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marL="0" lvl="1" indent="0" algn="ctr">
              <a:lnSpc>
                <a:spcPct val="100000"/>
              </a:lnSpc>
              <a:spcBef>
                <a:spcPts val="0"/>
              </a:spcBef>
              <a:spcAft>
                <a:spcPts val="0"/>
              </a:spcAft>
              <a:buClr>
                <a:srgbClr val="F2B254"/>
              </a:buClr>
              <a:buSzPct val="100000"/>
              <a:buNone/>
            </a:pPr>
            <a:r>
              <a:rPr lang="en-US" sz="2600"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rPr>
              <a:t>OrderService.java</a:t>
            </a:r>
            <a:endParaRPr lang="en-US" sz="2600" b="1" noProof="1">
              <a:solidFill>
                <a:srgbClr val="FBEEDC"/>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4141586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24</a:t>
            </a:fld>
            <a:endParaRPr lang="en-US" dirty="0"/>
          </a:p>
        </p:txBody>
      </p:sp>
      <p:sp>
        <p:nvSpPr>
          <p:cNvPr id="3" name="Content Placeholder 2"/>
          <p:cNvSpPr>
            <a:spLocks noGrp="1"/>
          </p:cNvSpPr>
          <p:nvPr>
            <p:ph idx="1"/>
          </p:nvPr>
        </p:nvSpPr>
        <p:spPr/>
        <p:txBody>
          <a:bodyPr/>
          <a:lstStyle/>
          <a:p>
            <a:r>
              <a:rPr lang="en-US" dirty="0" smtClean="0"/>
              <a:t>Single Repository per Entity</a:t>
            </a:r>
          </a:p>
          <a:p>
            <a:r>
              <a:rPr lang="en-US" dirty="0" smtClean="0"/>
              <a:t>The Repository is responsible to persist Entities</a:t>
            </a:r>
          </a:p>
          <a:p>
            <a:r>
              <a:rPr lang="en-US" dirty="0"/>
              <a:t>The Repository is responsible to </a:t>
            </a:r>
            <a:r>
              <a:rPr lang="en-US" dirty="0" smtClean="0"/>
              <a:t>retrieve Entities</a:t>
            </a:r>
          </a:p>
          <a:p>
            <a:r>
              <a:rPr lang="en-US" dirty="0"/>
              <a:t>The Repository is responsible to </a:t>
            </a:r>
            <a:r>
              <a:rPr lang="en-US" dirty="0" smtClean="0"/>
              <a:t>update Entities</a:t>
            </a:r>
          </a:p>
          <a:p>
            <a:r>
              <a:rPr lang="en-US" dirty="0"/>
              <a:t>The Repository is responsible to </a:t>
            </a:r>
            <a:r>
              <a:rPr lang="en-US" dirty="0" smtClean="0"/>
              <a:t>delete Entities</a:t>
            </a:r>
          </a:p>
          <a:p>
            <a:r>
              <a:rPr lang="en-US" dirty="0"/>
              <a:t>The Repository is responsible </a:t>
            </a:r>
            <a:r>
              <a:rPr lang="en-US" dirty="0" smtClean="0"/>
              <a:t>to retrieve Entities based on some criteria</a:t>
            </a:r>
            <a:endParaRPr lang="bg-BG" dirty="0"/>
          </a:p>
          <a:p>
            <a:endParaRPr lang="bg-BG" dirty="0"/>
          </a:p>
          <a:p>
            <a:endParaRPr lang="bg-BG" dirty="0"/>
          </a:p>
          <a:p>
            <a:endParaRPr lang="bg-BG" dirty="0"/>
          </a:p>
          <a:p>
            <a:endParaRPr lang="bg-BG" dirty="0"/>
          </a:p>
        </p:txBody>
      </p:sp>
      <p:sp>
        <p:nvSpPr>
          <p:cNvPr id="4" name="Title 3"/>
          <p:cNvSpPr>
            <a:spLocks noGrp="1"/>
          </p:cNvSpPr>
          <p:nvPr>
            <p:ph type="title"/>
          </p:nvPr>
        </p:nvSpPr>
        <p:spPr/>
        <p:txBody>
          <a:bodyPr/>
          <a:lstStyle/>
          <a:p>
            <a:r>
              <a:rPr lang="en-US" dirty="0" smtClean="0"/>
              <a:t>Repository Pattern</a:t>
            </a:r>
            <a:endParaRPr lang="bg-BG" dirty="0"/>
          </a:p>
        </p:txBody>
      </p:sp>
    </p:spTree>
    <p:extLst>
      <p:ext uri="{BB962C8B-B14F-4D97-AF65-F5344CB8AC3E}">
        <p14:creationId xmlns:p14="http://schemas.microsoft.com/office/powerpoint/2010/main" val="144379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15040" y="2590800"/>
            <a:ext cx="2489987" cy="3124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smtClean="0"/>
              <a:t>Models</a:t>
            </a:r>
            <a:endParaRPr lang="bg-BG" sz="2800"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25</a:t>
            </a:fld>
            <a:endParaRPr lang="en-US" dirty="0"/>
          </a:p>
        </p:txBody>
      </p:sp>
      <p:sp>
        <p:nvSpPr>
          <p:cNvPr id="4" name="Title 3"/>
          <p:cNvSpPr>
            <a:spLocks noGrp="1"/>
          </p:cNvSpPr>
          <p:nvPr>
            <p:ph type="title"/>
          </p:nvPr>
        </p:nvSpPr>
        <p:spPr/>
        <p:txBody>
          <a:bodyPr/>
          <a:lstStyle/>
          <a:p>
            <a:r>
              <a:rPr lang="en-US" smtClean="0"/>
              <a:t>Repository </a:t>
            </a:r>
            <a:r>
              <a:rPr lang="en-US" dirty="0" smtClean="0"/>
              <a:t>Pattern</a:t>
            </a:r>
            <a:endParaRPr lang="bg-BG" dirty="0"/>
          </a:p>
        </p:txBody>
      </p:sp>
      <p:sp>
        <p:nvSpPr>
          <p:cNvPr id="5" name="Rectangle 4"/>
          <p:cNvSpPr/>
          <p:nvPr/>
        </p:nvSpPr>
        <p:spPr>
          <a:xfrm>
            <a:off x="5484812" y="3595551"/>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bg-BG" sz="2800" dirty="0"/>
          </a:p>
        </p:txBody>
      </p:sp>
      <p:sp>
        <p:nvSpPr>
          <p:cNvPr id="8" name="Rectangle 7"/>
          <p:cNvSpPr/>
          <p:nvPr/>
        </p:nvSpPr>
        <p:spPr>
          <a:xfrm>
            <a:off x="555134" y="3479259"/>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Entity</a:t>
            </a:r>
            <a:endParaRPr lang="bg-BG" sz="2800" dirty="0"/>
          </a:p>
        </p:txBody>
      </p:sp>
      <p:sp>
        <p:nvSpPr>
          <p:cNvPr id="9" name="Rectangle 8"/>
          <p:cNvSpPr/>
          <p:nvPr/>
        </p:nvSpPr>
        <p:spPr>
          <a:xfrm>
            <a:off x="555134" y="4571999"/>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Root Aggregate</a:t>
            </a:r>
            <a:endParaRPr lang="bg-BG" sz="2800" dirty="0"/>
          </a:p>
        </p:txBody>
      </p:sp>
      <p:sp>
        <p:nvSpPr>
          <p:cNvPr id="16" name="Can 15"/>
          <p:cNvSpPr/>
          <p:nvPr/>
        </p:nvSpPr>
        <p:spPr>
          <a:xfrm>
            <a:off x="10530661" y="3405051"/>
            <a:ext cx="1281000" cy="1295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DB</a:t>
            </a:r>
            <a:endParaRPr lang="bg-BG" sz="2800" dirty="0"/>
          </a:p>
        </p:txBody>
      </p:sp>
      <p:cxnSp>
        <p:nvCxnSpPr>
          <p:cNvPr id="12" name="Straight Arrow Connector 11"/>
          <p:cNvCxnSpPr/>
          <p:nvPr/>
        </p:nvCxnSpPr>
        <p:spPr>
          <a:xfrm>
            <a:off x="7923212" y="3733800"/>
            <a:ext cx="24177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198812" y="3733800"/>
            <a:ext cx="1981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884292" y="4152900"/>
            <a:ext cx="245668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163467" y="4152900"/>
            <a:ext cx="20165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715643" y="3217649"/>
            <a:ext cx="851643" cy="523220"/>
          </a:xfrm>
          <a:prstGeom prst="rect">
            <a:avLst/>
          </a:prstGeom>
          <a:noFill/>
        </p:spPr>
        <p:txBody>
          <a:bodyPr wrap="none" rtlCol="0">
            <a:spAutoFit/>
          </a:bodyPr>
          <a:lstStyle/>
          <a:p>
            <a:r>
              <a:rPr lang="en-US" sz="2800" dirty="0" smtClean="0"/>
              <a:t>Save</a:t>
            </a:r>
            <a:endParaRPr lang="bg-BG" sz="2800" dirty="0"/>
          </a:p>
        </p:txBody>
      </p:sp>
      <p:sp>
        <p:nvSpPr>
          <p:cNvPr id="27" name="TextBox 26"/>
          <p:cNvSpPr txBox="1"/>
          <p:nvPr/>
        </p:nvSpPr>
        <p:spPr>
          <a:xfrm>
            <a:off x="8612138" y="3210580"/>
            <a:ext cx="851643" cy="523220"/>
          </a:xfrm>
          <a:prstGeom prst="rect">
            <a:avLst/>
          </a:prstGeom>
          <a:noFill/>
        </p:spPr>
        <p:txBody>
          <a:bodyPr wrap="none" rtlCol="0">
            <a:spAutoFit/>
          </a:bodyPr>
          <a:lstStyle/>
          <a:p>
            <a:r>
              <a:rPr lang="en-US" sz="2800" dirty="0" smtClean="0"/>
              <a:t>Save</a:t>
            </a:r>
            <a:endParaRPr lang="bg-BG" sz="2800" dirty="0"/>
          </a:p>
        </p:txBody>
      </p:sp>
      <p:sp>
        <p:nvSpPr>
          <p:cNvPr id="28" name="TextBox 27"/>
          <p:cNvSpPr txBox="1"/>
          <p:nvPr/>
        </p:nvSpPr>
        <p:spPr>
          <a:xfrm>
            <a:off x="8437354" y="4152899"/>
            <a:ext cx="1389483" cy="523220"/>
          </a:xfrm>
          <a:prstGeom prst="rect">
            <a:avLst/>
          </a:prstGeom>
          <a:noFill/>
        </p:spPr>
        <p:txBody>
          <a:bodyPr wrap="none" rtlCol="0">
            <a:spAutoFit/>
          </a:bodyPr>
          <a:lstStyle/>
          <a:p>
            <a:r>
              <a:rPr lang="en-US" sz="2800" dirty="0" smtClean="0"/>
              <a:t>Retrieve</a:t>
            </a:r>
            <a:endParaRPr lang="bg-BG" sz="2800" dirty="0"/>
          </a:p>
        </p:txBody>
      </p:sp>
      <p:sp>
        <p:nvSpPr>
          <p:cNvPr id="29" name="TextBox 28"/>
          <p:cNvSpPr txBox="1"/>
          <p:nvPr/>
        </p:nvSpPr>
        <p:spPr>
          <a:xfrm>
            <a:off x="3494670" y="4132049"/>
            <a:ext cx="1389483" cy="523220"/>
          </a:xfrm>
          <a:prstGeom prst="rect">
            <a:avLst/>
          </a:prstGeom>
          <a:noFill/>
        </p:spPr>
        <p:txBody>
          <a:bodyPr wrap="none" rtlCol="0">
            <a:spAutoFit/>
          </a:bodyPr>
          <a:lstStyle/>
          <a:p>
            <a:r>
              <a:rPr lang="en-US" sz="2800" dirty="0" smtClean="0"/>
              <a:t>Retrieve</a:t>
            </a:r>
            <a:endParaRPr lang="bg-BG" sz="2800" dirty="0"/>
          </a:p>
        </p:txBody>
      </p:sp>
    </p:spTree>
    <p:extLst>
      <p:ext uri="{BB962C8B-B14F-4D97-AF65-F5344CB8AC3E}">
        <p14:creationId xmlns:p14="http://schemas.microsoft.com/office/powerpoint/2010/main" val="428436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8" grpId="0" animBg="1"/>
      <p:bldP spid="9" grpId="0" animBg="1"/>
      <p:bldP spid="16" grpId="0" animBg="1"/>
      <p:bldP spid="26" grpId="0"/>
      <p:bldP spid="27"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26</a:t>
            </a:fld>
            <a:endParaRPr lang="en-US" dirty="0"/>
          </a:p>
        </p:txBody>
      </p:sp>
      <p:sp>
        <p:nvSpPr>
          <p:cNvPr id="3" name="Content Placeholder 2"/>
          <p:cNvSpPr>
            <a:spLocks noGrp="1"/>
          </p:cNvSpPr>
          <p:nvPr>
            <p:ph idx="1"/>
          </p:nvPr>
        </p:nvSpPr>
        <p:spPr/>
        <p:txBody>
          <a:bodyPr/>
          <a:lstStyle/>
          <a:p>
            <a:r>
              <a:rPr lang="en-US" dirty="0" smtClean="0"/>
              <a:t>Services handle the business object related to Entities</a:t>
            </a:r>
          </a:p>
          <a:p>
            <a:r>
              <a:rPr lang="en-US" dirty="0" smtClean="0"/>
              <a:t>Services are used by Controllers</a:t>
            </a:r>
          </a:p>
          <a:p>
            <a:r>
              <a:rPr lang="en-US" dirty="0"/>
              <a:t>Services </a:t>
            </a:r>
            <a:r>
              <a:rPr lang="en-US" dirty="0" smtClean="0"/>
              <a:t>handle DTO objects</a:t>
            </a:r>
            <a:endParaRPr lang="bg-BG" dirty="0"/>
          </a:p>
          <a:p>
            <a:endParaRPr lang="bg-BG" dirty="0"/>
          </a:p>
          <a:p>
            <a:endParaRPr lang="bg-BG" dirty="0"/>
          </a:p>
          <a:p>
            <a:endParaRPr lang="bg-BG" dirty="0"/>
          </a:p>
        </p:txBody>
      </p:sp>
      <p:sp>
        <p:nvSpPr>
          <p:cNvPr id="4" name="Title 3"/>
          <p:cNvSpPr>
            <a:spLocks noGrp="1"/>
          </p:cNvSpPr>
          <p:nvPr>
            <p:ph type="title"/>
          </p:nvPr>
        </p:nvSpPr>
        <p:spPr/>
        <p:txBody>
          <a:bodyPr/>
          <a:lstStyle/>
          <a:p>
            <a:r>
              <a:rPr lang="en-US" dirty="0" smtClean="0"/>
              <a:t>Service Pattern</a:t>
            </a:r>
            <a:endParaRPr lang="bg-BG" dirty="0"/>
          </a:p>
        </p:txBody>
      </p:sp>
    </p:spTree>
    <p:extLst>
      <p:ext uri="{BB962C8B-B14F-4D97-AF65-F5344CB8AC3E}">
        <p14:creationId xmlns:p14="http://schemas.microsoft.com/office/powerpoint/2010/main" val="398166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5936" y="3529149"/>
            <a:ext cx="2489987" cy="3124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smtClean="0"/>
              <a:t>Models</a:t>
            </a:r>
            <a:endParaRPr lang="bg-BG" sz="2800"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27</a:t>
            </a:fld>
            <a:endParaRPr lang="en-US" dirty="0"/>
          </a:p>
        </p:txBody>
      </p:sp>
      <p:sp>
        <p:nvSpPr>
          <p:cNvPr id="4" name="Title 3"/>
          <p:cNvSpPr>
            <a:spLocks noGrp="1"/>
          </p:cNvSpPr>
          <p:nvPr>
            <p:ph type="title"/>
          </p:nvPr>
        </p:nvSpPr>
        <p:spPr/>
        <p:txBody>
          <a:bodyPr/>
          <a:lstStyle/>
          <a:p>
            <a:r>
              <a:rPr lang="en-US" dirty="0" smtClean="0"/>
              <a:t>Service Pattern</a:t>
            </a:r>
            <a:endParaRPr lang="bg-BG" dirty="0"/>
          </a:p>
        </p:txBody>
      </p:sp>
      <p:sp>
        <p:nvSpPr>
          <p:cNvPr id="5" name="Rectangle 4"/>
          <p:cNvSpPr/>
          <p:nvPr/>
        </p:nvSpPr>
        <p:spPr>
          <a:xfrm>
            <a:off x="5265708" y="4533900"/>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bg-BG" sz="2800" dirty="0"/>
          </a:p>
        </p:txBody>
      </p:sp>
      <p:sp>
        <p:nvSpPr>
          <p:cNvPr id="8" name="Rectangle 7"/>
          <p:cNvSpPr/>
          <p:nvPr/>
        </p:nvSpPr>
        <p:spPr>
          <a:xfrm>
            <a:off x="336030" y="4417608"/>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Entity</a:t>
            </a:r>
            <a:endParaRPr lang="bg-BG" sz="2800" dirty="0"/>
          </a:p>
        </p:txBody>
      </p:sp>
      <p:sp>
        <p:nvSpPr>
          <p:cNvPr id="9" name="Rectangle 8"/>
          <p:cNvSpPr/>
          <p:nvPr/>
        </p:nvSpPr>
        <p:spPr>
          <a:xfrm>
            <a:off x="336030" y="5510348"/>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Root Aggregate</a:t>
            </a:r>
            <a:endParaRPr lang="bg-BG" sz="2800" dirty="0"/>
          </a:p>
        </p:txBody>
      </p:sp>
      <p:sp>
        <p:nvSpPr>
          <p:cNvPr id="16" name="Can 15"/>
          <p:cNvSpPr/>
          <p:nvPr/>
        </p:nvSpPr>
        <p:spPr>
          <a:xfrm>
            <a:off x="10311557" y="4343400"/>
            <a:ext cx="1281000" cy="1295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DB</a:t>
            </a:r>
            <a:endParaRPr lang="bg-BG" sz="2800" dirty="0"/>
          </a:p>
        </p:txBody>
      </p:sp>
      <p:cxnSp>
        <p:nvCxnSpPr>
          <p:cNvPr id="12" name="Straight Arrow Connector 11"/>
          <p:cNvCxnSpPr/>
          <p:nvPr/>
        </p:nvCxnSpPr>
        <p:spPr>
          <a:xfrm>
            <a:off x="7704108" y="4672149"/>
            <a:ext cx="241776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79708" y="4672149"/>
            <a:ext cx="1981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7665188" y="5091249"/>
            <a:ext cx="245668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944363" y="5091249"/>
            <a:ext cx="201654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96539" y="4155998"/>
            <a:ext cx="851643" cy="523220"/>
          </a:xfrm>
          <a:prstGeom prst="rect">
            <a:avLst/>
          </a:prstGeom>
          <a:noFill/>
        </p:spPr>
        <p:txBody>
          <a:bodyPr wrap="none" rtlCol="0">
            <a:spAutoFit/>
          </a:bodyPr>
          <a:lstStyle/>
          <a:p>
            <a:r>
              <a:rPr lang="en-US" sz="2800" dirty="0" smtClean="0"/>
              <a:t>Save</a:t>
            </a:r>
            <a:endParaRPr lang="bg-BG" sz="2800" dirty="0"/>
          </a:p>
        </p:txBody>
      </p:sp>
      <p:sp>
        <p:nvSpPr>
          <p:cNvPr id="27" name="TextBox 26"/>
          <p:cNvSpPr txBox="1"/>
          <p:nvPr/>
        </p:nvSpPr>
        <p:spPr>
          <a:xfrm>
            <a:off x="8393034" y="4148929"/>
            <a:ext cx="851643" cy="523220"/>
          </a:xfrm>
          <a:prstGeom prst="rect">
            <a:avLst/>
          </a:prstGeom>
          <a:noFill/>
        </p:spPr>
        <p:txBody>
          <a:bodyPr wrap="none" rtlCol="0">
            <a:spAutoFit/>
          </a:bodyPr>
          <a:lstStyle/>
          <a:p>
            <a:r>
              <a:rPr lang="en-US" sz="2800" dirty="0" smtClean="0"/>
              <a:t>Save</a:t>
            </a:r>
            <a:endParaRPr lang="bg-BG" sz="2800" dirty="0"/>
          </a:p>
        </p:txBody>
      </p:sp>
      <p:sp>
        <p:nvSpPr>
          <p:cNvPr id="28" name="TextBox 27"/>
          <p:cNvSpPr txBox="1"/>
          <p:nvPr/>
        </p:nvSpPr>
        <p:spPr>
          <a:xfrm>
            <a:off x="8218250" y="5091248"/>
            <a:ext cx="1389483" cy="523220"/>
          </a:xfrm>
          <a:prstGeom prst="rect">
            <a:avLst/>
          </a:prstGeom>
          <a:noFill/>
        </p:spPr>
        <p:txBody>
          <a:bodyPr wrap="none" rtlCol="0">
            <a:spAutoFit/>
          </a:bodyPr>
          <a:lstStyle/>
          <a:p>
            <a:r>
              <a:rPr lang="en-US" sz="2800" dirty="0" smtClean="0"/>
              <a:t>Retrieve</a:t>
            </a:r>
            <a:endParaRPr lang="bg-BG" sz="2800" dirty="0"/>
          </a:p>
        </p:txBody>
      </p:sp>
      <p:sp>
        <p:nvSpPr>
          <p:cNvPr id="29" name="TextBox 28"/>
          <p:cNvSpPr txBox="1"/>
          <p:nvPr/>
        </p:nvSpPr>
        <p:spPr>
          <a:xfrm>
            <a:off x="3275566" y="5070398"/>
            <a:ext cx="1389483" cy="523220"/>
          </a:xfrm>
          <a:prstGeom prst="rect">
            <a:avLst/>
          </a:prstGeom>
          <a:noFill/>
        </p:spPr>
        <p:txBody>
          <a:bodyPr wrap="none" rtlCol="0">
            <a:spAutoFit/>
          </a:bodyPr>
          <a:lstStyle/>
          <a:p>
            <a:r>
              <a:rPr lang="en-US" sz="2800" dirty="0" smtClean="0"/>
              <a:t>Retrieve</a:t>
            </a:r>
            <a:endParaRPr lang="bg-BG" sz="2800" dirty="0"/>
          </a:p>
        </p:txBody>
      </p:sp>
      <p:sp>
        <p:nvSpPr>
          <p:cNvPr id="30" name="Rectangle 29"/>
          <p:cNvSpPr/>
          <p:nvPr/>
        </p:nvSpPr>
        <p:spPr>
          <a:xfrm>
            <a:off x="5265708" y="2595155"/>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Service</a:t>
            </a:r>
            <a:endParaRPr lang="bg-BG" sz="2800" dirty="0"/>
          </a:p>
        </p:txBody>
      </p:sp>
      <p:sp>
        <p:nvSpPr>
          <p:cNvPr id="31" name="Rectangle 30"/>
          <p:cNvSpPr/>
          <p:nvPr/>
        </p:nvSpPr>
        <p:spPr>
          <a:xfrm>
            <a:off x="8926643" y="1217141"/>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DTO</a:t>
            </a:r>
            <a:endParaRPr lang="bg-BG" sz="2800" dirty="0"/>
          </a:p>
        </p:txBody>
      </p:sp>
      <p:sp>
        <p:nvSpPr>
          <p:cNvPr id="32" name="Rectangle 31"/>
          <p:cNvSpPr/>
          <p:nvPr/>
        </p:nvSpPr>
        <p:spPr>
          <a:xfrm>
            <a:off x="336029" y="1191015"/>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Controller</a:t>
            </a:r>
            <a:endParaRPr lang="bg-BG" sz="2800" dirty="0"/>
          </a:p>
        </p:txBody>
      </p:sp>
      <p:cxnSp>
        <p:nvCxnSpPr>
          <p:cNvPr id="34" name="Straight Arrow Connector 33"/>
          <p:cNvCxnSpPr/>
          <p:nvPr/>
        </p:nvCxnSpPr>
        <p:spPr>
          <a:xfrm flipV="1">
            <a:off x="7665188" y="2209800"/>
            <a:ext cx="1096224"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7641835" y="1828800"/>
            <a:ext cx="1177020" cy="8022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flipV="1">
            <a:off x="2817812" y="2174697"/>
            <a:ext cx="2060135" cy="10027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6370608" y="3653630"/>
            <a:ext cx="0" cy="7162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366316" y="3694605"/>
            <a:ext cx="875561" cy="523220"/>
          </a:xfrm>
          <a:prstGeom prst="rect">
            <a:avLst/>
          </a:prstGeom>
          <a:noFill/>
        </p:spPr>
        <p:txBody>
          <a:bodyPr wrap="none" rtlCol="0">
            <a:spAutoFit/>
          </a:bodyPr>
          <a:lstStyle/>
          <a:p>
            <a:r>
              <a:rPr lang="en-US" sz="2800" dirty="0" smtClean="0"/>
              <a:t>Uses</a:t>
            </a:r>
            <a:endParaRPr lang="bg-BG" sz="2800" dirty="0"/>
          </a:p>
        </p:txBody>
      </p:sp>
      <p:sp>
        <p:nvSpPr>
          <p:cNvPr id="47" name="TextBox 46"/>
          <p:cNvSpPr txBox="1"/>
          <p:nvPr/>
        </p:nvSpPr>
        <p:spPr>
          <a:xfrm>
            <a:off x="6596195" y="1648215"/>
            <a:ext cx="1796839" cy="523220"/>
          </a:xfrm>
          <a:prstGeom prst="rect">
            <a:avLst/>
          </a:prstGeom>
          <a:noFill/>
        </p:spPr>
        <p:txBody>
          <a:bodyPr wrap="none" rtlCol="0">
            <a:spAutoFit/>
          </a:bodyPr>
          <a:lstStyle/>
          <a:p>
            <a:r>
              <a:rPr lang="en-US" sz="2800" dirty="0" smtClean="0"/>
              <a:t>Transforms</a:t>
            </a:r>
            <a:endParaRPr lang="bg-BG" sz="2800" dirty="0"/>
          </a:p>
        </p:txBody>
      </p:sp>
      <p:sp>
        <p:nvSpPr>
          <p:cNvPr id="48" name="TextBox 47"/>
          <p:cNvSpPr txBox="1"/>
          <p:nvPr/>
        </p:nvSpPr>
        <p:spPr>
          <a:xfrm>
            <a:off x="3531919" y="2111300"/>
            <a:ext cx="1354730" cy="523220"/>
          </a:xfrm>
          <a:prstGeom prst="rect">
            <a:avLst/>
          </a:prstGeom>
          <a:noFill/>
        </p:spPr>
        <p:txBody>
          <a:bodyPr wrap="none" rtlCol="0">
            <a:spAutoFit/>
          </a:bodyPr>
          <a:lstStyle/>
          <a:p>
            <a:r>
              <a:rPr lang="en-US" sz="2800" dirty="0" smtClean="0"/>
              <a:t>Used by</a:t>
            </a:r>
            <a:endParaRPr lang="bg-BG" sz="2800" dirty="0"/>
          </a:p>
        </p:txBody>
      </p:sp>
    </p:spTree>
    <p:extLst>
      <p:ext uri="{BB962C8B-B14F-4D97-AF65-F5344CB8AC3E}">
        <p14:creationId xmlns:p14="http://schemas.microsoft.com/office/powerpoint/2010/main" val="88997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46"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28</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444500" indent="-444500">
              <a:lnSpc>
                <a:spcPct val="100000"/>
              </a:lnSpc>
              <a:buFontTx/>
              <a:buAutoNum type="arabicPeriod"/>
            </a:pPr>
            <a:r>
              <a:rPr lang="en-US" sz="3200" dirty="0"/>
              <a:t>Domain Driven </a:t>
            </a:r>
            <a:r>
              <a:rPr lang="en-US" sz="3200" dirty="0" smtClean="0"/>
              <a:t>Design</a:t>
            </a:r>
            <a:endParaRPr lang="en-US" sz="3200" dirty="0"/>
          </a:p>
        </p:txBody>
      </p:sp>
      <p:sp>
        <p:nvSpPr>
          <p:cNvPr id="4" name="Title 3"/>
          <p:cNvSpPr>
            <a:spLocks noGrp="1"/>
          </p:cNvSpPr>
          <p:nvPr>
            <p:ph type="title"/>
          </p:nvPr>
        </p:nvSpPr>
        <p:spPr/>
        <p:txBody>
          <a:bodyPr>
            <a:normAutofit/>
          </a:bodyPr>
          <a:lstStyle/>
          <a:p>
            <a:r>
              <a:rPr lang="en-US" dirty="0"/>
              <a:t>Summary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196" y="3505200"/>
            <a:ext cx="3908432" cy="2899531"/>
          </a:xfrm>
          <a:prstGeom prst="rect">
            <a:avLst/>
          </a:prstGeom>
        </p:spPr>
      </p:pic>
    </p:spTree>
    <p:extLst>
      <p:ext uri="{BB962C8B-B14F-4D97-AF65-F5344CB8AC3E}">
        <p14:creationId xmlns:p14="http://schemas.microsoft.com/office/powerpoint/2010/main" val="1669185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GB" dirty="0" smtClean="0"/>
              <a:t>JDBC</a:t>
            </a:r>
            <a:endParaRPr lang="en-US" dirty="0"/>
          </a:p>
        </p:txBody>
      </p:sp>
      <p:sp>
        <p:nvSpPr>
          <p:cNvPr id="3" name="Text Placeholder 2"/>
          <p:cNvSpPr>
            <a:spLocks noGrp="1"/>
          </p:cNvSpPr>
          <p:nvPr>
            <p:ph type="body" sz="quarter" idx="10"/>
          </p:nvPr>
        </p:nvSpPr>
        <p:spPr>
          <a:xfrm>
            <a:off x="1529384" y="6400802"/>
            <a:ext cx="10482604" cy="351754"/>
          </a:xfrm>
        </p:spPr>
        <p:txBody>
          <a:bodyPr/>
          <a:lstStyle/>
          <a:p>
            <a:r>
              <a:rPr lang="en-US" dirty="0">
                <a:hlinkClick r:id="rId3"/>
              </a:rPr>
              <a:t>https://softuni.bg/courses/</a:t>
            </a:r>
            <a:endParaRPr lang="en-US" dirty="0"/>
          </a:p>
        </p:txBody>
      </p:sp>
      <p:pic>
        <p:nvPicPr>
          <p:cNvPr id="14" name="Picture 13">
            <a:hlinkClick r:id="rId4"/>
          </p:cNvPr>
          <p:cNvPicPr>
            <a:picLocks noChangeAspect="1"/>
          </p:cNvPicPr>
          <p:nvPr/>
        </p:nvPicPr>
        <p:blipFill>
          <a:blip r:embed="rId5"/>
          <a:stretch>
            <a:fillRect/>
          </a:stretch>
        </p:blipFill>
        <p:spPr>
          <a:xfrm>
            <a:off x="9980612" y="2709376"/>
            <a:ext cx="1726158" cy="932887"/>
          </a:xfrm>
          <a:prstGeom prst="roundRect">
            <a:avLst>
              <a:gd name="adj" fmla="val 2953"/>
            </a:avLst>
          </a:prstGeom>
        </p:spPr>
      </p:pic>
      <p:pic>
        <p:nvPicPr>
          <p:cNvPr id="15" name="Picture 14">
            <a:hlinkClick r:id="rId6"/>
          </p:cNvPr>
          <p:cNvPicPr>
            <a:picLocks noChangeAspect="1"/>
          </p:cNvPicPr>
          <p:nvPr/>
        </p:nvPicPr>
        <p:blipFill>
          <a:blip r:embed="rId7"/>
          <a:stretch>
            <a:fillRect/>
          </a:stretch>
        </p:blipFill>
        <p:spPr>
          <a:xfrm>
            <a:off x="3115840" y="1255208"/>
            <a:ext cx="1752140" cy="804013"/>
          </a:xfrm>
          <a:prstGeom prst="roundRect">
            <a:avLst>
              <a:gd name="adj" fmla="val 3159"/>
            </a:avLst>
          </a:prstGeom>
        </p:spPr>
      </p:pic>
      <p:pic>
        <p:nvPicPr>
          <p:cNvPr id="17" name="Picture 16">
            <a:hlinkClick r:id="rId8"/>
          </p:cNvPr>
          <p:cNvPicPr>
            <a:picLocks noChangeAspect="1"/>
          </p:cNvPicPr>
          <p:nvPr/>
        </p:nvPicPr>
        <p:blipFill>
          <a:blip r:embed="rId9"/>
          <a:stretch>
            <a:fillRect/>
          </a:stretch>
        </p:blipFill>
        <p:spPr>
          <a:xfrm>
            <a:off x="5468146" y="1255208"/>
            <a:ext cx="2040956" cy="804013"/>
          </a:xfrm>
          <a:prstGeom prst="roundRect">
            <a:avLst>
              <a:gd name="adj" fmla="val 3159"/>
            </a:avLst>
          </a:prstGeom>
        </p:spPr>
      </p:pic>
      <p:pic>
        <p:nvPicPr>
          <p:cNvPr id="19" name="Picture 18">
            <a:hlinkClick r:id="rId10"/>
          </p:cNvPr>
          <p:cNvPicPr>
            <a:picLocks noChangeAspect="1"/>
          </p:cNvPicPr>
          <p:nvPr/>
        </p:nvPicPr>
        <p:blipFill>
          <a:blip r:embed="rId11"/>
          <a:stretch>
            <a:fillRect/>
          </a:stretch>
        </p:blipFill>
        <p:spPr>
          <a:xfrm>
            <a:off x="512764" y="1255208"/>
            <a:ext cx="2093874" cy="804013"/>
          </a:xfrm>
          <a:prstGeom prst="roundRect">
            <a:avLst>
              <a:gd name="adj" fmla="val 3159"/>
            </a:avLst>
          </a:prstGeom>
        </p:spPr>
      </p:pic>
      <p:pic>
        <p:nvPicPr>
          <p:cNvPr id="20" name="Picture 19">
            <a:hlinkClick r:id="rId12"/>
          </p:cNvPr>
          <p:cNvPicPr>
            <a:picLocks noChangeAspect="1"/>
          </p:cNvPicPr>
          <p:nvPr/>
        </p:nvPicPr>
        <p:blipFill>
          <a:blip r:embed="rId13"/>
          <a:stretch>
            <a:fillRect/>
          </a:stretch>
        </p:blipFill>
        <p:spPr>
          <a:xfrm>
            <a:off x="512764" y="5373443"/>
            <a:ext cx="3352800" cy="849557"/>
          </a:xfrm>
          <a:prstGeom prst="roundRect">
            <a:avLst>
              <a:gd name="adj" fmla="val 3159"/>
            </a:avLst>
          </a:prstGeom>
        </p:spPr>
      </p:pic>
      <p:pic>
        <p:nvPicPr>
          <p:cNvPr id="22" name="Picture 21">
            <a:hlinkClick r:id="rId14"/>
          </p:cNvPr>
          <p:cNvPicPr>
            <a:picLocks noChangeAspect="1"/>
          </p:cNvPicPr>
          <p:nvPr/>
        </p:nvPicPr>
        <p:blipFill>
          <a:blip r:embed="rId15"/>
          <a:stretch>
            <a:fillRect/>
          </a:stretch>
        </p:blipFill>
        <p:spPr>
          <a:xfrm>
            <a:off x="4358563" y="5373443"/>
            <a:ext cx="2753589" cy="849556"/>
          </a:xfrm>
          <a:prstGeom prst="roundRect">
            <a:avLst>
              <a:gd name="adj" fmla="val 2953"/>
            </a:avLst>
          </a:prstGeom>
        </p:spPr>
      </p:pic>
      <p:pic>
        <p:nvPicPr>
          <p:cNvPr id="23" name="Picture 22">
            <a:hlinkClick r:id="rId16"/>
          </p:cNvPr>
          <p:cNvPicPr>
            <a:picLocks noChangeAspect="1"/>
          </p:cNvPicPr>
          <p:nvPr/>
        </p:nvPicPr>
        <p:blipFill>
          <a:blip r:embed="rId17"/>
          <a:stretch>
            <a:fillRect/>
          </a:stretch>
        </p:blipFill>
        <p:spPr>
          <a:xfrm>
            <a:off x="7633728" y="5373443"/>
            <a:ext cx="4073042" cy="849556"/>
          </a:xfrm>
          <a:prstGeom prst="roundRect">
            <a:avLst>
              <a:gd name="adj" fmla="val 3159"/>
            </a:avLst>
          </a:prstGeom>
        </p:spPr>
      </p:pic>
      <p:pic>
        <p:nvPicPr>
          <p:cNvPr id="24" name="Picture 23">
            <a:hlinkClick r:id="rId18"/>
          </p:cNvPr>
          <p:cNvPicPr>
            <a:picLocks noChangeAspect="1"/>
          </p:cNvPicPr>
          <p:nvPr/>
        </p:nvPicPr>
        <p:blipFill>
          <a:blip r:embed="rId19"/>
          <a:stretch>
            <a:fillRect/>
          </a:stretch>
        </p:blipFill>
        <p:spPr>
          <a:xfrm>
            <a:off x="8075612" y="1276030"/>
            <a:ext cx="3631158" cy="783191"/>
          </a:xfrm>
          <a:prstGeom prst="roundRect">
            <a:avLst>
              <a:gd name="adj" fmla="val 3159"/>
            </a:avLst>
          </a:prstGeom>
        </p:spPr>
      </p:pic>
      <p:pic>
        <p:nvPicPr>
          <p:cNvPr id="25" name="Picture 24">
            <a:hlinkClick r:id="rId20"/>
          </p:cNvPr>
          <p:cNvPicPr>
            <a:picLocks noChangeAspect="1"/>
          </p:cNvPicPr>
          <p:nvPr/>
        </p:nvPicPr>
        <p:blipFill>
          <a:blip r:embed="rId21"/>
          <a:stretch>
            <a:fillRect/>
          </a:stretch>
        </p:blipFill>
        <p:spPr>
          <a:xfrm>
            <a:off x="5713413" y="4251041"/>
            <a:ext cx="5993358" cy="550371"/>
          </a:xfrm>
          <a:prstGeom prst="roundRect">
            <a:avLst>
              <a:gd name="adj" fmla="val 3159"/>
            </a:avLst>
          </a:prstGeom>
        </p:spPr>
      </p:pic>
      <p:pic>
        <p:nvPicPr>
          <p:cNvPr id="4" name="Picture 3">
            <a:hlinkClick r:id="rId22"/>
          </p:cNvPr>
          <p:cNvPicPr>
            <a:picLocks noChangeAspect="1"/>
          </p:cNvPicPr>
          <p:nvPr/>
        </p:nvPicPr>
        <p:blipFill>
          <a:blip r:embed="rId23"/>
          <a:stretch>
            <a:fillRect/>
          </a:stretch>
        </p:blipFill>
        <p:spPr>
          <a:xfrm>
            <a:off x="512764" y="2380769"/>
            <a:ext cx="1922519" cy="854925"/>
          </a:xfrm>
          <a:prstGeom prst="roundRect">
            <a:avLst>
              <a:gd name="adj" fmla="val 3159"/>
            </a:avLst>
          </a:prstGeom>
        </p:spPr>
      </p:pic>
    </p:spTree>
    <p:extLst>
      <p:ext uri="{BB962C8B-B14F-4D97-AF65-F5344CB8AC3E}">
        <p14:creationId xmlns:p14="http://schemas.microsoft.com/office/powerpoint/2010/main" val="1168073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3</a:t>
            </a:fld>
            <a:endParaRPr lang="en-US" dirty="0"/>
          </a:p>
        </p:txBody>
      </p:sp>
      <p:sp>
        <p:nvSpPr>
          <p:cNvPr id="3" name="Content Placeholder 2"/>
          <p:cNvSpPr>
            <a:spLocks noGrp="1"/>
          </p:cNvSpPr>
          <p:nvPr>
            <p:ph idx="1"/>
          </p:nvPr>
        </p:nvSpPr>
        <p:spPr>
          <a:xfrm>
            <a:off x="190413" y="1151121"/>
            <a:ext cx="11804822" cy="5373881"/>
          </a:xfrm>
        </p:spPr>
        <p:txBody>
          <a:bodyPr>
            <a:normAutofit/>
          </a:bodyPr>
          <a:lstStyle/>
          <a:p>
            <a:pPr marL="0" indent="0" algn="ctr">
              <a:buNone/>
            </a:pPr>
            <a:endParaRPr lang="bg-BG" b="1" dirty="0"/>
          </a:p>
          <a:p>
            <a:pPr marL="0" indent="0" algn="ctr">
              <a:buNone/>
            </a:pPr>
            <a:r>
              <a:rPr lang="en-US" sz="7200" b="1" dirty="0">
                <a:solidFill>
                  <a:schemeClr val="tx2">
                    <a:lumMod val="75000"/>
                  </a:schemeClr>
                </a:solidFill>
              </a:rPr>
              <a:t>sli.do</a:t>
            </a:r>
            <a:r>
              <a:rPr lang="en-US" sz="6000" b="1" dirty="0"/>
              <a:t/>
            </a:r>
            <a:br>
              <a:rPr lang="en-US" sz="6000" b="1" dirty="0"/>
            </a:br>
            <a:r>
              <a:rPr lang="en-US" sz="11500" b="1" dirty="0" smtClean="0"/>
              <a:t>#Hibernate</a:t>
            </a:r>
            <a:endParaRPr lang="en-US" sz="6000" b="1" dirty="0"/>
          </a:p>
          <a:p>
            <a:endParaRPr lang="en-US" dirty="0"/>
          </a:p>
        </p:txBody>
      </p:sp>
      <p:sp>
        <p:nvSpPr>
          <p:cNvPr id="4" name="Title 3"/>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04083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US" dirty="0"/>
              <a:t>SoftUni Diamond Partners</a:t>
            </a:r>
            <a:endParaRPr lang="bg-BG" dirty="0"/>
          </a:p>
        </p:txBody>
      </p:sp>
      <p:pic>
        <p:nvPicPr>
          <p:cNvPr id="18" name="Picture 17">
            <a:hlinkClick r:id="rId3"/>
          </p:cNvPr>
          <p:cNvPicPr>
            <a:picLocks noChangeAspect="1"/>
          </p:cNvPicPr>
          <p:nvPr/>
        </p:nvPicPr>
        <p:blipFill>
          <a:blip r:embed="rId4"/>
          <a:stretch>
            <a:fillRect/>
          </a:stretch>
        </p:blipFill>
        <p:spPr>
          <a:xfrm>
            <a:off x="3893819" y="2661600"/>
            <a:ext cx="2113939" cy="1125018"/>
          </a:xfrm>
          <a:prstGeom prst="roundRect">
            <a:avLst>
              <a:gd name="adj" fmla="val 2953"/>
            </a:avLst>
          </a:prstGeom>
        </p:spPr>
      </p:pic>
      <p:pic>
        <p:nvPicPr>
          <p:cNvPr id="19" name="Picture 18">
            <a:hlinkClick r:id="rId5"/>
          </p:cNvPr>
          <p:cNvPicPr>
            <a:picLocks noChangeAspect="1"/>
          </p:cNvPicPr>
          <p:nvPr/>
        </p:nvPicPr>
        <p:blipFill>
          <a:blip r:embed="rId6"/>
          <a:stretch>
            <a:fillRect/>
          </a:stretch>
        </p:blipFill>
        <p:spPr>
          <a:xfrm>
            <a:off x="3893820" y="1226382"/>
            <a:ext cx="2113939" cy="970033"/>
          </a:xfrm>
          <a:prstGeom prst="roundRect">
            <a:avLst>
              <a:gd name="adj" fmla="val 3159"/>
            </a:avLst>
          </a:prstGeom>
        </p:spPr>
      </p:pic>
      <p:pic>
        <p:nvPicPr>
          <p:cNvPr id="20" name="Picture 19">
            <a:hlinkClick r:id="rId7"/>
          </p:cNvPr>
          <p:cNvPicPr>
            <a:picLocks noChangeAspect="1"/>
          </p:cNvPicPr>
          <p:nvPr/>
        </p:nvPicPr>
        <p:blipFill>
          <a:blip r:embed="rId8"/>
          <a:stretch>
            <a:fillRect/>
          </a:stretch>
        </p:blipFill>
        <p:spPr>
          <a:xfrm>
            <a:off x="492900" y="4250945"/>
            <a:ext cx="2531350" cy="997199"/>
          </a:xfrm>
          <a:prstGeom prst="roundRect">
            <a:avLst>
              <a:gd name="adj" fmla="val 3159"/>
            </a:avLst>
          </a:prstGeom>
        </p:spPr>
      </p:pic>
      <p:pic>
        <p:nvPicPr>
          <p:cNvPr id="21" name="Picture 20">
            <a:hlinkClick r:id="rId9"/>
          </p:cNvPr>
          <p:cNvPicPr>
            <a:picLocks noChangeAspect="1"/>
          </p:cNvPicPr>
          <p:nvPr/>
        </p:nvPicPr>
        <p:blipFill>
          <a:blip r:embed="rId10"/>
          <a:stretch>
            <a:fillRect/>
          </a:stretch>
        </p:blipFill>
        <p:spPr>
          <a:xfrm>
            <a:off x="493384" y="1229072"/>
            <a:ext cx="2519230" cy="967343"/>
          </a:xfrm>
          <a:prstGeom prst="roundRect">
            <a:avLst>
              <a:gd name="adj" fmla="val 3159"/>
            </a:avLst>
          </a:prstGeom>
        </p:spPr>
      </p:pic>
      <p:pic>
        <p:nvPicPr>
          <p:cNvPr id="22" name="Picture 21">
            <a:hlinkClick r:id="rId11"/>
          </p:cNvPr>
          <p:cNvPicPr>
            <a:picLocks noChangeAspect="1"/>
          </p:cNvPicPr>
          <p:nvPr/>
        </p:nvPicPr>
        <p:blipFill>
          <a:blip r:embed="rId12"/>
          <a:stretch>
            <a:fillRect/>
          </a:stretch>
        </p:blipFill>
        <p:spPr>
          <a:xfrm>
            <a:off x="6749318" y="2661600"/>
            <a:ext cx="4497427" cy="1125018"/>
          </a:xfrm>
          <a:prstGeom prst="roundRect">
            <a:avLst>
              <a:gd name="adj" fmla="val 3159"/>
            </a:avLst>
          </a:prstGeom>
        </p:spPr>
      </p:pic>
      <p:pic>
        <p:nvPicPr>
          <p:cNvPr id="23" name="Picture 22">
            <a:hlinkClick r:id="rId13"/>
          </p:cNvPr>
          <p:cNvPicPr>
            <a:picLocks noChangeAspect="1"/>
          </p:cNvPicPr>
          <p:nvPr/>
        </p:nvPicPr>
        <p:blipFill>
          <a:blip r:embed="rId14"/>
          <a:stretch>
            <a:fillRect/>
          </a:stretch>
        </p:blipFill>
        <p:spPr>
          <a:xfrm>
            <a:off x="3386248" y="4250944"/>
            <a:ext cx="3232130" cy="997200"/>
          </a:xfrm>
          <a:prstGeom prst="roundRect">
            <a:avLst>
              <a:gd name="adj" fmla="val 2953"/>
            </a:avLst>
          </a:prstGeom>
        </p:spPr>
      </p:pic>
      <p:pic>
        <p:nvPicPr>
          <p:cNvPr id="24" name="Picture 23">
            <a:hlinkClick r:id="rId15"/>
          </p:cNvPr>
          <p:cNvPicPr>
            <a:picLocks noChangeAspect="1"/>
          </p:cNvPicPr>
          <p:nvPr/>
        </p:nvPicPr>
        <p:blipFill>
          <a:blip r:embed="rId16"/>
          <a:stretch>
            <a:fillRect/>
          </a:stretch>
        </p:blipFill>
        <p:spPr>
          <a:xfrm>
            <a:off x="6980377" y="4250944"/>
            <a:ext cx="4838688" cy="1009256"/>
          </a:xfrm>
          <a:prstGeom prst="roundRect">
            <a:avLst>
              <a:gd name="adj" fmla="val 3159"/>
            </a:avLst>
          </a:prstGeom>
        </p:spPr>
      </p:pic>
      <p:pic>
        <p:nvPicPr>
          <p:cNvPr id="25" name="Picture 24">
            <a:hlinkClick r:id="rId17"/>
          </p:cNvPr>
          <p:cNvPicPr>
            <a:picLocks noChangeAspect="1"/>
          </p:cNvPicPr>
          <p:nvPr/>
        </p:nvPicPr>
        <p:blipFill>
          <a:blip r:embed="rId18"/>
          <a:stretch>
            <a:fillRect/>
          </a:stretch>
        </p:blipFill>
        <p:spPr>
          <a:xfrm>
            <a:off x="6749318" y="1226382"/>
            <a:ext cx="4497427" cy="970033"/>
          </a:xfrm>
          <a:prstGeom prst="roundRect">
            <a:avLst>
              <a:gd name="adj" fmla="val 3159"/>
            </a:avLst>
          </a:prstGeom>
        </p:spPr>
      </p:pic>
      <p:pic>
        <p:nvPicPr>
          <p:cNvPr id="26" name="Picture 25">
            <a:hlinkClick r:id="rId19"/>
          </p:cNvPr>
          <p:cNvPicPr>
            <a:picLocks noChangeAspect="1"/>
          </p:cNvPicPr>
          <p:nvPr/>
        </p:nvPicPr>
        <p:blipFill>
          <a:blip r:embed="rId20"/>
          <a:stretch>
            <a:fillRect/>
          </a:stretch>
        </p:blipFill>
        <p:spPr>
          <a:xfrm>
            <a:off x="492900" y="5741935"/>
            <a:ext cx="7174822" cy="658865"/>
          </a:xfrm>
          <a:prstGeom prst="roundRect">
            <a:avLst>
              <a:gd name="adj" fmla="val 3159"/>
            </a:avLst>
          </a:prstGeom>
        </p:spPr>
      </p:pic>
      <p:pic>
        <p:nvPicPr>
          <p:cNvPr id="27" name="Picture 26">
            <a:hlinkClick r:id="rId21"/>
          </p:cNvPr>
          <p:cNvPicPr>
            <a:picLocks noChangeAspect="1"/>
          </p:cNvPicPr>
          <p:nvPr/>
        </p:nvPicPr>
        <p:blipFill>
          <a:blip r:embed="rId22"/>
          <a:stretch>
            <a:fillRect/>
          </a:stretch>
        </p:blipFill>
        <p:spPr>
          <a:xfrm>
            <a:off x="492900" y="2661600"/>
            <a:ext cx="2531350" cy="1125018"/>
          </a:xfrm>
          <a:prstGeom prst="roundRect">
            <a:avLst>
              <a:gd name="adj" fmla="val 3159"/>
            </a:avLst>
          </a:prstGeom>
        </p:spPr>
      </p:pic>
    </p:spTree>
    <p:extLst>
      <p:ext uri="{BB962C8B-B14F-4D97-AF65-F5344CB8AC3E}">
        <p14:creationId xmlns:p14="http://schemas.microsoft.com/office/powerpoint/2010/main" val="1782516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License</a:t>
            </a:r>
          </a:p>
        </p:txBody>
      </p:sp>
      <p:sp>
        <p:nvSpPr>
          <p:cNvPr id="3" name="Content Placeholder 2"/>
          <p:cNvSpPr>
            <a:spLocks noGrp="1"/>
          </p:cNvSpPr>
          <p:nvPr>
            <p:ph idx="4294967295"/>
          </p:nvPr>
        </p:nvSpPr>
        <p:spPr>
          <a:xfrm>
            <a:off x="190413" y="1151121"/>
            <a:ext cx="11804822" cy="1796243"/>
          </a:xfrm>
        </p:spPr>
        <p:txBody>
          <a:bodyPr>
            <a:normAutofit/>
          </a:bodyPr>
          <a:lstStyle/>
          <a:p>
            <a:r>
              <a:rPr lang="en-US" dirty="0"/>
              <a:t>This course (slides, examples, demos, videos, homework, etc.)</a:t>
            </a:r>
            <a:br>
              <a:rPr lang="en-US" dirty="0"/>
            </a:br>
            <a:r>
              <a:rPr lang="en-US" dirty="0"/>
              <a:t>is licensed under the "</a:t>
            </a:r>
            <a:r>
              <a:rPr lang="en-US" dirty="0">
                <a:hlinkClick r:id="rId3"/>
              </a:rPr>
              <a:t>Creative Commons </a:t>
            </a:r>
            <a:r>
              <a:rPr lang="en-US" noProof="1">
                <a:hlinkClick r:id="rId3"/>
              </a:rPr>
              <a:t>Attribution-NonCommercial-ShareAlike</a:t>
            </a:r>
            <a:r>
              <a:rPr lang="en-US" dirty="0">
                <a:hlinkClick r:id="rId3"/>
              </a:rPr>
              <a:t> 4.0 International</a:t>
            </a:r>
            <a:r>
              <a:rPr lang="en-US" dirty="0"/>
              <a:t>" license</a:t>
            </a:r>
            <a:endParaRPr lang="en-US" sz="2000" dirty="0"/>
          </a:p>
        </p:txBody>
      </p:sp>
      <p:sp>
        <p:nvSpPr>
          <p:cNvPr id="4" name="Slide Number Placeholder 3"/>
          <p:cNvSpPr>
            <a:spLocks noGrp="1"/>
          </p:cNvSpPr>
          <p:nvPr>
            <p:ph type="sldNum" sz="quarter" idx="4"/>
          </p:nvPr>
        </p:nvSpPr>
        <p:spPr>
          <a:xfrm>
            <a:off x="11566412" y="6525002"/>
            <a:ext cx="428822" cy="196477"/>
          </a:xfrm>
        </p:spPr>
        <p:txBody>
          <a:bodyPr/>
          <a:lstStyle/>
          <a:p>
            <a:fld id="{C014DD1E-5D91-48A3-AD6D-45FBA980D106}" type="slidenum">
              <a:rPr lang="en-US" smtClean="0"/>
              <a:pPr/>
              <a:t>31</a:t>
            </a:fld>
            <a:endParaRPr lang="en-US" dirty="0"/>
          </a:p>
        </p:txBody>
      </p:sp>
      <p:pic>
        <p:nvPicPr>
          <p:cNvPr id="8" name="Picture 4" title="CC-BY-NC-SA License">
            <a:hlinkClick r:id="rId3" tooltip="This work is licensed under the &quot;Creative Commons Attribution-NonCommercial-ShareAlike 4.0 International&quot; licens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637" y="3281192"/>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4294967295"/>
          </p:nvPr>
        </p:nvSpPr>
        <p:spPr>
          <a:xfrm>
            <a:off x="188815" y="4724400"/>
            <a:ext cx="11804822" cy="1997079"/>
          </a:xfrm>
        </p:spPr>
        <p:txBody>
          <a:bodyPr>
            <a:normAutofit/>
          </a:bodyPr>
          <a:lstStyle/>
          <a:p>
            <a:pPr>
              <a:spcBef>
                <a:spcPts val="1800"/>
              </a:spcBef>
            </a:pPr>
            <a:r>
              <a:rPr lang="en-US" sz="2400" dirty="0"/>
              <a:t>Attribution: this work may contain portions from</a:t>
            </a:r>
          </a:p>
          <a:p>
            <a:pPr lvl="1"/>
            <a:r>
              <a:rPr lang="en-US" sz="2000" dirty="0"/>
              <a:t>"</a:t>
            </a:r>
            <a:r>
              <a:rPr lang="en-US" sz="2000" dirty="0">
                <a:hlinkClick r:id="rId5"/>
              </a:rPr>
              <a:t>Databases</a:t>
            </a:r>
            <a:r>
              <a:rPr lang="en-US" sz="2000" dirty="0"/>
              <a:t>" course by </a:t>
            </a:r>
            <a:r>
              <a:rPr lang="en-US" sz="2000" noProof="1"/>
              <a:t>Telerik Academy</a:t>
            </a:r>
            <a:r>
              <a:rPr lang="en-US" sz="2000" dirty="0"/>
              <a:t> under </a:t>
            </a:r>
            <a:r>
              <a:rPr lang="en-US" sz="2000" dirty="0">
                <a:hlinkClick r:id="rId6"/>
              </a:rPr>
              <a:t>CC-BY-NC-SA</a:t>
            </a:r>
            <a:r>
              <a:rPr lang="en-US" sz="2000" dirty="0"/>
              <a:t> license</a:t>
            </a:r>
          </a:p>
        </p:txBody>
      </p:sp>
    </p:spTree>
    <p:extLst>
      <p:ext uri="{BB962C8B-B14F-4D97-AF65-F5344CB8AC3E}">
        <p14:creationId xmlns:p14="http://schemas.microsoft.com/office/powerpoint/2010/main" val="40077658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9899" y="103056"/>
            <a:ext cx="9074150" cy="936625"/>
          </a:xfrm>
        </p:spPr>
        <p:txBody>
          <a:bodyPr>
            <a:normAutofit/>
          </a:bodyPr>
          <a:lstStyle/>
          <a:p>
            <a:r>
              <a:rPr lang="en-US" dirty="0"/>
              <a:t>Free Trainings @ Software University</a:t>
            </a:r>
          </a:p>
        </p:txBody>
      </p:sp>
      <p:sp>
        <p:nvSpPr>
          <p:cNvPr id="4" name="Content Placeholder 3"/>
          <p:cNvSpPr>
            <a:spLocks noGrp="1"/>
          </p:cNvSpPr>
          <p:nvPr>
            <p:ph idx="4294967295"/>
          </p:nvPr>
        </p:nvSpPr>
        <p:spPr>
          <a:xfrm>
            <a:off x="259899" y="1039681"/>
            <a:ext cx="9434513" cy="5639378"/>
          </a:xfrm>
        </p:spPr>
        <p:txBody>
          <a:bodyPr>
            <a:noAutofit/>
          </a:bodyPr>
          <a:lstStyle/>
          <a:p>
            <a:pPr>
              <a:lnSpc>
                <a:spcPct val="100000"/>
              </a:lnSpc>
            </a:pPr>
            <a:r>
              <a:rPr lang="en-US" sz="3200" dirty="0"/>
              <a:t>Software University Foundation – </a:t>
            </a:r>
            <a:r>
              <a:rPr lang="en-US" sz="3200" noProof="1">
                <a:hlinkClick r:id="rId3"/>
              </a:rPr>
              <a:t>softuni.org</a:t>
            </a:r>
            <a:endParaRPr lang="en-US" sz="3200" noProof="1"/>
          </a:p>
          <a:p>
            <a:pPr>
              <a:lnSpc>
                <a:spcPct val="100000"/>
              </a:lnSpc>
            </a:pPr>
            <a:r>
              <a:rPr lang="en-US" sz="3200" dirty="0"/>
              <a:t>Software University – High-Quality Education, Profession and Job for Software Developers</a:t>
            </a:r>
          </a:p>
          <a:p>
            <a:pPr lvl="1">
              <a:lnSpc>
                <a:spcPct val="100000"/>
              </a:lnSpc>
            </a:pPr>
            <a:r>
              <a:rPr lang="en-US" sz="2900" noProof="1">
                <a:hlinkClick r:id="rId4"/>
              </a:rPr>
              <a:t>softuni.bg</a:t>
            </a:r>
            <a:r>
              <a:rPr lang="en-US" sz="2900" noProof="1"/>
              <a:t> </a:t>
            </a:r>
          </a:p>
          <a:p>
            <a:pPr marL="304747" lvl="1" indent="-304747">
              <a:lnSpc>
                <a:spcPct val="100000"/>
              </a:lnSpc>
              <a:buClr>
                <a:srgbClr val="F2B254"/>
              </a:buClr>
              <a:buSzPct val="100000"/>
              <a:tabLst>
                <a:tab pos="282575" algn="l"/>
              </a:tabLst>
            </a:pPr>
            <a:r>
              <a:rPr lang="en-US" dirty="0"/>
              <a:t>Software University @ Facebook</a:t>
            </a:r>
          </a:p>
          <a:p>
            <a:pPr lvl="1">
              <a:lnSpc>
                <a:spcPct val="100000"/>
              </a:lnSpc>
              <a:tabLst>
                <a:tab pos="282575" algn="l"/>
              </a:tabLst>
            </a:pPr>
            <a:r>
              <a:rPr lang="en-US" sz="2900" noProof="1">
                <a:hlinkClick r:id="rId5"/>
              </a:rPr>
              <a:t>facebook.com/SoftwareUniversity</a:t>
            </a:r>
            <a:endParaRPr lang="en-US" sz="2900" noProof="1"/>
          </a:p>
          <a:p>
            <a:pPr marL="304747" lvl="1" indent="-304747">
              <a:lnSpc>
                <a:spcPct val="100000"/>
              </a:lnSpc>
              <a:buClr>
                <a:srgbClr val="F2B254"/>
              </a:buClr>
              <a:buSzPct val="100000"/>
              <a:tabLst>
                <a:tab pos="282575" algn="l"/>
              </a:tabLst>
            </a:pPr>
            <a:r>
              <a:rPr lang="en-US" dirty="0"/>
              <a:t>Software University @ YouTube</a:t>
            </a:r>
          </a:p>
          <a:p>
            <a:pPr lvl="1">
              <a:lnSpc>
                <a:spcPct val="100000"/>
              </a:lnSpc>
              <a:tabLst>
                <a:tab pos="282575" algn="l"/>
              </a:tabLst>
            </a:pPr>
            <a:r>
              <a:rPr lang="en-US" sz="2900" noProof="1">
                <a:hlinkClick r:id="rId6"/>
              </a:rPr>
              <a:t>youtube.com/SoftwareUniversity</a:t>
            </a:r>
            <a:endParaRPr lang="en-US" sz="2900" noProof="1"/>
          </a:p>
          <a:p>
            <a:pPr marL="304747" lvl="1" indent="-304747">
              <a:lnSpc>
                <a:spcPct val="100000"/>
              </a:lnSpc>
              <a:buClr>
                <a:srgbClr val="F2B254"/>
              </a:buClr>
              <a:buSzPct val="100000"/>
              <a:tabLst>
                <a:tab pos="282575" algn="l"/>
              </a:tabLst>
            </a:pPr>
            <a:r>
              <a:rPr lang="en-US" noProof="1"/>
              <a:t>Software University Forums – </a:t>
            </a:r>
            <a:r>
              <a:rPr lang="en-US" dirty="0">
                <a:hlinkClick r:id="rId7"/>
              </a:rPr>
              <a:t>forum.softuni.bg</a:t>
            </a:r>
            <a:endParaRPr lang="en-US" noProof="1"/>
          </a:p>
        </p:txBody>
      </p:sp>
      <p:pic>
        <p:nvPicPr>
          <p:cNvPr id="9" name="Picture 8" title="Software University">
            <a:hlinkClick r:id="rId4" tooltip="Software University"/>
          </p:cNvPr>
          <p:cNvPicPr>
            <a:picLocks noChangeAspect="1"/>
          </p:cNvPicPr>
          <p:nvPr/>
        </p:nvPicPr>
        <p:blipFill rotWithShape="1">
          <a:blip r:embed="rId8" cstate="print">
            <a:extLst>
              <a:ext uri="{28A0092B-C50C-407E-A947-70E740481C1C}">
                <a14:useLocalDpi xmlns:a14="http://schemas.microsoft.com/office/drawing/2010/main" val="0"/>
              </a:ext>
            </a:extLst>
          </a:blip>
          <a:srcRect/>
          <a:stretch/>
        </p:blipFill>
        <p:spPr>
          <a:xfrm>
            <a:off x="9659438" y="1594686"/>
            <a:ext cx="1834974" cy="1570200"/>
          </a:xfrm>
          <a:prstGeom prst="rect">
            <a:avLst/>
          </a:prstGeom>
          <a:ln w="12700">
            <a:solidFill>
              <a:srgbClr val="55438F">
                <a:alpha val="70000"/>
              </a:srgbClr>
            </a:solidFill>
          </a:ln>
        </p:spPr>
      </p:pic>
      <p:pic>
        <p:nvPicPr>
          <p:cNvPr id="10" name="Picture 9" title="Software University Foundation">
            <a:hlinkClick r:id="rId3" tooltip="Software University Foundation"/>
          </p:cNvPr>
          <p:cNvPicPr>
            <a:picLocks noChangeAspect="1"/>
          </p:cNvPicPr>
          <p:nvPr/>
        </p:nvPicPr>
        <p:blipFill rotWithShape="1">
          <a:blip r:embed="rId9" cstate="print">
            <a:extLst>
              <a:ext uri="{28A0092B-C50C-407E-A947-70E740481C1C}">
                <a14:useLocalDpi xmlns:a14="http://schemas.microsoft.com/office/drawing/2010/main" val="0"/>
              </a:ext>
            </a:extLst>
          </a:blip>
          <a:srcRect l="-5359" t="-15226" r="-5359" b="-15226"/>
          <a:stretch/>
        </p:blipFill>
        <p:spPr>
          <a:xfrm>
            <a:off x="9457098" y="466964"/>
            <a:ext cx="2269870" cy="874916"/>
          </a:xfrm>
          <a:prstGeom prst="roundRect">
            <a:avLst>
              <a:gd name="adj" fmla="val 3940"/>
            </a:avLst>
          </a:prstGeom>
          <a:solidFill>
            <a:srgbClr val="231F20">
              <a:alpha val="50000"/>
            </a:srgbClr>
          </a:solidFill>
          <a:ln>
            <a:solidFill>
              <a:schemeClr val="accent1">
                <a:lumMod val="75000"/>
                <a:alpha val="40000"/>
              </a:schemeClr>
            </a:solidFill>
          </a:ln>
        </p:spPr>
      </p:pic>
      <p:pic>
        <p:nvPicPr>
          <p:cNvPr id="11" name="Picture 4" title="Software University @ Facebook">
            <a:hlinkClick r:id="rId10" tooltip="Software University @ Facebook"/>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p:blipFill>
        <p:spPr bwMode="auto">
          <a:xfrm>
            <a:off x="10075536" y="3385124"/>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title="Software University Videos @ YouTube">
            <a:hlinkClick r:id="rId6" tooltip="Software University YouTube Video Channel"/>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56544" y="4589658"/>
            <a:ext cx="1837868" cy="675261"/>
          </a:xfrm>
          <a:prstGeom prst="rect">
            <a:avLst/>
          </a:prstGeom>
          <a:ln w="25400">
            <a:solidFill>
              <a:schemeClr val="bg1">
                <a:lumMod val="50000"/>
                <a:lumOff val="50000"/>
                <a:alpha val="25000"/>
              </a:schemeClr>
            </a:solidFill>
          </a:ln>
          <a:extLst>
            <a:ext uri="{909E8E84-426E-40DD-AFC4-6F175D3DCCD1}">
              <a14:hiddenFill xmlns:a14="http://schemas.microsoft.com/office/drawing/2010/main">
                <a:solidFill>
                  <a:srgbClr val="FFFFFF"/>
                </a:solidFill>
              </a14:hiddenFill>
            </a:ext>
          </a:extLst>
        </p:spPr>
      </p:pic>
      <p:pic>
        <p:nvPicPr>
          <p:cNvPr id="13" name="Picture 12" title="Software University - Forum">
            <a:hlinkClick r:id="rId7" tooltip="Software University Discussion Forum"/>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109334" y="5540172"/>
            <a:ext cx="970156" cy="965726"/>
          </a:xfrm>
          <a:prstGeom prst="rect">
            <a:avLst/>
          </a:prstGeom>
        </p:spPr>
      </p:pic>
    </p:spTree>
    <p:extLst>
      <p:ext uri="{BB962C8B-B14F-4D97-AF65-F5344CB8AC3E}">
        <p14:creationId xmlns:p14="http://schemas.microsoft.com/office/powerpoint/2010/main" val="2685583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2"/>
            <a:ext cx="12188825" cy="6854995"/>
          </a:xfrm>
          <a:prstGeom prst="rect">
            <a:avLst/>
          </a:prstGeom>
        </p:spPr>
      </p:pic>
      <p:sp>
        <p:nvSpPr>
          <p:cNvPr id="3" name="Slide Number Placeholder 2"/>
          <p:cNvSpPr>
            <a:spLocks noGrp="1"/>
          </p:cNvSpPr>
          <p:nvPr>
            <p:ph type="sldNum" sz="quarter" idx="4"/>
          </p:nvPr>
        </p:nvSpPr>
        <p:spPr/>
        <p:txBody>
          <a:bodyPr/>
          <a:lstStyle/>
          <a:p>
            <a:fld id="{C014DD1E-5D91-48A3-AD6D-45FBA980D106}" type="slidenum">
              <a:rPr lang="en-US" smtClean="0"/>
              <a:pPr/>
              <a:t>4</a:t>
            </a:fld>
            <a:endParaRPr lang="en-US" dirty="0"/>
          </a:p>
        </p:txBody>
      </p:sp>
      <p:sp>
        <p:nvSpPr>
          <p:cNvPr id="4" name="Rectangle 3"/>
          <p:cNvSpPr/>
          <p:nvPr/>
        </p:nvSpPr>
        <p:spPr>
          <a:xfrm>
            <a:off x="-1588" y="1502"/>
            <a:ext cx="12190413" cy="6858000"/>
          </a:xfrm>
          <a:prstGeom prst="rect">
            <a:avLst/>
          </a:prstGeom>
          <a:solidFill>
            <a:srgbClr val="321300">
              <a:alpha val="19000"/>
            </a:srgbClr>
          </a:solidFill>
          <a:ln>
            <a:noFill/>
          </a:ln>
          <a:effectLst>
            <a:outerShdw blurRad="368300" dist="50800" dir="5400000" sx="1000" sy="1000" algn="ctr" rotWithShape="0">
              <a:srgbClr val="30130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9" name="Picture 2" descr="D:\_WORK PROJECTS\Nakov\Presentation Slides Design\STORE\Software University Foundation Logo BG and ENG black WHITOUT background CMYK.png"/>
          <p:cNvPicPr>
            <a:picLocks noChangeAspect="1" noChangeArrowheads="1"/>
          </p:cNvPicPr>
          <p:nvPr/>
        </p:nvPicPr>
        <p:blipFill>
          <a:blip r:embed="rId3" cstate="print"/>
          <a:srcRect/>
          <a:stretch>
            <a:fillRect/>
          </a:stretch>
        </p:blipFill>
        <p:spPr bwMode="auto">
          <a:xfrm>
            <a:off x="9828212" y="228600"/>
            <a:ext cx="2175525" cy="762000"/>
          </a:xfrm>
          <a:prstGeom prst="rect">
            <a:avLst/>
          </a:prstGeom>
          <a:noFill/>
        </p:spPr>
      </p:pic>
      <p:sp>
        <p:nvSpPr>
          <p:cNvPr id="11" name="Rectangle 10"/>
          <p:cNvSpPr/>
          <p:nvPr/>
        </p:nvSpPr>
        <p:spPr>
          <a:xfrm>
            <a:off x="-42070" y="2552700"/>
            <a:ext cx="12230895" cy="1752600"/>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dirty="0" smtClean="0">
                <a:ln>
                  <a:solidFill>
                    <a:schemeClr val="bg1"/>
                  </a:solidFill>
                </a:ln>
                <a:effectLst>
                  <a:outerShdw blurRad="50800" dist="38100" algn="tr" rotWithShape="0">
                    <a:prstClr val="black">
                      <a:alpha val="40000"/>
                    </a:prstClr>
                  </a:outerShdw>
                </a:effectLst>
              </a:rPr>
              <a:t>Domain Driven Design</a:t>
            </a:r>
            <a:endParaRPr lang="en-US" sz="8000" b="1" dirty="0">
              <a:ln>
                <a:solidFill>
                  <a:schemeClr val="bg1"/>
                </a:solidFill>
              </a:ln>
              <a:effectLst>
                <a:outerShdw blurRad="50800" dist="38100" algn="tr" rotWithShape="0">
                  <a:prstClr val="black">
                    <a:alpha val="40000"/>
                  </a:prstClr>
                </a:outerShdw>
              </a:effectLst>
            </a:endParaRPr>
          </a:p>
        </p:txBody>
      </p:sp>
    </p:spTree>
    <p:extLst>
      <p:ext uri="{BB962C8B-B14F-4D97-AF65-F5344CB8AC3E}">
        <p14:creationId xmlns:p14="http://schemas.microsoft.com/office/powerpoint/2010/main" val="5379023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5</a:t>
            </a:fld>
            <a:endParaRPr lang="en-US" dirty="0"/>
          </a:p>
        </p:txBody>
      </p:sp>
      <p:sp>
        <p:nvSpPr>
          <p:cNvPr id="4" name="Title 3"/>
          <p:cNvSpPr>
            <a:spLocks noGrp="1"/>
          </p:cNvSpPr>
          <p:nvPr>
            <p:ph type="title"/>
          </p:nvPr>
        </p:nvSpPr>
        <p:spPr/>
        <p:txBody>
          <a:bodyPr/>
          <a:lstStyle/>
          <a:p>
            <a:r>
              <a:rPr lang="en-US" dirty="0" smtClean="0"/>
              <a:t>Spring Web Architecture</a:t>
            </a:r>
            <a:endParaRPr lang="bg-BG" dirty="0"/>
          </a:p>
        </p:txBody>
      </p:sp>
      <p:sp>
        <p:nvSpPr>
          <p:cNvPr id="5" name="Rectangle 4"/>
          <p:cNvSpPr/>
          <p:nvPr/>
        </p:nvSpPr>
        <p:spPr>
          <a:xfrm>
            <a:off x="3656012" y="4953000"/>
            <a:ext cx="52578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 Layer</a:t>
            </a:r>
          </a:p>
          <a:p>
            <a:pPr algn="ctr"/>
            <a:r>
              <a:rPr lang="en-US" sz="1800" dirty="0" smtClean="0"/>
              <a:t>(repositories, interfaces and  implementations)</a:t>
            </a:r>
            <a:endParaRPr lang="bg-BG" sz="1800" dirty="0"/>
          </a:p>
        </p:txBody>
      </p:sp>
      <p:sp>
        <p:nvSpPr>
          <p:cNvPr id="7" name="Rectangle 6"/>
          <p:cNvSpPr/>
          <p:nvPr/>
        </p:nvSpPr>
        <p:spPr>
          <a:xfrm>
            <a:off x="3656012" y="3200400"/>
            <a:ext cx="5257800" cy="14478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Service Layer</a:t>
            </a:r>
            <a:br>
              <a:rPr lang="en-US" sz="2800" dirty="0" smtClean="0"/>
            </a:br>
            <a:r>
              <a:rPr lang="en-US" sz="2000" dirty="0" smtClean="0"/>
              <a:t>(application and infrastructure services)</a:t>
            </a:r>
            <a:endParaRPr lang="bg-BG" sz="2000" dirty="0"/>
          </a:p>
        </p:txBody>
      </p:sp>
      <p:sp>
        <p:nvSpPr>
          <p:cNvPr id="8" name="Rectangle 7"/>
          <p:cNvSpPr/>
          <p:nvPr/>
        </p:nvSpPr>
        <p:spPr>
          <a:xfrm>
            <a:off x="3656012" y="1422677"/>
            <a:ext cx="5257800" cy="14478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Web Layer</a:t>
            </a:r>
          </a:p>
          <a:p>
            <a:pPr algn="ctr"/>
            <a:r>
              <a:rPr lang="en-US" sz="2000" dirty="0" smtClean="0"/>
              <a:t>(controller, exception handlers, view templates)</a:t>
            </a:r>
            <a:endParaRPr lang="bg-BG" sz="2000" dirty="0"/>
          </a:p>
        </p:txBody>
      </p:sp>
      <p:sp>
        <p:nvSpPr>
          <p:cNvPr id="9" name="Rectangle 8"/>
          <p:cNvSpPr/>
          <p:nvPr/>
        </p:nvSpPr>
        <p:spPr>
          <a:xfrm>
            <a:off x="9142412" y="4038600"/>
            <a:ext cx="1066800" cy="2362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         Domain model</a:t>
            </a:r>
          </a:p>
          <a:p>
            <a:pPr algn="ctr"/>
            <a:r>
              <a:rPr lang="en-US" sz="1800" dirty="0" smtClean="0"/>
              <a:t>(entities, value objects, services)</a:t>
            </a:r>
            <a:endParaRPr lang="bg-BG" sz="1800" dirty="0"/>
          </a:p>
        </p:txBody>
      </p:sp>
      <p:sp>
        <p:nvSpPr>
          <p:cNvPr id="10" name="Rectangle 9"/>
          <p:cNvSpPr/>
          <p:nvPr/>
        </p:nvSpPr>
        <p:spPr>
          <a:xfrm>
            <a:off x="9142412" y="1413760"/>
            <a:ext cx="1066800" cy="2362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DTO</a:t>
            </a:r>
            <a:r>
              <a:rPr lang="en-US" sz="1800" dirty="0" smtClean="0"/>
              <a:t>’s</a:t>
            </a:r>
            <a:endParaRPr lang="en-US" sz="2000" dirty="0" smtClean="0"/>
          </a:p>
        </p:txBody>
      </p:sp>
      <p:sp>
        <p:nvSpPr>
          <p:cNvPr id="12" name="Rectangle 11"/>
          <p:cNvSpPr/>
          <p:nvPr/>
        </p:nvSpPr>
        <p:spPr>
          <a:xfrm>
            <a:off x="1217612" y="4305300"/>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private</a:t>
            </a:r>
            <a:endParaRPr lang="bg-BG" sz="2800" dirty="0"/>
          </a:p>
        </p:txBody>
      </p:sp>
      <p:sp>
        <p:nvSpPr>
          <p:cNvPr id="13" name="Rectangle 12"/>
          <p:cNvSpPr/>
          <p:nvPr/>
        </p:nvSpPr>
        <p:spPr>
          <a:xfrm>
            <a:off x="1217612" y="2413277"/>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public</a:t>
            </a:r>
            <a:endParaRPr lang="bg-BG" sz="2800" dirty="0"/>
          </a:p>
        </p:txBody>
      </p:sp>
    </p:spTree>
    <p:extLst>
      <p:ext uri="{BB962C8B-B14F-4D97-AF65-F5344CB8AC3E}">
        <p14:creationId xmlns:p14="http://schemas.microsoft.com/office/powerpoint/2010/main" val="153821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6</a:t>
            </a:fld>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92D050"/>
                </a:solidFill>
              </a:rPr>
              <a:t>Web </a:t>
            </a:r>
            <a:r>
              <a:rPr lang="en-US" dirty="0">
                <a:solidFill>
                  <a:srgbClr val="92D050"/>
                </a:solidFill>
              </a:rPr>
              <a:t>layer </a:t>
            </a:r>
            <a:r>
              <a:rPr lang="en-US" dirty="0" smtClean="0">
                <a:solidFill>
                  <a:srgbClr val="92D050"/>
                </a:solidFill>
              </a:rPr>
              <a:t> </a:t>
            </a:r>
            <a:r>
              <a:rPr lang="en-US" dirty="0" smtClean="0"/>
              <a:t>- the </a:t>
            </a:r>
            <a:r>
              <a:rPr lang="en-US" dirty="0"/>
              <a:t>uppermost layer of a web application. It is responsible of processing user’s input and returning the correct response back to the user. The web layer must also handle the exceptions thrown by the other layers. Because the web layer is the entry point of our application, it must take care of authentication and act as a first line of defense against unauthorized users.</a:t>
            </a:r>
          </a:p>
          <a:p>
            <a:r>
              <a:rPr lang="en-US" dirty="0"/>
              <a:t> </a:t>
            </a:r>
            <a:r>
              <a:rPr lang="en-US" dirty="0" smtClean="0">
                <a:solidFill>
                  <a:srgbClr val="00B0F0"/>
                </a:solidFill>
              </a:rPr>
              <a:t>Service layer </a:t>
            </a:r>
            <a:r>
              <a:rPr lang="en-US" dirty="0" smtClean="0"/>
              <a:t>- resides </a:t>
            </a:r>
            <a:r>
              <a:rPr lang="en-US" dirty="0"/>
              <a:t>below the web layer. It acts as a transaction boundary and contains both application and infrastructure services. The service layer takes data transfer objects </a:t>
            </a:r>
            <a:r>
              <a:rPr lang="en-US" dirty="0" smtClean="0"/>
              <a:t>as </a:t>
            </a:r>
            <a:r>
              <a:rPr lang="en-US" dirty="0"/>
              <a:t>method parameters. It can handle domain model objects but it can return only data transfer objects back to the web layer</a:t>
            </a:r>
            <a:r>
              <a:rPr lang="en-US" dirty="0" smtClean="0"/>
              <a:t>.</a:t>
            </a:r>
          </a:p>
          <a:p>
            <a:r>
              <a:rPr lang="en-US" dirty="0" smtClean="0">
                <a:solidFill>
                  <a:srgbClr val="FF0000"/>
                </a:solidFill>
              </a:rPr>
              <a:t>Repository layer </a:t>
            </a:r>
            <a:r>
              <a:rPr lang="en-US" dirty="0" smtClean="0"/>
              <a:t>-  the </a:t>
            </a:r>
            <a:r>
              <a:rPr lang="en-US" dirty="0"/>
              <a:t>lowest layer of a web application. It is responsible of communicating with the used data storage. </a:t>
            </a:r>
            <a:r>
              <a:rPr lang="en-US" dirty="0" smtClean="0"/>
              <a:t>It takes </a:t>
            </a:r>
            <a:r>
              <a:rPr lang="en-US" dirty="0"/>
              <a:t>entities </a:t>
            </a:r>
            <a:r>
              <a:rPr lang="en-US" dirty="0" smtClean="0"/>
              <a:t>as </a:t>
            </a:r>
            <a:r>
              <a:rPr lang="en-US" dirty="0"/>
              <a:t>method parameters and returns </a:t>
            </a:r>
            <a:r>
              <a:rPr lang="en-US" dirty="0" smtClean="0"/>
              <a:t>entities.</a:t>
            </a:r>
            <a:endParaRPr lang="bg-BG" dirty="0"/>
          </a:p>
        </p:txBody>
      </p:sp>
      <p:sp>
        <p:nvSpPr>
          <p:cNvPr id="4" name="Title 3"/>
          <p:cNvSpPr>
            <a:spLocks noGrp="1"/>
          </p:cNvSpPr>
          <p:nvPr>
            <p:ph type="title"/>
          </p:nvPr>
        </p:nvSpPr>
        <p:spPr/>
        <p:txBody>
          <a:bodyPr/>
          <a:lstStyle/>
          <a:p>
            <a:r>
              <a:rPr lang="en-US" dirty="0" smtClean="0"/>
              <a:t>Spring Layers</a:t>
            </a:r>
            <a:endParaRPr lang="bg-BG" dirty="0"/>
          </a:p>
        </p:txBody>
      </p:sp>
    </p:spTree>
    <p:extLst>
      <p:ext uri="{BB962C8B-B14F-4D97-AF65-F5344CB8AC3E}">
        <p14:creationId xmlns:p14="http://schemas.microsoft.com/office/powerpoint/2010/main" val="189360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7</a:t>
            </a:fld>
            <a:endParaRPr lang="en-US" dirty="0"/>
          </a:p>
        </p:txBody>
      </p:sp>
      <p:sp>
        <p:nvSpPr>
          <p:cNvPr id="3" name="Content Placeholder 2"/>
          <p:cNvSpPr>
            <a:spLocks noGrp="1"/>
          </p:cNvSpPr>
          <p:nvPr>
            <p:ph idx="1"/>
          </p:nvPr>
        </p:nvSpPr>
        <p:spPr/>
        <p:txBody>
          <a:bodyPr/>
          <a:lstStyle/>
          <a:p>
            <a:r>
              <a:rPr lang="en-US" dirty="0" smtClean="0"/>
              <a:t>Entity – a model that has identity and business logic</a:t>
            </a:r>
          </a:p>
          <a:p>
            <a:r>
              <a:rPr lang="en-US" dirty="0" smtClean="0"/>
              <a:t>Aggregate Root – an entity which aggregates another entity</a:t>
            </a:r>
          </a:p>
          <a:p>
            <a:r>
              <a:rPr lang="en-US" dirty="0" smtClean="0"/>
              <a:t>Value Object – an immutable POJO without identity</a:t>
            </a:r>
          </a:p>
          <a:p>
            <a:r>
              <a:rPr lang="en-US" dirty="0" smtClean="0"/>
              <a:t>Factory – a class that creates Entities, Aggregates and Value Objects</a:t>
            </a:r>
          </a:p>
          <a:p>
            <a:r>
              <a:rPr lang="en-US" dirty="0" smtClean="0"/>
              <a:t>Repository – a class that persists Entities and Aggregate Roots</a:t>
            </a:r>
          </a:p>
          <a:p>
            <a:r>
              <a:rPr lang="en-US" dirty="0" smtClean="0"/>
              <a:t>Service – a layer that implements business logic</a:t>
            </a:r>
            <a:endParaRPr lang="bg-BG" dirty="0"/>
          </a:p>
        </p:txBody>
      </p:sp>
      <p:sp>
        <p:nvSpPr>
          <p:cNvPr id="4" name="Title 3"/>
          <p:cNvSpPr>
            <a:spLocks noGrp="1"/>
          </p:cNvSpPr>
          <p:nvPr>
            <p:ph type="title"/>
          </p:nvPr>
        </p:nvSpPr>
        <p:spPr/>
        <p:txBody>
          <a:bodyPr/>
          <a:lstStyle/>
          <a:p>
            <a:r>
              <a:rPr lang="en-US" dirty="0" smtClean="0"/>
              <a:t>Domain Driven Design</a:t>
            </a:r>
            <a:endParaRPr lang="bg-BG" dirty="0"/>
          </a:p>
        </p:txBody>
      </p:sp>
    </p:spTree>
    <p:extLst>
      <p:ext uri="{BB962C8B-B14F-4D97-AF65-F5344CB8AC3E}">
        <p14:creationId xmlns:p14="http://schemas.microsoft.com/office/powerpoint/2010/main" val="328961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868357" y="1905000"/>
            <a:ext cx="2489987" cy="449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smtClean="0"/>
              <a:t>Models</a:t>
            </a:r>
            <a:endParaRPr lang="bg-BG" sz="2800" dirty="0"/>
          </a:p>
        </p:txBody>
      </p:sp>
      <p:sp>
        <p:nvSpPr>
          <p:cNvPr id="2" name="Slide Number Placeholder 1"/>
          <p:cNvSpPr>
            <a:spLocks noGrp="1"/>
          </p:cNvSpPr>
          <p:nvPr>
            <p:ph type="sldNum" sz="quarter" idx="4"/>
          </p:nvPr>
        </p:nvSpPr>
        <p:spPr/>
        <p:txBody>
          <a:bodyPr/>
          <a:lstStyle/>
          <a:p>
            <a:fld id="{C014DD1E-5D91-48A3-AD6D-45FBA980D106}" type="slidenum">
              <a:rPr lang="en-US" smtClean="0"/>
              <a:pPr/>
              <a:t>8</a:t>
            </a:fld>
            <a:endParaRPr lang="en-US" dirty="0"/>
          </a:p>
        </p:txBody>
      </p:sp>
      <p:sp>
        <p:nvSpPr>
          <p:cNvPr id="4" name="Title 3"/>
          <p:cNvSpPr>
            <a:spLocks noGrp="1"/>
          </p:cNvSpPr>
          <p:nvPr>
            <p:ph type="title"/>
          </p:nvPr>
        </p:nvSpPr>
        <p:spPr/>
        <p:txBody>
          <a:bodyPr/>
          <a:lstStyle/>
          <a:p>
            <a:r>
              <a:rPr lang="en-US" dirty="0"/>
              <a:t>Domain Driven Design</a:t>
            </a:r>
            <a:endParaRPr lang="bg-BG" dirty="0"/>
          </a:p>
        </p:txBody>
      </p:sp>
      <p:sp>
        <p:nvSpPr>
          <p:cNvPr id="5" name="Rectangle 4"/>
          <p:cNvSpPr/>
          <p:nvPr/>
        </p:nvSpPr>
        <p:spPr>
          <a:xfrm>
            <a:off x="9595939" y="1151121"/>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Repository</a:t>
            </a:r>
            <a:endParaRPr lang="bg-BG" sz="2800" dirty="0"/>
          </a:p>
        </p:txBody>
      </p:sp>
      <p:sp>
        <p:nvSpPr>
          <p:cNvPr id="6" name="Rectangle 5"/>
          <p:cNvSpPr/>
          <p:nvPr/>
        </p:nvSpPr>
        <p:spPr>
          <a:xfrm>
            <a:off x="9601861" y="5237723"/>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Factory</a:t>
            </a:r>
            <a:endParaRPr lang="bg-BG" sz="2800" dirty="0"/>
          </a:p>
        </p:txBody>
      </p:sp>
      <p:sp>
        <p:nvSpPr>
          <p:cNvPr id="7" name="Rectangle 6"/>
          <p:cNvSpPr/>
          <p:nvPr/>
        </p:nvSpPr>
        <p:spPr>
          <a:xfrm>
            <a:off x="415040" y="1151121"/>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Service</a:t>
            </a:r>
            <a:endParaRPr lang="bg-BG" sz="2800" dirty="0"/>
          </a:p>
        </p:txBody>
      </p:sp>
      <p:sp>
        <p:nvSpPr>
          <p:cNvPr id="8" name="Rectangle 7"/>
          <p:cNvSpPr/>
          <p:nvPr/>
        </p:nvSpPr>
        <p:spPr>
          <a:xfrm>
            <a:off x="5008451" y="2793460"/>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Entity</a:t>
            </a:r>
            <a:endParaRPr lang="bg-BG" sz="2800" dirty="0"/>
          </a:p>
        </p:txBody>
      </p:sp>
      <p:sp>
        <p:nvSpPr>
          <p:cNvPr id="9" name="Rectangle 8"/>
          <p:cNvSpPr/>
          <p:nvPr/>
        </p:nvSpPr>
        <p:spPr>
          <a:xfrm>
            <a:off x="5008451" y="3886200"/>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Root Aggregate</a:t>
            </a:r>
            <a:endParaRPr lang="bg-BG" sz="2800" dirty="0"/>
          </a:p>
        </p:txBody>
      </p:sp>
      <p:sp>
        <p:nvSpPr>
          <p:cNvPr id="10" name="Rectangle 9"/>
          <p:cNvSpPr/>
          <p:nvPr/>
        </p:nvSpPr>
        <p:spPr>
          <a:xfrm>
            <a:off x="5008451" y="5001639"/>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Value Object</a:t>
            </a:r>
            <a:endParaRPr lang="bg-BG" sz="2800" dirty="0"/>
          </a:p>
        </p:txBody>
      </p:sp>
      <p:cxnSp>
        <p:nvCxnSpPr>
          <p:cNvPr id="13" name="Straight Arrow Connector 12"/>
          <p:cNvCxnSpPr/>
          <p:nvPr/>
        </p:nvCxnSpPr>
        <p:spPr>
          <a:xfrm flipH="1" flipV="1">
            <a:off x="7470807" y="4544439"/>
            <a:ext cx="2012668" cy="13716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470807" y="1608321"/>
            <a:ext cx="1990961" cy="18206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p:cNvSpPr/>
          <p:nvPr/>
        </p:nvSpPr>
        <p:spPr>
          <a:xfrm>
            <a:off x="10133012" y="2997296"/>
            <a:ext cx="1281000" cy="1295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DB</a:t>
            </a:r>
            <a:endParaRPr lang="bg-BG" sz="2800" dirty="0"/>
          </a:p>
        </p:txBody>
      </p:sp>
      <p:cxnSp>
        <p:nvCxnSpPr>
          <p:cNvPr id="18" name="Straight Arrow Connector 17"/>
          <p:cNvCxnSpPr/>
          <p:nvPr/>
        </p:nvCxnSpPr>
        <p:spPr>
          <a:xfrm>
            <a:off x="10773512" y="2209800"/>
            <a:ext cx="0" cy="5836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817812" y="1371600"/>
            <a:ext cx="664395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15040" y="5242077"/>
            <a:ext cx="2209800" cy="914400"/>
          </a:xfrm>
          <a:prstGeom prst="rect">
            <a:avLst/>
          </a:prstGeom>
          <a:solidFill>
            <a:schemeClr val="bg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DTO</a:t>
            </a:r>
            <a:endParaRPr lang="bg-BG" sz="2800" dirty="0"/>
          </a:p>
        </p:txBody>
      </p:sp>
      <p:cxnSp>
        <p:nvCxnSpPr>
          <p:cNvPr id="12" name="Straight Arrow Connector 11"/>
          <p:cNvCxnSpPr/>
          <p:nvPr/>
        </p:nvCxnSpPr>
        <p:spPr>
          <a:xfrm>
            <a:off x="1446212" y="2209800"/>
            <a:ext cx="0" cy="27918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4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P spid="6" grpId="0" animBg="1"/>
      <p:bldP spid="7" grpId="0" animBg="1"/>
      <p:bldP spid="8" grpId="0" animBg="1"/>
      <p:bldP spid="9" grpId="0" animBg="1"/>
      <p:bldP spid="10"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pPr/>
              <a:t>9</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8812" y="1447800"/>
            <a:ext cx="5418290" cy="4930567"/>
          </a:xfrm>
        </p:spPr>
      </p:pic>
      <p:sp>
        <p:nvSpPr>
          <p:cNvPr id="4" name="Title 3"/>
          <p:cNvSpPr>
            <a:spLocks noGrp="1"/>
          </p:cNvSpPr>
          <p:nvPr>
            <p:ph type="title"/>
          </p:nvPr>
        </p:nvSpPr>
        <p:spPr/>
        <p:txBody>
          <a:bodyPr/>
          <a:lstStyle/>
          <a:p>
            <a:r>
              <a:rPr lang="en-US" dirty="0" smtClean="0"/>
              <a:t>Domain Driven Design Example</a:t>
            </a:r>
            <a:endParaRPr lang="bg-BG" dirty="0"/>
          </a:p>
        </p:txBody>
      </p:sp>
      <p:sp>
        <p:nvSpPr>
          <p:cNvPr id="6" name="AutoShape 7"/>
          <p:cNvSpPr>
            <a:spLocks noChangeArrowheads="1"/>
          </p:cNvSpPr>
          <p:nvPr/>
        </p:nvSpPr>
        <p:spPr bwMode="auto">
          <a:xfrm>
            <a:off x="6170612" y="1752600"/>
            <a:ext cx="2328145" cy="456568"/>
          </a:xfrm>
          <a:prstGeom prst="wedgeRoundRectCallout">
            <a:avLst>
              <a:gd name="adj1" fmla="val -54634"/>
              <a:gd name="adj2" fmla="val -535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Value Object</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7" name="AutoShape 7"/>
          <p:cNvSpPr>
            <a:spLocks noChangeArrowheads="1"/>
          </p:cNvSpPr>
          <p:nvPr/>
        </p:nvSpPr>
        <p:spPr bwMode="auto">
          <a:xfrm>
            <a:off x="6856412" y="3276600"/>
            <a:ext cx="2446490" cy="456568"/>
          </a:xfrm>
          <a:prstGeom prst="wedgeRoundRectCallout">
            <a:avLst>
              <a:gd name="adj1" fmla="val -54634"/>
              <a:gd name="adj2" fmla="val -53543"/>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Aggregate Root</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9" name="AutoShape 7"/>
          <p:cNvSpPr>
            <a:spLocks noChangeArrowheads="1"/>
          </p:cNvSpPr>
          <p:nvPr/>
        </p:nvSpPr>
        <p:spPr bwMode="auto">
          <a:xfrm>
            <a:off x="2513012" y="5334000"/>
            <a:ext cx="1682640" cy="456568"/>
          </a:xfrm>
          <a:prstGeom prst="wedgeRoundRectCallout">
            <a:avLst>
              <a:gd name="adj1" fmla="val 58856"/>
              <a:gd name="adj2" fmla="val -38305"/>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Entity</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
        <p:nvSpPr>
          <p:cNvPr id="10" name="AutoShape 7"/>
          <p:cNvSpPr>
            <a:spLocks noChangeArrowheads="1"/>
          </p:cNvSpPr>
          <p:nvPr/>
        </p:nvSpPr>
        <p:spPr bwMode="auto">
          <a:xfrm>
            <a:off x="8498757" y="5304183"/>
            <a:ext cx="1682640" cy="456568"/>
          </a:xfrm>
          <a:prstGeom prst="wedgeRoundRectCallout">
            <a:avLst>
              <a:gd name="adj1" fmla="val -57509"/>
              <a:gd name="adj2" fmla="val -29597"/>
              <a:gd name="adj3" fmla="val 16667"/>
            </a:avLst>
          </a:prstGeom>
          <a:solidFill>
            <a:srgbClr val="643F07">
              <a:alpha val="95000"/>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hangingPunct="0">
              <a:buClr>
                <a:schemeClr val="accent5">
                  <a:lumMod val="40000"/>
                  <a:lumOff val="60000"/>
                </a:schemeClr>
              </a:buClr>
              <a:buSzPct val="70000"/>
            </a:pPr>
            <a:r>
              <a:rPr lang="en-US" b="1" noProof="1" smtClean="0">
                <a:solidFill>
                  <a:srgbClr val="F7FFE7"/>
                </a:solidFill>
                <a:effectLst>
                  <a:outerShdw blurRad="38100" dist="38100" dir="2700000" algn="tl">
                    <a:srgbClr val="000000">
                      <a:alpha val="43137"/>
                    </a:srgbClr>
                  </a:outerShdw>
                </a:effectLst>
                <a:cs typeface="Consolas" pitchFamily="49" charset="0"/>
              </a:rPr>
              <a:t>Entity</a:t>
            </a:r>
            <a:endParaRPr lang="en-US" b="1" noProof="1">
              <a:solidFill>
                <a:schemeClr val="tx2">
                  <a:lumMod val="75000"/>
                </a:schemeClr>
              </a:solidFill>
              <a:effectLst>
                <a:outerShdw blurRad="38100" dist="38100" dir="2700000" algn="tl">
                  <a:srgbClr val="000000">
                    <a:alpha val="43137"/>
                  </a:srgbClr>
                </a:outerShdw>
              </a:effectLst>
              <a:latin typeface="Consolas" panose="020B0609020204030204" pitchFamily="49" charset="0"/>
              <a:cs typeface="Consolas" pitchFamily="49" charset="0"/>
            </a:endParaRPr>
          </a:p>
        </p:txBody>
      </p:sp>
    </p:spTree>
    <p:extLst>
      <p:ext uri="{BB962C8B-B14F-4D97-AF65-F5344CB8AC3E}">
        <p14:creationId xmlns:p14="http://schemas.microsoft.com/office/powerpoint/2010/main" val="119421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Software-University-Foundation</Template>
  <TotalTime>0</TotalTime>
  <Words>1118</Words>
  <Application>Microsoft Office PowerPoint</Application>
  <PresentationFormat>Custom</PresentationFormat>
  <Paragraphs>314</Paragraphs>
  <Slides>32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Consolas</vt:lpstr>
      <vt:lpstr>Wingdings</vt:lpstr>
      <vt:lpstr>Wingdings 2</vt:lpstr>
      <vt:lpstr>SoftUni 16x9</vt:lpstr>
      <vt:lpstr>Best Practices and Architectures</vt:lpstr>
      <vt:lpstr>Table of Content</vt:lpstr>
      <vt:lpstr>Questions</vt:lpstr>
      <vt:lpstr>PowerPoint Presentation</vt:lpstr>
      <vt:lpstr>Spring Web Architecture</vt:lpstr>
      <vt:lpstr>Spring Layers</vt:lpstr>
      <vt:lpstr>Domain Driven Design</vt:lpstr>
      <vt:lpstr>Domain Driven Design</vt:lpstr>
      <vt:lpstr>Domain Driven Design Example</vt:lpstr>
      <vt:lpstr>Entity</vt:lpstr>
      <vt:lpstr>Entity</vt:lpstr>
      <vt:lpstr>Aggregation Root</vt:lpstr>
      <vt:lpstr>Aggregate Root</vt:lpstr>
      <vt:lpstr>Value Object</vt:lpstr>
      <vt:lpstr>Factory</vt:lpstr>
      <vt:lpstr>DTO</vt:lpstr>
      <vt:lpstr>DTO</vt:lpstr>
      <vt:lpstr>Factory</vt:lpstr>
      <vt:lpstr>Factory</vt:lpstr>
      <vt:lpstr>Repository</vt:lpstr>
      <vt:lpstr>Repository</vt:lpstr>
      <vt:lpstr>Service</vt:lpstr>
      <vt:lpstr>Service</vt:lpstr>
      <vt:lpstr>Repository Pattern</vt:lpstr>
      <vt:lpstr>Repository Pattern</vt:lpstr>
      <vt:lpstr>Service Pattern</vt:lpstr>
      <vt:lpstr>Service Pattern</vt:lpstr>
      <vt:lpstr>Summary</vt:lpstr>
      <vt:lpstr>JDBC</vt:lpstr>
      <vt:lpstr>SoftUni Diamond Partners</vt:lpstr>
      <vt:lpstr>License</vt:lpstr>
      <vt:lpstr>Free Trainings @ Software University</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Advanced – Hibernate</dc:title>
  <dc:subject>Software Development Course</dc:subject>
  <dc:creator/>
  <cp:keywords>softuni, databases, hibernate, ef, ORM, JDBC</cp:keywords>
  <dc:description>Software University Foundation - http://softuni.org</dc:description>
  <cp:lastModifiedBy/>
  <cp:revision>1</cp:revision>
  <dcterms:created xsi:type="dcterms:W3CDTF">2014-01-02T17:00:34Z</dcterms:created>
  <dcterms:modified xsi:type="dcterms:W3CDTF">2016-11-21T15:06:55Z</dcterms:modified>
  <cp:category>https://softuni.bg/trainings/1444/databases-advanced-hibernate-october-2016</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