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7"/>
  </p:notesMasterIdLst>
  <p:handoutMasterIdLst>
    <p:handoutMasterId r:id="rId38"/>
  </p:handoutMasterIdLst>
  <p:sldIdLst>
    <p:sldId id="274" r:id="rId3"/>
    <p:sldId id="276" r:id="rId4"/>
    <p:sldId id="468" r:id="rId5"/>
    <p:sldId id="492" r:id="rId6"/>
    <p:sldId id="503" r:id="rId7"/>
    <p:sldId id="493" r:id="rId8"/>
    <p:sldId id="498" r:id="rId9"/>
    <p:sldId id="499" r:id="rId10"/>
    <p:sldId id="516" r:id="rId11"/>
    <p:sldId id="500" r:id="rId12"/>
    <p:sldId id="497" r:id="rId13"/>
    <p:sldId id="501" r:id="rId14"/>
    <p:sldId id="504" r:id="rId15"/>
    <p:sldId id="494" r:id="rId16"/>
    <p:sldId id="502" r:id="rId17"/>
    <p:sldId id="510" r:id="rId18"/>
    <p:sldId id="511" r:id="rId19"/>
    <p:sldId id="512" r:id="rId20"/>
    <p:sldId id="513" r:id="rId21"/>
    <p:sldId id="514" r:id="rId22"/>
    <p:sldId id="515" r:id="rId23"/>
    <p:sldId id="507" r:id="rId24"/>
    <p:sldId id="508" r:id="rId25"/>
    <p:sldId id="509" r:id="rId26"/>
    <p:sldId id="517" r:id="rId27"/>
    <p:sldId id="505" r:id="rId28"/>
    <p:sldId id="495" r:id="rId29"/>
    <p:sldId id="506" r:id="rId30"/>
    <p:sldId id="518" r:id="rId31"/>
    <p:sldId id="519" r:id="rId32"/>
    <p:sldId id="488" r:id="rId33"/>
    <p:sldId id="398" r:id="rId34"/>
    <p:sldId id="352" r:id="rId35"/>
    <p:sldId id="467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68"/>
          </p14:sldIdLst>
        </p14:section>
        <p14:section name="Spring Interceptors" id="{1185EE63-3AE1-4642-A5EF-566C5C7EEAA6}">
          <p14:sldIdLst>
            <p14:sldId id="492"/>
            <p14:sldId id="503"/>
            <p14:sldId id="493"/>
            <p14:sldId id="498"/>
            <p14:sldId id="499"/>
            <p14:sldId id="516"/>
            <p14:sldId id="500"/>
            <p14:sldId id="497"/>
            <p14:sldId id="501"/>
            <p14:sldId id="504"/>
            <p14:sldId id="494"/>
            <p14:sldId id="502"/>
            <p14:sldId id="510"/>
            <p14:sldId id="511"/>
            <p14:sldId id="512"/>
            <p14:sldId id="513"/>
            <p14:sldId id="514"/>
            <p14:sldId id="515"/>
            <p14:sldId id="507"/>
            <p14:sldId id="508"/>
            <p14:sldId id="509"/>
            <p14:sldId id="517"/>
            <p14:sldId id="505"/>
            <p14:sldId id="495"/>
            <p14:sldId id="506"/>
            <p14:sldId id="518"/>
            <p14:sldId id="519"/>
          </p14:sldIdLst>
        </p14:section>
        <p14:section name="Conclusion" id="{10E03AB1-9AA8-4E86-9A64-D741901E50A2}">
          <p14:sldIdLst>
            <p14:sldId id="488"/>
            <p14:sldId id="398"/>
            <p14:sldId id="352"/>
            <p14:sldId id="4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0559" autoAdjust="0"/>
  </p:normalViewPr>
  <p:slideViewPr>
    <p:cSldViewPr>
      <p:cViewPr varScale="1">
        <p:scale>
          <a:sx n="103" d="100"/>
          <a:sy n="103" d="100"/>
        </p:scale>
        <p:origin x="594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032"/>
    </p:cViewPr>
  </p:sorterViewPr>
  <p:notesViewPr>
    <p:cSldViewPr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43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12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339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22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java-mvc-frameworks-spring" TargetMode="External"/><Relationship Id="rId21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25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://www.infragistics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7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8.png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Spring Filters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Spring Interceptors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332212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732448"/>
            <a:ext cx="3187613" cy="363552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9812" y="3968769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4956470" y="3807577"/>
            <a:ext cx="1815112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Spring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Interceptors	</a:t>
            </a:r>
          </a:p>
        </p:txBody>
      </p:sp>
      <p:pic>
        <p:nvPicPr>
          <p:cNvPr id="17" name="Picture 16" descr="http://softuni.org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1" y="3565849"/>
            <a:ext cx="2510561" cy="251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Override the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postHandle()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Interceptor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1905000"/>
            <a:ext cx="10456228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postHandle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(HttpServletRequest request, HttpServletResponse response, Object handler, ModelAndView modelAndView) throws Exception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title = "SoftUni Store - " + modelAndView.getModelMap().get("title");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modelAndView.addObject("title", title);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146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extending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WebMvcConfigurerAdapter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MVC Config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1905000"/>
            <a:ext cx="10684828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@Configuration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WebMvcConfig extends 				         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WebMvcConfigurerAdapter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final TitleInterceptor titleInterceptor;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WebMvcConfig(TitleInterceptor titleInterceptor)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this.titleInterceptor = titleInterceptor;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40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Override the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addInterceptors()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Test it with your application and see if it works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MVC Config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4984" y="1905000"/>
            <a:ext cx="10989628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addInterceptors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InterceptorRegistry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registry)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registry.addInterceptor(this.titleInterceptor);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857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623" y="1295400"/>
            <a:ext cx="3495578" cy="353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16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 the database when anyone accesses any possible route. The log should contain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message</a:t>
            </a:r>
            <a:r>
              <a:rPr lang="en-US" dirty="0"/>
              <a:t> in the following format: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Log the Application Activity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3012757"/>
            <a:ext cx="10684828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Controller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Action Execute Time: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ms, Overall Execute Time: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24" y="4475813"/>
            <a:ext cx="10210800" cy="167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2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15" y="1295400"/>
            <a:ext cx="3555593" cy="355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73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get the current time with:</a:t>
            </a:r>
          </a:p>
          <a:p>
            <a:endParaRPr lang="en-US" dirty="0"/>
          </a:p>
          <a:p>
            <a:r>
              <a:rPr lang="en-US" dirty="0"/>
              <a:t>Your interceptor should override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HandlerInterceptor</a:t>
            </a:r>
            <a:r>
              <a:rPr lang="en-US" dirty="0"/>
              <a:t> interface, because we want all of the methods:</a:t>
            </a:r>
          </a:p>
          <a:p>
            <a:endParaRPr lang="en-US" dirty="0"/>
          </a:p>
          <a:p>
            <a:r>
              <a:rPr lang="en-US" dirty="0"/>
              <a:t>You will need 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entity</a:t>
            </a:r>
            <a:r>
              <a:rPr lang="en-US" dirty="0"/>
              <a:t> with corresponding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repository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service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Hints: Log the Application Activity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1926848"/>
            <a:ext cx="1068482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System.currentTimeMillis();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3810000"/>
            <a:ext cx="1068482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LogInterceptor implements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HandlerInterceptor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865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preHandle()</a:t>
            </a:r>
            <a:r>
              <a:rPr lang="en-US" dirty="0"/>
              <a:t> should only get the current time: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Interceptor Pre-Handle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9240" y="1926848"/>
            <a:ext cx="10927172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boolean preHandle(HttpServletRequest req, HttpServletResponse resp, Object o) throws Exception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req.setAttribute("preHandleTime", 			System.currentTimeMillis());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27742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postHandle()</a:t>
            </a:r>
            <a:r>
              <a:rPr lang="en-US" dirty="0"/>
              <a:t> should also only get the current time: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Interceptor Post-Handle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9240" y="1926848"/>
            <a:ext cx="10927172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boolean postHandle(HttpServletRequest req, HttpServletResponse resp, Object o, ModelAndView mav) throws Exception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req.setAttribute("postHandleTime", 			System.currentTimeMillis());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6734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afterCompletion()</a:t>
            </a:r>
            <a:r>
              <a:rPr lang="en-US" dirty="0"/>
              <a:t> should calculate the time and create the log: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Interceptor After-Completion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9240" y="2497991"/>
            <a:ext cx="10927172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afterCompletion(HttpServletRequest req, HttpServletResponse resp, Object handler, Exception e) throws Exception {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16358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Spring Interceptors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HandlerInterceptor</a:t>
            </a:r>
            <a:r>
              <a:rPr lang="en-US" dirty="0"/>
              <a:t> Interface</a:t>
            </a:r>
          </a:p>
          <a:p>
            <a:pPr marL="761946" lvl="1" indent="-457200">
              <a:lnSpc>
                <a:spcPts val="4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HandlerInterceptorAdapter</a:t>
            </a:r>
            <a:r>
              <a:rPr lang="en-US" dirty="0"/>
              <a:t> Class</a:t>
            </a:r>
          </a:p>
          <a:p>
            <a:pPr marL="761946" lvl="1" indent="-457200">
              <a:lnSpc>
                <a:spcPts val="40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638368"/>
            <a:ext cx="3429001" cy="44214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581400"/>
            <a:ext cx="2038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Interceptor After-Completion (2)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9240" y="1600200"/>
            <a:ext cx="10927172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Calculate the time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HandlerMethod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handlerMethod = (HandlerMethod) handler;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message = String.format("[%s - %s] Action Execute Time: %d ms, Overall Execute Time: %d ms",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handlerMethod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getBean()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getClass()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handlerMethod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getMethod()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getName()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actionTime, overallTime);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log = new Log(message, new Date());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logService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.create(log);</a:t>
            </a:r>
          </a:p>
        </p:txBody>
      </p:sp>
    </p:spTree>
    <p:extLst>
      <p:ext uri="{BB962C8B-B14F-4D97-AF65-F5344CB8AC3E}">
        <p14:creationId xmlns:p14="http://schemas.microsoft.com/office/powerpoint/2010/main" val="215649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only need to register the interceptor in the configuration class: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 it to see if it works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 the Interceptor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3184" y="2707719"/>
            <a:ext cx="11113228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addInterceptors(InterceptorRegistry registry)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registry.addInterceptor(this.titleInterceptor);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registry.addInterceptor(this.logInterceptor);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461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623" y="1295400"/>
            <a:ext cx="3495578" cy="353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77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DB from the previous problem. Log only the activity regarding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Register</a:t>
            </a:r>
            <a:r>
              <a:rPr lang="en-US" dirty="0"/>
              <a:t>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Login</a:t>
            </a:r>
            <a:r>
              <a:rPr lang="en-US" dirty="0"/>
              <a:t>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Logout</a:t>
            </a:r>
            <a:r>
              <a:rPr lang="en-US" dirty="0"/>
              <a:t> functionality.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Log Only Register/Login/Logout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99226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15" y="1295400"/>
            <a:ext cx="3555593" cy="355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68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only need to modify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paths</a:t>
            </a:r>
            <a:r>
              <a:rPr lang="en-US" dirty="0"/>
              <a:t> that our interceptor will be listening to: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the Interceptor Registration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3184" y="2707719"/>
            <a:ext cx="11113228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addInterceptors(InterceptorRegistry registry)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registry.addInterceptor(this.titleInterceptor);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registry.addInterceptor(this.logInterceptor)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.addPathPatterns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("/register", "/logout", "/login");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9943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623" y="1295400"/>
            <a:ext cx="3495578" cy="353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25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DB from the previous problem. Implement a way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only specific actions</a:t>
            </a:r>
            <a:r>
              <a:rPr lang="en-US" dirty="0"/>
              <a:t>, without using the path patterns. You should work with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Object</a:t>
            </a:r>
            <a:r>
              <a:rPr lang="en-US" dirty="0"/>
              <a:t> that you are given in the interceptor.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Log Specific Actions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2462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15" y="1295400"/>
            <a:ext cx="3555593" cy="355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10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@Log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annotation. </a:t>
            </a:r>
          </a:p>
          <a:p>
            <a:r>
              <a:rPr lang="en-US" dirty="0"/>
              <a:t>It should only be applied to actions. </a:t>
            </a:r>
          </a:p>
          <a:p>
            <a:r>
              <a:rPr lang="en-US" dirty="0"/>
              <a:t>If an action has this annotation, you should create a log in the database when someone is accessing it.</a:t>
            </a:r>
          </a:p>
          <a:p>
            <a:r>
              <a:rPr lang="en-US" dirty="0"/>
              <a:t>Actions without the annotation mustn't be logged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Log Specific Actions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03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#JavaWeb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your overridden methods should check if the annotation is present on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handler</a:t>
            </a:r>
            <a:r>
              <a:rPr lang="en-US" dirty="0"/>
              <a:t> object: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the path patterns from the configuration and check if it works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Interceptor Modifications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3184" y="2707719"/>
            <a:ext cx="11113228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HandlerMethod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handlerMethod =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HandlerMethod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handler;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if(!handlerMethod.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getMethod()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   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isAnnotationPresent(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Log.class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487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Spring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Interceptors</a:t>
            </a:r>
            <a:r>
              <a:rPr lang="en-US" sz="3200" dirty="0"/>
              <a:t> can be used to modify</a:t>
            </a:r>
            <a:br>
              <a:rPr lang="en-US" sz="3200" dirty="0"/>
            </a:br>
            <a:r>
              <a:rPr lang="en-US" sz="3200" dirty="0"/>
              <a:t>your response or request in any given moment</a:t>
            </a:r>
          </a:p>
          <a:p>
            <a:pPr lvl="1"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preHandle()</a:t>
            </a:r>
            <a:r>
              <a:rPr lang="en-US" sz="3000" dirty="0"/>
              <a:t> is executed before the action</a:t>
            </a:r>
          </a:p>
          <a:p>
            <a:pPr lvl="1"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postHandle() </a:t>
            </a:r>
            <a:r>
              <a:rPr lang="en-US" sz="3000" dirty="0"/>
              <a:t>is executed after the action,</a:t>
            </a:r>
            <a:br>
              <a:rPr lang="en-US" sz="3000" dirty="0"/>
            </a:br>
            <a:r>
              <a:rPr lang="en-US" sz="3000" dirty="0"/>
              <a:t>but before rendering the view</a:t>
            </a:r>
          </a:p>
          <a:p>
            <a:pPr lvl="1"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afterCompletion()</a:t>
            </a:r>
            <a:r>
              <a:rPr lang="en-US" sz="3000" dirty="0"/>
              <a:t> is executed after the view is rendered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Object</a:t>
            </a:r>
            <a:r>
              <a:rPr lang="en-US" sz="3200" dirty="0"/>
              <a:t> received in the interceptor methods is the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HandlerMethod</a:t>
            </a:r>
            <a:r>
              <a:rPr lang="en-US" sz="3200" dirty="0"/>
              <a:t> (action) that will serve your request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118" y="1676400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40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Filters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https://softuni.bg/courses/java-mvc-frameworks-spring</a:t>
            </a:r>
            <a:r>
              <a:rPr lang="en-US" dirty="0"/>
              <a:t> </a:t>
            </a:r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96235" y="1280062"/>
            <a:ext cx="1752140" cy="779159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35105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71859" y="3557356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softuni.org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3" tooltip="Software University (SoftUni)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914400"/>
            <a:ext cx="1701050" cy="1570200"/>
          </a:xfrm>
          <a:prstGeom prst="roundRect">
            <a:avLst>
              <a:gd name="adj" fmla="val 785"/>
            </a:avLst>
          </a:prstGeom>
          <a:ln w="12700">
            <a:solidFill>
              <a:srgbClr val="00B0F0">
                <a:alpha val="50196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4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2865600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0212" y="31453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Interceptors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Pre/Post Handlers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060" y="2133600"/>
            <a:ext cx="8490704" cy="226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2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623" y="1295400"/>
            <a:ext cx="3495578" cy="353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9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the application name in front of every page title: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Application Title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1905000"/>
            <a:ext cx="10456228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Game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 Store -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Game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 Store -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 Store -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68978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15" y="1295400"/>
            <a:ext cx="3555593" cy="355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6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bg-BG" dirty="0"/>
              <a:t>е </a:t>
            </a:r>
            <a:r>
              <a:rPr lang="en-US" dirty="0"/>
              <a:t>need to modify the Model attributes that we're sending to the view</a:t>
            </a:r>
          </a:p>
          <a:p>
            <a:r>
              <a:rPr lang="en-US" dirty="0"/>
              <a:t>That means we need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intercept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request </a:t>
            </a:r>
            <a:r>
              <a:rPr lang="en-US" dirty="0"/>
              <a:t>before the view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Pre-Handle</a:t>
            </a:r>
            <a:r>
              <a:rPr lang="en-US" dirty="0"/>
              <a:t> will be executed before the Action is executed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Post-Handle</a:t>
            </a:r>
            <a:r>
              <a:rPr lang="en-US" dirty="0"/>
              <a:t> will be executed after the Action, but before the view is rendered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After-Completion</a:t>
            </a:r>
            <a:r>
              <a:rPr lang="en-US" dirty="0"/>
              <a:t> will be executed after the view is rendered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 to Do?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7274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extending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HandlerInterceptorAdapter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Interceptor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1905000"/>
            <a:ext cx="10456228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@Component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TitleInterceptor extends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HandlerInterceptorAdapter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429426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 bwMode="auto">
        <a:solidFill>
          <a:schemeClr val="accent5">
            <a:lumMod val="40000"/>
            <a:lumOff val="60000"/>
            <a:alpha val="20000"/>
          </a:schemeClr>
        </a:solidFill>
        <a:ln w="12700">
          <a:solidFill>
            <a:schemeClr val="accent5">
              <a:lumMod val="60000"/>
              <a:lumOff val="40000"/>
            </a:schemeClr>
          </a:solidFill>
        </a:ln>
      </a:spPr>
      <a:bodyPr wrap="square">
        <a:spAutoFit/>
      </a:bodyPr>
      <a:lstStyle>
        <a:defPPr eaLnBrk="0" hangingPunct="0">
          <a:buClr>
            <a:schemeClr val="accent5">
              <a:lumMod val="40000"/>
              <a:lumOff val="60000"/>
            </a:schemeClr>
          </a:buClr>
          <a:buSzPct val="70000"/>
          <a:defRPr sz="2600" b="1" noProof="1" smtClean="0">
            <a:solidFill>
              <a:schemeClr val="tx2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nsolas" pitchFamily="49" charset="0"/>
            <a:cs typeface="Consolas" pitchFamily="49" charset="0"/>
          </a:defRPr>
        </a:defPPr>
      </a:lst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8196</TotalTime>
  <Words>1045</Words>
  <Application>Microsoft Office PowerPoint</Application>
  <PresentationFormat>Custom</PresentationFormat>
  <Paragraphs>215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 16x9</vt:lpstr>
      <vt:lpstr>Spring Filters</vt:lpstr>
      <vt:lpstr>Table of Contents</vt:lpstr>
      <vt:lpstr>Have a Question?</vt:lpstr>
      <vt:lpstr>Spring Interceptors</vt:lpstr>
      <vt:lpstr>Problem</vt:lpstr>
      <vt:lpstr>Problem: Application Title</vt:lpstr>
      <vt:lpstr>Solution</vt:lpstr>
      <vt:lpstr>What We Need to Do?</vt:lpstr>
      <vt:lpstr>Creating Interceptor</vt:lpstr>
      <vt:lpstr>Creating Interceptor (2)</vt:lpstr>
      <vt:lpstr>Creating MVC Config</vt:lpstr>
      <vt:lpstr>Creating MVC Config (2)</vt:lpstr>
      <vt:lpstr>Problem</vt:lpstr>
      <vt:lpstr>Problem: Log the Application Activity</vt:lpstr>
      <vt:lpstr>Solution</vt:lpstr>
      <vt:lpstr>Hints: Log the Application Activity</vt:lpstr>
      <vt:lpstr>Interceptor Pre-Handle</vt:lpstr>
      <vt:lpstr>Interceptor Post-Handle</vt:lpstr>
      <vt:lpstr>Interceptor After-Completion</vt:lpstr>
      <vt:lpstr>Interceptor After-Completion (2)</vt:lpstr>
      <vt:lpstr>Register the Interceptor</vt:lpstr>
      <vt:lpstr>Problem</vt:lpstr>
      <vt:lpstr>Problem: Log Only Register/Login/Logout</vt:lpstr>
      <vt:lpstr>Solution</vt:lpstr>
      <vt:lpstr>Modify the Interceptor Registration</vt:lpstr>
      <vt:lpstr>Problem</vt:lpstr>
      <vt:lpstr>Problem: Log Specific Actions</vt:lpstr>
      <vt:lpstr>Solution</vt:lpstr>
      <vt:lpstr>Solution: Log Specific Actions</vt:lpstr>
      <vt:lpstr>Interceptor Modifications</vt:lpstr>
      <vt:lpstr>Summary</vt:lpstr>
      <vt:lpstr>Spring Filters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Filters</dc:title>
  <dc:subject>Software Development Course</dc:subject>
  <dc:creator>Software University Foundation</dc:creator>
  <cp:keywords>SoftUni, Software University, programming, software development, software engineering, course, c#, java, spring, essentials, routing, controllers, request, response, thymeleaf</cp:keywords>
  <dc:description>Java MVC Frameworks Spring @ SoftUni - https://softuni.bg/courses/java-mvc-frameworks-spring</dc:description>
  <cp:lastModifiedBy>Simeon Sheytanov</cp:lastModifiedBy>
  <cp:revision>288</cp:revision>
  <dcterms:created xsi:type="dcterms:W3CDTF">2014-01-02T17:00:34Z</dcterms:created>
  <dcterms:modified xsi:type="dcterms:W3CDTF">2017-03-16T13:42:00Z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