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510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11" r:id="rId39"/>
    <p:sldId id="508" r:id="rId40"/>
    <p:sldId id="509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 autoAdjust="0"/>
  </p:normalViewPr>
  <p:slideViewPr>
    <p:cSldViewPr>
      <p:cViewPr varScale="1">
        <p:scale>
          <a:sx n="92" d="100"/>
          <a:sy n="92" d="100"/>
        </p:scale>
        <p:origin x="25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7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2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6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2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77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7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0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7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s://github.com/EWSoftware/SHFB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superhosting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softuni.bg/courses/oop/" TargetMode="External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22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762000"/>
            <a:ext cx="9372601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</a:t>
            </a:r>
            <a:r>
              <a:rPr lang="en-US" sz="4800" dirty="0" smtClean="0"/>
              <a:t>Documentation and Comments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3" y="2133600"/>
            <a:ext cx="7777696" cy="1260823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Comments in the Program and</a:t>
            </a:r>
            <a:br>
              <a:rPr lang="en-US" sz="3600" dirty="0" smtClean="0"/>
            </a:br>
            <a:r>
              <a:rPr lang="en-US" sz="3600" dirty="0" smtClean="0"/>
              <a:t>Self-Documenting Code</a:t>
            </a:r>
          </a:p>
          <a:p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40234" y="3658194"/>
            <a:ext cx="4410391" cy="2420681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30714"/>
            <a:ext cx="2133598" cy="23414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48531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Bad Programming Style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9060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meets criteria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36248" y="2541968"/>
            <a:ext cx="4235749" cy="896699"/>
          </a:xfrm>
          <a:prstGeom prst="wedgeRoundRectCallout">
            <a:avLst>
              <a:gd name="adj1" fmla="val -63693"/>
              <a:gd name="adj2" fmla="val 3112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1997" y="1143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229294"/>
            <a:ext cx="1117309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prime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1349829"/>
            <a:ext cx="1552622" cy="146957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undamental principles of self-documenting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1015" y="3615904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1015" y="5681249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1015" y="4415816"/>
            <a:ext cx="10665222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7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class'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class' interface make obvious how the class </a:t>
            </a:r>
            <a:br>
              <a:rPr lang="en-US" dirty="0" smtClean="0"/>
            </a:br>
            <a:r>
              <a:rPr lang="en-US" dirty="0" smtClean="0"/>
              <a:t>should be used?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named?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you reuse code (instead of repeating)?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4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for a single purpose? Is this purpose</a:t>
            </a:r>
            <a:br>
              <a:rPr lang="en-US" dirty="0" smtClean="0"/>
            </a:br>
            <a:r>
              <a:rPr lang="en-US" dirty="0" smtClean="0"/>
              <a:t>well-defined?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430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naming conventions distinguish among type names, enumerated types, named constants, local variables, class variables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730863" y="965226"/>
            <a:ext cx="4725750" cy="2641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13448"/>
            <a:ext cx="10969943" cy="739552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 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898" y="5105400"/>
            <a:ext cx="8329030" cy="1365365"/>
          </a:xfrm>
        </p:spPr>
        <p:txBody>
          <a:bodyPr/>
          <a:lstStyle/>
          <a:p>
            <a:r>
              <a:rPr lang="en-US" dirty="0" smtClean="0"/>
              <a:t>"Everything </a:t>
            </a:r>
            <a:r>
              <a:rPr lang="en-US" dirty="0"/>
              <a:t>the </a:t>
            </a:r>
            <a:r>
              <a:rPr lang="en-US" dirty="0" smtClean="0"/>
              <a:t>Compiler</a:t>
            </a:r>
            <a:br>
              <a:rPr lang="en-US" dirty="0" smtClean="0"/>
            </a:br>
            <a:r>
              <a:rPr lang="en-US" dirty="0" smtClean="0"/>
              <a:t>Needs to Know is </a:t>
            </a:r>
            <a:r>
              <a:rPr lang="en-US" dirty="0"/>
              <a:t>in the </a:t>
            </a:r>
            <a:r>
              <a:rPr lang="en-US" dirty="0" smtClean="0"/>
              <a:t>Code!"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Self-documenting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well-named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3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093416"/>
            <a:ext cx="1076679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 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72098" y="2626816"/>
            <a:ext cx="3836682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7073" y="5272197"/>
            <a:ext cx="4215302" cy="896699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1960" y="2228115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Comments – Mistakes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905" y="1981200"/>
            <a:ext cx="103605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"base"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"num"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multiply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"base"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"product" 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78133" y="2261901"/>
            <a:ext cx="2336191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34788" y="3176270"/>
            <a:ext cx="2998176" cy="499428"/>
          </a:xfrm>
          <a:prstGeom prst="wedgeRoundRectCallout">
            <a:avLst>
              <a:gd name="adj1" fmla="val -99749"/>
              <a:gd name="adj2" fmla="val -24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don't say…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533" y="2130584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To Comment or Not </a:t>
            </a:r>
            <a:r>
              <a:rPr lang="en-US" dirty="0" smtClean="0"/>
              <a:t>to Comment</a:t>
            </a:r>
            <a:r>
              <a:rPr lang="en-US" dirty="0"/>
              <a:t>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Key Points </a:t>
            </a:r>
            <a:r>
              <a:rPr lang="en-US" dirty="0" smtClean="0"/>
              <a:t>of Commenting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Recommended </a:t>
            </a:r>
            <a:r>
              <a:rPr lang="en-US" dirty="0" smtClean="0"/>
              <a:t>Practices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en-US" dirty="0" smtClean="0"/>
              <a:t>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4200"/>
              </a:spcBef>
            </a:pPr>
            <a:r>
              <a:rPr lang="en-US" sz="3600" dirty="0" smtClean="0"/>
              <a:t>Do not comment bad code, rewrite it!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Effective Comments –</a:t>
            </a:r>
            <a:r>
              <a:rPr lang="en-US" dirty="0"/>
              <a:t> </a:t>
            </a:r>
            <a:r>
              <a:rPr lang="en-US" dirty="0" smtClean="0"/>
              <a:t>Mistakes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931075"/>
            <a:ext cx="1056364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(Math.Abs(r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/ r))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/ r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pt-BR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r);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49" y="4335566"/>
            <a:ext cx="3066223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2030097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commenting styles that don't break down or discourage modification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 comments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unmaintainable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2471678"/>
            <a:ext cx="1076679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2635148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828800"/>
            <a:ext cx="1096994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char by char to find the command-word terminator ($)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(inputString[i] == '$')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done = true;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i++;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9271" y="5499896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6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1"/>
            <a:ext cx="11804822" cy="5730879"/>
          </a:xfrm>
        </p:spPr>
        <p:txBody>
          <a:bodyPr>
            <a:normAutofit/>
          </a:bodyPr>
          <a:lstStyle/>
          <a:p>
            <a:r>
              <a:rPr lang="en-US" dirty="0" smtClean="0"/>
              <a:t>Focus your documentation efforts on the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54465"/>
            <a:ext cx="10773785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terminatorFound = false;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(!terminatorFound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&lt; maxCommandLength))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(inputString[testCharPosition] == CommandWordTerminator)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terminatorFound = true;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terminatorPosition = testCharPosition;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testCharPosition = testCharPosition + 1;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2654" y="2057400"/>
            <a:ext cx="3886200" cy="499428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1260" y="5499896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paragraph comments on the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rather than the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>
              <a:spcBef>
                <a:spcPts val="3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to prepare the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reader for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follows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abbreviations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972161"/>
            <a:ext cx="1056364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2730684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yoursocialmove.com/wp-content/uploads/2011/10/110117-acronyms1-e13196569634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05" y="4311180"/>
            <a:ext cx="3293832" cy="207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0460" y="497839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anything that gets around an error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an undocumented feature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 g</a:t>
            </a:r>
            <a:r>
              <a:rPr lang="en-US" dirty="0"/>
              <a:t>.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// This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workaround for bug #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3712</a:t>
            </a:r>
          </a:p>
          <a:p>
            <a:r>
              <a:rPr lang="en-US" dirty="0">
                <a:cs typeface="Consolas" panose="020B0609020204030204" pitchFamily="49" charset="0"/>
              </a:rPr>
              <a:t>Justify violations of good programming </a:t>
            </a:r>
            <a:r>
              <a:rPr lang="en-US" dirty="0" smtClean="0">
                <a:cs typeface="Consolas" panose="020B0609020204030204" pitchFamily="49" charset="0"/>
              </a:rPr>
              <a:t>style</a:t>
            </a:r>
          </a:p>
          <a:p>
            <a:pPr lvl="0"/>
            <a:r>
              <a:rPr lang="en-US" sz="3600" dirty="0"/>
              <a:t>Use built-in features for </a:t>
            </a:r>
            <a:r>
              <a:rPr lang="en-US" sz="3600" dirty="0" smtClean="0"/>
              <a:t>commenting</a:t>
            </a:r>
          </a:p>
          <a:p>
            <a:pPr lvl="0"/>
            <a:r>
              <a:rPr lang="en-US" dirty="0" smtClean="0"/>
              <a:t>Don't </a:t>
            </a:r>
            <a:r>
              <a:rPr lang="en-US" dirty="0"/>
              <a:t>comment tricky code – rewrite </a:t>
            </a:r>
            <a:r>
              <a:rPr lang="en-US" dirty="0" smtClean="0"/>
              <a:t>it</a:t>
            </a:r>
          </a:p>
          <a:p>
            <a:pPr lvl="0"/>
            <a:r>
              <a:rPr lang="en-US" dirty="0" smtClean="0"/>
              <a:t>Write documentation using tools</a:t>
            </a:r>
          </a:p>
          <a:p>
            <a:pPr lvl="1"/>
            <a:r>
              <a:rPr lang="en-US" dirty="0" smtClean="0"/>
              <a:t>XML comments</a:t>
            </a:r>
            <a:endParaRPr lang="en-US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77887" lvl="1" indent="0">
              <a:buNone/>
            </a:pPr>
            <a:endParaRPr lang="bg-BG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endParaRPr lang="en-US" b="1" i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Describe </a:t>
            </a:r>
            <a:r>
              <a:rPr lang="en-US" sz="3600" dirty="0"/>
              <a:t>the design approach to the class</a:t>
            </a:r>
          </a:p>
          <a:p>
            <a:pPr lvl="0"/>
            <a:r>
              <a:rPr lang="en-US" sz="3600" dirty="0"/>
              <a:t>Describe limitations, usage assumptions, </a:t>
            </a:r>
            <a:r>
              <a:rPr lang="en-US" sz="3600" dirty="0" smtClean="0"/>
              <a:t>etc.</a:t>
            </a:r>
            <a:endParaRPr lang="en-US" sz="3600" dirty="0"/>
          </a:p>
          <a:p>
            <a:pPr lvl="0"/>
            <a:r>
              <a:rPr lang="en-US" sz="3600" dirty="0"/>
              <a:t>Comment the </a:t>
            </a:r>
            <a:r>
              <a:rPr lang="en-US" sz="3600" dirty="0" smtClean="0"/>
              <a:t>class </a:t>
            </a:r>
            <a:r>
              <a:rPr lang="en-US" sz="3600" dirty="0"/>
              <a:t>interface (public methods / properties / events / constructors)</a:t>
            </a:r>
          </a:p>
          <a:p>
            <a:pPr lvl="0"/>
            <a:r>
              <a:rPr lang="en-US" sz="3600" dirty="0" smtClean="0"/>
              <a:t>Don't </a:t>
            </a:r>
            <a:r>
              <a:rPr lang="en-US" sz="3600" dirty="0"/>
              <a:t>document implementation details in the class </a:t>
            </a:r>
            <a:r>
              <a:rPr lang="en-US" sz="3600" dirty="0" smtClean="0"/>
              <a:t>interface</a:t>
            </a:r>
          </a:p>
          <a:p>
            <a:r>
              <a:rPr lang="en-US" sz="3600" dirty="0"/>
              <a:t>Describe the purpose and contents of each file </a:t>
            </a:r>
          </a:p>
          <a:p>
            <a:r>
              <a:rPr lang="en-US" sz="3600" dirty="0"/>
              <a:t>Give the file a name related to its </a:t>
            </a:r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Guidelines for Higher-Level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2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097279"/>
          </a:xfrm>
        </p:spPr>
        <p:txBody>
          <a:bodyPr/>
          <a:lstStyle/>
          <a:p>
            <a:r>
              <a:rPr lang="en-US" sz="3600" dirty="0" smtClean="0"/>
              <a:t>"I don't have time to </a:t>
            </a:r>
            <a:r>
              <a:rPr lang="en-US" sz="3600" dirty="0"/>
              <a:t>write </a:t>
            </a:r>
            <a:r>
              <a:rPr lang="en-US" sz="3600" dirty="0" smtClean="0"/>
              <a:t>comments"</a:t>
            </a:r>
          </a:p>
          <a:p>
            <a:pPr lvl="1"/>
            <a:r>
              <a:rPr lang="en-US" dirty="0" smtClean="0"/>
              <a:t>You will spend more time decrypting code later</a:t>
            </a:r>
          </a:p>
          <a:p>
            <a:r>
              <a:rPr lang="en-US" sz="3200" dirty="0" smtClean="0"/>
              <a:t>"</a:t>
            </a:r>
            <a:r>
              <a:rPr lang="en-US" dirty="0" smtClean="0"/>
              <a:t>I'll write comments later</a:t>
            </a:r>
            <a:r>
              <a:rPr lang="en-US" sz="3200" dirty="0" smtClean="0"/>
              <a:t>"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likely </a:t>
            </a:r>
            <a:r>
              <a:rPr lang="en-US" dirty="0" smtClean="0"/>
              <a:t>won't</a:t>
            </a:r>
          </a:p>
          <a:p>
            <a:r>
              <a:rPr lang="en-US" dirty="0" smtClean="0"/>
              <a:t>"My code is self-documenting, it does not need comments"</a:t>
            </a:r>
            <a:endParaRPr lang="en-US" dirty="0"/>
          </a:p>
          <a:p>
            <a:pPr lvl="1"/>
            <a:r>
              <a:rPr lang="en-US" dirty="0" smtClean="0"/>
              <a:t>The code may need comments to explain some tricky parts, describe the structure and behavior of the application,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Documentation Excuses and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5334000"/>
            <a:ext cx="11125200" cy="820600"/>
          </a:xfrm>
        </p:spPr>
        <p:txBody>
          <a:bodyPr/>
          <a:lstStyle/>
          <a:p>
            <a:r>
              <a:rPr lang="en-US" dirty="0"/>
              <a:t>C# XML </a:t>
            </a:r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14" y="1066800"/>
            <a:ext cx="5827925" cy="3809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219200"/>
            <a:ext cx="243951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</a:t>
            </a:r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Available as a separate XML file after code compilation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3352800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val="19782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78894" y="1219200"/>
            <a:ext cx="5180251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4724400"/>
            <a:ext cx="11430000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89012" y="5526368"/>
            <a:ext cx="9776672" cy="688256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&lt;summary&gt;</a:t>
            </a:r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&lt;param&gt;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&lt;returns&gt;</a:t>
            </a:r>
          </a:p>
          <a:p>
            <a:pPr lvl="1"/>
            <a:r>
              <a:rPr lang="en-US" dirty="0" smtClean="0"/>
              <a:t>A description of the returned value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&lt;remarks&gt;</a:t>
            </a:r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71800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="name"&gt;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32474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4215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&lt;c&gt;</a:t>
            </a:r>
            <a:r>
              <a:rPr lang="en-US" sz="3200" dirty="0" smtClean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code&gt;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- </a:t>
            </a:r>
            <a:r>
              <a:rPr lang="en-US" dirty="0"/>
              <a:t>g</a:t>
            </a:r>
            <a:r>
              <a:rPr lang="en-US" dirty="0" smtClean="0"/>
              <a:t>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see&gt; </a:t>
            </a:r>
            <a:r>
              <a:rPr lang="en-US" sz="3200" noProof="1" smtClean="0"/>
              <a:t>/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&lt;seealso&gt;</a:t>
            </a:r>
            <a:r>
              <a:rPr lang="en-US" sz="3200" noProof="1" smtClean="0"/>
              <a:t> +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sz="3200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/>
              <a:t>c</a:t>
            </a:r>
            <a:r>
              <a:rPr lang="en-US" noProof="1" smtClean="0"/>
              <a:t>ode </a:t>
            </a:r>
            <a:r>
              <a:rPr lang="en-US" dirty="0" smtClean="0"/>
              <a:t>reference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&lt;exception&gt;</a:t>
            </a:r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</a:t>
            </a:r>
            <a:r>
              <a:rPr lang="en-US" dirty="0" smtClean="0"/>
              <a:t>thrown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All tags</a:t>
            </a:r>
            <a:r>
              <a:rPr lang="en-US" sz="3200" dirty="0"/>
              <a:t>: </a:t>
            </a:r>
            <a:r>
              <a:rPr lang="en-US" sz="3200" dirty="0">
                <a:hlinkClick r:id="rId2"/>
              </a:rPr>
              <a:t>http://msdn.microsoft.com/en-us/library/5ast78ax.aspx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362200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cref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="GetConfigurationSettings"/&gt;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1" y="5612040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</a:t>
            </a:r>
            <a:r>
              <a:rPr lang="fr-FR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="type"&gt;</a:t>
            </a:r>
            <a:r>
              <a:rPr lang="fr-FR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description&lt;/exception&gt;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1" y="4195017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="TestClass.Main"/&gt;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35382"/>
            <a:ext cx="10563648" cy="5441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="GetZero"/&gt;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method.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2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for autocomplete</a:t>
            </a:r>
          </a:p>
          <a:p>
            <a:pPr lvl="1"/>
            <a:r>
              <a:rPr lang="en-US" dirty="0" smtClean="0"/>
              <a:t>Automatically, just use XML docs</a:t>
            </a:r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/doc </a:t>
            </a:r>
            <a:r>
              <a:rPr lang="en-US" dirty="0" smtClean="0"/>
              <a:t>the code to extract the XML doc into an external XML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098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71" y="1533524"/>
            <a:ext cx="5053284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5199200"/>
            <a:ext cx="10563648" cy="820600"/>
          </a:xfrm>
        </p:spPr>
        <p:txBody>
          <a:bodyPr/>
          <a:lstStyle/>
          <a:p>
            <a:r>
              <a:rPr lang="en-US" dirty="0" smtClean="0"/>
              <a:t>Demo: C# XML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Code Documentation </a:t>
            </a:r>
            <a:r>
              <a:rPr lang="en-US" smtClean="0"/>
              <a:t>and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Writing Comments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Commenting Guidelines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Make sure comments explain the code clearly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Make sure comments don't repeat the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Self-documenting </a:t>
            </a:r>
            <a:r>
              <a:rPr lang="en-US" dirty="0" smtClean="0"/>
              <a:t>Code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Self-documenting code is not an excuse to skip</a:t>
            </a:r>
            <a:br>
              <a:rPr lang="en-US" dirty="0" smtClean="0"/>
            </a:br>
            <a:r>
              <a:rPr lang="en-US" dirty="0" smtClean="0"/>
              <a:t>writing comments where needed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XML 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295400"/>
            <a:ext cx="3124425" cy="23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Documentation and Comments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</a:t>
            </a:r>
            <a:r>
              <a:rPr lang="en-US" dirty="0">
                <a:hlinkClick r:id="rId16"/>
              </a:rPr>
              <a:t>https://</a:t>
            </a:r>
            <a:r>
              <a:rPr lang="en-US" dirty="0" smtClean="0">
                <a:hlinkClick r:id="rId16"/>
              </a:rPr>
              <a:t>softuni.bg/courses/oop/</a:t>
            </a:r>
            <a:endParaRPr lang="en-US" dirty="0"/>
          </a:p>
        </p:txBody>
      </p:sp>
      <p:pic>
        <p:nvPicPr>
          <p:cNvPr id="16" name="Picture 15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1536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Fundamentals </a:t>
            </a:r>
            <a:r>
              <a:rPr lang="en-US" sz="2000" dirty="0">
                <a:hlinkClick r:id="rId5"/>
              </a:rPr>
              <a:t>of Computer Programming with C</a:t>
            </a:r>
            <a:r>
              <a:rPr lang="en-US" sz="2000" dirty="0" smtClean="0">
                <a:hlinkClick r:id="rId5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High Quality Code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 smtClean="0"/>
              <a:t>Both inside the source-code and outside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External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At a higher level than the 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plans, etc.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Internal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Lower-level – explains a class, method </a:t>
            </a:r>
            <a:br>
              <a:rPr lang="en-US" dirty="0" smtClean="0"/>
            </a:br>
            <a:r>
              <a:rPr lang="en-US" dirty="0" smtClean="0"/>
              <a:t>or a piece of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Project Documentation?</a:t>
            </a:r>
            <a:endParaRPr lang="en-US" sz="3800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382006"/>
            <a:ext cx="2792599" cy="209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Program structure</a:t>
            </a:r>
          </a:p>
          <a:p>
            <a:pPr lvl="1"/>
            <a:r>
              <a:rPr lang="en-US" dirty="0" smtClean="0"/>
              <a:t>Straightforward</a:t>
            </a:r>
            <a:r>
              <a:rPr lang="en-US" dirty="0"/>
              <a:t>, </a:t>
            </a:r>
            <a:r>
              <a:rPr lang="en-US" dirty="0" smtClean="0"/>
              <a:t>easy to read and understand code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19589" y="3276600"/>
            <a:ext cx="375822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997090"/>
            <a:ext cx="1117309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129" y="617220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(example continues)</a:t>
            </a:r>
            <a:endParaRPr lang="en-US" sz="1800" i="1" dirty="0"/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38091" y="12192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9200"/>
            <a:ext cx="10766795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5215" y="1524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316321"/>
            <a:ext cx="1076679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4029" y="5802868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88118" y="3856383"/>
            <a:ext cx="4164515" cy="896699"/>
          </a:xfrm>
          <a:prstGeom prst="wedgeRoundRectCallout">
            <a:avLst>
              <a:gd name="adj1" fmla="val -55343"/>
              <a:gd name="adj2" fmla="val -1065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self-explainatory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155222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0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295401"/>
            <a:ext cx="10766795" cy="5234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Math.Sqrt(num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isPrime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1612" y="1115895"/>
            <a:ext cx="3352800" cy="1293971"/>
          </a:xfrm>
          <a:prstGeom prst="wedgeRoundRectCallout">
            <a:avLst>
              <a:gd name="adj1" fmla="val -65550"/>
              <a:gd name="adj2" fmla="val -216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names and are easy to read and understand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6455" y="4800600"/>
            <a:ext cx="447122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explains non-obvious details. It does not repeat the code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258937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2342</Words>
  <Application>Microsoft Office PowerPoint</Application>
  <PresentationFormat>Custom</PresentationFormat>
  <Paragraphs>464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Code Documentation and Comments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Mistakes (2)</vt:lpstr>
      <vt:lpstr>Effective Comments –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Guidelines for Higher-Level Documentation </vt:lpstr>
      <vt:lpstr>Documentation Excuses and Pitfalls</vt:lpstr>
      <vt:lpstr>C# XML Documentation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</vt:lpstr>
      <vt:lpstr>Code Documentation and Comments</vt:lpstr>
      <vt:lpstr>Summary</vt:lpstr>
      <vt:lpstr>Code Documentation and Comments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2016-01-05T13:27:45Z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