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4" r:id="rId23"/>
    <p:sldId id="495" r:id="rId24"/>
    <p:sldId id="496" r:id="rId25"/>
    <p:sldId id="497" r:id="rId26"/>
    <p:sldId id="501" r:id="rId27"/>
    <p:sldId id="502" r:id="rId28"/>
    <p:sldId id="50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52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0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4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" TargetMode="External"/><Relationship Id="rId2" Type="http://schemas.openxmlformats.org/officeDocument/2006/relationships/hyperlink" Target="https://stylecop.codeplex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superhosting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softuni.bg/courses/oop/" TargetMode="Externa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" TargetMode="External"/><Relationship Id="rId10" Type="http://schemas.openxmlformats.org/officeDocument/2006/relationships/image" Target="../media/image23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2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56262" y="990600"/>
            <a:ext cx="7410049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Formatting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193899"/>
            <a:ext cx="8296741" cy="1091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Formatting the </a:t>
            </a:r>
            <a:r>
              <a:rPr lang="en-US" dirty="0"/>
              <a:t>Source </a:t>
            </a:r>
            <a:r>
              <a:rPr lang="en-US" dirty="0" smtClean="0"/>
              <a:t>Code Correctly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7" name="Picture 2" descr="format, indent, less, submenu icon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0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245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a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a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3058160"/>
            <a:ext cx="97670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7244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52959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9012" y="5867400"/>
            <a:ext cx="9753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06800"/>
            <a:ext cx="97670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  <p:pic>
        <p:nvPicPr>
          <p:cNvPr id="12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6459" y="5132489"/>
            <a:ext cx="8596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3766" y="3141805"/>
            <a:ext cx="894423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4999"/>
            <a:ext cx="11804822" cy="55344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class body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 smtClean="0"/>
              <a:t>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member type</a:t>
            </a:r>
            <a:r>
              <a:rPr lang="en-US" dirty="0" smtClean="0"/>
              <a:t>: 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visibility</a:t>
            </a:r>
            <a:r>
              <a:rPr lang="en-US" dirty="0" smtClean="0"/>
              <a:t>: static members, public members, protected members,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definitions stated above may not be </a:t>
            </a:r>
            <a:br>
              <a:rPr lang="en-US" dirty="0" smtClean="0"/>
            </a:br>
            <a:r>
              <a:rPr lang="en-US" dirty="0" smtClean="0"/>
              <a:t>the only correct order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May depend on company-level code conventions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69" y="1151121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556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86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323976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Console.WriteLine("wuf-wuf");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944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body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line </a:t>
            </a:r>
            <a:r>
              <a:rPr lang="en-US" dirty="0" smtClean="0"/>
              <a:t>after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Conditional Statements </a:t>
            </a:r>
            <a:r>
              <a:rPr lang="en-US" sz="3600" dirty="0"/>
              <a:t>and Loops Formatting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28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  <a:spcBef>
                <a:spcPts val="3600"/>
              </a:spcBef>
            </a:pPr>
            <a:r>
              <a:rPr lang="en-US" sz="3000" dirty="0" smtClean="0"/>
              <a:t>Don't put empty lines when not needed!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indent the next lines further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 - 1,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 + 1, y] == 0 || matrix[x, y - 1]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 + 1]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Automated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72557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Ways To Break Long Lines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25883" y="4777880"/>
            <a:ext cx="3656648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noProof="1" smtClean="0"/>
              <a:t>Take advantage of your IDE to help formatting the code </a:t>
            </a:r>
          </a:p>
          <a:p>
            <a:pPr>
              <a:lnSpc>
                <a:spcPct val="95000"/>
              </a:lnSpc>
            </a:pPr>
            <a:r>
              <a:rPr lang="en-US" noProof="1" smtClean="0"/>
              <a:t>[Ctrl] + K + D in Visual Studio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Automatic alignment</a:t>
            </a:r>
          </a:p>
          <a:p>
            <a:pPr>
              <a:lnSpc>
                <a:spcPct val="95000"/>
              </a:lnSpc>
            </a:pPr>
            <a:r>
              <a:rPr lang="en-US" noProof="1" smtClean="0"/>
              <a:t>Code style analysis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StyleCop</a:t>
            </a:r>
          </a:p>
          <a:p>
            <a:pPr lvl="2">
              <a:lnSpc>
                <a:spcPct val="95000"/>
              </a:lnSpc>
            </a:pPr>
            <a:r>
              <a:rPr lang="en-US" noProof="1">
                <a:hlinkClick r:id="rId2"/>
              </a:rPr>
              <a:t>https://stylecop.codeplex.com</a:t>
            </a:r>
            <a:r>
              <a:rPr lang="en-US" noProof="1" smtClean="0">
                <a:hlinkClick r:id="rId2"/>
              </a:rPr>
              <a:t>/</a:t>
            </a:r>
            <a:endParaRPr lang="en-US" noProof="1" smtClean="0"/>
          </a:p>
          <a:p>
            <a:pPr lvl="1">
              <a:lnSpc>
                <a:spcPct val="95000"/>
              </a:lnSpc>
            </a:pPr>
            <a:r>
              <a:rPr lang="en-US" noProof="1" smtClean="0"/>
              <a:t>JetBrains ReSharper</a:t>
            </a:r>
            <a:endParaRPr lang="en-US" noProof="1"/>
          </a:p>
          <a:p>
            <a:pPr lvl="2">
              <a:lnSpc>
                <a:spcPct val="95000"/>
              </a:lnSpc>
            </a:pPr>
            <a:r>
              <a:rPr lang="en-US" noProof="1">
                <a:hlinkClick r:id="rId3"/>
              </a:rPr>
              <a:t>https://www.jetbrains.com/resharper</a:t>
            </a:r>
            <a:r>
              <a:rPr lang="en-US" noProof="1" smtClean="0">
                <a:hlinkClick r:id="rId3"/>
              </a:rPr>
              <a:t>/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Formatting Guidelines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Make sure the formatting clearly shows</a:t>
            </a:r>
            <a:br>
              <a:rPr lang="en-US" dirty="0" smtClean="0"/>
            </a:br>
            <a:r>
              <a:rPr lang="en-US" dirty="0" smtClean="0"/>
              <a:t>the purpose of the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Formatting Conventions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Blocks, types, method parameters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Separating logically related blocks of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Automated Code Analysis and Refactoring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2954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Formatting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</a:t>
            </a:r>
            <a:r>
              <a:rPr lang="en-US" dirty="0">
                <a:hlinkClick r:id="rId16"/>
              </a:rPr>
              <a:t>https://</a:t>
            </a:r>
            <a:r>
              <a:rPr lang="en-US" dirty="0" smtClean="0">
                <a:hlinkClick r:id="rId16"/>
              </a:rPr>
              <a:t>softuni.bg/courses/oop/</a:t>
            </a:r>
            <a:endParaRPr lang="en-US" dirty="0"/>
          </a:p>
        </p:txBody>
      </p:sp>
      <p:pic>
        <p:nvPicPr>
          <p:cNvPr id="16" name="Picture 15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Fundamentals </a:t>
            </a:r>
            <a:r>
              <a:rPr lang="en-US" sz="2000" dirty="0">
                <a:hlinkClick r:id="rId5"/>
              </a:rPr>
              <a:t>of Computer Programming with C</a:t>
            </a:r>
            <a:r>
              <a:rPr lang="en-US" sz="2000" dirty="0" smtClean="0">
                <a:hlinkClick r:id="rId5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High Quality Code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030" y="3173016"/>
            <a:ext cx="1117309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942" y="2132014"/>
            <a:ext cx="2133044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0" y="1371600"/>
            <a:ext cx="2945633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6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Code Need Formatting?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Formatting Fundamentals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924112"/>
            <a:ext cx="90651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273" y="4330707"/>
            <a:ext cx="3733641" cy="953453"/>
          </a:xfrm>
          <a:prstGeom prst="wedgeRoundRectCallout">
            <a:avLst>
              <a:gd name="adj1" fmla="val -117627"/>
              <a:gd name="adj2" fmla="val -3138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an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95758" y="2821864"/>
            <a:ext cx="4107919" cy="953453"/>
          </a:xfrm>
          <a:prstGeom prst="wedgeRoundRectCallout">
            <a:avLst>
              <a:gd name="adj1" fmla="val -114471"/>
              <a:gd name="adj2" fmla="val -169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Always use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after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74812" y="4664310"/>
            <a:ext cx="2666146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45633" y="5837546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 Declarations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declarations should be formatted </a:t>
            </a:r>
            <a:br>
              <a:rPr lang="en-US" dirty="0" smtClean="0"/>
            </a:br>
            <a:r>
              <a:rPr lang="en-US" dirty="0" smtClean="0"/>
              <a:t>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same applies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51462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3793941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8" y="4373062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CalculateFactorial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8" y="5750560"/>
            <a:ext cx="855842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18101" y="2202720"/>
            <a:ext cx="8596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4325" y="3847358"/>
            <a:ext cx="8596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637212" y="5578586"/>
            <a:ext cx="5688118" cy="527804"/>
          </a:xfrm>
          <a:prstGeom prst="wedgeRoundRectCallout">
            <a:avLst>
              <a:gd name="adj1" fmla="val -75888"/>
              <a:gd name="adj2" fmla="val 4241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brackets should be on their own line</a:t>
            </a:r>
          </a:p>
        </p:txBody>
      </p:sp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1574</Words>
  <Application>Microsoft Office PowerPoint</Application>
  <PresentationFormat>Custom</PresentationFormat>
  <Paragraphs>340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Code Formatting</vt:lpstr>
      <vt:lpstr>Table of Contents</vt:lpstr>
      <vt:lpstr>Code Formatting</vt:lpstr>
      <vt:lpstr>Why Does Code Need Formatting?</vt:lpstr>
      <vt:lpstr>Code Formatting Fundamentals</vt:lpstr>
      <vt:lpstr>Formatting Blocks</vt:lpstr>
      <vt:lpstr>Empty Lines between Methods</vt:lpstr>
      <vt:lpstr>Indentation of Methods</vt:lpstr>
      <vt:lpstr>Brackets in Method Declarations</vt:lpstr>
      <vt:lpstr>Separating Parameters</vt:lpstr>
      <vt:lpstr>Empty Lines in Method Body</vt:lpstr>
      <vt:lpstr>Formatting Types</vt:lpstr>
      <vt:lpstr>Formatting Types – Example</vt:lpstr>
      <vt:lpstr>Formatting Types – Example (2)</vt:lpstr>
      <vt:lpstr>Formatting Conditional Statements and Loops</vt:lpstr>
      <vt:lpstr>Conditional Statements and Loops Formatting </vt:lpstr>
      <vt:lpstr>Using Empty Lines</vt:lpstr>
      <vt:lpstr>Misplaced Empty Lines – Example</vt:lpstr>
      <vt:lpstr>Breaking Long Lines</vt:lpstr>
      <vt:lpstr>Incorrect Ways To Break Long Lines</vt:lpstr>
      <vt:lpstr>Alignments</vt:lpstr>
      <vt:lpstr>Automated Tools</vt:lpstr>
      <vt:lpstr>Code Formatting</vt:lpstr>
      <vt:lpstr>Summary</vt:lpstr>
      <vt:lpstr>Code Formatting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2016-01-04T13:40:08Z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