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57"/>
  </p:notesMasterIdLst>
  <p:handoutMasterIdLst>
    <p:handoutMasterId r:id="rId58"/>
  </p:handoutMasterIdLst>
  <p:sldIdLst>
    <p:sldId id="274" r:id="rId3"/>
    <p:sldId id="276" r:id="rId4"/>
    <p:sldId id="396" r:id="rId5"/>
    <p:sldId id="397" r:id="rId6"/>
    <p:sldId id="398" r:id="rId7"/>
    <p:sldId id="399" r:id="rId8"/>
    <p:sldId id="400" r:id="rId9"/>
    <p:sldId id="401" r:id="rId10"/>
    <p:sldId id="402" r:id="rId11"/>
    <p:sldId id="403" r:id="rId12"/>
    <p:sldId id="404" r:id="rId13"/>
    <p:sldId id="405" r:id="rId14"/>
    <p:sldId id="406" r:id="rId15"/>
    <p:sldId id="407" r:id="rId16"/>
    <p:sldId id="408" r:id="rId17"/>
    <p:sldId id="409" r:id="rId18"/>
    <p:sldId id="410" r:id="rId19"/>
    <p:sldId id="411" r:id="rId20"/>
    <p:sldId id="412" r:id="rId21"/>
    <p:sldId id="413" r:id="rId22"/>
    <p:sldId id="414" r:id="rId23"/>
    <p:sldId id="415" r:id="rId24"/>
    <p:sldId id="416" r:id="rId25"/>
    <p:sldId id="456" r:id="rId26"/>
    <p:sldId id="455" r:id="rId27"/>
    <p:sldId id="417" r:id="rId28"/>
    <p:sldId id="418" r:id="rId29"/>
    <p:sldId id="440" r:id="rId30"/>
    <p:sldId id="419" r:id="rId31"/>
    <p:sldId id="420" r:id="rId32"/>
    <p:sldId id="421" r:id="rId33"/>
    <p:sldId id="422" r:id="rId34"/>
    <p:sldId id="441" r:id="rId35"/>
    <p:sldId id="442" r:id="rId36"/>
    <p:sldId id="444" r:id="rId37"/>
    <p:sldId id="445" r:id="rId38"/>
    <p:sldId id="446" r:id="rId39"/>
    <p:sldId id="447" r:id="rId40"/>
    <p:sldId id="448" r:id="rId41"/>
    <p:sldId id="449" r:id="rId42"/>
    <p:sldId id="450" r:id="rId43"/>
    <p:sldId id="451" r:id="rId44"/>
    <p:sldId id="452" r:id="rId45"/>
    <p:sldId id="453" r:id="rId46"/>
    <p:sldId id="454" r:id="rId47"/>
    <p:sldId id="458" r:id="rId48"/>
    <p:sldId id="457" r:id="rId49"/>
    <p:sldId id="461" r:id="rId50"/>
    <p:sldId id="462" r:id="rId51"/>
    <p:sldId id="437" r:id="rId52"/>
    <p:sldId id="349" r:id="rId53"/>
    <p:sldId id="459" r:id="rId54"/>
    <p:sldId id="439" r:id="rId55"/>
    <p:sldId id="393" r:id="rId5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CEFB"/>
    <a:srgbClr val="1A8AFA"/>
    <a:srgbClr val="F0F5FA"/>
    <a:srgbClr val="79DCFF"/>
    <a:srgbClr val="F4894E"/>
    <a:srgbClr val="FBBB93"/>
    <a:srgbClr val="FFA72A"/>
    <a:srgbClr val="E85C0E"/>
    <a:srgbClr val="FFF0D9"/>
    <a:srgbClr val="0097C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4" autoAdjust="0"/>
    <p:restoredTop sz="94533" autoAdjust="0"/>
  </p:normalViewPr>
  <p:slideViewPr>
    <p:cSldViewPr>
      <p:cViewPr varScale="1">
        <p:scale>
          <a:sx n="92" d="100"/>
          <a:sy n="92" d="100"/>
        </p:scale>
        <p:origin x="246" y="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3/1/2016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50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896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911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6136E-D2E3-4A96-8B3C-E2FA05464936}" type="datetime1">
              <a:rPr lang="en-US" smtClean="0"/>
              <a:t>3/1/2016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D9D57-9218-401E-B616-5BEFDECDB3CA}" type="datetime1">
              <a:rPr lang="en-US" smtClean="0"/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org/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reativecommons.org/licenses/by-nc-sa/4.0/" TargetMode="External"/><Relationship Id="rId5" Type="http://schemas.openxmlformats.org/officeDocument/2006/relationships/hyperlink" Target="http://softuni.bg/" TargetMode="External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hyperlink" Target="http://www.indeavr.com/" TargetMode="External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://www.luxoft.com/" TargetMode="External"/><Relationship Id="rId21" Type="http://schemas.openxmlformats.org/officeDocument/2006/relationships/image" Target="../media/image28.png"/><Relationship Id="rId7" Type="http://schemas.openxmlformats.org/officeDocument/2006/relationships/hyperlink" Target="http://komfo.com/" TargetMode="External"/><Relationship Id="rId12" Type="http://schemas.openxmlformats.org/officeDocument/2006/relationships/image" Target="../media/image24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11" Type="http://schemas.openxmlformats.org/officeDocument/2006/relationships/hyperlink" Target="http://www.softwaregroup-bg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s://softuni.bg/trainings/1308/data-structures-february-2016" TargetMode="External"/><Relationship Id="rId10" Type="http://schemas.openxmlformats.org/officeDocument/2006/relationships/image" Target="../media/image23.png"/><Relationship Id="rId19" Type="http://schemas.openxmlformats.org/officeDocument/2006/relationships/image" Target="../media/image27.png"/><Relationship Id="rId4" Type="http://schemas.openxmlformats.org/officeDocument/2006/relationships/image" Target="../media/image20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25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telerikacademy.com/Courses/Courses/Details/186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10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2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79812" y="3968769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4833480" y="4054186"/>
            <a:ext cx="1808445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DFS and BFS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6" name="Picture 2" descr="C:\Trash\network-technology.png"/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4" cstate="print"/>
          <a:srcRect t="14021" b="14021"/>
          <a:stretch>
            <a:fillRect/>
          </a:stretch>
        </p:blipFill>
        <p:spPr bwMode="auto">
          <a:xfrm>
            <a:off x="7034163" y="3993185"/>
            <a:ext cx="4376436" cy="2259565"/>
          </a:xfrm>
          <a:prstGeom prst="roundRect">
            <a:avLst>
              <a:gd name="adj" fmla="val 44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77198"/>
            <a:ext cx="3187613" cy="525135"/>
          </a:xfrm>
        </p:spPr>
        <p:txBody>
          <a:bodyPr/>
          <a:lstStyle/>
          <a:p>
            <a:r>
              <a:rPr lang="en-US" smtClean="0"/>
              <a:t>SoftUni Team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147097"/>
            <a:ext cx="3187614" cy="444343"/>
          </a:xfrm>
        </p:spPr>
        <p:txBody>
          <a:bodyPr/>
          <a:lstStyle/>
          <a:p>
            <a:r>
              <a:rPr lang="en-US" smtClean="0"/>
              <a:t>Technical Trainers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652203"/>
            <a:ext cx="3187613" cy="363552"/>
          </a:xfrm>
        </p:spPr>
        <p:txBody>
          <a:bodyPr/>
          <a:lstStyle/>
          <a:p>
            <a:r>
              <a:rPr lang="en-US" smtClean="0"/>
              <a:t>Software University</a:t>
            </a:r>
            <a:endParaRPr lang="en-US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993365"/>
            <a:ext cx="3187613" cy="331235"/>
          </a:xfrm>
        </p:spPr>
        <p:txBody>
          <a:bodyPr/>
          <a:lstStyle/>
          <a:p>
            <a:r>
              <a:rPr lang="en-US" smtClean="0">
                <a:hlinkClick r:id="rId5"/>
              </a:rPr>
              <a:t>http://softuni.bg</a:t>
            </a:r>
            <a:endParaRPr lang="en-US" dirty="0"/>
          </a:p>
        </p:txBody>
      </p:sp>
      <p:pic>
        <p:nvPicPr>
          <p:cNvPr id="22" name="Picture 4" title="CC-BY-NC-SA License">
            <a:hlinkClick r:id="rId6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3419946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23" name="Picture 2" title="Software University Foundation">
            <a:hlinkClick r:id="rId8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2133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17" name="Title 4"/>
          <p:cNvSpPr>
            <a:spLocks noGrp="1"/>
          </p:cNvSpPr>
          <p:nvPr/>
        </p:nvSpPr>
        <p:spPr>
          <a:xfrm>
            <a:off x="3518113" y="457200"/>
            <a:ext cx="7910299" cy="17049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Tree and Graph</a:t>
            </a:r>
            <a:br>
              <a:rPr lang="en-US" dirty="0" smtClean="0"/>
            </a:br>
            <a:r>
              <a:rPr lang="en-US" dirty="0" smtClean="0"/>
              <a:t>Traversal </a:t>
            </a:r>
            <a:r>
              <a:rPr lang="en-US" dirty="0"/>
              <a:t>Algorithms</a:t>
            </a:r>
          </a:p>
        </p:txBody>
      </p:sp>
      <p:sp>
        <p:nvSpPr>
          <p:cNvPr id="24" name="Subtitle 5"/>
          <p:cNvSpPr>
            <a:spLocks noGrp="1"/>
          </p:cNvSpPr>
          <p:nvPr/>
        </p:nvSpPr>
        <p:spPr>
          <a:xfrm>
            <a:off x="3518113" y="2270099"/>
            <a:ext cx="7910299" cy="1311301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Breadth-</a:t>
            </a:r>
            <a:r>
              <a:rPr lang="en-US" dirty="0"/>
              <a:t>F</a:t>
            </a:r>
            <a:r>
              <a:rPr lang="en-US" dirty="0" smtClean="0"/>
              <a:t>irst Search (</a:t>
            </a:r>
            <a:r>
              <a:rPr lang="en-US" dirty="0"/>
              <a:t>BFS</a:t>
            </a:r>
            <a:r>
              <a:rPr lang="en-US" dirty="0" smtClean="0"/>
              <a:t>) and Depth-First-Search (</a:t>
            </a:r>
            <a:r>
              <a:rPr lang="en-US" dirty="0"/>
              <a:t>DFS)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Stack: 7, 19, 12</a:t>
            </a:r>
          </a:p>
          <a:p>
            <a:r>
              <a:rPr lang="en-US" smtClean="0"/>
              <a:t>Output: 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in Action (Step 5)</a:t>
            </a:r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3500" y="1905000"/>
            <a:ext cx="4902318" cy="40386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69850" cmpd="sng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Right Arrow 58"/>
          <p:cNvSpPr/>
          <p:nvPr/>
        </p:nvSpPr>
        <p:spPr>
          <a:xfrm rot="16200000">
            <a:off x="4675038" y="6106729"/>
            <a:ext cx="350752" cy="248911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8016958" y="1562332"/>
            <a:ext cx="3091551" cy="1033890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Enter recursively into the first child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93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Stack: 7, 19</a:t>
            </a:r>
          </a:p>
          <a:p>
            <a:r>
              <a:rPr lang="en-US" smtClean="0"/>
              <a:t>Output: 1, 12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in Action (Step 6)</a:t>
            </a:r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3500" y="1905000"/>
            <a:ext cx="4902318" cy="40386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7" name="Right Arrow 26"/>
          <p:cNvSpPr/>
          <p:nvPr/>
        </p:nvSpPr>
        <p:spPr>
          <a:xfrm>
            <a:off x="3806001" y="3805054"/>
            <a:ext cx="507868" cy="252000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8016958" y="1339154"/>
            <a:ext cx="3335254" cy="1480246"/>
          </a:xfrm>
          <a:prstGeom prst="wedgeRoundRectCallout">
            <a:avLst>
              <a:gd name="adj1" fmla="val -72910"/>
              <a:gd name="adj2" fmla="val 461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Return back from recursion and print the last visited node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81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Stack: 7, 19, 31</a:t>
            </a:r>
          </a:p>
          <a:p>
            <a:r>
              <a:rPr lang="en-US" smtClean="0"/>
              <a:t>Output: 1, 12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in Action (Step 7)</a:t>
            </a:r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3500" y="1905000"/>
            <a:ext cx="4902318" cy="40386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69850" cmpd="sng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5471" cy="710916"/>
            </a:xfrm>
            <a:prstGeom prst="line">
              <a:avLst/>
            </a:prstGeom>
            <a:noFill/>
            <a:ln w="69850" cmpd="sng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Right Arrow 23"/>
          <p:cNvSpPr/>
          <p:nvPr/>
        </p:nvSpPr>
        <p:spPr>
          <a:xfrm rot="16200000">
            <a:off x="5679614" y="6106729"/>
            <a:ext cx="350752" cy="248911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8016958" y="1562332"/>
            <a:ext cx="3091551" cy="1033890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Enter recursively into the first child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02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Stack: 7, 19</a:t>
            </a:r>
          </a:p>
          <a:p>
            <a:r>
              <a:rPr lang="en-US" smtClean="0"/>
              <a:t>Output: 1, 12, 31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in Action (Step 8)</a:t>
            </a:r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3500" y="1905000"/>
            <a:ext cx="4902318" cy="40386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>
            <a:off x="3806001" y="3805054"/>
            <a:ext cx="507868" cy="252000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016958" y="1339154"/>
            <a:ext cx="3335254" cy="1480246"/>
          </a:xfrm>
          <a:prstGeom prst="wedgeRoundRectCallout">
            <a:avLst>
              <a:gd name="adj1" fmla="val -72910"/>
              <a:gd name="adj2" fmla="val 461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Return back from recursion and print the last visited node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60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Stack: 7</a:t>
            </a:r>
          </a:p>
          <a:p>
            <a:r>
              <a:rPr lang="en-US" smtClean="0"/>
              <a:t>Output: 1, 12, 31, 19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in Action (Step 9)</a:t>
            </a:r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3500" y="1905000"/>
            <a:ext cx="4902318" cy="40386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>
            <a:off x="5027612" y="2153822"/>
            <a:ext cx="507868" cy="252000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016958" y="1339154"/>
            <a:ext cx="3335254" cy="1480246"/>
          </a:xfrm>
          <a:prstGeom prst="wedgeRoundRectCallout">
            <a:avLst>
              <a:gd name="adj1" fmla="val -72910"/>
              <a:gd name="adj2" fmla="val 461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Return back from recursion and print the last visited node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94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Stack: 7, 21</a:t>
            </a:r>
          </a:p>
          <a:p>
            <a:r>
              <a:rPr lang="en-US" smtClean="0"/>
              <a:t>Output: 1, 12, 31, 19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in Action (Step 10)</a:t>
            </a:r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3500" y="1905000"/>
            <a:ext cx="4902318" cy="4038600"/>
            <a:chOff x="4114800" y="2007160"/>
            <a:chExt cx="3677696" cy="3048000"/>
          </a:xfrm>
        </p:grpSpPr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Right Arrow 23"/>
          <p:cNvSpPr/>
          <p:nvPr/>
        </p:nvSpPr>
        <p:spPr>
          <a:xfrm rot="16200000">
            <a:off x="5968706" y="4470521"/>
            <a:ext cx="350752" cy="248911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AutoShape 5"/>
          <p:cNvSpPr>
            <a:spLocks noChangeArrowheads="1"/>
          </p:cNvSpPr>
          <p:nvPr/>
        </p:nvSpPr>
        <p:spPr bwMode="auto">
          <a:xfrm>
            <a:off x="8016958" y="1562332"/>
            <a:ext cx="3091551" cy="1033890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Enter recursively into the first child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31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Stack: 7</a:t>
            </a:r>
          </a:p>
          <a:p>
            <a:r>
              <a:rPr lang="en-US" smtClean="0"/>
              <a:t>Output: 1, 12, 31, 19, 21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in Action (Step 11)</a:t>
            </a:r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3500" y="1905000"/>
            <a:ext cx="4902318" cy="40386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 flipH="1">
            <a:off x="6731416" y="2153822"/>
            <a:ext cx="507868" cy="252000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AutoShape 5"/>
          <p:cNvSpPr>
            <a:spLocks noChangeArrowheads="1"/>
          </p:cNvSpPr>
          <p:nvPr/>
        </p:nvSpPr>
        <p:spPr bwMode="auto">
          <a:xfrm>
            <a:off x="8016958" y="1339154"/>
            <a:ext cx="3335254" cy="1480246"/>
          </a:xfrm>
          <a:prstGeom prst="wedgeRoundRectCallout">
            <a:avLst>
              <a:gd name="adj1" fmla="val -72910"/>
              <a:gd name="adj2" fmla="val 461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Return back from recursion and print the last visited node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05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Stack: 7, 14</a:t>
            </a:r>
          </a:p>
          <a:p>
            <a:r>
              <a:rPr lang="en-US" smtClean="0"/>
              <a:t>Output: 1, 12, 31, 19, 21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in Action (Step 12)</a:t>
            </a:r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3500" y="1905000"/>
            <a:ext cx="4902318" cy="4038600"/>
            <a:chOff x="4114800" y="2007160"/>
            <a:chExt cx="3677696" cy="3048000"/>
          </a:xfrm>
        </p:grpSpPr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292850" y="2515160"/>
              <a:ext cx="670658" cy="790749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 flipH="1">
            <a:off x="8093358" y="3819568"/>
            <a:ext cx="507868" cy="252000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016958" y="1562332"/>
            <a:ext cx="3091551" cy="1033890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Enter recursively into the first child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41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Stack: 7, 14, 23</a:t>
            </a:r>
          </a:p>
          <a:p>
            <a:r>
              <a:rPr lang="en-US" smtClean="0"/>
              <a:t>Output: 1, 12, 31, 19, 21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in Action (Step 13)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 rot="16200000">
            <a:off x="6782415" y="6090817"/>
            <a:ext cx="350752" cy="248911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0" name="Group 40"/>
          <p:cNvGrpSpPr/>
          <p:nvPr/>
        </p:nvGrpSpPr>
        <p:grpSpPr>
          <a:xfrm>
            <a:off x="3453500" y="1905000"/>
            <a:ext cx="4902318" cy="4038600"/>
            <a:chOff x="4114800" y="2007160"/>
            <a:chExt cx="3677696" cy="3048000"/>
          </a:xfrm>
        </p:grpSpPr>
        <p:sp>
          <p:nvSpPr>
            <p:cNvPr id="61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63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65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78" name="AutoShape 5"/>
          <p:cNvSpPr>
            <a:spLocks noChangeArrowheads="1"/>
          </p:cNvSpPr>
          <p:nvPr/>
        </p:nvSpPr>
        <p:spPr bwMode="auto">
          <a:xfrm>
            <a:off x="8016958" y="1562332"/>
            <a:ext cx="3091551" cy="1033890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Enter recursively into the first child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39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7, 14</a:t>
            </a:r>
          </a:p>
          <a:p>
            <a:r>
              <a:rPr lang="en-US" dirty="0" smtClean="0"/>
              <a:t>Output: 1, 12, 31, 19, 21,</a:t>
            </a:r>
            <a:br>
              <a:rPr lang="en-US" dirty="0" smtClean="0"/>
            </a:br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in Action (Step 14)</a:t>
            </a:r>
            <a:endParaRPr lang="en-US" dirty="0"/>
          </a:p>
        </p:txBody>
      </p:sp>
      <p:grpSp>
        <p:nvGrpSpPr>
          <p:cNvPr id="26" name="Group 40"/>
          <p:cNvGrpSpPr/>
          <p:nvPr/>
        </p:nvGrpSpPr>
        <p:grpSpPr>
          <a:xfrm>
            <a:off x="3453500" y="1905000"/>
            <a:ext cx="4902318" cy="4038600"/>
            <a:chOff x="4114800" y="2007160"/>
            <a:chExt cx="3677696" cy="3048000"/>
          </a:xfrm>
        </p:grpSpPr>
        <p:sp>
          <p:nvSpPr>
            <p:cNvPr id="27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2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3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78" name="Right Arrow 77"/>
          <p:cNvSpPr/>
          <p:nvPr/>
        </p:nvSpPr>
        <p:spPr>
          <a:xfrm flipH="1">
            <a:off x="8093358" y="3819568"/>
            <a:ext cx="507868" cy="252000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AutoShape 5"/>
          <p:cNvSpPr>
            <a:spLocks noChangeArrowheads="1"/>
          </p:cNvSpPr>
          <p:nvPr/>
        </p:nvSpPr>
        <p:spPr bwMode="auto">
          <a:xfrm>
            <a:off x="8016958" y="1339154"/>
            <a:ext cx="3335254" cy="1480246"/>
          </a:xfrm>
          <a:prstGeom prst="wedgeRoundRectCallout">
            <a:avLst>
              <a:gd name="adj1" fmla="val -72910"/>
              <a:gd name="adj2" fmla="val 461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Return back from recursion and print the last visited node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32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buFontTx/>
              <a:buAutoNum type="arabicPeriod"/>
            </a:pPr>
            <a:r>
              <a:rPr lang="en-US" dirty="0" smtClean="0"/>
              <a:t>Traversing </a:t>
            </a:r>
            <a:r>
              <a:rPr lang="en-US" dirty="0"/>
              <a:t>Tree-Like Structures</a:t>
            </a:r>
          </a:p>
          <a:p>
            <a:pPr marL="715963" lvl="1" indent="-368300"/>
            <a:r>
              <a:rPr lang="en-US" dirty="0" smtClean="0"/>
              <a:t>Depth-First </a:t>
            </a:r>
            <a:r>
              <a:rPr lang="en-US" dirty="0"/>
              <a:t>Search (DFS</a:t>
            </a:r>
            <a:r>
              <a:rPr lang="en-US" dirty="0" smtClean="0"/>
              <a:t>)</a:t>
            </a:r>
          </a:p>
          <a:p>
            <a:pPr marL="981075" lvl="2" indent="-330200"/>
            <a:r>
              <a:rPr lang="en-US" dirty="0" smtClean="0"/>
              <a:t>Recursive implementation</a:t>
            </a:r>
          </a:p>
          <a:p>
            <a:pPr marL="981075" lvl="2" indent="-330200"/>
            <a:r>
              <a:rPr lang="en-US" dirty="0" smtClean="0"/>
              <a:t>Stack-based implementation</a:t>
            </a:r>
          </a:p>
          <a:p>
            <a:pPr marL="715963" lvl="1" indent="-368300"/>
            <a:r>
              <a:rPr lang="en-US" dirty="0"/>
              <a:t>Breadth-First Search (BFS)</a:t>
            </a:r>
          </a:p>
          <a:p>
            <a:pPr marL="981075" lvl="2" indent="-330200"/>
            <a:r>
              <a:rPr lang="en-US" dirty="0"/>
              <a:t>Queue-based implementation</a:t>
            </a:r>
          </a:p>
          <a:p>
            <a:pPr marL="981075" lvl="2" indent="-330200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611" y="1237425"/>
            <a:ext cx="3886201" cy="501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7, 14, 6</a:t>
            </a:r>
          </a:p>
          <a:p>
            <a:r>
              <a:rPr lang="en-US" dirty="0" smtClean="0"/>
              <a:t>Output: 1, 12, 31, 19, 21,</a:t>
            </a:r>
            <a:br>
              <a:rPr lang="en-US" dirty="0" smtClean="0"/>
            </a:br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in Action (Step 15)</a:t>
            </a:r>
            <a:endParaRPr lang="en-US" dirty="0"/>
          </a:p>
        </p:txBody>
      </p:sp>
      <p:grpSp>
        <p:nvGrpSpPr>
          <p:cNvPr id="26" name="Group 40"/>
          <p:cNvGrpSpPr/>
          <p:nvPr/>
        </p:nvGrpSpPr>
        <p:grpSpPr>
          <a:xfrm>
            <a:off x="3453500" y="1905000"/>
            <a:ext cx="4902318" cy="4038600"/>
            <a:chOff x="4114800" y="2007160"/>
            <a:chExt cx="3677696" cy="3048000"/>
          </a:xfrm>
        </p:grpSpPr>
        <p:sp>
          <p:nvSpPr>
            <p:cNvPr id="27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2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3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 flipH="1">
            <a:off x="8571539" y="5410059"/>
            <a:ext cx="507868" cy="252000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016958" y="1562332"/>
            <a:ext cx="3091551" cy="1033890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Enter recursively into the first child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04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7, 14</a:t>
            </a:r>
          </a:p>
          <a:p>
            <a:r>
              <a:rPr lang="en-US" dirty="0" smtClean="0"/>
              <a:t>Output: 1, 12, 31, 19, 21,</a:t>
            </a:r>
            <a:br>
              <a:rPr lang="en-US" dirty="0" smtClean="0"/>
            </a:br>
            <a:r>
              <a:rPr lang="en-US" dirty="0" smtClean="0"/>
              <a:t>23, 6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in Action (Step 16)</a:t>
            </a:r>
            <a:endParaRPr lang="en-US" dirty="0"/>
          </a:p>
        </p:txBody>
      </p:sp>
      <p:grpSp>
        <p:nvGrpSpPr>
          <p:cNvPr id="24" name="Group 40"/>
          <p:cNvGrpSpPr/>
          <p:nvPr/>
        </p:nvGrpSpPr>
        <p:grpSpPr>
          <a:xfrm>
            <a:off x="3453500" y="1905000"/>
            <a:ext cx="4902318" cy="4038600"/>
            <a:chOff x="4114800" y="2007160"/>
            <a:chExt cx="3677696" cy="3048000"/>
          </a:xfrm>
        </p:grpSpPr>
        <p:sp>
          <p:nvSpPr>
            <p:cNvPr id="27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2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3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 flipH="1">
            <a:off x="8093358" y="3819568"/>
            <a:ext cx="507868" cy="252000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016958" y="1339154"/>
            <a:ext cx="3335254" cy="1480246"/>
          </a:xfrm>
          <a:prstGeom prst="wedgeRoundRectCallout">
            <a:avLst>
              <a:gd name="adj1" fmla="val -72910"/>
              <a:gd name="adj2" fmla="val 461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Return back from recursion and print the last visited node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49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7</a:t>
            </a:r>
          </a:p>
          <a:p>
            <a:r>
              <a:rPr lang="en-US" dirty="0" smtClean="0"/>
              <a:t>Output: 1, 12, 31, 19, 21,</a:t>
            </a:r>
            <a:br>
              <a:rPr lang="en-US" dirty="0" smtClean="0"/>
            </a:br>
            <a:r>
              <a:rPr lang="en-US" dirty="0" smtClean="0"/>
              <a:t>23, 6, 14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in Action (Step 17)</a:t>
            </a:r>
            <a:endParaRPr lang="en-US" dirty="0"/>
          </a:p>
        </p:txBody>
      </p:sp>
      <p:grpSp>
        <p:nvGrpSpPr>
          <p:cNvPr id="24" name="Group 40"/>
          <p:cNvGrpSpPr/>
          <p:nvPr/>
        </p:nvGrpSpPr>
        <p:grpSpPr>
          <a:xfrm>
            <a:off x="3453500" y="1905000"/>
            <a:ext cx="4902318" cy="4038600"/>
            <a:chOff x="4114800" y="2007160"/>
            <a:chExt cx="3677696" cy="3048000"/>
          </a:xfrm>
        </p:grpSpPr>
        <p:sp>
          <p:nvSpPr>
            <p:cNvPr id="26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28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30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 flipH="1">
            <a:off x="6731416" y="2153822"/>
            <a:ext cx="507868" cy="252000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016958" y="1339154"/>
            <a:ext cx="3335254" cy="1480246"/>
          </a:xfrm>
          <a:prstGeom prst="wedgeRoundRectCallout">
            <a:avLst>
              <a:gd name="adj1" fmla="val -72910"/>
              <a:gd name="adj2" fmla="val 461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Return back from recursion and print the last visited node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6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Stack: (empty)</a:t>
            </a:r>
          </a:p>
          <a:p>
            <a:r>
              <a:rPr lang="en-US" smtClean="0"/>
              <a:t>Output: 1, 12, 31, 19, 21,</a:t>
            </a:r>
            <a:br>
              <a:rPr lang="en-US" smtClean="0"/>
            </a:br>
            <a:r>
              <a:rPr lang="en-US" smtClean="0"/>
              <a:t>23, 6, 14, 7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in Action (Step 18)</a:t>
            </a:r>
            <a:endParaRPr lang="en-US" dirty="0"/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8108261" y="1476293"/>
            <a:ext cx="2405751" cy="1033890"/>
          </a:xfrm>
          <a:prstGeom prst="wedgeRoundRectCallout">
            <a:avLst>
              <a:gd name="adj1" fmla="val -75727"/>
              <a:gd name="adj2" fmla="val 5278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DFS traversal </a:t>
            </a:r>
            <a:r>
              <a:rPr lang="en-US" sz="2800" dirty="0">
                <a:solidFill>
                  <a:srgbClr val="FFFFFF"/>
                </a:solidFill>
              </a:rPr>
              <a:t>finished</a:t>
            </a:r>
            <a:endParaRPr lang="bg-BG" sz="2800" dirty="0">
              <a:solidFill>
                <a:srgbClr val="FFFFFF"/>
              </a:solidFill>
            </a:endParaRPr>
          </a:p>
        </p:txBody>
      </p:sp>
      <p:grpSp>
        <p:nvGrpSpPr>
          <p:cNvPr id="24" name="Group 40"/>
          <p:cNvGrpSpPr/>
          <p:nvPr/>
        </p:nvGrpSpPr>
        <p:grpSpPr>
          <a:xfrm>
            <a:off x="3453500" y="1905000"/>
            <a:ext cx="4902318" cy="4038600"/>
            <a:chOff x="4114800" y="2007160"/>
            <a:chExt cx="3677696" cy="3048000"/>
          </a:xfrm>
        </p:grpSpPr>
        <p:sp>
          <p:nvSpPr>
            <p:cNvPr id="25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28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30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433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26" name="Content Placeholder 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The DFS algorithm for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graph traversals </a:t>
            </a:r>
            <a:r>
              <a:rPr lang="en-US" sz="32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should visit each node exactly once </a:t>
            </a:r>
            <a:r>
              <a:rPr lang="en-US" sz="3200" dirty="0" smtClean="0">
                <a:solidFill>
                  <a:schemeClr val="tx1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 it should track all visited / unvisited nodes:</a:t>
            </a:r>
            <a:endParaRPr lang="en-US" sz="3200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(DFS) for Graphs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2587" y="2286000"/>
            <a:ext cx="6291423" cy="42073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visited[0 …</a:t>
            </a:r>
            <a:r>
              <a:rPr lang="en-US" sz="2600" b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n-1]</a:t>
            </a:r>
            <a:r>
              <a:rPr lang="en-US" sz="2600" b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600" b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</a:t>
            </a:r>
            <a:r>
              <a:rPr lang="en-US" sz="2600" b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6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6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en-US" sz="2600" b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n-1) DFS(v)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DFS (</a:t>
            </a:r>
            <a:r>
              <a:rPr lang="en-US" sz="2600" b="1" i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</a:t>
            </a:r>
            <a:r>
              <a:rPr lang="en-US" sz="26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if not visited[</a:t>
            </a:r>
            <a:r>
              <a:rPr lang="en-US" sz="2600" b="1" i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</a:t>
            </a:r>
            <a:r>
              <a:rPr lang="en-US" sz="26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visited[</a:t>
            </a:r>
            <a:r>
              <a:rPr lang="en-US" sz="2600" b="1" i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</a:t>
            </a:r>
            <a:r>
              <a:rPr lang="en-US" sz="26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600" b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600" b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each child </a:t>
            </a:r>
            <a:r>
              <a:rPr lang="en-US" sz="2600" b="1" i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26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of </a:t>
            </a:r>
            <a:r>
              <a:rPr lang="en-US" sz="2600" b="1" i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DFS(</a:t>
            </a:r>
            <a:r>
              <a:rPr lang="en-US" sz="2600" b="1" i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26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 </a:t>
            </a:r>
            <a:r>
              <a:rPr lang="en-US" sz="2600" b="1" i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</a:t>
            </a:r>
            <a:r>
              <a:rPr lang="en-US" sz="26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7726185" y="2491368"/>
            <a:ext cx="3473628" cy="3785884"/>
            <a:chOff x="7647164" y="2571811"/>
            <a:chExt cx="3338777" cy="3785884"/>
          </a:xfrm>
        </p:grpSpPr>
        <p:sp>
          <p:nvSpPr>
            <p:cNvPr id="39" name="Oval 38"/>
            <p:cNvSpPr>
              <a:spLocks noChangeAspect="1" noChangeArrowheads="1"/>
            </p:cNvSpPr>
            <p:nvPr/>
          </p:nvSpPr>
          <p:spPr bwMode="auto">
            <a:xfrm>
              <a:off x="9040670" y="2571811"/>
              <a:ext cx="686334" cy="69673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0</a:t>
              </a:r>
            </a:p>
          </p:txBody>
        </p:sp>
        <p:sp>
          <p:nvSpPr>
            <p:cNvPr id="40" name="Oval 39"/>
            <p:cNvSpPr>
              <a:spLocks noChangeAspect="1" noChangeArrowheads="1"/>
            </p:cNvSpPr>
            <p:nvPr/>
          </p:nvSpPr>
          <p:spPr bwMode="auto">
            <a:xfrm>
              <a:off x="7647164" y="3012674"/>
              <a:ext cx="686334" cy="69454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</a:p>
          </p:txBody>
        </p:sp>
        <p:sp>
          <p:nvSpPr>
            <p:cNvPr id="41" name="Oval 40"/>
            <p:cNvSpPr>
              <a:spLocks noChangeAspect="1" noChangeArrowheads="1"/>
            </p:cNvSpPr>
            <p:nvPr/>
          </p:nvSpPr>
          <p:spPr bwMode="auto">
            <a:xfrm>
              <a:off x="7651031" y="4469846"/>
              <a:ext cx="686336" cy="69673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</a:p>
          </p:txBody>
        </p:sp>
        <p:sp>
          <p:nvSpPr>
            <p:cNvPr id="42" name="Oval 41"/>
            <p:cNvSpPr>
              <a:spLocks noChangeAspect="1" noChangeArrowheads="1"/>
            </p:cNvSpPr>
            <p:nvPr/>
          </p:nvSpPr>
          <p:spPr bwMode="auto">
            <a:xfrm>
              <a:off x="8962658" y="3771271"/>
              <a:ext cx="684170" cy="69673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</a:p>
          </p:txBody>
        </p:sp>
        <p:sp>
          <p:nvSpPr>
            <p:cNvPr id="43" name="Oval 42"/>
            <p:cNvSpPr>
              <a:spLocks noChangeAspect="1" noChangeArrowheads="1"/>
            </p:cNvSpPr>
            <p:nvPr/>
          </p:nvSpPr>
          <p:spPr bwMode="auto">
            <a:xfrm>
              <a:off x="10269589" y="4635384"/>
              <a:ext cx="686334" cy="69673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</a:p>
          </p:txBody>
        </p:sp>
        <p:sp>
          <p:nvSpPr>
            <p:cNvPr id="44" name="Oval 43"/>
            <p:cNvSpPr>
              <a:spLocks noChangeAspect="1" noChangeArrowheads="1"/>
            </p:cNvSpPr>
            <p:nvPr/>
          </p:nvSpPr>
          <p:spPr bwMode="auto">
            <a:xfrm>
              <a:off x="9786913" y="5658425"/>
              <a:ext cx="686334" cy="69673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</a:p>
          </p:txBody>
        </p:sp>
        <p:cxnSp>
          <p:nvCxnSpPr>
            <p:cNvPr id="45" name="AutoShape 12"/>
            <p:cNvCxnSpPr>
              <a:cxnSpLocks noChangeAspect="1" noChangeShapeType="1"/>
              <a:stCxn id="39" idx="2"/>
              <a:endCxn id="40" idx="6"/>
            </p:cNvCxnSpPr>
            <p:nvPr/>
          </p:nvCxnSpPr>
          <p:spPr bwMode="auto">
            <a:xfrm flipH="1">
              <a:off x="8333498" y="2920180"/>
              <a:ext cx="707172" cy="43976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46" name="AutoShape 13"/>
            <p:cNvCxnSpPr>
              <a:cxnSpLocks noChangeAspect="1" noChangeShapeType="1"/>
              <a:stCxn id="39" idx="6"/>
              <a:endCxn id="56" idx="1"/>
            </p:cNvCxnSpPr>
            <p:nvPr/>
          </p:nvCxnSpPr>
          <p:spPr bwMode="auto">
            <a:xfrm>
              <a:off x="9727005" y="2920180"/>
              <a:ext cx="674961" cy="604757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47" name="AutoShape 14"/>
            <p:cNvCxnSpPr>
              <a:cxnSpLocks noChangeAspect="1" noChangeShapeType="1"/>
              <a:stCxn id="56" idx="4"/>
              <a:endCxn id="43" idx="0"/>
            </p:cNvCxnSpPr>
            <p:nvPr/>
          </p:nvCxnSpPr>
          <p:spPr bwMode="auto">
            <a:xfrm flipH="1">
              <a:off x="10612756" y="4119641"/>
              <a:ext cx="31100" cy="51574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48" name="AutoShape 15"/>
            <p:cNvCxnSpPr>
              <a:cxnSpLocks noChangeAspect="1" noChangeShapeType="1"/>
              <a:stCxn id="40" idx="5"/>
              <a:endCxn id="42" idx="1"/>
            </p:cNvCxnSpPr>
            <p:nvPr/>
          </p:nvCxnSpPr>
          <p:spPr bwMode="auto">
            <a:xfrm>
              <a:off x="8232987" y="3605502"/>
              <a:ext cx="829865" cy="26780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49" name="AutoShape 16"/>
            <p:cNvCxnSpPr>
              <a:cxnSpLocks noChangeAspect="1" noChangeShapeType="1"/>
              <a:stCxn id="40" idx="4"/>
              <a:endCxn id="41" idx="0"/>
            </p:cNvCxnSpPr>
            <p:nvPr/>
          </p:nvCxnSpPr>
          <p:spPr bwMode="auto">
            <a:xfrm>
              <a:off x="7990331" y="3707215"/>
              <a:ext cx="3868" cy="762631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51" name="AutoShape 25"/>
            <p:cNvCxnSpPr>
              <a:cxnSpLocks noChangeAspect="1" noChangeShapeType="1"/>
              <a:stCxn id="56" idx="2"/>
              <a:endCxn id="42" idx="7"/>
            </p:cNvCxnSpPr>
            <p:nvPr/>
          </p:nvCxnSpPr>
          <p:spPr bwMode="auto">
            <a:xfrm flipH="1">
              <a:off x="9546634" y="3771272"/>
              <a:ext cx="755137" cy="10203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54" name="AutoShape 28"/>
            <p:cNvCxnSpPr>
              <a:cxnSpLocks noChangeAspect="1" noChangeShapeType="1"/>
              <a:stCxn id="41" idx="6"/>
              <a:endCxn id="42" idx="3"/>
            </p:cNvCxnSpPr>
            <p:nvPr/>
          </p:nvCxnSpPr>
          <p:spPr bwMode="auto">
            <a:xfrm flipV="1">
              <a:off x="8337367" y="4365975"/>
              <a:ext cx="725485" cy="45224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55" name="AutoShape 29"/>
            <p:cNvCxnSpPr>
              <a:cxnSpLocks noChangeAspect="1" noChangeShapeType="1"/>
              <a:stCxn id="42" idx="5"/>
              <a:endCxn id="43" idx="1"/>
            </p:cNvCxnSpPr>
            <p:nvPr/>
          </p:nvCxnSpPr>
          <p:spPr bwMode="auto">
            <a:xfrm>
              <a:off x="9546634" y="4365975"/>
              <a:ext cx="823467" cy="37144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56" name="Oval 55"/>
            <p:cNvSpPr>
              <a:spLocks noChangeAspect="1" noChangeArrowheads="1"/>
            </p:cNvSpPr>
            <p:nvPr/>
          </p:nvSpPr>
          <p:spPr bwMode="auto">
            <a:xfrm>
              <a:off x="10301771" y="3422902"/>
              <a:ext cx="684170" cy="69673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</a:p>
          </p:txBody>
        </p:sp>
        <p:sp>
          <p:nvSpPr>
            <p:cNvPr id="57" name="Oval 56"/>
            <p:cNvSpPr>
              <a:spLocks noChangeAspect="1" noChangeArrowheads="1"/>
            </p:cNvSpPr>
            <p:nvPr/>
          </p:nvSpPr>
          <p:spPr bwMode="auto">
            <a:xfrm>
              <a:off x="8145109" y="5660956"/>
              <a:ext cx="686334" cy="69673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8</a:t>
              </a:r>
            </a:p>
          </p:txBody>
        </p:sp>
        <p:sp>
          <p:nvSpPr>
            <p:cNvPr id="58" name="Oval 57"/>
            <p:cNvSpPr>
              <a:spLocks noChangeAspect="1" noChangeArrowheads="1"/>
            </p:cNvSpPr>
            <p:nvPr/>
          </p:nvSpPr>
          <p:spPr bwMode="auto">
            <a:xfrm>
              <a:off x="8961533" y="4894295"/>
              <a:ext cx="686334" cy="69673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</a:p>
          </p:txBody>
        </p:sp>
        <p:cxnSp>
          <p:nvCxnSpPr>
            <p:cNvPr id="59" name="AutoShape 28"/>
            <p:cNvCxnSpPr>
              <a:cxnSpLocks noChangeAspect="1" noChangeShapeType="1"/>
              <a:stCxn id="57" idx="6"/>
              <a:endCxn id="44" idx="2"/>
            </p:cNvCxnSpPr>
            <p:nvPr/>
          </p:nvCxnSpPr>
          <p:spPr bwMode="auto">
            <a:xfrm flipV="1">
              <a:off x="8831444" y="6006795"/>
              <a:ext cx="955469" cy="2531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39021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814" y="4054563"/>
            <a:ext cx="8839198" cy="820600"/>
          </a:xfrm>
        </p:spPr>
        <p:txBody>
          <a:bodyPr/>
          <a:lstStyle/>
          <a:p>
            <a:pPr marL="442913" indent="-442913"/>
            <a:r>
              <a:rPr lang="en-US" dirty="0" smtClean="0"/>
              <a:t>Lab Exercise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674814" y="4959235"/>
            <a:ext cx="8839198" cy="1365365"/>
          </a:xfrm>
        </p:spPr>
        <p:txBody>
          <a:bodyPr/>
          <a:lstStyle/>
          <a:p>
            <a:r>
              <a:rPr lang="en-US" dirty="0" smtClean="0"/>
              <a:t>Find the Connected Components</a:t>
            </a:r>
            <a:br>
              <a:rPr lang="en-US" dirty="0" smtClean="0"/>
            </a:br>
            <a:r>
              <a:rPr lang="en-US" dirty="0" smtClean="0"/>
              <a:t>in a Graph with DFS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141412" y="990600"/>
            <a:ext cx="2610304" cy="2874756"/>
            <a:chOff x="7651031" y="2571811"/>
            <a:chExt cx="3334910" cy="3821113"/>
          </a:xfrm>
        </p:grpSpPr>
        <p:sp>
          <p:nvSpPr>
            <p:cNvPr id="8" name="Oval 7"/>
            <p:cNvSpPr>
              <a:spLocks noChangeAspect="1" noChangeArrowheads="1"/>
            </p:cNvSpPr>
            <p:nvPr/>
          </p:nvSpPr>
          <p:spPr bwMode="auto">
            <a:xfrm>
              <a:off x="9040670" y="2571811"/>
              <a:ext cx="686334" cy="69673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0</a:t>
              </a:r>
            </a:p>
          </p:txBody>
        </p:sp>
        <p:sp>
          <p:nvSpPr>
            <p:cNvPr id="9" name="Oval 8"/>
            <p:cNvSpPr>
              <a:spLocks noChangeAspect="1" noChangeArrowheads="1"/>
            </p:cNvSpPr>
            <p:nvPr/>
          </p:nvSpPr>
          <p:spPr bwMode="auto">
            <a:xfrm>
              <a:off x="7759215" y="3015286"/>
              <a:ext cx="686334" cy="69454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</a:p>
          </p:txBody>
        </p:sp>
        <p:sp>
          <p:nvSpPr>
            <p:cNvPr id="10" name="Oval 9"/>
            <p:cNvSpPr>
              <a:spLocks noChangeAspect="1" noChangeArrowheads="1"/>
            </p:cNvSpPr>
            <p:nvPr/>
          </p:nvSpPr>
          <p:spPr bwMode="auto">
            <a:xfrm>
              <a:off x="7651031" y="4469846"/>
              <a:ext cx="686336" cy="69673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</a:p>
          </p:txBody>
        </p:sp>
        <p:sp>
          <p:nvSpPr>
            <p:cNvPr id="11" name="Oval 10"/>
            <p:cNvSpPr>
              <a:spLocks noChangeAspect="1" noChangeArrowheads="1"/>
            </p:cNvSpPr>
            <p:nvPr/>
          </p:nvSpPr>
          <p:spPr bwMode="auto">
            <a:xfrm>
              <a:off x="8962658" y="3771271"/>
              <a:ext cx="684170" cy="69673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</a:p>
          </p:txBody>
        </p:sp>
        <p:sp>
          <p:nvSpPr>
            <p:cNvPr id="12" name="Oval 11"/>
            <p:cNvSpPr>
              <a:spLocks noChangeAspect="1" noChangeArrowheads="1"/>
            </p:cNvSpPr>
            <p:nvPr/>
          </p:nvSpPr>
          <p:spPr bwMode="auto">
            <a:xfrm>
              <a:off x="10269589" y="4635384"/>
              <a:ext cx="686334" cy="69673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</a:p>
          </p:txBody>
        </p:sp>
        <p:sp>
          <p:nvSpPr>
            <p:cNvPr id="13" name="Oval 12"/>
            <p:cNvSpPr>
              <a:spLocks noChangeAspect="1" noChangeArrowheads="1"/>
            </p:cNvSpPr>
            <p:nvPr/>
          </p:nvSpPr>
          <p:spPr bwMode="auto">
            <a:xfrm>
              <a:off x="9769983" y="5693654"/>
              <a:ext cx="686334" cy="696739"/>
            </a:xfrm>
            <a:prstGeom prst="ellipse">
              <a:avLst/>
            </a:prstGeom>
            <a:solidFill>
              <a:srgbClr val="E85C0E">
                <a:alpha val="50000"/>
              </a:srgbClr>
            </a:solidFill>
            <a:ln w="38100" algn="ctr">
              <a:solidFill>
                <a:srgbClr val="F4894E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</a:p>
          </p:txBody>
        </p:sp>
        <p:cxnSp>
          <p:nvCxnSpPr>
            <p:cNvPr id="14" name="AutoShape 12"/>
            <p:cNvCxnSpPr>
              <a:cxnSpLocks noChangeAspect="1" noChangeShapeType="1"/>
              <a:stCxn id="8" idx="2"/>
              <a:endCxn id="9" idx="7"/>
            </p:cNvCxnSpPr>
            <p:nvPr/>
          </p:nvCxnSpPr>
          <p:spPr bwMode="auto">
            <a:xfrm flipH="1">
              <a:off x="8345038" y="2920180"/>
              <a:ext cx="695632" cy="19681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13"/>
            <p:cNvCxnSpPr>
              <a:cxnSpLocks noChangeAspect="1" noChangeShapeType="1"/>
              <a:stCxn id="8" idx="6"/>
              <a:endCxn id="22" idx="1"/>
            </p:cNvCxnSpPr>
            <p:nvPr/>
          </p:nvCxnSpPr>
          <p:spPr bwMode="auto">
            <a:xfrm>
              <a:off x="9727005" y="2920180"/>
              <a:ext cx="674961" cy="604757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14"/>
            <p:cNvCxnSpPr>
              <a:cxnSpLocks noChangeAspect="1" noChangeShapeType="1"/>
              <a:stCxn id="22" idx="4"/>
              <a:endCxn id="12" idx="0"/>
            </p:cNvCxnSpPr>
            <p:nvPr/>
          </p:nvCxnSpPr>
          <p:spPr bwMode="auto">
            <a:xfrm flipH="1">
              <a:off x="10612756" y="4119641"/>
              <a:ext cx="31100" cy="51574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15"/>
            <p:cNvCxnSpPr>
              <a:cxnSpLocks noChangeAspect="1" noChangeShapeType="1"/>
              <a:stCxn id="9" idx="5"/>
              <a:endCxn id="11" idx="1"/>
            </p:cNvCxnSpPr>
            <p:nvPr/>
          </p:nvCxnSpPr>
          <p:spPr bwMode="auto">
            <a:xfrm>
              <a:off x="8345038" y="3608114"/>
              <a:ext cx="717814" cy="26519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16"/>
            <p:cNvCxnSpPr>
              <a:cxnSpLocks noChangeAspect="1" noChangeShapeType="1"/>
              <a:stCxn id="9" idx="4"/>
              <a:endCxn id="10" idx="0"/>
            </p:cNvCxnSpPr>
            <p:nvPr/>
          </p:nvCxnSpPr>
          <p:spPr bwMode="auto">
            <a:xfrm flipH="1">
              <a:off x="7994199" y="3709827"/>
              <a:ext cx="108183" cy="76001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25"/>
            <p:cNvCxnSpPr>
              <a:cxnSpLocks noChangeAspect="1" noChangeShapeType="1"/>
              <a:stCxn id="22" idx="2"/>
              <a:endCxn id="11" idx="7"/>
            </p:cNvCxnSpPr>
            <p:nvPr/>
          </p:nvCxnSpPr>
          <p:spPr bwMode="auto">
            <a:xfrm flipH="1">
              <a:off x="9546634" y="3771272"/>
              <a:ext cx="755137" cy="10203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28"/>
            <p:cNvCxnSpPr>
              <a:cxnSpLocks noChangeAspect="1" noChangeShapeType="1"/>
              <a:stCxn id="10" idx="6"/>
              <a:endCxn id="11" idx="3"/>
            </p:cNvCxnSpPr>
            <p:nvPr/>
          </p:nvCxnSpPr>
          <p:spPr bwMode="auto">
            <a:xfrm flipV="1">
              <a:off x="8337367" y="4365975"/>
              <a:ext cx="725485" cy="45224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29"/>
            <p:cNvCxnSpPr>
              <a:cxnSpLocks noChangeAspect="1" noChangeShapeType="1"/>
              <a:stCxn id="11" idx="5"/>
              <a:endCxn id="12" idx="1"/>
            </p:cNvCxnSpPr>
            <p:nvPr/>
          </p:nvCxnSpPr>
          <p:spPr bwMode="auto">
            <a:xfrm>
              <a:off x="9546634" y="4365975"/>
              <a:ext cx="823467" cy="37144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22" name="Oval 21"/>
            <p:cNvSpPr>
              <a:spLocks noChangeAspect="1" noChangeArrowheads="1"/>
            </p:cNvSpPr>
            <p:nvPr/>
          </p:nvSpPr>
          <p:spPr bwMode="auto">
            <a:xfrm>
              <a:off x="10301771" y="3422902"/>
              <a:ext cx="684170" cy="69673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</a:p>
          </p:txBody>
        </p:sp>
        <p:sp>
          <p:nvSpPr>
            <p:cNvPr id="23" name="Oval 22"/>
            <p:cNvSpPr>
              <a:spLocks noChangeAspect="1" noChangeArrowheads="1"/>
            </p:cNvSpPr>
            <p:nvPr/>
          </p:nvSpPr>
          <p:spPr bwMode="auto">
            <a:xfrm>
              <a:off x="8128178" y="5696185"/>
              <a:ext cx="686334" cy="696739"/>
            </a:xfrm>
            <a:prstGeom prst="ellipse">
              <a:avLst/>
            </a:prstGeom>
            <a:solidFill>
              <a:srgbClr val="E85C0E">
                <a:alpha val="50000"/>
              </a:srgbClr>
            </a:solidFill>
            <a:ln w="38100" algn="ctr">
              <a:solidFill>
                <a:srgbClr val="F4894E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 smtClean="0">
                  <a:solidFill>
                    <a:srgbClr val="FBBB9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8</a:t>
              </a:r>
            </a:p>
          </p:txBody>
        </p:sp>
        <p:sp>
          <p:nvSpPr>
            <p:cNvPr id="24" name="Oval 23"/>
            <p:cNvSpPr>
              <a:spLocks noChangeAspect="1" noChangeArrowheads="1"/>
            </p:cNvSpPr>
            <p:nvPr/>
          </p:nvSpPr>
          <p:spPr bwMode="auto">
            <a:xfrm>
              <a:off x="8961533" y="4894295"/>
              <a:ext cx="686334" cy="696739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 w="38100" algn="ctr">
              <a:solidFill>
                <a:srgbClr val="00B0F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 smtClean="0">
                  <a:solidFill>
                    <a:srgbClr val="79DC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</a:p>
          </p:txBody>
        </p:sp>
        <p:cxnSp>
          <p:nvCxnSpPr>
            <p:cNvPr id="25" name="AutoShape 28"/>
            <p:cNvCxnSpPr>
              <a:cxnSpLocks noChangeAspect="1" noChangeShapeType="1"/>
              <a:stCxn id="23" idx="6"/>
              <a:endCxn id="13" idx="2"/>
            </p:cNvCxnSpPr>
            <p:nvPr/>
          </p:nvCxnSpPr>
          <p:spPr bwMode="auto">
            <a:xfrm flipV="1">
              <a:off x="8814513" y="6042024"/>
              <a:ext cx="955469" cy="2531"/>
            </a:xfrm>
            <a:prstGeom prst="straightConnector1">
              <a:avLst/>
            </a:prstGeom>
            <a:solidFill>
              <a:srgbClr val="E85C0E">
                <a:alpha val="50000"/>
              </a:srgbClr>
            </a:solidFill>
            <a:ln w="38100" algn="ctr">
              <a:solidFill>
                <a:srgbClr val="F4894E"/>
              </a:solidFill>
              <a:round/>
              <a:headEnd/>
              <a:tailEnd/>
            </a:ln>
            <a:effectLst/>
          </p:spPr>
        </p:cxnSp>
      </p:grpSp>
      <p:grpSp>
        <p:nvGrpSpPr>
          <p:cNvPr id="38" name="Group 37"/>
          <p:cNvGrpSpPr/>
          <p:nvPr/>
        </p:nvGrpSpPr>
        <p:grpSpPr>
          <a:xfrm>
            <a:off x="5049451" y="1371600"/>
            <a:ext cx="1654561" cy="1965677"/>
            <a:chOff x="4245715" y="4281019"/>
            <a:chExt cx="1654561" cy="1965677"/>
          </a:xfrm>
        </p:grpSpPr>
        <p:sp>
          <p:nvSpPr>
            <p:cNvPr id="39" name="Oval 38"/>
            <p:cNvSpPr>
              <a:spLocks noChangeAspect="1" noChangeArrowheads="1"/>
            </p:cNvSpPr>
            <p:nvPr/>
          </p:nvSpPr>
          <p:spPr bwMode="auto">
            <a:xfrm>
              <a:off x="4623276" y="4281019"/>
              <a:ext cx="537208" cy="52418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40" name="Oval 39"/>
            <p:cNvSpPr>
              <a:spLocks noChangeAspect="1" noChangeArrowheads="1"/>
            </p:cNvSpPr>
            <p:nvPr/>
          </p:nvSpPr>
          <p:spPr bwMode="auto">
            <a:xfrm>
              <a:off x="4245715" y="5108114"/>
              <a:ext cx="535514" cy="52418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41" name="Oval 40"/>
            <p:cNvSpPr>
              <a:spLocks noChangeAspect="1" noChangeArrowheads="1"/>
            </p:cNvSpPr>
            <p:nvPr/>
          </p:nvSpPr>
          <p:spPr bwMode="auto">
            <a:xfrm>
              <a:off x="5364762" y="4903091"/>
              <a:ext cx="535514" cy="52418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Calibri" pitchFamily="34" charset="0"/>
                </a:rPr>
                <a:t>2</a:t>
              </a:r>
            </a:p>
          </p:txBody>
        </p:sp>
        <p:cxnSp>
          <p:nvCxnSpPr>
            <p:cNvPr id="42" name="AutoShape 29"/>
            <p:cNvCxnSpPr>
              <a:cxnSpLocks noChangeAspect="1" noChangeShapeType="1"/>
              <a:stCxn id="41" idx="1"/>
              <a:endCxn id="39" idx="5"/>
            </p:cNvCxnSpPr>
            <p:nvPr/>
          </p:nvCxnSpPr>
          <p:spPr bwMode="auto">
            <a:xfrm flipH="1" flipV="1">
              <a:off x="5081812" y="4728435"/>
              <a:ext cx="361374" cy="251421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3" name="AutoShape 29"/>
            <p:cNvCxnSpPr>
              <a:cxnSpLocks noChangeAspect="1" noChangeShapeType="1"/>
              <a:stCxn id="40" idx="0"/>
              <a:endCxn id="39" idx="3"/>
            </p:cNvCxnSpPr>
            <p:nvPr/>
          </p:nvCxnSpPr>
          <p:spPr bwMode="auto">
            <a:xfrm flipV="1">
              <a:off x="4513472" y="4728435"/>
              <a:ext cx="188476" cy="379679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4" name="AutoShape 29"/>
            <p:cNvCxnSpPr>
              <a:cxnSpLocks noChangeAspect="1" noChangeShapeType="1"/>
              <a:stCxn id="40" idx="6"/>
              <a:endCxn id="41" idx="2"/>
            </p:cNvCxnSpPr>
            <p:nvPr/>
          </p:nvCxnSpPr>
          <p:spPr bwMode="auto">
            <a:xfrm flipV="1">
              <a:off x="4781229" y="5165182"/>
              <a:ext cx="583533" cy="20502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5" name="Oval 44"/>
            <p:cNvSpPr>
              <a:spLocks noChangeAspect="1" noChangeArrowheads="1"/>
            </p:cNvSpPr>
            <p:nvPr/>
          </p:nvSpPr>
          <p:spPr bwMode="auto">
            <a:xfrm>
              <a:off x="4954985" y="5722515"/>
              <a:ext cx="535514" cy="52418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Calibri" pitchFamily="34" charset="0"/>
                </a:rPr>
                <a:t>3</a:t>
              </a:r>
            </a:p>
          </p:txBody>
        </p:sp>
        <p:cxnSp>
          <p:nvCxnSpPr>
            <p:cNvPr id="46" name="AutoShape 29"/>
            <p:cNvCxnSpPr>
              <a:cxnSpLocks noChangeAspect="1" noChangeShapeType="1"/>
              <a:stCxn id="40" idx="5"/>
              <a:endCxn id="45" idx="1"/>
            </p:cNvCxnSpPr>
            <p:nvPr/>
          </p:nvCxnSpPr>
          <p:spPr bwMode="auto">
            <a:xfrm>
              <a:off x="4702805" y="5555530"/>
              <a:ext cx="330604" cy="243750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7" name="AutoShape 29"/>
            <p:cNvCxnSpPr>
              <a:cxnSpLocks noChangeAspect="1" noChangeShapeType="1"/>
              <a:stCxn id="45" idx="7"/>
              <a:endCxn id="41" idx="4"/>
            </p:cNvCxnSpPr>
            <p:nvPr/>
          </p:nvCxnSpPr>
          <p:spPr bwMode="auto">
            <a:xfrm flipV="1">
              <a:off x="5412075" y="5427272"/>
              <a:ext cx="220444" cy="37200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8" name="AutoShape 29"/>
            <p:cNvCxnSpPr>
              <a:cxnSpLocks noChangeAspect="1" noChangeShapeType="1"/>
              <a:stCxn id="45" idx="6"/>
              <a:endCxn id="39" idx="6"/>
            </p:cNvCxnSpPr>
            <p:nvPr/>
          </p:nvCxnSpPr>
          <p:spPr bwMode="auto">
            <a:xfrm flipH="1" flipV="1">
              <a:off x="5160484" y="4543109"/>
              <a:ext cx="330015" cy="1441497"/>
            </a:xfrm>
            <a:prstGeom prst="curvedConnector3">
              <a:avLst>
                <a:gd name="adj1" fmla="val -181708"/>
              </a:avLst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9" name="AutoShape 29"/>
            <p:cNvCxnSpPr>
              <a:cxnSpLocks noChangeAspect="1" noChangeShapeType="1"/>
              <a:stCxn id="40" idx="4"/>
              <a:endCxn id="45" idx="2"/>
            </p:cNvCxnSpPr>
            <p:nvPr/>
          </p:nvCxnSpPr>
          <p:spPr bwMode="auto">
            <a:xfrm rot="16200000" flipH="1">
              <a:off x="4558073" y="5587693"/>
              <a:ext cx="352311" cy="441513"/>
            </a:xfrm>
            <a:prstGeom prst="curvedConnector2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0" name="AutoShape 29"/>
            <p:cNvCxnSpPr>
              <a:cxnSpLocks noChangeAspect="1" noChangeShapeType="1"/>
              <a:stCxn id="40" idx="1"/>
              <a:endCxn id="40" idx="3"/>
            </p:cNvCxnSpPr>
            <p:nvPr/>
          </p:nvCxnSpPr>
          <p:spPr bwMode="auto">
            <a:xfrm rot="16200000" flipH="1">
              <a:off x="4138813" y="5370204"/>
              <a:ext cx="370651" cy="12700"/>
            </a:xfrm>
            <a:prstGeom prst="curvedConnector5">
              <a:avLst>
                <a:gd name="adj1" fmla="val -18771"/>
                <a:gd name="adj2" fmla="val -3530323"/>
                <a:gd name="adj3" fmla="val 129496"/>
              </a:avLst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51" name="Group 50"/>
          <p:cNvGrpSpPr/>
          <p:nvPr/>
        </p:nvGrpSpPr>
        <p:grpSpPr>
          <a:xfrm>
            <a:off x="7980697" y="1480180"/>
            <a:ext cx="3392550" cy="2184975"/>
            <a:chOff x="7247508" y="1426529"/>
            <a:chExt cx="3392550" cy="2184975"/>
          </a:xfrm>
        </p:grpSpPr>
        <p:sp>
          <p:nvSpPr>
            <p:cNvPr id="52" name="Oval 51"/>
            <p:cNvSpPr>
              <a:spLocks noChangeAspect="1" noChangeArrowheads="1"/>
            </p:cNvSpPr>
            <p:nvPr/>
          </p:nvSpPr>
          <p:spPr bwMode="auto">
            <a:xfrm>
              <a:off x="7764774" y="1429759"/>
              <a:ext cx="535514" cy="524181"/>
            </a:xfrm>
            <a:prstGeom prst="ellipse">
              <a:avLst/>
            </a:prstGeom>
            <a:solidFill>
              <a:srgbClr val="FF2929">
                <a:alpha val="49804"/>
              </a:srgbClr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3" name="Oval 52"/>
            <p:cNvSpPr>
              <a:spLocks noChangeAspect="1" noChangeArrowheads="1"/>
            </p:cNvSpPr>
            <p:nvPr/>
          </p:nvSpPr>
          <p:spPr bwMode="auto">
            <a:xfrm>
              <a:off x="7247508" y="2275142"/>
              <a:ext cx="535514" cy="52418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Calibri" pitchFamily="34" charset="0"/>
                </a:rPr>
                <a:t>2</a:t>
              </a:r>
            </a:p>
          </p:txBody>
        </p:sp>
        <p:sp>
          <p:nvSpPr>
            <p:cNvPr id="54" name="Oval 53"/>
            <p:cNvSpPr>
              <a:spLocks noChangeAspect="1" noChangeArrowheads="1"/>
            </p:cNvSpPr>
            <p:nvPr/>
          </p:nvSpPr>
          <p:spPr bwMode="auto">
            <a:xfrm>
              <a:off x="8403324" y="2266785"/>
              <a:ext cx="535514" cy="52418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Calibri" pitchFamily="34" charset="0"/>
                </a:rPr>
                <a:t>1</a:t>
              </a:r>
            </a:p>
          </p:txBody>
        </p:sp>
        <p:cxnSp>
          <p:nvCxnSpPr>
            <p:cNvPr id="55" name="AutoShape 29"/>
            <p:cNvCxnSpPr>
              <a:cxnSpLocks noChangeAspect="1" noChangeShapeType="1"/>
              <a:stCxn id="54" idx="2"/>
              <a:endCxn id="53" idx="6"/>
            </p:cNvCxnSpPr>
            <p:nvPr/>
          </p:nvCxnSpPr>
          <p:spPr bwMode="auto">
            <a:xfrm flipH="1">
              <a:off x="7783022" y="2528876"/>
              <a:ext cx="620302" cy="8357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56" name="Oval 55"/>
            <p:cNvSpPr>
              <a:spLocks noChangeAspect="1" noChangeArrowheads="1"/>
            </p:cNvSpPr>
            <p:nvPr/>
          </p:nvSpPr>
          <p:spPr bwMode="auto">
            <a:xfrm>
              <a:off x="7897294" y="3087323"/>
              <a:ext cx="535514" cy="524181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57" name="Oval 56"/>
            <p:cNvSpPr>
              <a:spLocks noChangeAspect="1" noChangeArrowheads="1"/>
            </p:cNvSpPr>
            <p:nvPr/>
          </p:nvSpPr>
          <p:spPr bwMode="auto">
            <a:xfrm>
              <a:off x="8914612" y="3087323"/>
              <a:ext cx="535514" cy="524181"/>
            </a:xfrm>
            <a:prstGeom prst="ellipse">
              <a:avLst/>
            </a:prstGeom>
            <a:solidFill>
              <a:srgbClr val="FFC000">
                <a:alpha val="50000"/>
              </a:srgbClr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Calibri" pitchFamily="34" charset="0"/>
                </a:rPr>
                <a:t>3</a:t>
              </a:r>
            </a:p>
          </p:txBody>
        </p:sp>
        <p:sp>
          <p:nvSpPr>
            <p:cNvPr id="58" name="Oval 57"/>
            <p:cNvSpPr>
              <a:spLocks noChangeAspect="1" noChangeArrowheads="1"/>
            </p:cNvSpPr>
            <p:nvPr/>
          </p:nvSpPr>
          <p:spPr bwMode="auto">
            <a:xfrm>
              <a:off x="10104544" y="3076102"/>
              <a:ext cx="535514" cy="524181"/>
            </a:xfrm>
            <a:prstGeom prst="ellipse">
              <a:avLst/>
            </a:prstGeom>
            <a:solidFill>
              <a:srgbClr val="FFC000">
                <a:alpha val="50000"/>
              </a:srgbClr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Calibri" pitchFamily="34" charset="0"/>
                </a:rPr>
                <a:t>4</a:t>
              </a:r>
            </a:p>
          </p:txBody>
        </p:sp>
        <p:cxnSp>
          <p:nvCxnSpPr>
            <p:cNvPr id="59" name="AutoShape 29"/>
            <p:cNvCxnSpPr>
              <a:cxnSpLocks noChangeAspect="1" noChangeShapeType="1"/>
              <a:stCxn id="58" idx="2"/>
              <a:endCxn id="57" idx="6"/>
            </p:cNvCxnSpPr>
            <p:nvPr/>
          </p:nvCxnSpPr>
          <p:spPr bwMode="auto">
            <a:xfrm flipH="1">
              <a:off x="9450126" y="3338193"/>
              <a:ext cx="654418" cy="11221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60" name="Oval 59"/>
            <p:cNvSpPr>
              <a:spLocks noChangeAspect="1" noChangeArrowheads="1"/>
            </p:cNvSpPr>
            <p:nvPr/>
          </p:nvSpPr>
          <p:spPr bwMode="auto">
            <a:xfrm>
              <a:off x="9658405" y="2262880"/>
              <a:ext cx="535514" cy="52418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500" kern="1200">
                  <a:solidFill>
                    <a:srgbClr val="EBFFC2"/>
                  </a:solidFill>
                  <a:latin typeface="Corbel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Calibri" pitchFamily="34" charset="0"/>
                </a:rPr>
                <a:t>6</a:t>
              </a:r>
            </a:p>
          </p:txBody>
        </p:sp>
        <p:cxnSp>
          <p:nvCxnSpPr>
            <p:cNvPr id="61" name="AutoShape 29"/>
            <p:cNvCxnSpPr>
              <a:cxnSpLocks noChangeAspect="1" noChangeShapeType="1"/>
              <a:stCxn id="54" idx="6"/>
              <a:endCxn id="60" idx="2"/>
            </p:cNvCxnSpPr>
            <p:nvPr/>
          </p:nvCxnSpPr>
          <p:spPr bwMode="auto">
            <a:xfrm flipV="1">
              <a:off x="8938838" y="2524971"/>
              <a:ext cx="719567" cy="390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62" name="Oval 61"/>
            <p:cNvSpPr>
              <a:spLocks noChangeAspect="1" noChangeArrowheads="1"/>
            </p:cNvSpPr>
            <p:nvPr/>
          </p:nvSpPr>
          <p:spPr bwMode="auto">
            <a:xfrm>
              <a:off x="9044081" y="1426529"/>
              <a:ext cx="535514" cy="524181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 dirty="0" smtClean="0">
                  <a:latin typeface="Calibri" pitchFamily="34" charset="0"/>
                </a:rPr>
                <a:t>7</a:t>
              </a:r>
              <a:endParaRPr lang="en-US" sz="2800" b="1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9394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26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Breadth-First Search </a:t>
            </a:r>
            <a:r>
              <a:rPr lang="en-US" sz="32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(BFS) first visits </a:t>
            </a:r>
            <a:r>
              <a:rPr lang="en-US" sz="32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the neighbor nodes, then the neighbors of neighbors, etc.</a:t>
            </a:r>
          </a:p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BFS algorithm pseudo code: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 Search (BFS)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2588" y="2971085"/>
            <a:ext cx="5374931" cy="35548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BFS (</a:t>
            </a:r>
            <a:r>
              <a:rPr lang="en-US" sz="2600" b="1" i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</a:t>
            </a:r>
            <a:r>
              <a:rPr lang="en-US" sz="2600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queue </a:t>
            </a:r>
            <a:r>
              <a:rPr lang="en-US" sz="2600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US" sz="2600" b="1" i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node</a:t>
            </a:r>
            <a:endParaRPr lang="en-US" sz="2600" b="1" i="1" noProof="1" smtClean="0">
              <a:solidFill>
                <a:srgbClr val="FCECD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queue not empty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i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US" sz="2600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 queue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 </a:t>
            </a:r>
            <a:r>
              <a:rPr lang="en-US" sz="2600" b="1" i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for each child </a:t>
            </a:r>
            <a:r>
              <a:rPr lang="en-US" sz="2600" b="1" i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r>
              <a:rPr lang="en-US" sz="2600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of </a:t>
            </a:r>
            <a:r>
              <a:rPr lang="en-US" sz="2600" b="1" i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</a:t>
            </a:r>
            <a:r>
              <a:rPr lang="en-US" sz="2600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queue  </a:t>
            </a:r>
            <a:r>
              <a:rPr lang="en-US" sz="2600" b="1" i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endParaRPr lang="en-US" sz="2600" b="1" i="1" noProof="1" smtClean="0">
              <a:solidFill>
                <a:srgbClr val="FCECD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6615123" y="2338101"/>
            <a:ext cx="4889489" cy="3910299"/>
            <a:chOff x="6462723" y="2389496"/>
            <a:chExt cx="4889489" cy="3782704"/>
          </a:xfrm>
        </p:grpSpPr>
        <p:sp>
          <p:nvSpPr>
            <p:cNvPr id="39" name="Oval 5"/>
            <p:cNvSpPr>
              <a:spLocks noChangeArrowheads="1"/>
            </p:cNvSpPr>
            <p:nvPr/>
          </p:nvSpPr>
          <p:spPr bwMode="auto">
            <a:xfrm>
              <a:off x="8890142" y="2590800"/>
              <a:ext cx="728769" cy="66477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Oval 6"/>
            <p:cNvSpPr>
              <a:spLocks noChangeArrowheads="1"/>
            </p:cNvSpPr>
            <p:nvPr/>
          </p:nvSpPr>
          <p:spPr bwMode="auto">
            <a:xfrm>
              <a:off x="10148142" y="4067971"/>
              <a:ext cx="728769" cy="66477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Oval 7"/>
            <p:cNvSpPr>
              <a:spLocks noChangeArrowheads="1"/>
            </p:cNvSpPr>
            <p:nvPr/>
          </p:nvSpPr>
          <p:spPr bwMode="auto">
            <a:xfrm>
              <a:off x="7668073" y="4063883"/>
              <a:ext cx="727345" cy="66477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8"/>
            <p:cNvSpPr>
              <a:spLocks noChangeArrowheads="1"/>
            </p:cNvSpPr>
            <p:nvPr/>
          </p:nvSpPr>
          <p:spPr bwMode="auto">
            <a:xfrm>
              <a:off x="9659754" y="5478406"/>
              <a:ext cx="728769" cy="66477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9"/>
            <p:cNvSpPr>
              <a:spLocks noChangeArrowheads="1"/>
            </p:cNvSpPr>
            <p:nvPr/>
          </p:nvSpPr>
          <p:spPr bwMode="auto">
            <a:xfrm>
              <a:off x="10620595" y="5479533"/>
              <a:ext cx="731617" cy="66477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Line 10"/>
            <p:cNvSpPr>
              <a:spLocks noChangeShapeType="1"/>
            </p:cNvSpPr>
            <p:nvPr/>
          </p:nvSpPr>
          <p:spPr bwMode="auto">
            <a:xfrm flipH="1">
              <a:off x="8219692" y="3203770"/>
              <a:ext cx="819666" cy="91305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Line 11"/>
            <p:cNvSpPr>
              <a:spLocks noChangeShapeType="1"/>
            </p:cNvSpPr>
            <p:nvPr/>
          </p:nvSpPr>
          <p:spPr bwMode="auto">
            <a:xfrm flipH="1">
              <a:off x="10119537" y="4718976"/>
              <a:ext cx="260512" cy="76350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Line 12"/>
            <p:cNvSpPr>
              <a:spLocks noChangeShapeType="1"/>
            </p:cNvSpPr>
            <p:nvPr/>
          </p:nvSpPr>
          <p:spPr bwMode="auto">
            <a:xfrm>
              <a:off x="10646918" y="4730783"/>
              <a:ext cx="285930" cy="7398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3"/>
            <p:cNvSpPr>
              <a:spLocks noChangeShapeType="1"/>
            </p:cNvSpPr>
            <p:nvPr/>
          </p:nvSpPr>
          <p:spPr bwMode="auto">
            <a:xfrm>
              <a:off x="9471430" y="3203770"/>
              <a:ext cx="832374" cy="91306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Oval 6"/>
            <p:cNvSpPr>
              <a:spLocks noChangeArrowheads="1"/>
            </p:cNvSpPr>
            <p:nvPr/>
          </p:nvSpPr>
          <p:spPr bwMode="auto">
            <a:xfrm>
              <a:off x="8892159" y="4063695"/>
              <a:ext cx="728769" cy="66477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3"/>
            <p:cNvSpPr>
              <a:spLocks noChangeShapeType="1"/>
            </p:cNvSpPr>
            <p:nvPr/>
          </p:nvSpPr>
          <p:spPr bwMode="auto">
            <a:xfrm flipH="1">
              <a:off x="9244800" y="3250998"/>
              <a:ext cx="10593" cy="78908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8627044" y="5507421"/>
              <a:ext cx="728769" cy="66477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7"/>
            <p:cNvSpPr>
              <a:spLocks noChangeArrowheads="1"/>
            </p:cNvSpPr>
            <p:nvPr/>
          </p:nvSpPr>
          <p:spPr bwMode="auto">
            <a:xfrm>
              <a:off x="6701090" y="5503334"/>
              <a:ext cx="727345" cy="66477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 flipH="1">
              <a:off x="7209408" y="4655021"/>
              <a:ext cx="575425" cy="86288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Line 13"/>
            <p:cNvSpPr>
              <a:spLocks noChangeShapeType="1"/>
            </p:cNvSpPr>
            <p:nvPr/>
          </p:nvSpPr>
          <p:spPr bwMode="auto">
            <a:xfrm>
              <a:off x="8251463" y="4667816"/>
              <a:ext cx="597276" cy="82647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6"/>
            <p:cNvSpPr>
              <a:spLocks noChangeArrowheads="1"/>
            </p:cNvSpPr>
            <p:nvPr/>
          </p:nvSpPr>
          <p:spPr bwMode="auto">
            <a:xfrm>
              <a:off x="7666711" y="5503146"/>
              <a:ext cx="728769" cy="66477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3"/>
            <p:cNvSpPr>
              <a:spLocks noChangeShapeType="1"/>
            </p:cNvSpPr>
            <p:nvPr/>
          </p:nvSpPr>
          <p:spPr bwMode="auto">
            <a:xfrm>
              <a:off x="8016179" y="4742588"/>
              <a:ext cx="6541" cy="73989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462723" y="53388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 smtClean="0">
                  <a:latin typeface="Consolas" pitchFamily="49" charset="0"/>
                  <a:cs typeface="Consolas" pitchFamily="49" charset="0"/>
                </a:rPr>
                <a:t>5</a:t>
              </a:r>
              <a:endParaRPr lang="en-US" sz="18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434442" y="5334000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 smtClean="0">
                  <a:latin typeface="Consolas" pitchFamily="49" charset="0"/>
                  <a:cs typeface="Consolas" pitchFamily="49" charset="0"/>
                </a:rPr>
                <a:t>6</a:t>
              </a:r>
              <a:endParaRPr lang="en-US" sz="18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422537" y="5338244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 smtClean="0">
                  <a:latin typeface="Consolas" pitchFamily="49" charset="0"/>
                  <a:cs typeface="Consolas" pitchFamily="49" charset="0"/>
                </a:rPr>
                <a:t>7</a:t>
              </a:r>
              <a:endParaRPr lang="en-US" sz="18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389812" y="3974068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 smtClean="0">
                  <a:latin typeface="Consolas" pitchFamily="49" charset="0"/>
                  <a:cs typeface="Consolas" pitchFamily="49" charset="0"/>
                </a:rPr>
                <a:t>2</a:t>
              </a:r>
              <a:endParaRPr lang="en-US" sz="18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651137" y="3974068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 smtClean="0">
                  <a:latin typeface="Consolas" pitchFamily="49" charset="0"/>
                  <a:cs typeface="Consolas" pitchFamily="49" charset="0"/>
                </a:rPr>
                <a:t>3</a:t>
              </a:r>
              <a:endParaRPr lang="en-US" sz="18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877116" y="39740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 smtClean="0">
                  <a:latin typeface="Consolas" pitchFamily="49" charset="0"/>
                  <a:cs typeface="Consolas" pitchFamily="49" charset="0"/>
                </a:rPr>
                <a:t>4</a:t>
              </a:r>
              <a:endParaRPr lang="en-US" sz="18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446339" y="533824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 smtClean="0">
                  <a:latin typeface="Consolas" pitchFamily="49" charset="0"/>
                  <a:cs typeface="Consolas" pitchFamily="49" charset="0"/>
                </a:rPr>
                <a:t>8</a:t>
              </a:r>
              <a:endParaRPr lang="en-US" sz="18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0437812" y="5332020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 smtClean="0">
                  <a:latin typeface="Consolas" pitchFamily="49" charset="0"/>
                  <a:cs typeface="Consolas" pitchFamily="49" charset="0"/>
                </a:rPr>
                <a:t>9</a:t>
              </a:r>
              <a:endParaRPr lang="en-US" sz="18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714114" y="238949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 smtClean="0">
                  <a:latin typeface="Consolas" pitchFamily="49" charset="0"/>
                  <a:cs typeface="Consolas" pitchFamily="49" charset="0"/>
                </a:rPr>
                <a:t>1</a:t>
              </a:r>
              <a:endParaRPr lang="en-US" sz="1800" b="1" dirty="0"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991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Queue: 7</a:t>
            </a:r>
          </a:p>
          <a:p>
            <a:r>
              <a:rPr lang="en-US" smtClean="0"/>
              <a:t>Output: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BFS in Action (Step 1)</a:t>
            </a:r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3500" y="2057400"/>
            <a:ext cx="4902318" cy="40386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>
            <a:off x="5038895" y="2306222"/>
            <a:ext cx="507868" cy="252000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252042" y="1524000"/>
            <a:ext cx="2865086" cy="1110554"/>
          </a:xfrm>
          <a:prstGeom prst="wedgeRoundRectCallout">
            <a:avLst>
              <a:gd name="adj1" fmla="val -70259"/>
              <a:gd name="adj2" fmla="val 5090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Initially enqueue the root node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6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Queue: 7</a:t>
            </a:r>
          </a:p>
          <a:p>
            <a:r>
              <a:rPr lang="en-US" smtClean="0"/>
              <a:t>Output: 7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BFS in Action (Step </a:t>
            </a:r>
            <a:r>
              <a:rPr lang="bg-BG" smtClean="0"/>
              <a:t>2</a:t>
            </a:r>
            <a:r>
              <a:rPr lang="en-US" smtClean="0"/>
              <a:t>)</a:t>
            </a:r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3500" y="2057400"/>
            <a:ext cx="4902318" cy="40386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837888" y="2106304"/>
            <a:ext cx="641204" cy="609600"/>
            <a:chOff x="1066800" y="2819400"/>
            <a:chExt cx="228600" cy="304800"/>
          </a:xfrm>
        </p:grpSpPr>
        <p:cxnSp>
          <p:nvCxnSpPr>
            <p:cNvPr id="25" name="Straight Connector 2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1965964" y="1295400"/>
            <a:ext cx="304721" cy="304800"/>
            <a:chOff x="1066800" y="2819400"/>
            <a:chExt cx="228600" cy="304800"/>
          </a:xfrm>
        </p:grpSpPr>
        <p:cxnSp>
          <p:nvCxnSpPr>
            <p:cNvPr id="28" name="Straight Connector 2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ight Arrow 35"/>
          <p:cNvSpPr/>
          <p:nvPr/>
        </p:nvSpPr>
        <p:spPr>
          <a:xfrm>
            <a:off x="5038895" y="2306222"/>
            <a:ext cx="507868" cy="252000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AutoShape 5"/>
          <p:cNvSpPr>
            <a:spLocks noChangeArrowheads="1"/>
          </p:cNvSpPr>
          <p:nvPr/>
        </p:nvSpPr>
        <p:spPr bwMode="auto">
          <a:xfrm>
            <a:off x="8178316" y="1356675"/>
            <a:ext cx="2971800" cy="1445204"/>
          </a:xfrm>
          <a:prstGeom prst="wedgeRoundRectCallout">
            <a:avLst>
              <a:gd name="adj1" fmla="val -72025"/>
              <a:gd name="adj2" fmla="val 4632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Remove from the queue the next node and print it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46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Queue: 7, 19</a:t>
            </a:r>
          </a:p>
          <a:p>
            <a:r>
              <a:rPr lang="en-US" smtClean="0"/>
              <a:t>Output: 7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BFS in Action (Step </a:t>
            </a:r>
            <a:r>
              <a:rPr lang="bg-BG" smtClean="0"/>
              <a:t>3</a:t>
            </a:r>
            <a:r>
              <a:rPr lang="en-US" smtClean="0"/>
              <a:t>)</a:t>
            </a:r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3500" y="2057400"/>
            <a:ext cx="4902318" cy="40386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965964" y="1295400"/>
            <a:ext cx="304721" cy="304800"/>
            <a:chOff x="1066800" y="2819400"/>
            <a:chExt cx="228600" cy="304800"/>
          </a:xfrm>
        </p:grpSpPr>
        <p:cxnSp>
          <p:nvCxnSpPr>
            <p:cNvPr id="61" name="Straight Connector 6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5837888" y="2106304"/>
            <a:ext cx="641204" cy="609600"/>
            <a:chOff x="1066800" y="2819400"/>
            <a:chExt cx="228600" cy="304800"/>
          </a:xfrm>
        </p:grpSpPr>
        <p:cxnSp>
          <p:nvCxnSpPr>
            <p:cNvPr id="64" name="Straight Connector 6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ight Arrow 65"/>
          <p:cNvSpPr/>
          <p:nvPr/>
        </p:nvSpPr>
        <p:spPr>
          <a:xfrm>
            <a:off x="5038895" y="2306222"/>
            <a:ext cx="507868" cy="252000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AutoShape 5"/>
          <p:cNvSpPr>
            <a:spLocks noChangeArrowheads="1"/>
          </p:cNvSpPr>
          <p:nvPr/>
        </p:nvSpPr>
        <p:spPr bwMode="auto">
          <a:xfrm>
            <a:off x="8404442" y="1356675"/>
            <a:ext cx="2566770" cy="1445204"/>
          </a:xfrm>
          <a:prstGeom prst="wedgeRoundRectCallout">
            <a:avLst>
              <a:gd name="adj1" fmla="val -77253"/>
              <a:gd name="adj2" fmla="val 4723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Enqueue all children of the current node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17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648200"/>
            <a:ext cx="10363200" cy="820600"/>
          </a:xfrm>
        </p:spPr>
        <p:txBody>
          <a:bodyPr/>
          <a:lstStyle/>
          <a:p>
            <a:pPr marL="442913" indent="-442913"/>
            <a:r>
              <a:rPr lang="en-US" dirty="0" smtClean="0"/>
              <a:t>Traversing Tree-Like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912813" y="5602568"/>
            <a:ext cx="10363200" cy="719034"/>
          </a:xfrm>
        </p:spPr>
        <p:txBody>
          <a:bodyPr/>
          <a:lstStyle/>
          <a:p>
            <a:r>
              <a:rPr lang="en-US" dirty="0" smtClean="0"/>
              <a:t>DFS and BFS Traversals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612" y="1417319"/>
            <a:ext cx="3440476" cy="2706709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805" y="1395041"/>
            <a:ext cx="3325407" cy="2683121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160666">
            <a:off x="3987552" y="1070189"/>
            <a:ext cx="3829426" cy="3056174"/>
          </a:xfrm>
          <a:prstGeom prst="rect">
            <a:avLst/>
          </a:prstGeom>
          <a:scene3d>
            <a:camera prst="isometricOffAxis2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29983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Queue: 7, 19, 21</a:t>
            </a:r>
          </a:p>
          <a:p>
            <a:r>
              <a:rPr lang="en-US" smtClean="0"/>
              <a:t>Output: 7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bg-BG" dirty="0" smtClean="0"/>
              <a:t>4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60" name="Group 40"/>
          <p:cNvGrpSpPr/>
          <p:nvPr/>
        </p:nvGrpSpPr>
        <p:grpSpPr>
          <a:xfrm>
            <a:off x="3453500" y="2057400"/>
            <a:ext cx="4902318" cy="4038600"/>
            <a:chOff x="4114800" y="2007160"/>
            <a:chExt cx="3677696" cy="3048000"/>
          </a:xfrm>
        </p:grpSpPr>
        <p:sp>
          <p:nvSpPr>
            <p:cNvPr id="61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965964" y="1295400"/>
            <a:ext cx="304721" cy="304800"/>
            <a:chOff x="1066800" y="2819400"/>
            <a:chExt cx="228600" cy="304800"/>
          </a:xfrm>
        </p:grpSpPr>
        <p:cxnSp>
          <p:nvCxnSpPr>
            <p:cNvPr id="79" name="Straight Connector 7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837888" y="2106304"/>
            <a:ext cx="641204" cy="609600"/>
            <a:chOff x="1066800" y="2819400"/>
            <a:chExt cx="228600" cy="304800"/>
          </a:xfrm>
        </p:grpSpPr>
        <p:cxnSp>
          <p:nvCxnSpPr>
            <p:cNvPr id="82" name="Straight Connector 8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ight Arrow 83"/>
          <p:cNvSpPr/>
          <p:nvPr/>
        </p:nvSpPr>
        <p:spPr>
          <a:xfrm>
            <a:off x="5038895" y="2306222"/>
            <a:ext cx="507868" cy="252000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AutoShape 5"/>
          <p:cNvSpPr>
            <a:spLocks noChangeArrowheads="1"/>
          </p:cNvSpPr>
          <p:nvPr/>
        </p:nvSpPr>
        <p:spPr bwMode="auto">
          <a:xfrm>
            <a:off x="8404442" y="1356675"/>
            <a:ext cx="2566770" cy="1445204"/>
          </a:xfrm>
          <a:prstGeom prst="wedgeRoundRectCallout">
            <a:avLst>
              <a:gd name="adj1" fmla="val -77253"/>
              <a:gd name="adj2" fmla="val 4723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Enqueue all children of the current node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58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Queue: 7, 19, 21, 14</a:t>
            </a:r>
          </a:p>
          <a:p>
            <a:r>
              <a:rPr lang="en-US" smtClean="0"/>
              <a:t>Output: 7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bg-BG" dirty="0" smtClean="0"/>
              <a:t>5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27" name="Group 40"/>
          <p:cNvGrpSpPr/>
          <p:nvPr/>
        </p:nvGrpSpPr>
        <p:grpSpPr>
          <a:xfrm>
            <a:off x="3453500" y="2057400"/>
            <a:ext cx="4902318" cy="4038600"/>
            <a:chOff x="4114800" y="2007160"/>
            <a:chExt cx="3677696" cy="3048000"/>
          </a:xfrm>
        </p:grpSpPr>
        <p:sp>
          <p:nvSpPr>
            <p:cNvPr id="28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Line 13"/>
            <p:cNvSpPr>
              <a:spLocks noChangeShapeType="1"/>
            </p:cNvSpPr>
            <p:nvPr/>
          </p:nvSpPr>
          <p:spPr bwMode="auto">
            <a:xfrm>
              <a:off x="6293186" y="2502836"/>
              <a:ext cx="670324" cy="803072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30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965964" y="1295400"/>
            <a:ext cx="304721" cy="304800"/>
            <a:chOff x="1066800" y="2819400"/>
            <a:chExt cx="228600" cy="304800"/>
          </a:xfrm>
        </p:grpSpPr>
        <p:cxnSp>
          <p:nvCxnSpPr>
            <p:cNvPr id="61" name="Straight Connector 6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5837888" y="2106304"/>
            <a:ext cx="641204" cy="609600"/>
            <a:chOff x="1066800" y="2819400"/>
            <a:chExt cx="228600" cy="304800"/>
          </a:xfrm>
        </p:grpSpPr>
        <p:cxnSp>
          <p:nvCxnSpPr>
            <p:cNvPr id="64" name="Straight Connector 6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ight Arrow 74"/>
          <p:cNvSpPr/>
          <p:nvPr/>
        </p:nvSpPr>
        <p:spPr>
          <a:xfrm>
            <a:off x="5038895" y="2306222"/>
            <a:ext cx="507868" cy="252000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AutoShape 5"/>
          <p:cNvSpPr>
            <a:spLocks noChangeArrowheads="1"/>
          </p:cNvSpPr>
          <p:nvPr/>
        </p:nvSpPr>
        <p:spPr bwMode="auto">
          <a:xfrm>
            <a:off x="8404442" y="1356675"/>
            <a:ext cx="2566770" cy="1445204"/>
          </a:xfrm>
          <a:prstGeom prst="wedgeRoundRectCallout">
            <a:avLst>
              <a:gd name="adj1" fmla="val -77253"/>
              <a:gd name="adj2" fmla="val 4723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Enqueue all children of the current node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Queue: 7, 19, 21, 14</a:t>
            </a:r>
          </a:p>
          <a:p>
            <a:r>
              <a:rPr lang="en-US" smtClean="0"/>
              <a:t>Output: 7, 19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bg-BG" dirty="0" smtClean="0"/>
              <a:t>6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86" name="Group 40"/>
          <p:cNvGrpSpPr/>
          <p:nvPr/>
        </p:nvGrpSpPr>
        <p:grpSpPr>
          <a:xfrm>
            <a:off x="3453500" y="20574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965964" y="12954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7888" y="2106304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499443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3727" y="3802108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ight Arrow 112"/>
          <p:cNvSpPr/>
          <p:nvPr/>
        </p:nvSpPr>
        <p:spPr>
          <a:xfrm>
            <a:off x="3766851" y="3967623"/>
            <a:ext cx="507868" cy="252000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AutoShape 5"/>
          <p:cNvSpPr>
            <a:spLocks noChangeArrowheads="1"/>
          </p:cNvSpPr>
          <p:nvPr/>
        </p:nvSpPr>
        <p:spPr bwMode="auto">
          <a:xfrm>
            <a:off x="8178316" y="1356675"/>
            <a:ext cx="2971800" cy="1445204"/>
          </a:xfrm>
          <a:prstGeom prst="wedgeRoundRectCallout">
            <a:avLst>
              <a:gd name="adj1" fmla="val -72025"/>
              <a:gd name="adj2" fmla="val 4632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Remove from the queue the next node and print it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57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7, 19, 21, 14</a:t>
            </a:r>
            <a:r>
              <a:rPr lang="bg-BG" dirty="0" smtClean="0"/>
              <a:t>, 1</a:t>
            </a:r>
            <a:endParaRPr lang="en-US" dirty="0" smtClean="0"/>
          </a:p>
          <a:p>
            <a:r>
              <a:rPr lang="en-US" dirty="0" smtClean="0"/>
              <a:t>Output: 7, 19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bg-BG" dirty="0" smtClean="0"/>
              <a:t>7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86" name="Group 40"/>
          <p:cNvGrpSpPr/>
          <p:nvPr/>
        </p:nvGrpSpPr>
        <p:grpSpPr>
          <a:xfrm>
            <a:off x="3453500" y="20574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965964" y="12954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7888" y="2106304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499443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3727" y="3802108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Arrow 40"/>
          <p:cNvSpPr/>
          <p:nvPr/>
        </p:nvSpPr>
        <p:spPr>
          <a:xfrm>
            <a:off x="3766851" y="3967623"/>
            <a:ext cx="507868" cy="252000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AutoShape 5"/>
          <p:cNvSpPr>
            <a:spLocks noChangeArrowheads="1"/>
          </p:cNvSpPr>
          <p:nvPr/>
        </p:nvSpPr>
        <p:spPr bwMode="auto">
          <a:xfrm>
            <a:off x="8404442" y="1356675"/>
            <a:ext cx="2566770" cy="1445204"/>
          </a:xfrm>
          <a:prstGeom prst="wedgeRoundRectCallout">
            <a:avLst>
              <a:gd name="adj1" fmla="val -77253"/>
              <a:gd name="adj2" fmla="val 4723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Enqueue all children of the current node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93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7, 19, 21, 14</a:t>
            </a:r>
            <a:r>
              <a:rPr lang="bg-BG" dirty="0" smtClean="0"/>
              <a:t>, 1, 12</a:t>
            </a:r>
            <a:endParaRPr lang="en-US" dirty="0" smtClean="0"/>
          </a:p>
          <a:p>
            <a:r>
              <a:rPr lang="en-US" dirty="0" smtClean="0"/>
              <a:t>Output: 7, 19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bg-BG" dirty="0" smtClean="0"/>
              <a:t>8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86" name="Group 40"/>
          <p:cNvGrpSpPr/>
          <p:nvPr/>
        </p:nvGrpSpPr>
        <p:grpSpPr>
          <a:xfrm>
            <a:off x="3453500" y="20574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965964" y="12954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7888" y="2106304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499443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3727" y="3802108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Arrow 40"/>
          <p:cNvSpPr/>
          <p:nvPr/>
        </p:nvSpPr>
        <p:spPr>
          <a:xfrm>
            <a:off x="3766851" y="3967623"/>
            <a:ext cx="507868" cy="252000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AutoShape 5"/>
          <p:cNvSpPr>
            <a:spLocks noChangeArrowheads="1"/>
          </p:cNvSpPr>
          <p:nvPr/>
        </p:nvSpPr>
        <p:spPr bwMode="auto">
          <a:xfrm>
            <a:off x="8404442" y="1356675"/>
            <a:ext cx="2566770" cy="1445204"/>
          </a:xfrm>
          <a:prstGeom prst="wedgeRoundRectCallout">
            <a:avLst>
              <a:gd name="adj1" fmla="val -77253"/>
              <a:gd name="adj2" fmla="val 4723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Enqueue all children of the current node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9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7, 19, 21, 14</a:t>
            </a:r>
            <a:r>
              <a:rPr lang="bg-BG" dirty="0" smtClean="0"/>
              <a:t>, 1, 12, 31</a:t>
            </a:r>
            <a:endParaRPr lang="en-US" dirty="0" smtClean="0"/>
          </a:p>
          <a:p>
            <a:r>
              <a:rPr lang="en-US" dirty="0" smtClean="0"/>
              <a:t>Output: 7, 19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bg-BG" dirty="0" smtClean="0"/>
              <a:t>9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86" name="Group 40"/>
          <p:cNvGrpSpPr/>
          <p:nvPr/>
        </p:nvGrpSpPr>
        <p:grpSpPr>
          <a:xfrm>
            <a:off x="3453500" y="20574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965964" y="12954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7888" y="2106304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499443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3727" y="3802108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ight Arrow 41"/>
          <p:cNvSpPr/>
          <p:nvPr/>
        </p:nvSpPr>
        <p:spPr>
          <a:xfrm>
            <a:off x="3766851" y="3967623"/>
            <a:ext cx="507868" cy="252000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AutoShape 5"/>
          <p:cNvSpPr>
            <a:spLocks noChangeArrowheads="1"/>
          </p:cNvSpPr>
          <p:nvPr/>
        </p:nvSpPr>
        <p:spPr bwMode="auto">
          <a:xfrm>
            <a:off x="8404442" y="1356675"/>
            <a:ext cx="2566770" cy="1445204"/>
          </a:xfrm>
          <a:prstGeom prst="wedgeRoundRectCallout">
            <a:avLst>
              <a:gd name="adj1" fmla="val -77253"/>
              <a:gd name="adj2" fmla="val 4723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Enqueue all children of the current node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11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7, 19, 21, 14</a:t>
            </a:r>
            <a:r>
              <a:rPr lang="bg-BG" dirty="0" smtClean="0"/>
              <a:t>, 1, 12, 31</a:t>
            </a:r>
            <a:endParaRPr lang="en-US" dirty="0" smtClean="0"/>
          </a:p>
          <a:p>
            <a:r>
              <a:rPr lang="en-US" dirty="0" smtClean="0"/>
              <a:t>Output: 7, 19</a:t>
            </a:r>
            <a:r>
              <a:rPr lang="bg-BG" dirty="0" smtClean="0"/>
              <a:t>, 21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bg-BG" dirty="0" smtClean="0"/>
              <a:t>10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86" name="Group 40"/>
          <p:cNvGrpSpPr/>
          <p:nvPr/>
        </p:nvGrpSpPr>
        <p:grpSpPr>
          <a:xfrm>
            <a:off x="3453500" y="20574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965964" y="12954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7888" y="2106304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499443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3727" y="3802108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09043" y="1295400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5154" y="3802835"/>
            <a:ext cx="641204" cy="609600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ight Arrow 46"/>
          <p:cNvSpPr/>
          <p:nvPr/>
        </p:nvSpPr>
        <p:spPr>
          <a:xfrm rot="16200000">
            <a:off x="5968706" y="4653168"/>
            <a:ext cx="350752" cy="248911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AutoShape 5"/>
          <p:cNvSpPr>
            <a:spLocks noChangeArrowheads="1"/>
          </p:cNvSpPr>
          <p:nvPr/>
        </p:nvSpPr>
        <p:spPr bwMode="auto">
          <a:xfrm>
            <a:off x="8178316" y="1356675"/>
            <a:ext cx="2971800" cy="1445204"/>
          </a:xfrm>
          <a:prstGeom prst="wedgeRoundRectCallout">
            <a:avLst>
              <a:gd name="adj1" fmla="val -72025"/>
              <a:gd name="adj2" fmla="val 4632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Remove from the queue the next node and print it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49" name="AutoShape 5"/>
          <p:cNvSpPr>
            <a:spLocks noChangeArrowheads="1"/>
          </p:cNvSpPr>
          <p:nvPr/>
        </p:nvSpPr>
        <p:spPr bwMode="auto">
          <a:xfrm>
            <a:off x="8837612" y="3633088"/>
            <a:ext cx="2612962" cy="1091312"/>
          </a:xfrm>
          <a:prstGeom prst="wedgeRoundRectCallout">
            <a:avLst>
              <a:gd name="adj1" fmla="val -69997"/>
              <a:gd name="adj2" fmla="val 475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No child nodes to enqueue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60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7, 19, 21, 14</a:t>
            </a:r>
            <a:r>
              <a:rPr lang="bg-BG" dirty="0" smtClean="0"/>
              <a:t>, 1, 12, 31</a:t>
            </a:r>
            <a:endParaRPr lang="en-US" dirty="0" smtClean="0"/>
          </a:p>
          <a:p>
            <a:r>
              <a:rPr lang="en-US" dirty="0" smtClean="0"/>
              <a:t>Output: 7, 19</a:t>
            </a:r>
            <a:r>
              <a:rPr lang="bg-BG" dirty="0" smtClean="0"/>
              <a:t>, 21, 14</a:t>
            </a:r>
            <a:endParaRPr lang="en-US" dirty="0"/>
          </a:p>
        </p:txBody>
      </p:sp>
      <p:grpSp>
        <p:nvGrpSpPr>
          <p:cNvPr id="60" name="Group 40"/>
          <p:cNvGrpSpPr/>
          <p:nvPr/>
        </p:nvGrpSpPr>
        <p:grpSpPr>
          <a:xfrm>
            <a:off x="3453500" y="2057400"/>
            <a:ext cx="4902318" cy="4038600"/>
            <a:chOff x="4114800" y="2007160"/>
            <a:chExt cx="3677696" cy="3048000"/>
          </a:xfrm>
        </p:grpSpPr>
        <p:sp>
          <p:nvSpPr>
            <p:cNvPr id="61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71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72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75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77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bg-BG" dirty="0" smtClean="0"/>
              <a:t>11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1965964" y="12954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7888" y="2106304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499443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3727" y="3802108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09043" y="1295400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5154" y="3802835"/>
            <a:ext cx="641204" cy="609600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781195" y="1295400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166565" y="3804657"/>
            <a:ext cx="641204" cy="609600"/>
            <a:chOff x="1066800" y="2819400"/>
            <a:chExt cx="228600" cy="304800"/>
          </a:xfrm>
        </p:grpSpPr>
        <p:cxnSp>
          <p:nvCxnSpPr>
            <p:cNvPr id="55" name="Straight Connector 5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ight Arrow 57"/>
          <p:cNvSpPr/>
          <p:nvPr/>
        </p:nvSpPr>
        <p:spPr>
          <a:xfrm flipH="1">
            <a:off x="8086719" y="3969248"/>
            <a:ext cx="537762" cy="252000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AutoShape 5"/>
          <p:cNvSpPr>
            <a:spLocks noChangeArrowheads="1"/>
          </p:cNvSpPr>
          <p:nvPr/>
        </p:nvSpPr>
        <p:spPr bwMode="auto">
          <a:xfrm>
            <a:off x="8178316" y="1356675"/>
            <a:ext cx="2971800" cy="1445204"/>
          </a:xfrm>
          <a:prstGeom prst="wedgeRoundRectCallout">
            <a:avLst>
              <a:gd name="adj1" fmla="val -72025"/>
              <a:gd name="adj2" fmla="val 4632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Remove from the queue the next node and print it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26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7, 19, 21, 14</a:t>
            </a:r>
            <a:r>
              <a:rPr lang="bg-BG" dirty="0" smtClean="0"/>
              <a:t>, 1, 12, 31, 23</a:t>
            </a:r>
            <a:endParaRPr lang="en-US" dirty="0" smtClean="0"/>
          </a:p>
          <a:p>
            <a:r>
              <a:rPr lang="en-US" dirty="0" smtClean="0"/>
              <a:t>Output: 7, 19</a:t>
            </a:r>
            <a:r>
              <a:rPr lang="bg-BG" dirty="0" smtClean="0"/>
              <a:t>, 21, 14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bg-BG" dirty="0" smtClean="0"/>
              <a:t>12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86" name="Group 40"/>
          <p:cNvGrpSpPr/>
          <p:nvPr/>
        </p:nvGrpSpPr>
        <p:grpSpPr>
          <a:xfrm>
            <a:off x="3453500" y="20592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965964" y="12954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7888" y="2101941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499443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3727" y="3797745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09043" y="1295400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5154" y="3798472"/>
            <a:ext cx="641204" cy="609600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781195" y="1295400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166565" y="3800294"/>
            <a:ext cx="641204" cy="609600"/>
            <a:chOff x="1066800" y="2819400"/>
            <a:chExt cx="228600" cy="304800"/>
          </a:xfrm>
        </p:grpSpPr>
        <p:cxnSp>
          <p:nvCxnSpPr>
            <p:cNvPr id="55" name="Straight Connector 5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6767901" y="6238854"/>
            <a:ext cx="350752" cy="248911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AutoShape 5"/>
          <p:cNvSpPr>
            <a:spLocks noChangeArrowheads="1"/>
          </p:cNvSpPr>
          <p:nvPr/>
        </p:nvSpPr>
        <p:spPr bwMode="auto">
          <a:xfrm>
            <a:off x="8404442" y="1356675"/>
            <a:ext cx="2566770" cy="1445204"/>
          </a:xfrm>
          <a:prstGeom prst="wedgeRoundRectCallout">
            <a:avLst>
              <a:gd name="adj1" fmla="val -77253"/>
              <a:gd name="adj2" fmla="val 4723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Enqueue all children of the current node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56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7, 19, 21, 14</a:t>
            </a:r>
            <a:r>
              <a:rPr lang="bg-BG" dirty="0" smtClean="0"/>
              <a:t>, 1, 12, 31, 23, 6</a:t>
            </a:r>
            <a:endParaRPr lang="en-US" dirty="0" smtClean="0"/>
          </a:p>
          <a:p>
            <a:r>
              <a:rPr lang="en-US" dirty="0" smtClean="0"/>
              <a:t>Output: 7, 19</a:t>
            </a:r>
            <a:r>
              <a:rPr lang="bg-BG" dirty="0" smtClean="0"/>
              <a:t>, 21, 14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bg-BG" dirty="0" smtClean="0"/>
              <a:t>13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86" name="Group 40"/>
          <p:cNvGrpSpPr/>
          <p:nvPr/>
        </p:nvGrpSpPr>
        <p:grpSpPr>
          <a:xfrm>
            <a:off x="3453500" y="20592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965964" y="12954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7888" y="2101941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499443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3727" y="3797745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09043" y="1295400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5154" y="3798472"/>
            <a:ext cx="641204" cy="609600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781195" y="1295400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166565" y="3800294"/>
            <a:ext cx="641204" cy="609600"/>
            <a:chOff x="1066800" y="2819400"/>
            <a:chExt cx="228600" cy="304800"/>
          </a:xfrm>
        </p:grpSpPr>
        <p:cxnSp>
          <p:nvCxnSpPr>
            <p:cNvPr id="55" name="Straight Connector 5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7797388" y="6253368"/>
            <a:ext cx="350752" cy="248911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AutoShape 5"/>
          <p:cNvSpPr>
            <a:spLocks noChangeArrowheads="1"/>
          </p:cNvSpPr>
          <p:nvPr/>
        </p:nvSpPr>
        <p:spPr bwMode="auto">
          <a:xfrm>
            <a:off x="8404442" y="1356675"/>
            <a:ext cx="2566770" cy="1445204"/>
          </a:xfrm>
          <a:prstGeom prst="wedgeRoundRectCallout">
            <a:avLst>
              <a:gd name="adj1" fmla="val -77253"/>
              <a:gd name="adj2" fmla="val 4723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Enqueue all children of the current node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41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Traversing a tree </a:t>
            </a:r>
            <a:r>
              <a:rPr lang="en-US" dirty="0" smtClean="0"/>
              <a:t>means to visit each of its nodes exactly once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The order of visiting nodes may vary on the traversal algorithm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Depth-First Search </a:t>
            </a:r>
            <a:r>
              <a:rPr lang="en-US" dirty="0" smtClean="0"/>
              <a:t>(DFS)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Visit node's successors first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Usually implemented by recursion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Breadth-First Search </a:t>
            </a:r>
            <a:r>
              <a:rPr lang="en-US" dirty="0" smtClean="0"/>
              <a:t>(BFS)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Nearest nodes visited first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Implemented by a queue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Traversal Algorithms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7008812" y="2743200"/>
            <a:ext cx="4557601" cy="3657600"/>
            <a:chOff x="7099411" y="2922814"/>
            <a:chExt cx="4557601" cy="3477986"/>
          </a:xfrm>
        </p:grpSpPr>
        <p:pic>
          <p:nvPicPr>
            <p:cNvPr id="58370" name="Picture 2" descr="http://www.uni-muenster.de/imperia/md/content/physik_ap/denz/_v/traversalhexa.png"/>
            <p:cNvPicPr>
              <a:picLocks noChangeAspect="1" noChangeArrowheads="1"/>
            </p:cNvPicPr>
            <p:nvPr/>
          </p:nvPicPr>
          <p:blipFill>
            <a:blip r:embed="rId2" cstate="print">
              <a:lum contrast="10000"/>
            </a:blip>
            <a:srcRect b="3943"/>
            <a:stretch>
              <a:fillRect/>
            </a:stretch>
          </p:blipFill>
          <p:spPr bwMode="auto">
            <a:xfrm>
              <a:off x="7099411" y="2922814"/>
              <a:ext cx="4557601" cy="3477986"/>
            </a:xfrm>
            <a:prstGeom prst="ellipse">
              <a:avLst/>
            </a:prstGeom>
            <a:noFill/>
            <a:effectLst>
              <a:softEdge rad="127000"/>
            </a:effectLst>
          </p:spPr>
        </p:pic>
        <p:pic>
          <p:nvPicPr>
            <p:cNvPr id="1026" name="Picture 2" descr="http://kevhuang.com/content/images/2015/06/tree-traversal.gif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0411" y="3684814"/>
              <a:ext cx="3962400" cy="1944780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6804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7, 19, 21, 14</a:t>
            </a:r>
            <a:r>
              <a:rPr lang="bg-BG" dirty="0" smtClean="0"/>
              <a:t>, 1, 12, 31, 23, 6</a:t>
            </a:r>
            <a:endParaRPr lang="en-US" dirty="0" smtClean="0"/>
          </a:p>
          <a:p>
            <a:r>
              <a:rPr lang="en-US" dirty="0" smtClean="0"/>
              <a:t>Output: 7, 19</a:t>
            </a:r>
            <a:r>
              <a:rPr lang="bg-BG" dirty="0" smtClean="0"/>
              <a:t>, 21, 14, 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bg-BG" dirty="0" smtClean="0"/>
              <a:t>14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86" name="Group 40"/>
          <p:cNvGrpSpPr/>
          <p:nvPr/>
        </p:nvGrpSpPr>
        <p:grpSpPr>
          <a:xfrm>
            <a:off x="3453500" y="20592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965964" y="12954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7888" y="2101941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499443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3727" y="3797745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09043" y="1295400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5154" y="3798472"/>
            <a:ext cx="641204" cy="609600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781195" y="1295400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166565" y="3800294"/>
            <a:ext cx="641204" cy="609600"/>
            <a:chOff x="1066800" y="2819400"/>
            <a:chExt cx="228600" cy="304800"/>
          </a:xfrm>
        </p:grpSpPr>
        <p:cxnSp>
          <p:nvCxnSpPr>
            <p:cNvPr id="55" name="Straight Connector 5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3632388" y="6253368"/>
            <a:ext cx="350752" cy="248911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3518999" y="5435399"/>
            <a:ext cx="641204" cy="609600"/>
            <a:chOff x="1066800" y="2819400"/>
            <a:chExt cx="228600" cy="304800"/>
          </a:xfrm>
        </p:grpSpPr>
        <p:cxnSp>
          <p:nvCxnSpPr>
            <p:cNvPr id="53" name="Straight Connector 52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4297362" y="1295400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AutoShape 5"/>
          <p:cNvSpPr>
            <a:spLocks noChangeArrowheads="1"/>
          </p:cNvSpPr>
          <p:nvPr/>
        </p:nvSpPr>
        <p:spPr bwMode="auto">
          <a:xfrm>
            <a:off x="8178316" y="1356675"/>
            <a:ext cx="2971800" cy="1445204"/>
          </a:xfrm>
          <a:prstGeom prst="wedgeRoundRectCallout">
            <a:avLst>
              <a:gd name="adj1" fmla="val -72025"/>
              <a:gd name="adj2" fmla="val 4632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Remove from the queue the next node and print it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65" name="AutoShape 5"/>
          <p:cNvSpPr>
            <a:spLocks noChangeArrowheads="1"/>
          </p:cNvSpPr>
          <p:nvPr/>
        </p:nvSpPr>
        <p:spPr bwMode="auto">
          <a:xfrm>
            <a:off x="8837612" y="3633088"/>
            <a:ext cx="2612962" cy="1091312"/>
          </a:xfrm>
          <a:prstGeom prst="wedgeRoundRectCallout">
            <a:avLst>
              <a:gd name="adj1" fmla="val -69997"/>
              <a:gd name="adj2" fmla="val 475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No child nodes to enqueue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21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7, 19, 21, 14</a:t>
            </a:r>
            <a:r>
              <a:rPr lang="bg-BG" dirty="0" smtClean="0"/>
              <a:t>, 1, 12, 31, 23, 6</a:t>
            </a:r>
            <a:endParaRPr lang="en-US" dirty="0" smtClean="0"/>
          </a:p>
          <a:p>
            <a:r>
              <a:rPr lang="en-US" dirty="0" smtClean="0"/>
              <a:t>Output: 7, 19</a:t>
            </a:r>
            <a:r>
              <a:rPr lang="bg-BG" dirty="0" smtClean="0"/>
              <a:t>, 21, 14, 1,</a:t>
            </a:r>
            <a:br>
              <a:rPr lang="bg-BG" dirty="0" smtClean="0"/>
            </a:br>
            <a:r>
              <a:rPr lang="bg-BG" dirty="0" smtClean="0"/>
              <a:t>12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bg-BG" dirty="0" smtClean="0"/>
              <a:t>15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86" name="Group 40"/>
          <p:cNvGrpSpPr/>
          <p:nvPr/>
        </p:nvGrpSpPr>
        <p:grpSpPr>
          <a:xfrm>
            <a:off x="3453500" y="20592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965964" y="12954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7888" y="2101941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499443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3727" y="3797745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09043" y="1295400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5154" y="3798472"/>
            <a:ext cx="641204" cy="609600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781195" y="1295400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166565" y="3800294"/>
            <a:ext cx="641204" cy="609600"/>
            <a:chOff x="1066800" y="2819400"/>
            <a:chExt cx="228600" cy="304800"/>
          </a:xfrm>
        </p:grpSpPr>
        <p:cxnSp>
          <p:nvCxnSpPr>
            <p:cNvPr id="55" name="Straight Connector 5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4669724" y="6253368"/>
            <a:ext cx="350752" cy="248911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3518999" y="5435399"/>
            <a:ext cx="641204" cy="609600"/>
            <a:chOff x="1066800" y="2819400"/>
            <a:chExt cx="228600" cy="304800"/>
          </a:xfrm>
        </p:grpSpPr>
        <p:cxnSp>
          <p:nvCxnSpPr>
            <p:cNvPr id="53" name="Straight Connector 52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4297362" y="1295400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831749" y="1295400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535379" y="5434383"/>
            <a:ext cx="641204" cy="609600"/>
            <a:chOff x="1066800" y="2819400"/>
            <a:chExt cx="228600" cy="304800"/>
          </a:xfrm>
        </p:grpSpPr>
        <p:cxnSp>
          <p:nvCxnSpPr>
            <p:cNvPr id="65" name="Straight Connector 6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AutoShape 5"/>
          <p:cNvSpPr>
            <a:spLocks noChangeArrowheads="1"/>
          </p:cNvSpPr>
          <p:nvPr/>
        </p:nvSpPr>
        <p:spPr bwMode="auto">
          <a:xfrm>
            <a:off x="8837612" y="3633088"/>
            <a:ext cx="2612962" cy="1091312"/>
          </a:xfrm>
          <a:prstGeom prst="wedgeRoundRectCallout">
            <a:avLst>
              <a:gd name="adj1" fmla="val -69997"/>
              <a:gd name="adj2" fmla="val 475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No child nodes to enqueue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68" name="AutoShape 5"/>
          <p:cNvSpPr>
            <a:spLocks noChangeArrowheads="1"/>
          </p:cNvSpPr>
          <p:nvPr/>
        </p:nvSpPr>
        <p:spPr bwMode="auto">
          <a:xfrm>
            <a:off x="8178316" y="1356675"/>
            <a:ext cx="2971800" cy="1445204"/>
          </a:xfrm>
          <a:prstGeom prst="wedgeRoundRectCallout">
            <a:avLst>
              <a:gd name="adj1" fmla="val -72025"/>
              <a:gd name="adj2" fmla="val 4632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Remove from the queue the next node and print it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82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7, 19, 21, 14</a:t>
            </a:r>
            <a:r>
              <a:rPr lang="bg-BG" dirty="0" smtClean="0"/>
              <a:t>, 1, 12, 31, 23, 6</a:t>
            </a:r>
            <a:endParaRPr lang="en-US" dirty="0" smtClean="0"/>
          </a:p>
          <a:p>
            <a:r>
              <a:rPr lang="en-US" dirty="0" smtClean="0"/>
              <a:t>Output: 7, 19</a:t>
            </a:r>
            <a:r>
              <a:rPr lang="bg-BG" dirty="0" smtClean="0"/>
              <a:t>, 21, 14, 1,</a:t>
            </a:r>
            <a:br>
              <a:rPr lang="bg-BG" dirty="0" smtClean="0"/>
            </a:br>
            <a:r>
              <a:rPr lang="bg-BG" dirty="0" smtClean="0"/>
              <a:t>12, 31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bg-BG" dirty="0" smtClean="0"/>
              <a:t>16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86" name="Group 40"/>
          <p:cNvGrpSpPr/>
          <p:nvPr/>
        </p:nvGrpSpPr>
        <p:grpSpPr>
          <a:xfrm>
            <a:off x="3453500" y="20592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965964" y="12954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7888" y="2101941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499443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3727" y="3797745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09043" y="1295400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5154" y="3798472"/>
            <a:ext cx="641204" cy="609600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781195" y="1295400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166565" y="3800294"/>
            <a:ext cx="641204" cy="609600"/>
            <a:chOff x="1066800" y="2819400"/>
            <a:chExt cx="228600" cy="304800"/>
          </a:xfrm>
        </p:grpSpPr>
        <p:cxnSp>
          <p:nvCxnSpPr>
            <p:cNvPr id="55" name="Straight Connector 5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5674838" y="6253368"/>
            <a:ext cx="350752" cy="248911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3518999" y="5435399"/>
            <a:ext cx="641204" cy="609600"/>
            <a:chOff x="1066800" y="2819400"/>
            <a:chExt cx="228600" cy="304800"/>
          </a:xfrm>
        </p:grpSpPr>
        <p:cxnSp>
          <p:nvCxnSpPr>
            <p:cNvPr id="53" name="Straight Connector 52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4297362" y="1295400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831749" y="1295400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535379" y="5434383"/>
            <a:ext cx="641204" cy="609600"/>
            <a:chOff x="1066800" y="2819400"/>
            <a:chExt cx="228600" cy="304800"/>
          </a:xfrm>
        </p:grpSpPr>
        <p:cxnSp>
          <p:nvCxnSpPr>
            <p:cNvPr id="65" name="Straight Connector 6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455863" y="1295400"/>
            <a:ext cx="304721" cy="304800"/>
            <a:chOff x="1066800" y="2819400"/>
            <a:chExt cx="228600" cy="304800"/>
          </a:xfrm>
        </p:grpSpPr>
        <p:cxnSp>
          <p:nvCxnSpPr>
            <p:cNvPr id="68" name="Straight Connector 6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5555001" y="5435398"/>
            <a:ext cx="641204" cy="609600"/>
            <a:chOff x="1066800" y="2819400"/>
            <a:chExt cx="228600" cy="304800"/>
          </a:xfrm>
        </p:grpSpPr>
        <p:cxnSp>
          <p:nvCxnSpPr>
            <p:cNvPr id="71" name="Straight Connector 7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AutoShape 5"/>
          <p:cNvSpPr>
            <a:spLocks noChangeArrowheads="1"/>
          </p:cNvSpPr>
          <p:nvPr/>
        </p:nvSpPr>
        <p:spPr bwMode="auto">
          <a:xfrm>
            <a:off x="8837612" y="3633088"/>
            <a:ext cx="2612962" cy="1091312"/>
          </a:xfrm>
          <a:prstGeom prst="wedgeRoundRectCallout">
            <a:avLst>
              <a:gd name="adj1" fmla="val -69997"/>
              <a:gd name="adj2" fmla="val 475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No child nodes to enqueue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74" name="AutoShape 5"/>
          <p:cNvSpPr>
            <a:spLocks noChangeArrowheads="1"/>
          </p:cNvSpPr>
          <p:nvPr/>
        </p:nvSpPr>
        <p:spPr bwMode="auto">
          <a:xfrm>
            <a:off x="8178316" y="1356675"/>
            <a:ext cx="2971800" cy="1445204"/>
          </a:xfrm>
          <a:prstGeom prst="wedgeRoundRectCallout">
            <a:avLst>
              <a:gd name="adj1" fmla="val -72025"/>
              <a:gd name="adj2" fmla="val 4632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Remove from the queue the next node and print it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14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7, 19, 21, 14</a:t>
            </a:r>
            <a:r>
              <a:rPr lang="bg-BG" dirty="0" smtClean="0"/>
              <a:t>, 1, 12, 31, 23, 6</a:t>
            </a:r>
            <a:endParaRPr lang="en-US" dirty="0" smtClean="0"/>
          </a:p>
          <a:p>
            <a:r>
              <a:rPr lang="en-US" dirty="0" smtClean="0"/>
              <a:t>Output: 7, 19</a:t>
            </a:r>
            <a:r>
              <a:rPr lang="bg-BG" dirty="0" smtClean="0"/>
              <a:t>, 21, 14, 1,</a:t>
            </a:r>
            <a:br>
              <a:rPr lang="bg-BG" dirty="0" smtClean="0"/>
            </a:br>
            <a:r>
              <a:rPr lang="bg-BG" dirty="0" smtClean="0"/>
              <a:t>12, 31, 23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bg-BG" dirty="0" smtClean="0"/>
              <a:t>17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86" name="Group 40"/>
          <p:cNvGrpSpPr/>
          <p:nvPr/>
        </p:nvGrpSpPr>
        <p:grpSpPr>
          <a:xfrm>
            <a:off x="3453500" y="20592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965964" y="12954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7888" y="2106304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499443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3727" y="3802108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09043" y="1295400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5154" y="3802835"/>
            <a:ext cx="641204" cy="609600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781195" y="1295400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166565" y="3804657"/>
            <a:ext cx="641204" cy="609600"/>
            <a:chOff x="1066800" y="2819400"/>
            <a:chExt cx="228600" cy="304800"/>
          </a:xfrm>
        </p:grpSpPr>
        <p:cxnSp>
          <p:nvCxnSpPr>
            <p:cNvPr id="55" name="Straight Connector 5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6799694" y="6243217"/>
            <a:ext cx="350752" cy="248911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3518999" y="5438500"/>
            <a:ext cx="641204" cy="609600"/>
            <a:chOff x="1066800" y="2819400"/>
            <a:chExt cx="228600" cy="304800"/>
          </a:xfrm>
        </p:grpSpPr>
        <p:cxnSp>
          <p:nvCxnSpPr>
            <p:cNvPr id="53" name="Straight Connector 52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4297362" y="1295400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831749" y="1295400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535379" y="5437484"/>
            <a:ext cx="641204" cy="609600"/>
            <a:chOff x="1066800" y="2819400"/>
            <a:chExt cx="228600" cy="304800"/>
          </a:xfrm>
        </p:grpSpPr>
        <p:cxnSp>
          <p:nvCxnSpPr>
            <p:cNvPr id="65" name="Straight Connector 6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455863" y="1295400"/>
            <a:ext cx="304721" cy="304800"/>
            <a:chOff x="1066800" y="2819400"/>
            <a:chExt cx="228600" cy="304800"/>
          </a:xfrm>
        </p:grpSpPr>
        <p:cxnSp>
          <p:nvCxnSpPr>
            <p:cNvPr id="68" name="Straight Connector 6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5555001" y="5438499"/>
            <a:ext cx="641204" cy="609600"/>
            <a:chOff x="1066800" y="2819400"/>
            <a:chExt cx="228600" cy="304800"/>
          </a:xfrm>
        </p:grpSpPr>
        <p:cxnSp>
          <p:nvCxnSpPr>
            <p:cNvPr id="71" name="Straight Connector 7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6109005" y="1295400"/>
            <a:ext cx="304721" cy="304800"/>
            <a:chOff x="1066800" y="2819400"/>
            <a:chExt cx="228600" cy="304800"/>
          </a:xfrm>
        </p:grpSpPr>
        <p:cxnSp>
          <p:nvCxnSpPr>
            <p:cNvPr id="74" name="Straight Connector 7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6645896" y="5423985"/>
            <a:ext cx="641204" cy="609600"/>
            <a:chOff x="1066800" y="2819400"/>
            <a:chExt cx="228600" cy="304800"/>
          </a:xfrm>
        </p:grpSpPr>
        <p:cxnSp>
          <p:nvCxnSpPr>
            <p:cNvPr id="77" name="Straight Connector 76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AutoShape 5"/>
          <p:cNvSpPr>
            <a:spLocks noChangeArrowheads="1"/>
          </p:cNvSpPr>
          <p:nvPr/>
        </p:nvSpPr>
        <p:spPr bwMode="auto">
          <a:xfrm>
            <a:off x="8837612" y="3633088"/>
            <a:ext cx="2612962" cy="1091312"/>
          </a:xfrm>
          <a:prstGeom prst="wedgeRoundRectCallout">
            <a:avLst>
              <a:gd name="adj1" fmla="val -69997"/>
              <a:gd name="adj2" fmla="val 475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No child nodes to enqueue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80" name="AutoShape 5"/>
          <p:cNvSpPr>
            <a:spLocks noChangeArrowheads="1"/>
          </p:cNvSpPr>
          <p:nvPr/>
        </p:nvSpPr>
        <p:spPr bwMode="auto">
          <a:xfrm>
            <a:off x="8178316" y="1356675"/>
            <a:ext cx="2971800" cy="1445204"/>
          </a:xfrm>
          <a:prstGeom prst="wedgeRoundRectCallout">
            <a:avLst>
              <a:gd name="adj1" fmla="val -72025"/>
              <a:gd name="adj2" fmla="val 4632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Remove from the queue the next node and print it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76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7, 19, 21, 14</a:t>
            </a:r>
            <a:r>
              <a:rPr lang="bg-BG" dirty="0" smtClean="0"/>
              <a:t>, 1, 12, 31, 23, 6</a:t>
            </a:r>
            <a:endParaRPr lang="en-US" dirty="0" smtClean="0"/>
          </a:p>
          <a:p>
            <a:r>
              <a:rPr lang="en-US" dirty="0" smtClean="0"/>
              <a:t>Output: 7, 19</a:t>
            </a:r>
            <a:r>
              <a:rPr lang="bg-BG" dirty="0" smtClean="0"/>
              <a:t>, 21, 14, 1,</a:t>
            </a:r>
            <a:br>
              <a:rPr lang="bg-BG" dirty="0" smtClean="0"/>
            </a:br>
            <a:r>
              <a:rPr lang="bg-BG" dirty="0" smtClean="0"/>
              <a:t>12, 31, 23, 6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bg-BG" dirty="0" smtClean="0"/>
              <a:t>18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86" name="Group 40"/>
          <p:cNvGrpSpPr/>
          <p:nvPr/>
        </p:nvGrpSpPr>
        <p:grpSpPr>
          <a:xfrm>
            <a:off x="3453500" y="2059200"/>
            <a:ext cx="4902318" cy="4038600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965964" y="12954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837888" y="2106304"/>
            <a:ext cx="641204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499443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3727" y="3802108"/>
            <a:ext cx="641204" cy="609600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09043" y="1295400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5154" y="3802835"/>
            <a:ext cx="641204" cy="609600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781195" y="1295400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166565" y="3804657"/>
            <a:ext cx="641204" cy="609600"/>
            <a:chOff x="1066800" y="2819400"/>
            <a:chExt cx="228600" cy="304800"/>
          </a:xfrm>
        </p:grpSpPr>
        <p:cxnSp>
          <p:nvCxnSpPr>
            <p:cNvPr id="55" name="Straight Connector 5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7822952" y="6243217"/>
            <a:ext cx="350752" cy="248911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3518999" y="5438500"/>
            <a:ext cx="641204" cy="609600"/>
            <a:chOff x="1066800" y="2819400"/>
            <a:chExt cx="228600" cy="304800"/>
          </a:xfrm>
        </p:grpSpPr>
        <p:cxnSp>
          <p:nvCxnSpPr>
            <p:cNvPr id="53" name="Straight Connector 52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4297362" y="1295400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831749" y="1295400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535379" y="5437484"/>
            <a:ext cx="641204" cy="609600"/>
            <a:chOff x="1066800" y="2819400"/>
            <a:chExt cx="228600" cy="304800"/>
          </a:xfrm>
        </p:grpSpPr>
        <p:cxnSp>
          <p:nvCxnSpPr>
            <p:cNvPr id="65" name="Straight Connector 6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455863" y="1295400"/>
            <a:ext cx="304721" cy="304800"/>
            <a:chOff x="1066800" y="2819400"/>
            <a:chExt cx="228600" cy="304800"/>
          </a:xfrm>
        </p:grpSpPr>
        <p:cxnSp>
          <p:nvCxnSpPr>
            <p:cNvPr id="68" name="Straight Connector 6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5555001" y="5438499"/>
            <a:ext cx="641204" cy="609600"/>
            <a:chOff x="1066800" y="2819400"/>
            <a:chExt cx="228600" cy="304800"/>
          </a:xfrm>
        </p:grpSpPr>
        <p:cxnSp>
          <p:nvCxnSpPr>
            <p:cNvPr id="71" name="Straight Connector 7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6109005" y="1295400"/>
            <a:ext cx="304721" cy="304800"/>
            <a:chOff x="1066800" y="2819400"/>
            <a:chExt cx="228600" cy="304800"/>
          </a:xfrm>
        </p:grpSpPr>
        <p:cxnSp>
          <p:nvCxnSpPr>
            <p:cNvPr id="74" name="Straight Connector 7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6645896" y="5423985"/>
            <a:ext cx="641204" cy="609600"/>
            <a:chOff x="1066800" y="2819400"/>
            <a:chExt cx="228600" cy="304800"/>
          </a:xfrm>
        </p:grpSpPr>
        <p:cxnSp>
          <p:nvCxnSpPr>
            <p:cNvPr id="77" name="Straight Connector 76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6660549" y="1295400"/>
            <a:ext cx="304721" cy="304800"/>
            <a:chOff x="1066800" y="2819400"/>
            <a:chExt cx="228600" cy="304800"/>
          </a:xfrm>
        </p:grpSpPr>
        <p:cxnSp>
          <p:nvCxnSpPr>
            <p:cNvPr id="80" name="Straight Connector 7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7697184" y="5422970"/>
            <a:ext cx="641204" cy="609600"/>
            <a:chOff x="1066800" y="2819400"/>
            <a:chExt cx="228600" cy="304800"/>
          </a:xfrm>
        </p:grpSpPr>
        <p:cxnSp>
          <p:nvCxnSpPr>
            <p:cNvPr id="83" name="Straight Connector 82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AutoShape 5"/>
          <p:cNvSpPr>
            <a:spLocks noChangeArrowheads="1"/>
          </p:cNvSpPr>
          <p:nvPr/>
        </p:nvSpPr>
        <p:spPr bwMode="auto">
          <a:xfrm>
            <a:off x="8837612" y="3633088"/>
            <a:ext cx="2612962" cy="1091312"/>
          </a:xfrm>
          <a:prstGeom prst="wedgeRoundRectCallout">
            <a:avLst>
              <a:gd name="adj1" fmla="val -69997"/>
              <a:gd name="adj2" fmla="val 475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No child nodes to enqueue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107" name="AutoShape 5"/>
          <p:cNvSpPr>
            <a:spLocks noChangeArrowheads="1"/>
          </p:cNvSpPr>
          <p:nvPr/>
        </p:nvSpPr>
        <p:spPr bwMode="auto">
          <a:xfrm>
            <a:off x="8178316" y="1356675"/>
            <a:ext cx="2971800" cy="1445204"/>
          </a:xfrm>
          <a:prstGeom prst="wedgeRoundRectCallout">
            <a:avLst>
              <a:gd name="adj1" fmla="val -72025"/>
              <a:gd name="adj2" fmla="val 4632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Remove from the queue the next node and print it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15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7, 19, 21, 14</a:t>
            </a:r>
            <a:r>
              <a:rPr lang="bg-BG" dirty="0" smtClean="0"/>
              <a:t>, 1, 12, 31, 23, 6</a:t>
            </a:r>
            <a:endParaRPr lang="en-US" dirty="0" smtClean="0"/>
          </a:p>
          <a:p>
            <a:r>
              <a:rPr lang="en-US" dirty="0" smtClean="0"/>
              <a:t>Output: 7, 19</a:t>
            </a:r>
            <a:r>
              <a:rPr lang="bg-BG" dirty="0" smtClean="0"/>
              <a:t>, 21, 14, 1,</a:t>
            </a:r>
            <a:br>
              <a:rPr lang="bg-BG" dirty="0" smtClean="0"/>
            </a:br>
            <a:r>
              <a:rPr lang="bg-BG" dirty="0" smtClean="0"/>
              <a:t>12, 31, 23, 6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bg-BG" dirty="0" smtClean="0"/>
              <a:t>19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1965964" y="1295400"/>
            <a:ext cx="304721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499443" y="1295400"/>
            <a:ext cx="304721" cy="304800"/>
            <a:chOff x="1066800" y="2819400"/>
            <a:chExt cx="228600" cy="304800"/>
          </a:xfrm>
        </p:grpSpPr>
        <p:cxnSp>
          <p:nvCxnSpPr>
            <p:cNvPr id="105" name="Straight Connector 10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09043" y="1295400"/>
            <a:ext cx="304721" cy="304800"/>
            <a:chOff x="1066800" y="2819400"/>
            <a:chExt cx="228600" cy="304800"/>
          </a:xfrm>
        </p:grpSpPr>
        <p:cxnSp>
          <p:nvCxnSpPr>
            <p:cNvPr id="42" name="Straight Connector 4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781195" y="1295400"/>
            <a:ext cx="304721" cy="3048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4297362" y="1295400"/>
            <a:ext cx="304721" cy="304800"/>
            <a:chOff x="1066800" y="2819400"/>
            <a:chExt cx="2286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831749" y="1295400"/>
            <a:ext cx="304721" cy="304800"/>
            <a:chOff x="1066800" y="2819400"/>
            <a:chExt cx="2286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455863" y="1295400"/>
            <a:ext cx="304721" cy="304800"/>
            <a:chOff x="1066800" y="2819400"/>
            <a:chExt cx="228600" cy="304800"/>
          </a:xfrm>
        </p:grpSpPr>
        <p:cxnSp>
          <p:nvCxnSpPr>
            <p:cNvPr id="68" name="Straight Connector 6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6109005" y="1295400"/>
            <a:ext cx="304721" cy="304800"/>
            <a:chOff x="1066800" y="2819400"/>
            <a:chExt cx="228600" cy="304800"/>
          </a:xfrm>
        </p:grpSpPr>
        <p:cxnSp>
          <p:nvCxnSpPr>
            <p:cNvPr id="74" name="Straight Connector 7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6660549" y="1295400"/>
            <a:ext cx="304721" cy="304800"/>
            <a:chOff x="1066800" y="2819400"/>
            <a:chExt cx="228600" cy="304800"/>
          </a:xfrm>
        </p:grpSpPr>
        <p:cxnSp>
          <p:nvCxnSpPr>
            <p:cNvPr id="80" name="Straight Connector 7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AutoShape 5"/>
          <p:cNvSpPr>
            <a:spLocks noChangeArrowheads="1"/>
          </p:cNvSpPr>
          <p:nvPr/>
        </p:nvSpPr>
        <p:spPr bwMode="auto">
          <a:xfrm>
            <a:off x="8342593" y="1523129"/>
            <a:ext cx="2628620" cy="1101452"/>
          </a:xfrm>
          <a:prstGeom prst="wedgeRoundRectCallout">
            <a:avLst>
              <a:gd name="adj1" fmla="val -75137"/>
              <a:gd name="adj2" fmla="val 5347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The queue is empty </a:t>
            </a:r>
            <a:r>
              <a:rPr lang="en-US" sz="2800" dirty="0">
                <a:solidFill>
                  <a:srgbClr val="FFFFFF"/>
                </a:solidFill>
                <a:sym typeface="Wingdings" pitchFamily="2" charset="2"/>
              </a:rPr>
              <a:t> stop</a:t>
            </a:r>
            <a:endParaRPr lang="bg-BG" sz="2800" dirty="0">
              <a:solidFill>
                <a:srgbClr val="FFFFFF"/>
              </a:solidFill>
            </a:endParaRPr>
          </a:p>
        </p:txBody>
      </p:sp>
      <p:grpSp>
        <p:nvGrpSpPr>
          <p:cNvPr id="157" name="Group 40"/>
          <p:cNvGrpSpPr/>
          <p:nvPr/>
        </p:nvGrpSpPr>
        <p:grpSpPr>
          <a:xfrm>
            <a:off x="3453500" y="2059200"/>
            <a:ext cx="4902318" cy="4038600"/>
            <a:chOff x="4114800" y="2007160"/>
            <a:chExt cx="3677696" cy="3048000"/>
          </a:xfrm>
        </p:grpSpPr>
        <p:sp>
          <p:nvSpPr>
            <p:cNvPr id="158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9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0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1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162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63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4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5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6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7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168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69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0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1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72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3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74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5837888" y="2106304"/>
            <a:ext cx="641204" cy="609600"/>
            <a:chOff x="1066800" y="2819400"/>
            <a:chExt cx="228600" cy="304800"/>
          </a:xfrm>
        </p:grpSpPr>
        <p:cxnSp>
          <p:nvCxnSpPr>
            <p:cNvPr id="176" name="Straight Connector 17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4543727" y="3802108"/>
            <a:ext cx="641204" cy="609600"/>
            <a:chOff x="1066800" y="2819400"/>
            <a:chExt cx="228600" cy="304800"/>
          </a:xfrm>
        </p:grpSpPr>
        <p:cxnSp>
          <p:nvCxnSpPr>
            <p:cNvPr id="179" name="Straight Connector 17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/>
        </p:nvGrpSpPr>
        <p:grpSpPr>
          <a:xfrm>
            <a:off x="5825154" y="3802835"/>
            <a:ext cx="641204" cy="609600"/>
            <a:chOff x="1066800" y="2819400"/>
            <a:chExt cx="228600" cy="304800"/>
          </a:xfrm>
        </p:grpSpPr>
        <p:cxnSp>
          <p:nvCxnSpPr>
            <p:cNvPr id="182" name="Straight Connector 18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Group 183"/>
          <p:cNvGrpSpPr/>
          <p:nvPr/>
        </p:nvGrpSpPr>
        <p:grpSpPr>
          <a:xfrm>
            <a:off x="7166565" y="3804657"/>
            <a:ext cx="641204" cy="609600"/>
            <a:chOff x="1066800" y="2819400"/>
            <a:chExt cx="228600" cy="304800"/>
          </a:xfrm>
        </p:grpSpPr>
        <p:cxnSp>
          <p:nvCxnSpPr>
            <p:cNvPr id="185" name="Straight Connector 18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>
            <a:off x="3518999" y="5438500"/>
            <a:ext cx="641204" cy="609600"/>
            <a:chOff x="1066800" y="2819400"/>
            <a:chExt cx="228600" cy="304800"/>
          </a:xfrm>
        </p:grpSpPr>
        <p:cxnSp>
          <p:nvCxnSpPr>
            <p:cNvPr id="188" name="Straight Connector 18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/>
          <p:cNvGrpSpPr/>
          <p:nvPr/>
        </p:nvGrpSpPr>
        <p:grpSpPr>
          <a:xfrm>
            <a:off x="4535379" y="5437484"/>
            <a:ext cx="641204" cy="609600"/>
            <a:chOff x="1066800" y="2819400"/>
            <a:chExt cx="228600" cy="304800"/>
          </a:xfrm>
        </p:grpSpPr>
        <p:cxnSp>
          <p:nvCxnSpPr>
            <p:cNvPr id="191" name="Straight Connector 19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Group 192"/>
          <p:cNvGrpSpPr/>
          <p:nvPr/>
        </p:nvGrpSpPr>
        <p:grpSpPr>
          <a:xfrm>
            <a:off x="5555001" y="5438499"/>
            <a:ext cx="641204" cy="609600"/>
            <a:chOff x="1066800" y="2819400"/>
            <a:chExt cx="228600" cy="304800"/>
          </a:xfrm>
        </p:grpSpPr>
        <p:cxnSp>
          <p:nvCxnSpPr>
            <p:cNvPr id="194" name="Straight Connector 19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Group 195"/>
          <p:cNvGrpSpPr/>
          <p:nvPr/>
        </p:nvGrpSpPr>
        <p:grpSpPr>
          <a:xfrm>
            <a:off x="6645896" y="5423985"/>
            <a:ext cx="641204" cy="609600"/>
            <a:chOff x="1066800" y="2819400"/>
            <a:chExt cx="228600" cy="304800"/>
          </a:xfrm>
        </p:grpSpPr>
        <p:cxnSp>
          <p:nvCxnSpPr>
            <p:cNvPr id="197" name="Straight Connector 196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Group 198"/>
          <p:cNvGrpSpPr/>
          <p:nvPr/>
        </p:nvGrpSpPr>
        <p:grpSpPr>
          <a:xfrm>
            <a:off x="7697184" y="5422970"/>
            <a:ext cx="641204" cy="609600"/>
            <a:chOff x="1066800" y="2819400"/>
            <a:chExt cx="228600" cy="304800"/>
          </a:xfrm>
        </p:grpSpPr>
        <p:cxnSp>
          <p:nvCxnSpPr>
            <p:cNvPr id="200" name="Straight Connector 19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000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6208799" cy="5570355"/>
          </a:xfrm>
        </p:spPr>
        <p:txBody>
          <a:bodyPr/>
          <a:lstStyle/>
          <a:p>
            <a:r>
              <a:rPr lang="en-US" dirty="0" smtClean="0"/>
              <a:t>We are given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labyrinth</a:t>
            </a:r>
          </a:p>
          <a:p>
            <a:pPr lvl="1"/>
            <a:r>
              <a:rPr lang="en-US" dirty="0" smtClean="0"/>
              <a:t>We start from a cell '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 smtClean="0"/>
              <a:t>'</a:t>
            </a:r>
          </a:p>
          <a:p>
            <a:pPr lvl="1"/>
            <a:r>
              <a:rPr lang="en-US" dirty="0" smtClean="0"/>
              <a:t>We can move left, right, up and down, through empty space '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smtClean="0"/>
              <a:t>'</a:t>
            </a:r>
          </a:p>
          <a:p>
            <a:pPr lvl="1"/>
            <a:r>
              <a:rPr lang="en-US" dirty="0" smtClean="0"/>
              <a:t>We cannot pass through walls '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smtClean="0"/>
              <a:t>'</a:t>
            </a:r>
          </a:p>
          <a:p>
            <a:pPr lvl="1"/>
            <a:r>
              <a:rPr lang="en-US" dirty="0" smtClean="0"/>
              <a:t>An exit is found when a cell on a labyrinth side is reached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 from Labyrinth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313064"/>
              </p:ext>
            </p:extLst>
          </p:nvPr>
        </p:nvGraphicFramePr>
        <p:xfrm>
          <a:off x="6704012" y="1447797"/>
          <a:ext cx="4709997" cy="358140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23333"/>
                <a:gridCol w="523333"/>
                <a:gridCol w="523333"/>
                <a:gridCol w="523333"/>
                <a:gridCol w="523333"/>
                <a:gridCol w="523333"/>
                <a:gridCol w="523333"/>
                <a:gridCol w="523333"/>
                <a:gridCol w="523333"/>
              </a:tblGrid>
              <a:tr h="5116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5116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  <a:endParaRPr lang="en-US" sz="24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  <a:endParaRPr lang="en-US" sz="24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  <a:endParaRPr lang="en-US" sz="24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  <a:endParaRPr lang="en-US" sz="24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  <a:tr h="5116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  <a:endParaRPr lang="en-US" sz="24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5116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  <a:endParaRPr lang="en-US" sz="24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5116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  <a:endParaRPr lang="en-US" sz="24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5116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-</a:t>
                      </a:r>
                      <a:endParaRPr lang="en-US" sz="240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5116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36000" marR="36000" marT="36000" marB="3600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882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3414" y="4197235"/>
            <a:ext cx="8381998" cy="820600"/>
          </a:xfrm>
        </p:spPr>
        <p:txBody>
          <a:bodyPr/>
          <a:lstStyle/>
          <a:p>
            <a:pPr marL="442913" indent="-442913"/>
            <a:r>
              <a:rPr lang="en-US" smtClean="0"/>
              <a:t>Lab Exercise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903414" y="5111635"/>
            <a:ext cx="8381998" cy="1365365"/>
          </a:xfrm>
        </p:spPr>
        <p:txBody>
          <a:bodyPr/>
          <a:lstStyle/>
          <a:p>
            <a:r>
              <a:rPr lang="en-US" dirty="0" smtClean="0"/>
              <a:t>Find the Nearest Exit</a:t>
            </a:r>
            <a:br>
              <a:rPr lang="en-US" dirty="0" smtClean="0"/>
            </a:br>
            <a:r>
              <a:rPr lang="en-US" dirty="0" smtClean="0"/>
              <a:t>from a Labyrinth with BFS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213" y="762000"/>
            <a:ext cx="3962400" cy="30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13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11771399" cy="5570355"/>
          </a:xfrm>
        </p:spPr>
        <p:txBody>
          <a:bodyPr/>
          <a:lstStyle/>
          <a:p>
            <a:r>
              <a:rPr lang="en-US" dirty="0" smtClean="0"/>
              <a:t>Where is DFS used?</a:t>
            </a:r>
          </a:p>
          <a:p>
            <a:pPr lvl="1"/>
            <a:r>
              <a:rPr lang="en-US" dirty="0"/>
              <a:t>Finding connected components in a graph</a:t>
            </a:r>
          </a:p>
          <a:p>
            <a:pPr lvl="1"/>
            <a:r>
              <a:rPr lang="en-US" dirty="0"/>
              <a:t>Topological sorting</a:t>
            </a:r>
          </a:p>
          <a:p>
            <a:pPr lvl="1"/>
            <a:r>
              <a:rPr lang="en-US" dirty="0" smtClean="0"/>
              <a:t>Detecting cycles </a:t>
            </a:r>
            <a:r>
              <a:rPr lang="en-US" dirty="0"/>
              <a:t>in a graph</a:t>
            </a:r>
          </a:p>
          <a:p>
            <a:pPr lvl="1"/>
            <a:r>
              <a:rPr lang="en-US" dirty="0" smtClean="0"/>
              <a:t>Finding exit </a:t>
            </a:r>
            <a:r>
              <a:rPr lang="en-US" dirty="0"/>
              <a:t>from maze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Applications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091082" y="3488050"/>
            <a:ext cx="3729784" cy="2606078"/>
            <a:chOff x="7536523" y="3532424"/>
            <a:chExt cx="4225628" cy="2952535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 rot="10800000" flipV="1">
              <a:off x="7536523" y="5084716"/>
              <a:ext cx="1500301" cy="68579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variables</a:t>
              </a:r>
              <a:endParaRPr lang="bg-BG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 rot="10800000" flipV="1">
              <a:off x="9360172" y="3532424"/>
              <a:ext cx="838200" cy="61763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IDEs</a:t>
              </a:r>
              <a:endParaRPr lang="bg-BG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0" name="Straight Arrow Connector 6"/>
            <p:cNvCxnSpPr>
              <a:cxnSpLocks noChangeShapeType="1"/>
              <a:stCxn id="9" idx="6"/>
              <a:endCxn id="8" idx="7"/>
            </p:cNvCxnSpPr>
            <p:nvPr/>
          </p:nvCxnSpPr>
          <p:spPr bwMode="auto">
            <a:xfrm rot="10800000" flipV="1">
              <a:off x="7756238" y="3841241"/>
              <a:ext cx="1603935" cy="1343908"/>
            </a:xfrm>
            <a:prstGeom prst="curvedConnector2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 rot="10800000" flipV="1">
              <a:off x="8755724" y="4370623"/>
              <a:ext cx="2040542" cy="71653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conditionals</a:t>
              </a:r>
              <a:endParaRPr lang="bg-BG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 rot="10800000" flipV="1">
              <a:off x="10578782" y="5111649"/>
              <a:ext cx="1183369" cy="68579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loops</a:t>
              </a:r>
              <a:endParaRPr lang="bg-BG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3" name="Straight Arrow Connector 12"/>
            <p:cNvCxnSpPr>
              <a:cxnSpLocks noChangeShapeType="1"/>
              <a:stCxn id="8" idx="2"/>
              <a:endCxn id="12" idx="6"/>
            </p:cNvCxnSpPr>
            <p:nvPr/>
          </p:nvCxnSpPr>
          <p:spPr bwMode="auto">
            <a:xfrm>
              <a:off x="9036824" y="5427616"/>
              <a:ext cx="1541958" cy="2693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4" name="Straight Arrow Connector 32"/>
            <p:cNvCxnSpPr>
              <a:cxnSpLocks noChangeShapeType="1"/>
              <a:stCxn id="9" idx="2"/>
              <a:endCxn id="12" idx="1"/>
            </p:cNvCxnSpPr>
            <p:nvPr/>
          </p:nvCxnSpPr>
          <p:spPr bwMode="auto">
            <a:xfrm>
              <a:off x="10198372" y="3841241"/>
              <a:ext cx="1390479" cy="1370841"/>
            </a:xfrm>
            <a:prstGeom prst="curvedConnector2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5" name="Straight Arrow Connector 40"/>
            <p:cNvCxnSpPr>
              <a:cxnSpLocks noChangeShapeType="1"/>
              <a:stCxn id="11" idx="2"/>
              <a:endCxn id="12" idx="0"/>
            </p:cNvCxnSpPr>
            <p:nvPr/>
          </p:nvCxnSpPr>
          <p:spPr bwMode="auto">
            <a:xfrm>
              <a:off x="10796266" y="4728889"/>
              <a:ext cx="374200" cy="382760"/>
            </a:xfrm>
            <a:prstGeom prst="curvedConnector2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 rot="10800000" flipV="1">
              <a:off x="9254723" y="5799160"/>
              <a:ext cx="1106162" cy="68579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bits</a:t>
              </a:r>
              <a:endParaRPr lang="bg-BG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7" name="Straight Arrow Connector 54"/>
            <p:cNvCxnSpPr>
              <a:cxnSpLocks noChangeShapeType="1"/>
              <a:stCxn id="12" idx="4"/>
              <a:endCxn id="16" idx="2"/>
            </p:cNvCxnSpPr>
            <p:nvPr/>
          </p:nvCxnSpPr>
          <p:spPr bwMode="auto">
            <a:xfrm rot="5400000">
              <a:off x="10593370" y="5564964"/>
              <a:ext cx="344612" cy="809581"/>
            </a:xfrm>
            <a:prstGeom prst="curvedConnector2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8" name="Straight Arrow Connector 58"/>
            <p:cNvCxnSpPr>
              <a:cxnSpLocks noChangeShapeType="1"/>
              <a:stCxn id="8" idx="4"/>
              <a:endCxn id="16" idx="6"/>
            </p:cNvCxnSpPr>
            <p:nvPr/>
          </p:nvCxnSpPr>
          <p:spPr bwMode="auto">
            <a:xfrm rot="16200000" flipH="1">
              <a:off x="8584926" y="5472262"/>
              <a:ext cx="371545" cy="968050"/>
            </a:xfrm>
            <a:prstGeom prst="curvedConnector2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9" name="Straight Arrow Connector 64"/>
            <p:cNvCxnSpPr>
              <a:cxnSpLocks noChangeShapeType="1"/>
              <a:stCxn id="8" idx="0"/>
              <a:endCxn id="11" idx="6"/>
            </p:cNvCxnSpPr>
            <p:nvPr/>
          </p:nvCxnSpPr>
          <p:spPr bwMode="auto">
            <a:xfrm rot="5400000" flipH="1" flipV="1">
              <a:off x="8343285" y="4672278"/>
              <a:ext cx="355827" cy="469051"/>
            </a:xfrm>
            <a:prstGeom prst="curvedConnector2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 w="med" len="med"/>
              <a:tailEnd type="arrow" w="med" len="med"/>
            </a:ln>
            <a:effectLst/>
          </p:spPr>
        </p:cxnSp>
      </p:grpSp>
      <p:grpSp>
        <p:nvGrpSpPr>
          <p:cNvPr id="33" name="Group 32"/>
          <p:cNvGrpSpPr/>
          <p:nvPr/>
        </p:nvGrpSpPr>
        <p:grpSpPr>
          <a:xfrm>
            <a:off x="8431366" y="1314531"/>
            <a:ext cx="3378046" cy="1301540"/>
            <a:chOff x="8431366" y="1314531"/>
            <a:chExt cx="3378046" cy="1301540"/>
          </a:xfrm>
        </p:grpSpPr>
        <p:grpSp>
          <p:nvGrpSpPr>
            <p:cNvPr id="20" name="Group 19"/>
            <p:cNvGrpSpPr/>
            <p:nvPr/>
          </p:nvGrpSpPr>
          <p:grpSpPr>
            <a:xfrm>
              <a:off x="8431366" y="1355070"/>
              <a:ext cx="1761719" cy="1184911"/>
              <a:chOff x="2098057" y="2753734"/>
              <a:chExt cx="2537232" cy="1748226"/>
            </a:xfrm>
          </p:grpSpPr>
          <p:sp>
            <p:nvSpPr>
              <p:cNvPr id="21" name="Oval 20"/>
              <p:cNvSpPr>
                <a:spLocks noChangeArrowheads="1"/>
              </p:cNvSpPr>
              <p:nvPr/>
            </p:nvSpPr>
            <p:spPr bwMode="auto">
              <a:xfrm>
                <a:off x="3995060" y="2753734"/>
                <a:ext cx="640229" cy="599026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 algn="ctr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lIns="36000" rIns="36000" anchor="ctr"/>
              <a:lstStyle/>
              <a:p>
                <a:pPr algn="ctr"/>
                <a:r>
                  <a:rPr lang="en-US" sz="2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rPr>
                  <a:t>F</a:t>
                </a:r>
                <a:endParaRPr lang="bg-BG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endParaRPr>
              </a:p>
            </p:txBody>
          </p:sp>
          <p:sp>
            <p:nvSpPr>
              <p:cNvPr id="22" name="Oval 21"/>
              <p:cNvSpPr>
                <a:spLocks noChangeArrowheads="1"/>
              </p:cNvSpPr>
              <p:nvPr/>
            </p:nvSpPr>
            <p:spPr bwMode="auto">
              <a:xfrm>
                <a:off x="2866261" y="3902934"/>
                <a:ext cx="607242" cy="599026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 algn="ctr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lIns="36000" rIns="36000" anchor="ctr"/>
              <a:lstStyle/>
              <a:p>
                <a:pPr algn="ctr"/>
                <a:r>
                  <a:rPr lang="en-US" sz="2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rPr>
                  <a:t>D</a:t>
                </a:r>
                <a:endParaRPr lang="bg-BG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endParaRPr>
              </a:p>
            </p:txBody>
          </p:sp>
          <p:cxnSp>
            <p:nvCxnSpPr>
              <p:cNvPr id="23" name="Straight Arrow Connector 22"/>
              <p:cNvCxnSpPr>
                <a:cxnSpLocks noChangeShapeType="1"/>
                <a:stCxn id="21" idx="3"/>
                <a:endCxn id="22" idx="7"/>
              </p:cNvCxnSpPr>
              <p:nvPr/>
            </p:nvCxnSpPr>
            <p:spPr bwMode="auto">
              <a:xfrm flipH="1">
                <a:off x="3384575" y="3265035"/>
                <a:ext cx="704245" cy="725624"/>
              </a:xfrm>
              <a:prstGeom prst="straightConnector1">
                <a:avLst/>
              </a:prstGeom>
              <a:noFill/>
              <a:ln w="38100" algn="ctr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none" w="med" len="med"/>
              </a:ln>
              <a:effectLst/>
            </p:spPr>
          </p:cxnSp>
          <p:sp>
            <p:nvSpPr>
              <p:cNvPr id="24" name="Oval 23"/>
              <p:cNvSpPr>
                <a:spLocks noChangeArrowheads="1"/>
              </p:cNvSpPr>
              <p:nvPr/>
            </p:nvSpPr>
            <p:spPr bwMode="auto">
              <a:xfrm>
                <a:off x="2098057" y="2781300"/>
                <a:ext cx="640229" cy="599026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 algn="ctr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lIns="36000" rIns="36000" anchor="ctr"/>
              <a:lstStyle/>
              <a:p>
                <a:pPr algn="ctr"/>
                <a:r>
                  <a:rPr lang="en-US" sz="2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rPr>
                  <a:t>A</a:t>
                </a:r>
                <a:endParaRPr lang="bg-BG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endParaRPr>
              </a:p>
            </p:txBody>
          </p:sp>
          <p:cxnSp>
            <p:nvCxnSpPr>
              <p:cNvPr id="25" name="Straight Arrow Connector 24"/>
              <p:cNvCxnSpPr>
                <a:cxnSpLocks noChangeShapeType="1"/>
                <a:stCxn id="24" idx="6"/>
                <a:endCxn id="21" idx="2"/>
              </p:cNvCxnSpPr>
              <p:nvPr/>
            </p:nvCxnSpPr>
            <p:spPr bwMode="auto">
              <a:xfrm flipV="1">
                <a:off x="2738286" y="3053248"/>
                <a:ext cx="1256774" cy="27567"/>
              </a:xfrm>
              <a:prstGeom prst="straightConnector1">
                <a:avLst/>
              </a:prstGeom>
              <a:noFill/>
              <a:ln w="38100" algn="ctr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none" w="med" len="med"/>
              </a:ln>
              <a:effectLst/>
            </p:spPr>
          </p:cxnSp>
          <p:cxnSp>
            <p:nvCxnSpPr>
              <p:cNvPr id="26" name="Straight Arrow Connector 25"/>
              <p:cNvCxnSpPr>
                <a:cxnSpLocks noChangeShapeType="1"/>
                <a:stCxn id="22" idx="1"/>
                <a:endCxn id="24" idx="4"/>
              </p:cNvCxnSpPr>
              <p:nvPr/>
            </p:nvCxnSpPr>
            <p:spPr bwMode="auto">
              <a:xfrm flipH="1" flipV="1">
                <a:off x="2418172" y="3380326"/>
                <a:ext cx="537017" cy="610333"/>
              </a:xfrm>
              <a:prstGeom prst="straightConnector1">
                <a:avLst/>
              </a:prstGeom>
              <a:noFill/>
              <a:ln w="38100" algn="ctr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none" w="med" len="med"/>
              </a:ln>
              <a:effectLst/>
            </p:spPr>
          </p:cxnSp>
        </p:grpSp>
        <p:grpSp>
          <p:nvGrpSpPr>
            <p:cNvPr id="27" name="Group 26"/>
            <p:cNvGrpSpPr/>
            <p:nvPr/>
          </p:nvGrpSpPr>
          <p:grpSpPr>
            <a:xfrm>
              <a:off x="9982881" y="1558073"/>
              <a:ext cx="1060256" cy="1057998"/>
              <a:chOff x="6068479" y="4898025"/>
              <a:chExt cx="1060256" cy="1057998"/>
            </a:xfrm>
          </p:grpSpPr>
          <p:sp>
            <p:nvSpPr>
              <p:cNvPr id="28" name="Oval 27"/>
              <p:cNvSpPr>
                <a:spLocks noChangeArrowheads="1"/>
              </p:cNvSpPr>
              <p:nvPr/>
            </p:nvSpPr>
            <p:spPr bwMode="auto">
              <a:xfrm>
                <a:off x="6068479" y="5550016"/>
                <a:ext cx="421637" cy="406007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 algn="ctr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lIns="36000" rIns="36000" anchor="ctr"/>
              <a:lstStyle/>
              <a:p>
                <a:pPr algn="ctr"/>
                <a:r>
                  <a:rPr lang="en-US" sz="2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rPr>
                  <a:t>G</a:t>
                </a:r>
                <a:endParaRPr lang="bg-BG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endParaRPr>
              </a:p>
            </p:txBody>
          </p:sp>
          <p:sp>
            <p:nvSpPr>
              <p:cNvPr id="29" name="Oval 28"/>
              <p:cNvSpPr>
                <a:spLocks noChangeArrowheads="1"/>
              </p:cNvSpPr>
              <p:nvPr/>
            </p:nvSpPr>
            <p:spPr bwMode="auto">
              <a:xfrm>
                <a:off x="6684194" y="4898025"/>
                <a:ext cx="444541" cy="406007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 algn="ctr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lIns="36000" rIns="36000" anchor="ctr"/>
              <a:lstStyle/>
              <a:p>
                <a:pPr algn="ctr"/>
                <a:r>
                  <a:rPr lang="en-US" sz="2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rPr>
                  <a:t>C</a:t>
                </a:r>
                <a:endParaRPr lang="bg-BG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endParaRPr>
              </a:p>
            </p:txBody>
          </p:sp>
          <p:cxnSp>
            <p:nvCxnSpPr>
              <p:cNvPr id="30" name="Straight Arrow Connector 29"/>
              <p:cNvCxnSpPr>
                <a:cxnSpLocks noChangeShapeType="1"/>
                <a:stCxn id="28" idx="7"/>
                <a:endCxn id="29" idx="3"/>
              </p:cNvCxnSpPr>
              <p:nvPr/>
            </p:nvCxnSpPr>
            <p:spPr bwMode="auto">
              <a:xfrm flipV="1">
                <a:off x="6428369" y="5244574"/>
                <a:ext cx="320927" cy="364900"/>
              </a:xfrm>
              <a:prstGeom prst="straightConnector1">
                <a:avLst/>
              </a:prstGeom>
              <a:noFill/>
              <a:ln w="38100" algn="ctr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none" w="med" len="med"/>
              </a:ln>
              <a:effectLst/>
            </p:spPr>
          </p:cxnSp>
        </p:grp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11124147" y="2007060"/>
              <a:ext cx="444541" cy="40600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H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11364871" y="1314531"/>
              <a:ext cx="444541" cy="40600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O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940216">
            <a:off x="3709576" y="4573025"/>
            <a:ext cx="1548518" cy="151193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653873" y="2668607"/>
            <a:ext cx="30784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Connected components</a:t>
            </a:r>
            <a:endParaRPr lang="en-US" sz="2200" i="1" dirty="0"/>
          </a:p>
        </p:txBody>
      </p:sp>
      <p:sp>
        <p:nvSpPr>
          <p:cNvPr id="36" name="TextBox 35"/>
          <p:cNvSpPr txBox="1"/>
          <p:nvPr/>
        </p:nvSpPr>
        <p:spPr>
          <a:xfrm>
            <a:off x="6963528" y="6167185"/>
            <a:ext cx="42084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Topological sorting of course </a:t>
            </a:r>
            <a:r>
              <a:rPr lang="en-US" sz="2200" i="1" dirty="0"/>
              <a:t>t</a:t>
            </a:r>
            <a:r>
              <a:rPr lang="en-US" sz="2200" i="1" dirty="0" smtClean="0"/>
              <a:t>opics</a:t>
            </a:r>
            <a:endParaRPr lang="en-US" sz="2200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2970212" y="6124095"/>
            <a:ext cx="34033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Detecting cycles in a graph</a:t>
            </a:r>
            <a:endParaRPr lang="en-US" sz="2200" i="1" dirty="0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84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is BFS used?</a:t>
            </a:r>
          </a:p>
          <a:p>
            <a:pPr lvl="1"/>
            <a:r>
              <a:rPr lang="en-US" dirty="0" smtClean="0"/>
              <a:t>Finding the shortest distance</a:t>
            </a:r>
          </a:p>
          <a:p>
            <a:pPr lvl="2"/>
            <a:r>
              <a:rPr lang="en-US" dirty="0" smtClean="0"/>
              <a:t>E.g. </a:t>
            </a:r>
            <a:r>
              <a:rPr lang="en-US" noProof="1" smtClean="0"/>
              <a:t>Dijkstra's</a:t>
            </a:r>
            <a:r>
              <a:rPr lang="en-US" dirty="0" smtClean="0"/>
              <a:t> Algorithm</a:t>
            </a:r>
          </a:p>
          <a:p>
            <a:pPr lvl="1"/>
            <a:r>
              <a:rPr lang="en-US" dirty="0" smtClean="0"/>
              <a:t>Finding the minimal spanning tree</a:t>
            </a:r>
          </a:p>
          <a:p>
            <a:pPr lvl="1"/>
            <a:r>
              <a:rPr lang="en-US" dirty="0" smtClean="0"/>
              <a:t>Equally distributing problems</a:t>
            </a:r>
          </a:p>
          <a:p>
            <a:pPr lvl="2"/>
            <a:r>
              <a:rPr lang="en-US" dirty="0" smtClean="0"/>
              <a:t>E.g. Web crawler traversal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Applications</a:t>
            </a:r>
            <a:endParaRPr lang="en-US" dirty="0"/>
          </a:p>
        </p:txBody>
      </p:sp>
      <p:grpSp>
        <p:nvGrpSpPr>
          <p:cNvPr id="98" name="Group 97"/>
          <p:cNvGrpSpPr/>
          <p:nvPr/>
        </p:nvGrpSpPr>
        <p:grpSpPr>
          <a:xfrm>
            <a:off x="6934112" y="1133711"/>
            <a:ext cx="3667043" cy="2352157"/>
            <a:chOff x="7629424" y="1309209"/>
            <a:chExt cx="3667043" cy="2352157"/>
          </a:xfrm>
        </p:grpSpPr>
        <p:grpSp>
          <p:nvGrpSpPr>
            <p:cNvPr id="5" name="Group 4"/>
            <p:cNvGrpSpPr/>
            <p:nvPr/>
          </p:nvGrpSpPr>
          <p:grpSpPr>
            <a:xfrm>
              <a:off x="7629424" y="1309209"/>
              <a:ext cx="3667043" cy="1716220"/>
              <a:chOff x="5974145" y="3549667"/>
              <a:chExt cx="5661725" cy="2649756"/>
            </a:xfrm>
          </p:grpSpPr>
          <p:cxnSp>
            <p:nvCxnSpPr>
              <p:cNvPr id="6" name="Straight Arrow Connector 5"/>
              <p:cNvCxnSpPr>
                <a:cxnSpLocks noChangeShapeType="1"/>
                <a:stCxn id="17" idx="7"/>
                <a:endCxn id="18" idx="3"/>
              </p:cNvCxnSpPr>
              <p:nvPr/>
            </p:nvCxnSpPr>
            <p:spPr bwMode="auto">
              <a:xfrm flipV="1">
                <a:off x="10106625" y="4208422"/>
                <a:ext cx="742775" cy="583150"/>
              </a:xfrm>
              <a:prstGeom prst="straightConnector1">
                <a:avLst/>
              </a:prstGeom>
              <a:noFill/>
              <a:ln w="38100" algn="ctr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none" w="med" len="med"/>
              </a:ln>
              <a:effectLst/>
            </p:spPr>
          </p:cxnSp>
          <p:cxnSp>
            <p:nvCxnSpPr>
              <p:cNvPr id="7" name="Straight Arrow Connector 6"/>
              <p:cNvCxnSpPr>
                <a:cxnSpLocks noChangeShapeType="1"/>
                <a:stCxn id="19" idx="6"/>
                <a:endCxn id="18" idx="2"/>
              </p:cNvCxnSpPr>
              <p:nvPr/>
            </p:nvCxnSpPr>
            <p:spPr bwMode="auto">
              <a:xfrm>
                <a:off x="9300434" y="3927668"/>
                <a:ext cx="1458166" cy="84159"/>
              </a:xfrm>
              <a:prstGeom prst="straightConnector1">
                <a:avLst/>
              </a:prstGeom>
              <a:noFill/>
              <a:ln w="76200" algn="ctr">
                <a:solidFill>
                  <a:srgbClr val="FFFF00"/>
                </a:solidFill>
                <a:round/>
                <a:headEnd/>
                <a:tailEnd type="none" w="med" len="med"/>
              </a:ln>
              <a:effectLst/>
            </p:spPr>
          </p:cxnSp>
          <p:cxnSp>
            <p:nvCxnSpPr>
              <p:cNvPr id="8" name="Straight Arrow Connector 7"/>
              <p:cNvCxnSpPr>
                <a:cxnSpLocks noChangeShapeType="1"/>
                <a:stCxn id="17" idx="1"/>
                <a:endCxn id="19" idx="5"/>
              </p:cNvCxnSpPr>
              <p:nvPr/>
            </p:nvCxnSpPr>
            <p:spPr bwMode="auto">
              <a:xfrm flipH="1" flipV="1">
                <a:off x="9214274" y="4124263"/>
                <a:ext cx="497769" cy="667309"/>
              </a:xfrm>
              <a:prstGeom prst="straightConnector1">
                <a:avLst/>
              </a:prstGeom>
              <a:noFill/>
              <a:ln w="76200" algn="ctr">
                <a:solidFill>
                  <a:srgbClr val="FFFF00"/>
                </a:solidFill>
                <a:round/>
                <a:headEnd/>
                <a:tailEnd type="none" w="med" len="med"/>
              </a:ln>
              <a:effectLst/>
            </p:spPr>
          </p:cxnSp>
          <p:cxnSp>
            <p:nvCxnSpPr>
              <p:cNvPr id="9" name="Straight Arrow Connector 8"/>
              <p:cNvCxnSpPr>
                <a:cxnSpLocks noChangeShapeType="1"/>
                <a:stCxn id="20" idx="6"/>
                <a:endCxn id="17" idx="2"/>
              </p:cNvCxnSpPr>
              <p:nvPr/>
            </p:nvCxnSpPr>
            <p:spPr bwMode="auto">
              <a:xfrm flipV="1">
                <a:off x="8502933" y="4988168"/>
                <a:ext cx="1127390" cy="14066"/>
              </a:xfrm>
              <a:prstGeom prst="straightConnector1">
                <a:avLst/>
              </a:prstGeom>
              <a:noFill/>
              <a:ln w="38100" algn="ctr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none" w="med" len="med"/>
              </a:ln>
              <a:effectLst/>
            </p:spPr>
          </p:cxnSp>
          <p:cxnSp>
            <p:nvCxnSpPr>
              <p:cNvPr id="10" name="Straight Arrow Connector 9"/>
              <p:cNvCxnSpPr>
                <a:cxnSpLocks noChangeShapeType="1"/>
                <a:stCxn id="19" idx="3"/>
                <a:endCxn id="20" idx="7"/>
              </p:cNvCxnSpPr>
              <p:nvPr/>
            </p:nvCxnSpPr>
            <p:spPr bwMode="auto">
              <a:xfrm flipH="1">
                <a:off x="8421213" y="4124263"/>
                <a:ext cx="377047" cy="681375"/>
              </a:xfrm>
              <a:prstGeom prst="straightConnector1">
                <a:avLst/>
              </a:prstGeom>
              <a:noFill/>
              <a:ln w="76200" algn="ctr">
                <a:solidFill>
                  <a:srgbClr val="FFFF00"/>
                </a:solidFill>
                <a:round/>
                <a:headEnd/>
                <a:tailEnd type="none" w="med" len="med"/>
              </a:ln>
              <a:effectLst/>
            </p:spPr>
          </p:cxnSp>
          <p:cxnSp>
            <p:nvCxnSpPr>
              <p:cNvPr id="11" name="Straight Arrow Connector 10"/>
              <p:cNvCxnSpPr>
                <a:cxnSpLocks noChangeShapeType="1"/>
                <a:stCxn id="25" idx="6"/>
                <a:endCxn id="19" idx="2"/>
              </p:cNvCxnSpPr>
              <p:nvPr/>
            </p:nvCxnSpPr>
            <p:spPr bwMode="auto">
              <a:xfrm flipV="1">
                <a:off x="7405787" y="3927668"/>
                <a:ext cx="1306313" cy="109619"/>
              </a:xfrm>
              <a:prstGeom prst="straightConnector1">
                <a:avLst/>
              </a:prstGeom>
              <a:noFill/>
              <a:ln w="38100" algn="ctr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none" w="med" len="med"/>
              </a:ln>
              <a:effectLst/>
            </p:spPr>
          </p:cxnSp>
          <p:cxnSp>
            <p:nvCxnSpPr>
              <p:cNvPr id="12" name="Straight Arrow Connector 11"/>
              <p:cNvCxnSpPr>
                <a:cxnSpLocks noChangeShapeType="1"/>
                <a:stCxn id="20" idx="1"/>
                <a:endCxn id="25" idx="5"/>
              </p:cNvCxnSpPr>
              <p:nvPr/>
            </p:nvCxnSpPr>
            <p:spPr bwMode="auto">
              <a:xfrm flipH="1" flipV="1">
                <a:off x="7319627" y="4233882"/>
                <a:ext cx="707005" cy="571756"/>
              </a:xfrm>
              <a:prstGeom prst="straightConnector1">
                <a:avLst/>
              </a:prstGeom>
              <a:noFill/>
              <a:ln w="76200" algn="ctr">
                <a:solidFill>
                  <a:srgbClr val="FFFF00"/>
                </a:solidFill>
                <a:round/>
                <a:headEnd/>
                <a:tailEnd type="none" w="med" len="med"/>
              </a:ln>
              <a:effectLst/>
            </p:spPr>
          </p:cxnSp>
          <p:cxnSp>
            <p:nvCxnSpPr>
              <p:cNvPr id="13" name="Straight Arrow Connector 12"/>
              <p:cNvCxnSpPr>
                <a:cxnSpLocks noChangeShapeType="1"/>
                <a:stCxn id="17" idx="5"/>
                <a:endCxn id="23" idx="1"/>
              </p:cNvCxnSpPr>
              <p:nvPr/>
            </p:nvCxnSpPr>
            <p:spPr bwMode="auto">
              <a:xfrm>
                <a:off x="10106625" y="5184763"/>
                <a:ext cx="701326" cy="469344"/>
              </a:xfrm>
              <a:prstGeom prst="straightConnector1">
                <a:avLst/>
              </a:prstGeom>
              <a:noFill/>
              <a:ln w="76200" algn="ctr">
                <a:solidFill>
                  <a:srgbClr val="FFFF00"/>
                </a:solidFill>
                <a:round/>
                <a:headEnd/>
                <a:tailEnd type="none" w="med" len="med"/>
              </a:ln>
              <a:effectLst/>
            </p:spPr>
          </p:cxnSp>
          <p:cxnSp>
            <p:nvCxnSpPr>
              <p:cNvPr id="14" name="Straight Arrow Connector 13"/>
              <p:cNvCxnSpPr>
                <a:cxnSpLocks noChangeShapeType="1"/>
                <a:stCxn id="22" idx="2"/>
                <a:endCxn id="21" idx="6"/>
              </p:cNvCxnSpPr>
              <p:nvPr/>
            </p:nvCxnSpPr>
            <p:spPr bwMode="auto">
              <a:xfrm flipH="1" flipV="1">
                <a:off x="7605284" y="5891191"/>
                <a:ext cx="1272724" cy="30205"/>
              </a:xfrm>
              <a:prstGeom prst="straightConnector1">
                <a:avLst/>
              </a:prstGeom>
              <a:noFill/>
              <a:ln w="38100" algn="ctr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none" w="med" len="med"/>
              </a:ln>
              <a:effectLst/>
            </p:spPr>
          </p:cxnSp>
          <p:cxnSp>
            <p:nvCxnSpPr>
              <p:cNvPr id="15" name="Straight Arrow Connector 14"/>
              <p:cNvCxnSpPr>
                <a:cxnSpLocks noChangeShapeType="1"/>
                <a:stCxn id="20" idx="3"/>
                <a:endCxn id="21" idx="7"/>
              </p:cNvCxnSpPr>
              <p:nvPr/>
            </p:nvCxnSpPr>
            <p:spPr bwMode="auto">
              <a:xfrm flipH="1">
                <a:off x="7519124" y="5198829"/>
                <a:ext cx="507508" cy="495766"/>
              </a:xfrm>
              <a:prstGeom prst="straightConnector1">
                <a:avLst/>
              </a:prstGeom>
              <a:noFill/>
              <a:ln w="76200" algn="ctr">
                <a:solidFill>
                  <a:srgbClr val="FFFF00"/>
                </a:solidFill>
                <a:round/>
                <a:headEnd/>
                <a:tailEnd type="none" w="med" len="med"/>
              </a:ln>
              <a:effectLst/>
            </p:spPr>
          </p:cxnSp>
          <p:cxnSp>
            <p:nvCxnSpPr>
              <p:cNvPr id="16" name="Straight Arrow Connector 15"/>
              <p:cNvCxnSpPr>
                <a:cxnSpLocks noChangeShapeType="1"/>
                <a:stCxn id="22" idx="7"/>
                <a:endCxn id="17" idx="3"/>
              </p:cNvCxnSpPr>
              <p:nvPr/>
            </p:nvCxnSpPr>
            <p:spPr bwMode="auto">
              <a:xfrm flipV="1">
                <a:off x="9380182" y="5184763"/>
                <a:ext cx="331861" cy="540037"/>
              </a:xfrm>
              <a:prstGeom prst="straightConnector1">
                <a:avLst/>
              </a:prstGeom>
              <a:noFill/>
              <a:ln w="76200" algn="ctr">
                <a:solidFill>
                  <a:srgbClr val="FFFF00"/>
                </a:solidFill>
                <a:round/>
                <a:headEnd/>
                <a:tailEnd type="none" w="med" len="med"/>
              </a:ln>
              <a:effectLst/>
            </p:spPr>
          </p:cxnSp>
          <p:sp>
            <p:nvSpPr>
              <p:cNvPr id="17" name="Oval 16"/>
              <p:cNvSpPr>
                <a:spLocks noChangeArrowheads="1"/>
              </p:cNvSpPr>
              <p:nvPr/>
            </p:nvSpPr>
            <p:spPr bwMode="auto">
              <a:xfrm>
                <a:off x="9630323" y="4710140"/>
                <a:ext cx="558022" cy="55605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 algn="ctr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lIns="36000" rIns="36000" anchor="ctr"/>
              <a:lstStyle/>
              <a:p>
                <a:pPr algn="ctr"/>
                <a:r>
                  <a:rPr lang="en-US" sz="1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rPr>
                  <a:t>G</a:t>
                </a:r>
                <a:endParaRPr lang="bg-BG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endParaRPr>
              </a:p>
            </p:txBody>
          </p:sp>
          <p:sp>
            <p:nvSpPr>
              <p:cNvPr id="18" name="Oval 17"/>
              <p:cNvSpPr>
                <a:spLocks noChangeArrowheads="1"/>
              </p:cNvSpPr>
              <p:nvPr/>
            </p:nvSpPr>
            <p:spPr bwMode="auto">
              <a:xfrm>
                <a:off x="10758600" y="3733800"/>
                <a:ext cx="620024" cy="556054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 algn="ctr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lIns="36000" rIns="36000" anchor="ctr"/>
              <a:lstStyle/>
              <a:p>
                <a:pPr algn="ctr"/>
                <a:r>
                  <a:rPr lang="en-US" sz="1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rPr>
                  <a:t>J</a:t>
                </a:r>
                <a:endParaRPr lang="bg-BG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endParaRPr>
              </a:p>
            </p:txBody>
          </p:sp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8712100" y="3649640"/>
                <a:ext cx="588334" cy="55605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 algn="ctr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lIns="36000" rIns="36000" anchor="ctr"/>
              <a:lstStyle/>
              <a:p>
                <a:pPr algn="ctr"/>
                <a:r>
                  <a:rPr lang="en-US" sz="1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rPr>
                  <a:t>F</a:t>
                </a:r>
                <a:endParaRPr lang="bg-BG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endParaRPr>
              </a:p>
            </p:txBody>
          </p:sp>
          <p:sp>
            <p:nvSpPr>
              <p:cNvPr id="20" name="Oval 19"/>
              <p:cNvSpPr>
                <a:spLocks noChangeArrowheads="1"/>
              </p:cNvSpPr>
              <p:nvPr/>
            </p:nvSpPr>
            <p:spPr bwMode="auto">
              <a:xfrm>
                <a:off x="7944912" y="4724206"/>
                <a:ext cx="558021" cy="55605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 algn="ctr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lIns="36000" rIns="36000" anchor="ctr"/>
              <a:lstStyle/>
              <a:p>
                <a:pPr algn="ctr"/>
                <a:r>
                  <a:rPr lang="en-US" sz="1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rPr>
                  <a:t>D</a:t>
                </a:r>
                <a:endParaRPr lang="bg-BG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endParaRPr>
              </a:p>
            </p:txBody>
          </p:sp>
          <p:sp>
            <p:nvSpPr>
              <p:cNvPr id="21" name="Oval 20"/>
              <p:cNvSpPr>
                <a:spLocks noChangeArrowheads="1"/>
              </p:cNvSpPr>
              <p:nvPr/>
            </p:nvSpPr>
            <p:spPr bwMode="auto">
              <a:xfrm>
                <a:off x="7016950" y="5613163"/>
                <a:ext cx="588334" cy="55605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 algn="ctr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lIns="36000" rIns="36000" anchor="ctr"/>
              <a:lstStyle/>
              <a:p>
                <a:pPr algn="ctr"/>
                <a:r>
                  <a:rPr lang="en-US" sz="1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rPr>
                  <a:t>E</a:t>
                </a:r>
                <a:endParaRPr lang="bg-BG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endParaRPr>
              </a:p>
            </p:txBody>
          </p:sp>
          <p:sp>
            <p:nvSpPr>
              <p:cNvPr id="22" name="Oval 21"/>
              <p:cNvSpPr>
                <a:spLocks noChangeArrowheads="1"/>
              </p:cNvSpPr>
              <p:nvPr/>
            </p:nvSpPr>
            <p:spPr bwMode="auto">
              <a:xfrm>
                <a:off x="8878008" y="5643368"/>
                <a:ext cx="588334" cy="55605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 algn="ctr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lIns="36000" rIns="36000" anchor="ctr"/>
              <a:lstStyle/>
              <a:p>
                <a:pPr algn="ctr"/>
                <a:r>
                  <a:rPr lang="en-US" sz="1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rPr>
                  <a:t>C</a:t>
                </a:r>
                <a:endParaRPr lang="bg-BG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endParaRPr>
              </a:p>
            </p:txBody>
          </p:sp>
          <p:sp>
            <p:nvSpPr>
              <p:cNvPr id="23" name="Oval 22"/>
              <p:cNvSpPr>
                <a:spLocks noChangeArrowheads="1"/>
              </p:cNvSpPr>
              <p:nvPr/>
            </p:nvSpPr>
            <p:spPr bwMode="auto">
              <a:xfrm>
                <a:off x="10721791" y="5572675"/>
                <a:ext cx="588334" cy="55605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 algn="ctr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lIns="36000" rIns="36000" anchor="ctr"/>
              <a:lstStyle/>
              <a:p>
                <a:pPr algn="ctr"/>
                <a:r>
                  <a:rPr lang="en-US" sz="1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rPr>
                  <a:t>H</a:t>
                </a:r>
                <a:endParaRPr lang="bg-BG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endParaRPr>
              </a:p>
            </p:txBody>
          </p:sp>
          <p:cxnSp>
            <p:nvCxnSpPr>
              <p:cNvPr id="24" name="Straight Arrow Connector 23"/>
              <p:cNvCxnSpPr>
                <a:cxnSpLocks noChangeShapeType="1"/>
                <a:stCxn id="26" idx="7"/>
                <a:endCxn id="25" idx="3"/>
              </p:cNvCxnSpPr>
              <p:nvPr/>
            </p:nvCxnSpPr>
            <p:spPr bwMode="auto">
              <a:xfrm flipV="1">
                <a:off x="6476319" y="4233882"/>
                <a:ext cx="427294" cy="546757"/>
              </a:xfrm>
              <a:prstGeom prst="straightConnector1">
                <a:avLst/>
              </a:prstGeom>
              <a:noFill/>
              <a:ln w="76200" algn="ctr">
                <a:solidFill>
                  <a:srgbClr val="FFFF00"/>
                </a:solidFill>
                <a:round/>
                <a:headEnd/>
                <a:tailEnd type="none" w="med" len="med"/>
              </a:ln>
              <a:effectLst/>
            </p:spPr>
          </p:cxnSp>
          <p:sp>
            <p:nvSpPr>
              <p:cNvPr id="25" name="Oval 24"/>
              <p:cNvSpPr>
                <a:spLocks noChangeArrowheads="1"/>
              </p:cNvSpPr>
              <p:nvPr/>
            </p:nvSpPr>
            <p:spPr bwMode="auto">
              <a:xfrm>
                <a:off x="6817453" y="3759259"/>
                <a:ext cx="588334" cy="55605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 algn="ctr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lIns="36000" rIns="36000" anchor="ctr"/>
              <a:lstStyle/>
              <a:p>
                <a:pPr algn="ctr"/>
                <a:r>
                  <a:rPr lang="en-US" sz="1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rPr>
                  <a:t>A</a:t>
                </a:r>
                <a:endParaRPr lang="bg-BG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endParaRPr>
              </a:p>
            </p:txBody>
          </p:sp>
          <p:sp>
            <p:nvSpPr>
              <p:cNvPr id="26" name="Oval 25"/>
              <p:cNvSpPr>
                <a:spLocks noChangeArrowheads="1"/>
              </p:cNvSpPr>
              <p:nvPr/>
            </p:nvSpPr>
            <p:spPr bwMode="auto">
              <a:xfrm>
                <a:off x="5974145" y="4699207"/>
                <a:ext cx="588334" cy="55605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 algn="ctr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</p:spPr>
            <p:txBody>
              <a:bodyPr lIns="36000" rIns="36000" anchor="ctr"/>
              <a:lstStyle/>
              <a:p>
                <a:pPr algn="ctr"/>
                <a:r>
                  <a:rPr lang="en-US" sz="1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rPr>
                  <a:t>K</a:t>
                </a:r>
                <a:endParaRPr lang="bg-BG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endParaRPr>
              </a:p>
            </p:txBody>
          </p:sp>
          <p:cxnSp>
            <p:nvCxnSpPr>
              <p:cNvPr id="27" name="Straight Arrow Connector 26"/>
              <p:cNvCxnSpPr>
                <a:cxnSpLocks noChangeShapeType="1"/>
                <a:stCxn id="23" idx="0"/>
                <a:endCxn id="18" idx="4"/>
              </p:cNvCxnSpPr>
              <p:nvPr/>
            </p:nvCxnSpPr>
            <p:spPr bwMode="auto">
              <a:xfrm flipV="1">
                <a:off x="11015958" y="4289854"/>
                <a:ext cx="52654" cy="1282821"/>
              </a:xfrm>
              <a:prstGeom prst="straightConnector1">
                <a:avLst/>
              </a:prstGeom>
              <a:noFill/>
              <a:ln w="38100" algn="ctr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none" w="med" len="med"/>
              </a:ln>
              <a:effectLst/>
            </p:spPr>
          </p:cxnSp>
          <p:cxnSp>
            <p:nvCxnSpPr>
              <p:cNvPr id="28" name="Straight Arrow Connector 27"/>
              <p:cNvCxnSpPr>
                <a:cxnSpLocks noChangeShapeType="1"/>
                <a:stCxn id="23" idx="2"/>
                <a:endCxn id="22" idx="6"/>
              </p:cNvCxnSpPr>
              <p:nvPr/>
            </p:nvCxnSpPr>
            <p:spPr bwMode="auto">
              <a:xfrm flipH="1">
                <a:off x="9466342" y="5850703"/>
                <a:ext cx="1255449" cy="70693"/>
              </a:xfrm>
              <a:prstGeom prst="straightConnector1">
                <a:avLst/>
              </a:prstGeom>
              <a:noFill/>
              <a:ln w="38100" algn="ctr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none" w="med" len="med"/>
              </a:ln>
              <a:effectLst/>
            </p:spPr>
          </p:cxnSp>
          <p:cxnSp>
            <p:nvCxnSpPr>
              <p:cNvPr id="29" name="Straight Arrow Connector 28"/>
              <p:cNvCxnSpPr>
                <a:cxnSpLocks noChangeShapeType="1"/>
                <a:stCxn id="26" idx="5"/>
                <a:endCxn id="21" idx="1"/>
              </p:cNvCxnSpPr>
              <p:nvPr/>
            </p:nvCxnSpPr>
            <p:spPr bwMode="auto">
              <a:xfrm>
                <a:off x="6476319" y="5173830"/>
                <a:ext cx="626791" cy="520765"/>
              </a:xfrm>
              <a:prstGeom prst="straightConnector1">
                <a:avLst/>
              </a:prstGeom>
              <a:noFill/>
              <a:ln w="38100" algn="ctr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none" w="med" len="med"/>
              </a:ln>
              <a:effectLst/>
            </p:spPr>
          </p:cxnSp>
          <p:sp>
            <p:nvSpPr>
              <p:cNvPr id="30" name="TextBox 29"/>
              <p:cNvSpPr txBox="1"/>
              <p:nvPr/>
            </p:nvSpPr>
            <p:spPr>
              <a:xfrm>
                <a:off x="6237969" y="4175006"/>
                <a:ext cx="567259" cy="4751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10</a:t>
                </a:r>
                <a:endParaRPr lang="en-US" sz="14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6713703" y="5050961"/>
                <a:ext cx="567259" cy="4751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12</a:t>
                </a:r>
                <a:endParaRPr lang="en-US" sz="14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830207" y="3581553"/>
                <a:ext cx="567259" cy="4751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17</a:t>
                </a:r>
                <a:endParaRPr lang="en-US" sz="14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7629425" y="4144523"/>
                <a:ext cx="426188" cy="4751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6</a:t>
                </a:r>
                <a:endParaRPr lang="en-US" sz="14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8819245" y="4601283"/>
                <a:ext cx="567259" cy="4751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33</a:t>
                </a:r>
                <a:endParaRPr lang="en-US" sz="14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9822115" y="3549667"/>
                <a:ext cx="567259" cy="4751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14</a:t>
                </a:r>
                <a:endParaRPr lang="en-US" sz="14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0075264" y="4185465"/>
                <a:ext cx="567259" cy="4751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16</a:t>
                </a:r>
                <a:endParaRPr lang="en-US" sz="14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1068611" y="4735627"/>
                <a:ext cx="567259" cy="4751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26</a:t>
                </a:r>
                <a:endParaRPr lang="en-US" sz="1400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0347965" y="5009228"/>
                <a:ext cx="567259" cy="4751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20</a:t>
                </a:r>
                <a:endParaRPr lang="en-US" sz="1400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8109690" y="5511554"/>
                <a:ext cx="567259" cy="4751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14</a:t>
                </a:r>
                <a:endParaRPr lang="en-US" sz="14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9818282" y="5500825"/>
                <a:ext cx="567259" cy="4751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22</a:t>
                </a:r>
                <a:endParaRPr lang="en-US" sz="1400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9238861" y="5140808"/>
                <a:ext cx="426188" cy="4751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9</a:t>
                </a:r>
                <a:endParaRPr lang="en-US" sz="1400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7482714" y="5064610"/>
                <a:ext cx="426188" cy="4751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4</a:t>
                </a:r>
                <a:endParaRPr lang="en-US" sz="1400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8187068" y="4097797"/>
                <a:ext cx="567259" cy="4751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13</a:t>
                </a:r>
                <a:endParaRPr lang="en-US" sz="14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9431868" y="4112521"/>
                <a:ext cx="567259" cy="4751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11</a:t>
                </a:r>
                <a:endParaRPr lang="en-US" sz="1400" dirty="0"/>
              </a:p>
            </p:txBody>
          </p:sp>
        </p:grpSp>
        <p:sp>
          <p:nvSpPr>
            <p:cNvPr id="95" name="TextBox 94"/>
            <p:cNvSpPr txBox="1"/>
            <p:nvPr/>
          </p:nvSpPr>
          <p:spPr>
            <a:xfrm>
              <a:off x="8093054" y="3230479"/>
              <a:ext cx="307842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i="1" dirty="0" smtClean="0"/>
                <a:t>Minimal spanning tree</a:t>
              </a:r>
              <a:endParaRPr lang="en-US" sz="2200" i="1" dirty="0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6447674" y="3898518"/>
            <a:ext cx="5268690" cy="2410342"/>
            <a:chOff x="5555962" y="4027325"/>
            <a:chExt cx="5268690" cy="2410342"/>
          </a:xfrm>
        </p:grpSpPr>
        <p:grpSp>
          <p:nvGrpSpPr>
            <p:cNvPr id="45" name="Group 44"/>
            <p:cNvGrpSpPr/>
            <p:nvPr/>
          </p:nvGrpSpPr>
          <p:grpSpPr>
            <a:xfrm>
              <a:off x="5555962" y="4027325"/>
              <a:ext cx="5268690" cy="1908374"/>
              <a:chOff x="2197322" y="4095690"/>
              <a:chExt cx="6822844" cy="2355061"/>
            </a:xfrm>
          </p:grpSpPr>
          <p:cxnSp>
            <p:nvCxnSpPr>
              <p:cNvPr id="46" name="Straight Arrow Connector 45"/>
              <p:cNvCxnSpPr>
                <a:cxnSpLocks noChangeShapeType="1"/>
                <a:stCxn id="57" idx="7"/>
                <a:endCxn id="93" idx="3"/>
              </p:cNvCxnSpPr>
              <p:nvPr/>
            </p:nvCxnSpPr>
            <p:spPr bwMode="auto">
              <a:xfrm flipV="1">
                <a:off x="6707769" y="4746464"/>
                <a:ext cx="700228" cy="391464"/>
              </a:xfrm>
              <a:prstGeom prst="straightConnector1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50800" algn="ctr">
                <a:solidFill>
                  <a:srgbClr val="FFFF00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7" name="Straight Arrow Connector 46"/>
              <p:cNvCxnSpPr>
                <a:cxnSpLocks noChangeShapeType="1"/>
                <a:stCxn id="58" idx="6"/>
                <a:endCxn id="93" idx="2"/>
              </p:cNvCxnSpPr>
              <p:nvPr/>
            </p:nvCxnSpPr>
            <p:spPr bwMode="auto">
              <a:xfrm>
                <a:off x="5859031" y="4397469"/>
                <a:ext cx="1458166" cy="152400"/>
              </a:xfrm>
              <a:prstGeom prst="straightConnector1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 algn="ctr">
                <a:solidFill>
                  <a:schemeClr val="tx2">
                    <a:lumMod val="50000"/>
                  </a:schemeClr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8" name="Straight Arrow Connector 47"/>
              <p:cNvCxnSpPr>
                <a:cxnSpLocks noChangeShapeType="1"/>
                <a:stCxn id="57" idx="1"/>
                <a:endCxn id="58" idx="5"/>
              </p:cNvCxnSpPr>
              <p:nvPr/>
            </p:nvCxnSpPr>
            <p:spPr bwMode="auto">
              <a:xfrm flipH="1" flipV="1">
                <a:off x="5772871" y="4594064"/>
                <a:ext cx="505070" cy="543864"/>
              </a:xfrm>
              <a:prstGeom prst="straightConnector1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50800" algn="ctr">
                <a:solidFill>
                  <a:srgbClr val="FFFF00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9" name="Straight Arrow Connector 48"/>
              <p:cNvCxnSpPr>
                <a:cxnSpLocks noChangeShapeType="1"/>
                <a:stCxn id="59" idx="6"/>
                <a:endCxn id="57" idx="2"/>
              </p:cNvCxnSpPr>
              <p:nvPr/>
            </p:nvCxnSpPr>
            <p:spPr bwMode="auto">
              <a:xfrm>
                <a:off x="5103812" y="5311869"/>
                <a:ext cx="1085108" cy="22655"/>
              </a:xfrm>
              <a:prstGeom prst="straightConnector1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 algn="ctr">
                <a:solidFill>
                  <a:schemeClr val="tx2">
                    <a:lumMod val="50000"/>
                  </a:schemeClr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50" name="Straight Arrow Connector 49"/>
              <p:cNvCxnSpPr>
                <a:cxnSpLocks noChangeShapeType="1"/>
                <a:stCxn id="58" idx="3"/>
                <a:endCxn id="59" idx="7"/>
              </p:cNvCxnSpPr>
              <p:nvPr/>
            </p:nvCxnSpPr>
            <p:spPr bwMode="auto">
              <a:xfrm flipH="1">
                <a:off x="5022092" y="4594064"/>
                <a:ext cx="334765" cy="521209"/>
              </a:xfrm>
              <a:prstGeom prst="straightConnector1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50800" algn="ctr">
                <a:solidFill>
                  <a:srgbClr val="FFFF00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51" name="Straight Arrow Connector 50"/>
              <p:cNvCxnSpPr>
                <a:cxnSpLocks noChangeShapeType="1"/>
                <a:stCxn id="62" idx="6"/>
                <a:endCxn id="58" idx="2"/>
              </p:cNvCxnSpPr>
              <p:nvPr/>
            </p:nvCxnSpPr>
            <p:spPr bwMode="auto">
              <a:xfrm flipV="1">
                <a:off x="3964384" y="4397469"/>
                <a:ext cx="1306313" cy="152400"/>
              </a:xfrm>
              <a:prstGeom prst="straightConnector1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 algn="ctr">
                <a:solidFill>
                  <a:schemeClr val="tx2">
                    <a:lumMod val="50000"/>
                  </a:schemeClr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52" name="Straight Arrow Connector 51"/>
              <p:cNvCxnSpPr>
                <a:cxnSpLocks noChangeShapeType="1"/>
                <a:stCxn id="59" idx="1"/>
                <a:endCxn id="62" idx="5"/>
              </p:cNvCxnSpPr>
              <p:nvPr/>
            </p:nvCxnSpPr>
            <p:spPr bwMode="auto">
              <a:xfrm flipH="1" flipV="1">
                <a:off x="3878224" y="4746464"/>
                <a:ext cx="749287" cy="368809"/>
              </a:xfrm>
              <a:prstGeom prst="straightConnector1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 algn="ctr">
                <a:solidFill>
                  <a:schemeClr val="tx2">
                    <a:lumMod val="50000"/>
                  </a:schemeClr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53" name="Straight Arrow Connector 52"/>
              <p:cNvCxnSpPr>
                <a:cxnSpLocks noChangeShapeType="1"/>
                <a:stCxn id="57" idx="5"/>
                <a:endCxn id="92" idx="1"/>
              </p:cNvCxnSpPr>
              <p:nvPr/>
            </p:nvCxnSpPr>
            <p:spPr bwMode="auto">
              <a:xfrm>
                <a:off x="6707769" y="5531119"/>
                <a:ext cx="658779" cy="368809"/>
              </a:xfrm>
              <a:prstGeom prst="straightConnector1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 algn="ctr">
                <a:solidFill>
                  <a:schemeClr val="tx2">
                    <a:lumMod val="50000"/>
                  </a:schemeClr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54" name="Straight Arrow Connector 53"/>
              <p:cNvCxnSpPr>
                <a:cxnSpLocks noChangeShapeType="1"/>
                <a:stCxn id="60" idx="2"/>
                <a:endCxn id="91" idx="6"/>
              </p:cNvCxnSpPr>
              <p:nvPr/>
            </p:nvCxnSpPr>
            <p:spPr bwMode="auto">
              <a:xfrm flipH="1" flipV="1">
                <a:off x="4189412" y="6145428"/>
                <a:ext cx="1247193" cy="27296"/>
              </a:xfrm>
              <a:prstGeom prst="straightConnector1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 algn="ctr">
                <a:solidFill>
                  <a:schemeClr val="tx2">
                    <a:lumMod val="50000"/>
                  </a:schemeClr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55" name="Straight Arrow Connector 54"/>
              <p:cNvCxnSpPr>
                <a:cxnSpLocks noChangeShapeType="1"/>
                <a:stCxn id="59" idx="3"/>
                <a:endCxn id="91" idx="7"/>
              </p:cNvCxnSpPr>
              <p:nvPr/>
            </p:nvCxnSpPr>
            <p:spPr bwMode="auto">
              <a:xfrm flipH="1">
                <a:off x="4103252" y="5508464"/>
                <a:ext cx="524259" cy="440368"/>
              </a:xfrm>
              <a:prstGeom prst="straightConnector1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50800" algn="ctr">
                <a:solidFill>
                  <a:srgbClr val="FFFF00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56" name="Straight Arrow Connector 55"/>
              <p:cNvCxnSpPr>
                <a:cxnSpLocks noChangeShapeType="1"/>
                <a:stCxn id="60" idx="7"/>
                <a:endCxn id="57" idx="3"/>
              </p:cNvCxnSpPr>
              <p:nvPr/>
            </p:nvCxnSpPr>
            <p:spPr bwMode="auto">
              <a:xfrm flipV="1">
                <a:off x="5938779" y="5531119"/>
                <a:ext cx="339162" cy="445009"/>
              </a:xfrm>
              <a:prstGeom prst="straightConnector1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 algn="ctr">
                <a:solidFill>
                  <a:schemeClr val="tx2">
                    <a:lumMod val="50000"/>
                  </a:schemeClr>
                </a:solidFill>
                <a:round/>
                <a:headEnd/>
                <a:tailEnd/>
              </a:ln>
              <a:effectLst/>
            </p:spPr>
          </p:cxnSp>
          <p:sp>
            <p:nvSpPr>
              <p:cNvPr id="57" name="Oval 56"/>
              <p:cNvSpPr>
                <a:spLocks noChangeArrowheads="1"/>
              </p:cNvSpPr>
              <p:nvPr/>
            </p:nvSpPr>
            <p:spPr bwMode="auto">
              <a:xfrm>
                <a:off x="6188920" y="5056496"/>
                <a:ext cx="607870" cy="556055"/>
              </a:xfrm>
              <a:prstGeom prst="ellipse">
                <a:avLst/>
              </a:prstGeom>
              <a:solidFill>
                <a:srgbClr val="97CEFB"/>
              </a:solidFill>
              <a:ln w="38100" algn="ctr">
                <a:solidFill>
                  <a:srgbClr val="1A8AFA"/>
                </a:solidFill>
                <a:round/>
                <a:headEnd/>
                <a:tailEnd/>
              </a:ln>
              <a:effectLst/>
            </p:spPr>
            <p:txBody>
              <a:bodyPr lIns="36000" rIns="36000" anchor="ctr"/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Calibri" pitchFamily="34" charset="0"/>
                  </a:rPr>
                  <a:t>11</a:t>
                </a:r>
                <a:endParaRPr lang="bg-BG" sz="1500" b="1" dirty="0">
                  <a:solidFill>
                    <a:schemeClr val="bg1"/>
                  </a:solidFill>
                  <a:latin typeface="Calibri" pitchFamily="34" charset="0"/>
                </a:endParaRPr>
              </a:p>
            </p:txBody>
          </p:sp>
          <p:sp>
            <p:nvSpPr>
              <p:cNvPr id="58" name="Oval 57"/>
              <p:cNvSpPr>
                <a:spLocks noChangeArrowheads="1"/>
              </p:cNvSpPr>
              <p:nvPr/>
            </p:nvSpPr>
            <p:spPr bwMode="auto">
              <a:xfrm>
                <a:off x="5270697" y="4119441"/>
                <a:ext cx="588334" cy="556055"/>
              </a:xfrm>
              <a:prstGeom prst="ellipse">
                <a:avLst/>
              </a:prstGeom>
              <a:solidFill>
                <a:srgbClr val="97CEFB"/>
              </a:solidFill>
              <a:ln w="38100" algn="ctr">
                <a:solidFill>
                  <a:srgbClr val="1A8AFA"/>
                </a:solidFill>
                <a:round/>
                <a:headEnd/>
                <a:tailEnd/>
              </a:ln>
              <a:effectLst/>
            </p:spPr>
            <p:txBody>
              <a:bodyPr lIns="36000" rIns="36000" anchor="ctr"/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Calibri" pitchFamily="34" charset="0"/>
                  </a:rPr>
                  <a:t>4</a:t>
                </a:r>
                <a:endParaRPr lang="bg-BG" sz="1500" b="1" dirty="0">
                  <a:solidFill>
                    <a:schemeClr val="bg1"/>
                  </a:solidFill>
                  <a:latin typeface="Calibri" pitchFamily="34" charset="0"/>
                </a:endParaRPr>
              </a:p>
            </p:txBody>
          </p:sp>
          <p:sp>
            <p:nvSpPr>
              <p:cNvPr id="59" name="Oval 58"/>
              <p:cNvSpPr>
                <a:spLocks noChangeArrowheads="1"/>
              </p:cNvSpPr>
              <p:nvPr/>
            </p:nvSpPr>
            <p:spPr bwMode="auto">
              <a:xfrm>
                <a:off x="4545791" y="5033841"/>
                <a:ext cx="558021" cy="556055"/>
              </a:xfrm>
              <a:prstGeom prst="ellipse">
                <a:avLst/>
              </a:prstGeom>
              <a:solidFill>
                <a:srgbClr val="97CEFB"/>
              </a:solidFill>
              <a:ln w="38100" algn="ctr">
                <a:solidFill>
                  <a:srgbClr val="1A8AFA"/>
                </a:solidFill>
                <a:round/>
                <a:headEnd/>
                <a:tailEnd/>
              </a:ln>
              <a:effectLst/>
            </p:spPr>
            <p:txBody>
              <a:bodyPr lIns="36000" rIns="36000" anchor="ctr"/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Calibri" pitchFamily="34" charset="0"/>
                  </a:rPr>
                  <a:t>5</a:t>
                </a:r>
                <a:endParaRPr lang="bg-BG" sz="1500" b="1" dirty="0">
                  <a:solidFill>
                    <a:schemeClr val="bg1"/>
                  </a:solidFill>
                  <a:latin typeface="Calibri" pitchFamily="34" charset="0"/>
                </a:endParaRPr>
              </a:p>
            </p:txBody>
          </p:sp>
          <p:sp>
            <p:nvSpPr>
              <p:cNvPr id="60" name="Oval 59"/>
              <p:cNvSpPr>
                <a:spLocks noChangeArrowheads="1"/>
              </p:cNvSpPr>
              <p:nvPr/>
            </p:nvSpPr>
            <p:spPr bwMode="auto">
              <a:xfrm>
                <a:off x="5436605" y="5894696"/>
                <a:ext cx="588334" cy="55605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 algn="ctr">
                <a:solidFill>
                  <a:schemeClr val="tx2">
                    <a:lumMod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 lIns="36000" rIns="36000" anchor="ctr"/>
              <a:lstStyle/>
              <a:p>
                <a:pPr algn="ctr"/>
                <a:r>
                  <a:rPr lang="en-US" sz="15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rPr>
                  <a:t>2</a:t>
                </a:r>
                <a:endParaRPr lang="bg-BG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endParaRPr>
              </a:p>
            </p:txBody>
          </p:sp>
          <p:cxnSp>
            <p:nvCxnSpPr>
              <p:cNvPr id="61" name="Straight Arrow Connector 60"/>
              <p:cNvCxnSpPr>
                <a:cxnSpLocks noChangeShapeType="1"/>
                <a:stCxn id="90" idx="7"/>
                <a:endCxn id="62" idx="3"/>
              </p:cNvCxnSpPr>
              <p:nvPr/>
            </p:nvCxnSpPr>
            <p:spPr bwMode="auto">
              <a:xfrm flipV="1">
                <a:off x="3034916" y="4746464"/>
                <a:ext cx="427294" cy="415248"/>
              </a:xfrm>
              <a:prstGeom prst="straightConnector1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 algn="ctr">
                <a:solidFill>
                  <a:schemeClr val="tx2">
                    <a:lumMod val="50000"/>
                  </a:schemeClr>
                </a:solidFill>
                <a:round/>
                <a:headEnd/>
                <a:tailEnd/>
              </a:ln>
              <a:effectLst/>
            </p:spPr>
          </p:cxnSp>
          <p:sp>
            <p:nvSpPr>
              <p:cNvPr id="62" name="Oval 61"/>
              <p:cNvSpPr>
                <a:spLocks noChangeArrowheads="1"/>
              </p:cNvSpPr>
              <p:nvPr/>
            </p:nvSpPr>
            <p:spPr bwMode="auto">
              <a:xfrm>
                <a:off x="3376050" y="4271841"/>
                <a:ext cx="588334" cy="55605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 algn="ctr">
                <a:solidFill>
                  <a:schemeClr val="tx2">
                    <a:lumMod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 lIns="36000" rIns="36000" anchor="ctr"/>
              <a:lstStyle/>
              <a:p>
                <a:pPr algn="ctr"/>
                <a:r>
                  <a:rPr lang="en-US" sz="15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rPr>
                  <a:t>6</a:t>
                </a:r>
                <a:endParaRPr lang="bg-BG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endParaRPr>
              </a:p>
            </p:txBody>
          </p:sp>
          <p:cxnSp>
            <p:nvCxnSpPr>
              <p:cNvPr id="63" name="Straight Arrow Connector 62"/>
              <p:cNvCxnSpPr>
                <a:cxnSpLocks noChangeShapeType="1"/>
                <a:stCxn id="92" idx="0"/>
                <a:endCxn id="93" idx="4"/>
              </p:cNvCxnSpPr>
              <p:nvPr/>
            </p:nvCxnSpPr>
            <p:spPr bwMode="auto">
              <a:xfrm flipV="1">
                <a:off x="7574555" y="4827896"/>
                <a:ext cx="52654" cy="990600"/>
              </a:xfrm>
              <a:prstGeom prst="straightConnector1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 algn="ctr">
                <a:solidFill>
                  <a:schemeClr val="tx2">
                    <a:lumMod val="50000"/>
                  </a:schemeClr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64" name="Straight Arrow Connector 63"/>
              <p:cNvCxnSpPr>
                <a:cxnSpLocks noChangeShapeType="1"/>
                <a:stCxn id="92" idx="2"/>
                <a:endCxn id="60" idx="6"/>
              </p:cNvCxnSpPr>
              <p:nvPr/>
            </p:nvCxnSpPr>
            <p:spPr bwMode="auto">
              <a:xfrm flipH="1">
                <a:off x="6024939" y="6096524"/>
                <a:ext cx="1255449" cy="76200"/>
              </a:xfrm>
              <a:prstGeom prst="straightConnector1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 algn="ctr">
                <a:solidFill>
                  <a:schemeClr val="tx2">
                    <a:lumMod val="50000"/>
                  </a:schemeClr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65" name="Straight Arrow Connector 64"/>
              <p:cNvCxnSpPr>
                <a:cxnSpLocks noChangeShapeType="1"/>
                <a:stCxn id="90" idx="5"/>
                <a:endCxn id="91" idx="1"/>
              </p:cNvCxnSpPr>
              <p:nvPr/>
            </p:nvCxnSpPr>
            <p:spPr bwMode="auto">
              <a:xfrm>
                <a:off x="3034916" y="5554903"/>
                <a:ext cx="652322" cy="393929"/>
              </a:xfrm>
              <a:prstGeom prst="straightConnector1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50800" algn="ctr">
                <a:solidFill>
                  <a:srgbClr val="FFFF00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66" name="TextBox 65"/>
              <p:cNvSpPr txBox="1"/>
              <p:nvPr/>
            </p:nvSpPr>
            <p:spPr>
              <a:xfrm>
                <a:off x="2879564" y="4597023"/>
                <a:ext cx="492393" cy="3988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10</a:t>
                </a:r>
                <a:endParaRPr lang="en-US" sz="15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3313244" y="5391090"/>
                <a:ext cx="492393" cy="3988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12</a:t>
                </a:r>
                <a:endParaRPr lang="en-US" sz="1500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4388805" y="4095690"/>
                <a:ext cx="492393" cy="3988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17</a:t>
                </a:r>
                <a:endParaRPr lang="en-US" sz="15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4228967" y="4607482"/>
                <a:ext cx="365767" cy="3988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6</a:t>
                </a:r>
                <a:endParaRPr lang="en-US" sz="15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5377843" y="4982357"/>
                <a:ext cx="492393" cy="3988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33</a:t>
                </a:r>
                <a:endParaRPr lang="en-US" sz="15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6421657" y="4095690"/>
                <a:ext cx="492393" cy="3988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20</a:t>
                </a:r>
                <a:endParaRPr lang="en-US" sz="15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6770502" y="4621130"/>
                <a:ext cx="365767" cy="3988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6</a:t>
                </a:r>
                <a:endParaRPr lang="en-US" sz="15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599913" y="5130346"/>
                <a:ext cx="492393" cy="3988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26</a:t>
                </a:r>
                <a:endParaRPr lang="en-US" sz="15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33857" y="5363005"/>
                <a:ext cx="492393" cy="3988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20</a:t>
                </a:r>
                <a:endParaRPr lang="en-US" sz="15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4709229" y="5783241"/>
                <a:ext cx="492393" cy="3988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14</a:t>
                </a:r>
                <a:endParaRPr lang="en-US" sz="15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6417822" y="5786362"/>
                <a:ext cx="492393" cy="3988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15</a:t>
                </a:r>
                <a:endParaRPr lang="en-US" sz="15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5811107" y="5467290"/>
                <a:ext cx="365767" cy="3988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9</a:t>
                </a:r>
                <a:endParaRPr lang="en-US" sz="15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109550" y="5363794"/>
                <a:ext cx="365767" cy="3988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3</a:t>
                </a:r>
                <a:endParaRPr lang="en-US" sz="1500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4914406" y="4547110"/>
                <a:ext cx="365767" cy="3988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5</a:t>
                </a:r>
                <a:endParaRPr lang="en-US" sz="15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5990466" y="4561834"/>
                <a:ext cx="492393" cy="3988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11</a:t>
                </a:r>
                <a:endParaRPr lang="en-US" sz="1500" dirty="0"/>
              </a:p>
            </p:txBody>
          </p:sp>
          <p:cxnSp>
            <p:nvCxnSpPr>
              <p:cNvPr id="81" name="Straight Arrow Connector 80"/>
              <p:cNvCxnSpPr>
                <a:cxnSpLocks noChangeShapeType="1"/>
                <a:stCxn id="94" idx="1"/>
                <a:endCxn id="93" idx="5"/>
              </p:cNvCxnSpPr>
              <p:nvPr/>
            </p:nvCxnSpPr>
            <p:spPr bwMode="auto">
              <a:xfrm flipH="1" flipV="1">
                <a:off x="7846421" y="4746464"/>
                <a:ext cx="644521" cy="309854"/>
              </a:xfrm>
              <a:prstGeom prst="straightConnector1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50800" algn="ctr">
                <a:solidFill>
                  <a:srgbClr val="FFFF00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82" name="Straight Arrow Connector 81"/>
              <p:cNvCxnSpPr>
                <a:cxnSpLocks noChangeShapeType="1"/>
                <a:stCxn id="94" idx="3"/>
                <a:endCxn id="92" idx="7"/>
              </p:cNvCxnSpPr>
              <p:nvPr/>
            </p:nvCxnSpPr>
            <p:spPr bwMode="auto">
              <a:xfrm flipH="1">
                <a:off x="7782562" y="5449508"/>
                <a:ext cx="708380" cy="450420"/>
              </a:xfrm>
              <a:prstGeom prst="straightConnector1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 algn="ctr">
                <a:solidFill>
                  <a:schemeClr val="tx2">
                    <a:lumMod val="50000"/>
                  </a:schemeClr>
                </a:solidFill>
                <a:round/>
                <a:headEnd/>
                <a:tailEnd/>
              </a:ln>
              <a:effectLst/>
            </p:spPr>
          </p:cxnSp>
          <p:sp>
            <p:nvSpPr>
              <p:cNvPr id="83" name="TextBox 82"/>
              <p:cNvSpPr txBox="1"/>
              <p:nvPr/>
            </p:nvSpPr>
            <p:spPr>
              <a:xfrm>
                <a:off x="8081695" y="4540566"/>
                <a:ext cx="365767" cy="3988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5</a:t>
                </a:r>
                <a:endParaRPr lang="en-US" sz="15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8148872" y="5597035"/>
                <a:ext cx="365767" cy="3988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/>
                  <a:t>3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197322" y="4980360"/>
                <a:ext cx="336705" cy="3988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>
                    <a:solidFill>
                      <a:schemeClr val="tx2">
                        <a:lumMod val="90000"/>
                      </a:schemeClr>
                    </a:solidFill>
                  </a:rPr>
                  <a:t>s</a:t>
                </a:r>
                <a:endParaRPr lang="en-US" sz="1500" dirty="0">
                  <a:solidFill>
                    <a:schemeClr val="tx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90" name="Oval 89"/>
              <p:cNvSpPr>
                <a:spLocks noChangeArrowheads="1"/>
              </p:cNvSpPr>
              <p:nvPr/>
            </p:nvSpPr>
            <p:spPr bwMode="auto">
              <a:xfrm>
                <a:off x="2532742" y="5080280"/>
                <a:ext cx="588334" cy="556055"/>
              </a:xfrm>
              <a:prstGeom prst="ellipse">
                <a:avLst/>
              </a:prstGeom>
              <a:solidFill>
                <a:srgbClr val="97CEFB"/>
              </a:solidFill>
              <a:ln w="38100" algn="ctr">
                <a:solidFill>
                  <a:srgbClr val="1A8AFA"/>
                </a:solidFill>
                <a:round/>
                <a:headEnd/>
                <a:tailEnd/>
              </a:ln>
              <a:effectLst/>
            </p:spPr>
            <p:txBody>
              <a:bodyPr lIns="36000" rIns="36000" anchor="ctr"/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Calibri" pitchFamily="34" charset="0"/>
                  </a:rPr>
                  <a:t>0</a:t>
                </a:r>
                <a:endParaRPr lang="bg-BG" sz="1500" b="1" dirty="0">
                  <a:solidFill>
                    <a:schemeClr val="bg1"/>
                  </a:solidFill>
                  <a:latin typeface="Calibri" pitchFamily="34" charset="0"/>
                </a:endParaRPr>
              </a:p>
            </p:txBody>
          </p:sp>
          <p:sp>
            <p:nvSpPr>
              <p:cNvPr id="91" name="Oval 90"/>
              <p:cNvSpPr>
                <a:spLocks noChangeArrowheads="1"/>
              </p:cNvSpPr>
              <p:nvPr/>
            </p:nvSpPr>
            <p:spPr bwMode="auto">
              <a:xfrm>
                <a:off x="3601078" y="5867400"/>
                <a:ext cx="588334" cy="556055"/>
              </a:xfrm>
              <a:prstGeom prst="ellipse">
                <a:avLst/>
              </a:prstGeom>
              <a:solidFill>
                <a:srgbClr val="97CEFB"/>
              </a:solidFill>
              <a:ln w="38100" algn="ctr">
                <a:solidFill>
                  <a:srgbClr val="1A8AFA"/>
                </a:solidFill>
                <a:round/>
                <a:headEnd/>
                <a:tailEnd/>
              </a:ln>
              <a:effectLst/>
            </p:spPr>
            <p:txBody>
              <a:bodyPr lIns="36000" rIns="36000" anchor="ctr"/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Calibri" pitchFamily="34" charset="0"/>
                  </a:rPr>
                  <a:t>8</a:t>
                </a:r>
                <a:endParaRPr lang="bg-BG" sz="1500" b="1" dirty="0">
                  <a:solidFill>
                    <a:schemeClr val="bg1"/>
                  </a:solidFill>
                  <a:latin typeface="Calibri" pitchFamily="34" charset="0"/>
                </a:endParaRPr>
              </a:p>
            </p:txBody>
          </p:sp>
          <p:sp>
            <p:nvSpPr>
              <p:cNvPr id="92" name="Oval 91"/>
              <p:cNvSpPr>
                <a:spLocks noChangeArrowheads="1"/>
              </p:cNvSpPr>
              <p:nvPr/>
            </p:nvSpPr>
            <p:spPr bwMode="auto">
              <a:xfrm>
                <a:off x="7280388" y="5818496"/>
                <a:ext cx="588334" cy="55605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38100" algn="ctr">
                <a:solidFill>
                  <a:schemeClr val="tx2">
                    <a:lumMod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 lIns="36000" rIns="36000" anchor="ctr"/>
              <a:lstStyle/>
              <a:p>
                <a:pPr algn="ctr"/>
                <a:r>
                  <a:rPr lang="en-US" sz="15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rPr>
                  <a:t>7</a:t>
                </a:r>
                <a:endParaRPr lang="bg-BG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endParaRPr>
              </a:p>
            </p:txBody>
          </p:sp>
          <p:sp>
            <p:nvSpPr>
              <p:cNvPr id="93" name="Oval 92"/>
              <p:cNvSpPr>
                <a:spLocks noChangeArrowheads="1"/>
              </p:cNvSpPr>
              <p:nvPr/>
            </p:nvSpPr>
            <p:spPr bwMode="auto">
              <a:xfrm>
                <a:off x="7317197" y="4271842"/>
                <a:ext cx="620024" cy="556054"/>
              </a:xfrm>
              <a:prstGeom prst="ellipse">
                <a:avLst/>
              </a:prstGeom>
              <a:solidFill>
                <a:srgbClr val="97CEFB"/>
              </a:solidFill>
              <a:ln w="38100" algn="ctr">
                <a:solidFill>
                  <a:srgbClr val="1A8AFA"/>
                </a:solidFill>
                <a:round/>
                <a:headEnd/>
                <a:tailEnd/>
              </a:ln>
              <a:effectLst/>
            </p:spPr>
            <p:txBody>
              <a:bodyPr lIns="36000" rIns="36000" anchor="ctr"/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latin typeface="Calibri" pitchFamily="34" charset="0"/>
                  </a:rPr>
                  <a:t>1</a:t>
                </a:r>
                <a:endParaRPr lang="bg-BG" sz="1500" b="1" dirty="0">
                  <a:solidFill>
                    <a:schemeClr val="bg1"/>
                  </a:solidFill>
                  <a:latin typeface="Calibri" pitchFamily="34" charset="0"/>
                </a:endParaRPr>
              </a:p>
            </p:txBody>
          </p:sp>
          <p:sp>
            <p:nvSpPr>
              <p:cNvPr id="94" name="Oval 93"/>
              <p:cNvSpPr>
                <a:spLocks noChangeArrowheads="1"/>
              </p:cNvSpPr>
              <p:nvPr/>
            </p:nvSpPr>
            <p:spPr bwMode="auto">
              <a:xfrm>
                <a:off x="8400142" y="4974886"/>
                <a:ext cx="620024" cy="556054"/>
              </a:xfrm>
              <a:prstGeom prst="ellipse">
                <a:avLst/>
              </a:prstGeom>
              <a:solidFill>
                <a:srgbClr val="97CEFB"/>
              </a:solidFill>
              <a:ln w="63500" algn="ctr">
                <a:solidFill>
                  <a:srgbClr val="1A8AFA"/>
                </a:solidFill>
                <a:round/>
                <a:headEnd/>
                <a:tailEnd/>
              </a:ln>
              <a:effectLst/>
            </p:spPr>
            <p:txBody>
              <a:bodyPr lIns="36000" rIns="36000" anchor="ctr"/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  <a:effectLst>
                      <a:outerShdw blurRad="63500" sx="102000" sy="102000" algn="ctr" rotWithShape="0">
                        <a:schemeClr val="tx1">
                          <a:alpha val="40000"/>
                        </a:schemeClr>
                      </a:outerShdw>
                    </a:effectLst>
                    <a:latin typeface="Calibri" pitchFamily="34" charset="0"/>
                  </a:rPr>
                  <a:t>9</a:t>
                </a:r>
                <a:endParaRPr lang="bg-BG" sz="1500" b="1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  <a:latin typeface="Calibri" pitchFamily="34" charset="0"/>
                </a:endParaRPr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6639960" y="6006780"/>
              <a:ext cx="322899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i="1" dirty="0" smtClean="0"/>
                <a:t>Shortest path (from 0 to 9)</a:t>
              </a:r>
              <a:endParaRPr lang="en-US" sz="22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5934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6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Depth-First Search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DFS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) first visits all descendants of given node recursively, finally visits the node itself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DFS algorithm pseudo code: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 Search (DFS)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2588" y="3429000"/>
            <a:ext cx="5119230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DFS (</a:t>
            </a:r>
            <a:r>
              <a:rPr lang="en-US" sz="2600" b="1" i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</a:t>
            </a:r>
            <a:r>
              <a:rPr lang="en-US" sz="26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each child </a:t>
            </a:r>
            <a:r>
              <a:rPr lang="en-US" sz="2600" b="1" i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26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of </a:t>
            </a:r>
            <a:r>
              <a:rPr lang="en-US" sz="2600" b="1" i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DFS(</a:t>
            </a:r>
            <a:r>
              <a:rPr lang="en-US" sz="2600" b="1" i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26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 </a:t>
            </a:r>
            <a:r>
              <a:rPr lang="en-US" sz="2600" b="1" i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</a:t>
            </a:r>
            <a:r>
              <a:rPr lang="en-US" sz="26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462723" y="2261901"/>
            <a:ext cx="4889489" cy="3910299"/>
            <a:chOff x="6462723" y="2389496"/>
            <a:chExt cx="4889489" cy="3782704"/>
          </a:xfrm>
        </p:grpSpPr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8890142" y="2590800"/>
              <a:ext cx="728769" cy="66477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10148142" y="4067971"/>
              <a:ext cx="728769" cy="66477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7668073" y="4063883"/>
              <a:ext cx="727345" cy="66477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9659754" y="5478406"/>
              <a:ext cx="728769" cy="66477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10620595" y="5479533"/>
              <a:ext cx="731617" cy="66477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8219692" y="3203770"/>
              <a:ext cx="819666" cy="91305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10119537" y="4718976"/>
              <a:ext cx="260512" cy="76350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10646918" y="4730783"/>
              <a:ext cx="285930" cy="7398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9471430" y="3203770"/>
              <a:ext cx="832374" cy="91306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8892159" y="4063695"/>
              <a:ext cx="728769" cy="66477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 flipH="1">
              <a:off x="9244800" y="3250998"/>
              <a:ext cx="10593" cy="78908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Oval 6"/>
            <p:cNvSpPr>
              <a:spLocks noChangeArrowheads="1"/>
            </p:cNvSpPr>
            <p:nvPr/>
          </p:nvSpPr>
          <p:spPr bwMode="auto">
            <a:xfrm>
              <a:off x="8627044" y="5507421"/>
              <a:ext cx="728769" cy="66477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6701090" y="5503334"/>
              <a:ext cx="727345" cy="66477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 flipH="1">
              <a:off x="7209408" y="4655021"/>
              <a:ext cx="575425" cy="86288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8251463" y="4667816"/>
              <a:ext cx="597276" cy="82647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Oval 6"/>
            <p:cNvSpPr>
              <a:spLocks noChangeArrowheads="1"/>
            </p:cNvSpPr>
            <p:nvPr/>
          </p:nvSpPr>
          <p:spPr bwMode="auto">
            <a:xfrm>
              <a:off x="7666711" y="5503146"/>
              <a:ext cx="728769" cy="66477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8016179" y="4742588"/>
              <a:ext cx="6541" cy="73989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62723" y="53388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 smtClean="0">
                  <a:latin typeface="Consolas" pitchFamily="49" charset="0"/>
                  <a:cs typeface="Consolas" pitchFamily="49" charset="0"/>
                </a:rPr>
                <a:t>1</a:t>
              </a:r>
              <a:endParaRPr lang="en-US" sz="18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34442" y="5334000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 smtClean="0">
                  <a:latin typeface="Consolas" pitchFamily="49" charset="0"/>
                  <a:cs typeface="Consolas" pitchFamily="49" charset="0"/>
                </a:rPr>
                <a:t>2</a:t>
              </a:r>
              <a:endParaRPr lang="en-US" sz="18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422537" y="5338244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 smtClean="0">
                  <a:latin typeface="Consolas" pitchFamily="49" charset="0"/>
                  <a:cs typeface="Consolas" pitchFamily="49" charset="0"/>
                </a:rPr>
                <a:t>3</a:t>
              </a:r>
              <a:endParaRPr lang="en-US" sz="18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389812" y="3974068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 smtClean="0">
                  <a:latin typeface="Consolas" pitchFamily="49" charset="0"/>
                  <a:cs typeface="Consolas" pitchFamily="49" charset="0"/>
                </a:rPr>
                <a:t>4</a:t>
              </a:r>
              <a:endParaRPr lang="en-US" sz="18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651137" y="3974068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 smtClean="0">
                  <a:latin typeface="Consolas" pitchFamily="49" charset="0"/>
                  <a:cs typeface="Consolas" pitchFamily="49" charset="0"/>
                </a:rPr>
                <a:t>5</a:t>
              </a:r>
              <a:endParaRPr lang="en-US" sz="18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877116" y="39740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 smtClean="0">
                  <a:latin typeface="Consolas" pitchFamily="49" charset="0"/>
                  <a:cs typeface="Consolas" pitchFamily="49" charset="0"/>
                </a:rPr>
                <a:t>8</a:t>
              </a:r>
              <a:endParaRPr lang="en-US" sz="18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446339" y="533824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 smtClean="0">
                  <a:latin typeface="Consolas" pitchFamily="49" charset="0"/>
                  <a:cs typeface="Consolas" pitchFamily="49" charset="0"/>
                </a:rPr>
                <a:t>6</a:t>
              </a:r>
              <a:endParaRPr lang="en-US" sz="18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437812" y="5332020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 smtClean="0">
                  <a:latin typeface="Consolas" pitchFamily="49" charset="0"/>
                  <a:cs typeface="Consolas" pitchFamily="49" charset="0"/>
                </a:rPr>
                <a:t>7</a:t>
              </a:r>
              <a:endParaRPr lang="en-US" sz="18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714114" y="238949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 smtClean="0">
                  <a:latin typeface="Consolas" pitchFamily="49" charset="0"/>
                  <a:cs typeface="Consolas" pitchFamily="49" charset="0"/>
                </a:rPr>
                <a:t>9</a:t>
              </a:r>
              <a:endParaRPr lang="en-US" sz="1800" b="1" dirty="0"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90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sz="3200" dirty="0" smtClean="0"/>
              <a:t>What will happen if in the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Breadth-First Search </a:t>
            </a:r>
            <a:r>
              <a:rPr lang="en-US" sz="3200" dirty="0" smtClean="0"/>
              <a:t>(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BFS</a:t>
            </a:r>
            <a:r>
              <a:rPr lang="en-US" sz="3200" dirty="0" smtClean="0"/>
              <a:t>) algorithm we change the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queue</a:t>
            </a:r>
            <a:r>
              <a:rPr lang="en-US" sz="3200" dirty="0" smtClean="0"/>
              <a:t> with a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stack</a:t>
            </a:r>
            <a:r>
              <a:rPr lang="en-US" sz="3200" dirty="0" smtClean="0"/>
              <a:t>?</a:t>
            </a:r>
          </a:p>
          <a:p>
            <a:pPr lvl="1">
              <a:lnSpc>
                <a:spcPct val="95000"/>
              </a:lnSpc>
            </a:pPr>
            <a:r>
              <a:rPr lang="en-US" sz="3000" dirty="0" smtClean="0"/>
              <a:t>An iterative stack-based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Depth-First Search </a:t>
            </a:r>
            <a:r>
              <a:rPr lang="en-US" sz="3000" dirty="0" smtClean="0"/>
              <a:t>(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DFS</a:t>
            </a:r>
            <a:r>
              <a:rPr lang="en-US" sz="3000" dirty="0" smtClean="0"/>
              <a:t>)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DFS and BFS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34835" y="2845982"/>
            <a:ext cx="5078677" cy="35548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BFS (</a:t>
            </a:r>
            <a:r>
              <a:rPr lang="en-US" sz="2600" b="1" i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</a:t>
            </a:r>
            <a:r>
              <a:rPr lang="en-US" sz="2600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queue </a:t>
            </a:r>
            <a:r>
              <a:rPr lang="en-US" sz="2600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US" sz="2600" b="1" i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node</a:t>
            </a:r>
            <a:endParaRPr lang="en-US" sz="2600" b="1" i="1" noProof="1" smtClean="0">
              <a:solidFill>
                <a:srgbClr val="FCECD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queue not empty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i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US" sz="2600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 queue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 </a:t>
            </a:r>
            <a:r>
              <a:rPr lang="en-US" sz="2600" b="1" i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for each child </a:t>
            </a:r>
            <a:r>
              <a:rPr lang="en-US" sz="2600" b="1" i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r>
              <a:rPr lang="en-US" sz="2600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of </a:t>
            </a:r>
            <a:r>
              <a:rPr lang="en-US" sz="2600" b="1" i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</a:t>
            </a:r>
            <a:r>
              <a:rPr lang="en-US" sz="2600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queue  </a:t>
            </a:r>
            <a:r>
              <a:rPr lang="en-US" sz="2600" b="1" i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endParaRPr lang="en-US" sz="2600" b="1" i="1" noProof="1" smtClean="0">
              <a:solidFill>
                <a:srgbClr val="FCECD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24527" y="2845982"/>
            <a:ext cx="5078677" cy="35548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DFS (</a:t>
            </a:r>
            <a:r>
              <a:rPr lang="en-US" sz="2600" b="1" i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</a:t>
            </a:r>
            <a:r>
              <a:rPr lang="en-US" sz="2600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stack </a:t>
            </a:r>
            <a:r>
              <a:rPr lang="en-US" sz="2600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US" sz="2600" b="1" i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node</a:t>
            </a:r>
            <a:endParaRPr lang="en-US" sz="2600" b="1" i="1" noProof="1" smtClean="0">
              <a:solidFill>
                <a:srgbClr val="FCECD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stack not empty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i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US" sz="2600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 stack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 </a:t>
            </a:r>
            <a:r>
              <a:rPr lang="en-US" sz="2600" b="1" i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for each child </a:t>
            </a:r>
            <a:r>
              <a:rPr lang="en-US" sz="2600" b="1" i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r>
              <a:rPr lang="en-US" sz="2600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of </a:t>
            </a:r>
            <a:r>
              <a:rPr lang="en-US" sz="2600" b="1" i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</a:t>
            </a:r>
            <a:r>
              <a:rPr lang="en-US" sz="2600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stack  </a:t>
            </a:r>
            <a:r>
              <a:rPr lang="en-US" sz="2600" b="1" i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endParaRPr lang="en-US" sz="2600" b="1" i="1" noProof="1" smtClean="0">
              <a:solidFill>
                <a:srgbClr val="FCECD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CEC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78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Tree / graph traversal algorithms: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Depth-First Search (DFS) 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Breadth-First Search (BFS)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DFS</a:t>
            </a:r>
            <a:r>
              <a:rPr lang="en-US" dirty="0" smtClean="0"/>
              <a:t> algorithm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Use recursion: traverse a node and recursively its child nodes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BFS</a:t>
            </a:r>
            <a:r>
              <a:rPr lang="en-US" dirty="0" smtClean="0"/>
              <a:t> algorithm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Use a queue: while not </a:t>
            </a:r>
            <a:r>
              <a:rPr lang="en-US" dirty="0" smtClean="0"/>
              <a:t>empty -&gt; </a:t>
            </a:r>
            <a:r>
              <a:rPr lang="en-US" dirty="0" smtClean="0"/>
              <a:t>dequeue a node and </a:t>
            </a:r>
            <a:r>
              <a:rPr lang="en-US" dirty="0" err="1" smtClean="0"/>
              <a:t>enqueue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its </a:t>
            </a:r>
            <a:r>
              <a:rPr lang="en-US" dirty="0" smtClean="0"/>
              <a:t>descendent nodes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412" y="1219200"/>
            <a:ext cx="3505428" cy="260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7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9"/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1"/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Tree and Graph Traversal Algorithms</a:t>
            </a:r>
          </a:p>
        </p:txBody>
      </p:sp>
      <p:pic>
        <p:nvPicPr>
          <p:cNvPr id="13" name="Picture 12">
            <a:hlinkClick r:id="rId13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15"/>
              </a:rPr>
              <a:t>https://softuni.bg/trainings/1308/data-structures-february-2016</a:t>
            </a:r>
            <a:r>
              <a:rPr lang="en-US" dirty="0"/>
              <a:t>  </a:t>
            </a:r>
          </a:p>
        </p:txBody>
      </p:sp>
      <p:pic>
        <p:nvPicPr>
          <p:cNvPr id="16" name="Picture 15">
            <a:hlinkClick r:id="rId16"/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18"/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65620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labs,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6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7"/>
              </a:rPr>
              <a:t>Data Structures and Algorithms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8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169951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youtube.com/SoftwareUniversity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7</a:t>
            </a:r>
          </a:p>
          <a:p>
            <a:r>
              <a:rPr lang="en-US" dirty="0" smtClean="0"/>
              <a:t>Output: (empty)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in Action (Step 1)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3453500" y="1905000"/>
            <a:ext cx="4902318" cy="40386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Right Arrow 58"/>
          <p:cNvSpPr/>
          <p:nvPr/>
        </p:nvSpPr>
        <p:spPr>
          <a:xfrm>
            <a:off x="5092071" y="2162628"/>
            <a:ext cx="507868" cy="252000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AutoShape 5"/>
          <p:cNvSpPr>
            <a:spLocks noChangeArrowheads="1"/>
          </p:cNvSpPr>
          <p:nvPr/>
        </p:nvSpPr>
        <p:spPr bwMode="auto">
          <a:xfrm>
            <a:off x="8230456" y="1562332"/>
            <a:ext cx="2664556" cy="1033890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Start DFS from the tree root</a:t>
            </a:r>
          </a:p>
        </p:txBody>
      </p:sp>
    </p:spTree>
    <p:extLst>
      <p:ext uri="{BB962C8B-B14F-4D97-AF65-F5344CB8AC3E}">
        <p14:creationId xmlns:p14="http://schemas.microsoft.com/office/powerpoint/2010/main" val="6408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Stack: 7, 19</a:t>
            </a:r>
          </a:p>
          <a:p>
            <a:r>
              <a:rPr lang="en-US" smtClean="0"/>
              <a:t>Output: (empty)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in Action (Step 2)</a:t>
            </a:r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3500" y="1905000"/>
            <a:ext cx="4902318" cy="40386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5" y="2540560"/>
              <a:ext cx="637549" cy="765348"/>
            </a:xfrm>
            <a:prstGeom prst="line">
              <a:avLst/>
            </a:prstGeom>
            <a:noFill/>
            <a:ln w="69850" cap="sq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>
            <a:off x="3806001" y="3805054"/>
            <a:ext cx="507868" cy="252000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016958" y="1562332"/>
            <a:ext cx="3091551" cy="1033890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Enter recursively into the first child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24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Stack: 7, 19, 1</a:t>
            </a:r>
          </a:p>
          <a:p>
            <a:r>
              <a:rPr lang="en-US" smtClean="0"/>
              <a:t>Output: (empty)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in Action (Step 3)</a:t>
            </a:r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3500" y="1905000"/>
            <a:ext cx="4902318" cy="40386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69850" cmpd="sng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69850" cmpd="sng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>
            <a:off x="2723945" y="5437956"/>
            <a:ext cx="507868" cy="252000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016958" y="1562332"/>
            <a:ext cx="3091551" cy="1033890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Enter recursively into the first child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69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Stack: 7, 19</a:t>
            </a:r>
          </a:p>
          <a:p>
            <a:r>
              <a:rPr lang="en-US" smtClean="0"/>
              <a:t>Output: 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in Action (Step 4)</a:t>
            </a:r>
            <a:endParaRPr lang="en-US" dirty="0"/>
          </a:p>
        </p:txBody>
      </p:sp>
      <p:grpSp>
        <p:nvGrpSpPr>
          <p:cNvPr id="96" name="Group 40"/>
          <p:cNvGrpSpPr/>
          <p:nvPr/>
        </p:nvGrpSpPr>
        <p:grpSpPr>
          <a:xfrm>
            <a:off x="3453500" y="1905000"/>
            <a:ext cx="4902318" cy="4038600"/>
            <a:chOff x="4114800" y="2007160"/>
            <a:chExt cx="3677696" cy="3048000"/>
          </a:xfrm>
        </p:grpSpPr>
        <p:sp>
          <p:nvSpPr>
            <p:cNvPr id="9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69850" cmpd="sng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 cmpd="sng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1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3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5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6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7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8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9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0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1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3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15" name="Right Arrow 114"/>
          <p:cNvSpPr/>
          <p:nvPr/>
        </p:nvSpPr>
        <p:spPr>
          <a:xfrm>
            <a:off x="3806001" y="3805054"/>
            <a:ext cx="507868" cy="252000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AutoShape 5"/>
          <p:cNvSpPr>
            <a:spLocks noChangeArrowheads="1"/>
          </p:cNvSpPr>
          <p:nvPr/>
        </p:nvSpPr>
        <p:spPr bwMode="auto">
          <a:xfrm>
            <a:off x="8016958" y="1339154"/>
            <a:ext cx="3335254" cy="1480246"/>
          </a:xfrm>
          <a:prstGeom prst="wedgeRoundRectCallout">
            <a:avLst>
              <a:gd name="adj1" fmla="val -72910"/>
              <a:gd name="adj2" fmla="val 461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Return back from recursion and print the last visited node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78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2609</Words>
  <Application>Microsoft Office PowerPoint</Application>
  <PresentationFormat>Custom</PresentationFormat>
  <Paragraphs>881</Paragraphs>
  <Slides>54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Table of Contents</vt:lpstr>
      <vt:lpstr>Traversing Tree-Like Structures</vt:lpstr>
      <vt:lpstr>Tree Traversal Algorithms</vt:lpstr>
      <vt:lpstr>Depth-First  Search (DFS)</vt:lpstr>
      <vt:lpstr>DFS in Action (Step 1)</vt:lpstr>
      <vt:lpstr>DFS in Action (Step 2)</vt:lpstr>
      <vt:lpstr>DFS in Action (Step 3)</vt:lpstr>
      <vt:lpstr>DFS in Action (Step 4)</vt:lpstr>
      <vt:lpstr>DFS in Action (Step 5)</vt:lpstr>
      <vt:lpstr>DFS in Action (Step 6)</vt:lpstr>
      <vt:lpstr>DFS in Action (Step 7)</vt:lpstr>
      <vt:lpstr>DFS in Action (Step 8)</vt:lpstr>
      <vt:lpstr>DFS in Action (Step 9)</vt:lpstr>
      <vt:lpstr>DFS in Action (Step 10)</vt:lpstr>
      <vt:lpstr>DFS in Action (Step 11)</vt:lpstr>
      <vt:lpstr>DFS in Action (Step 12)</vt:lpstr>
      <vt:lpstr>DFS in Action (Step 13)</vt:lpstr>
      <vt:lpstr>DFS in Action (Step 14)</vt:lpstr>
      <vt:lpstr>DFS in Action (Step 15)</vt:lpstr>
      <vt:lpstr>DFS in Action (Step 16)</vt:lpstr>
      <vt:lpstr>DFS in Action (Step 17)</vt:lpstr>
      <vt:lpstr>DFS in Action (Step 18)</vt:lpstr>
      <vt:lpstr>Depth-First Search (DFS) for Graphs</vt:lpstr>
      <vt:lpstr>Lab Exercise</vt:lpstr>
      <vt:lpstr>Breadth-First  Search (BFS)</vt:lpstr>
      <vt:lpstr>BFS in Action (Step 1)</vt:lpstr>
      <vt:lpstr>BFS in Action (Step 2)</vt:lpstr>
      <vt:lpstr>BFS in Action (Step 3)</vt:lpstr>
      <vt:lpstr>BFS in Action (Step 4)</vt:lpstr>
      <vt:lpstr>BFS in Action (Step 5)</vt:lpstr>
      <vt:lpstr>BFS in Action (Step 6)</vt:lpstr>
      <vt:lpstr>BFS in Action (Step 7)</vt:lpstr>
      <vt:lpstr>BFS in Action (Step 8)</vt:lpstr>
      <vt:lpstr>BFS in Action (Step 9)</vt:lpstr>
      <vt:lpstr>BFS in Action (Step 10)</vt:lpstr>
      <vt:lpstr>BFS in Action (Step 11)</vt:lpstr>
      <vt:lpstr>BFS in Action (Step 12)</vt:lpstr>
      <vt:lpstr>BFS in Action (Step 13)</vt:lpstr>
      <vt:lpstr>BFS in Action (Step 14)</vt:lpstr>
      <vt:lpstr>BFS in Action (Step 15)</vt:lpstr>
      <vt:lpstr>BFS in Action (Step 16)</vt:lpstr>
      <vt:lpstr>BFS in Action (Step 17)</vt:lpstr>
      <vt:lpstr>BFS in Action (Step 18)</vt:lpstr>
      <vt:lpstr>BFS in Action (Step 19)</vt:lpstr>
      <vt:lpstr>Exit from Labyrinth</vt:lpstr>
      <vt:lpstr>Lab Exercise</vt:lpstr>
      <vt:lpstr>DFS Applications</vt:lpstr>
      <vt:lpstr>BFS Applications</vt:lpstr>
      <vt:lpstr>Iterative DFS and BFS</vt:lpstr>
      <vt:lpstr>Summary</vt:lpstr>
      <vt:lpstr>Tree and Graph Traversal Algorithms</vt:lpstr>
      <vt:lpstr>License</vt:lpstr>
      <vt:lpstr>Free Trainings @ Software University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and Graph Traversal Algorithms</dc:title>
  <dc:subject>Software Development Course</dc:subject>
  <dc:creator/>
  <cp:keywords>SoftUni, Software University, programming, software development, software engineering, course, BFS, DFS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2016-03-01T15:53:11Z</dcterms:modified>
  <cp:category>programming; computer programming; software development, BFS, DFS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