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3"/>
  </p:notesMasterIdLst>
  <p:handoutMasterIdLst>
    <p:handoutMasterId r:id="rId34"/>
  </p:handoutMasterIdLst>
  <p:sldIdLst>
    <p:sldId id="274" r:id="rId3"/>
    <p:sldId id="276" r:id="rId4"/>
    <p:sldId id="551" r:id="rId5"/>
    <p:sldId id="576" r:id="rId6"/>
    <p:sldId id="570" r:id="rId7"/>
    <p:sldId id="519" r:id="rId8"/>
    <p:sldId id="555" r:id="rId9"/>
    <p:sldId id="557" r:id="rId10"/>
    <p:sldId id="558" r:id="rId11"/>
    <p:sldId id="562" r:id="rId12"/>
    <p:sldId id="547" r:id="rId13"/>
    <p:sldId id="571" r:id="rId14"/>
    <p:sldId id="559" r:id="rId15"/>
    <p:sldId id="563" r:id="rId16"/>
    <p:sldId id="564" r:id="rId17"/>
    <p:sldId id="556" r:id="rId18"/>
    <p:sldId id="572" r:id="rId19"/>
    <p:sldId id="565" r:id="rId20"/>
    <p:sldId id="573" r:id="rId21"/>
    <p:sldId id="566" r:id="rId22"/>
    <p:sldId id="575" r:id="rId23"/>
    <p:sldId id="568" r:id="rId24"/>
    <p:sldId id="545" r:id="rId25"/>
    <p:sldId id="569" r:id="rId26"/>
    <p:sldId id="574" r:id="rId27"/>
    <p:sldId id="457" r:id="rId28"/>
    <p:sldId id="552" r:id="rId29"/>
    <p:sldId id="553" r:id="rId30"/>
    <p:sldId id="419" r:id="rId31"/>
    <p:sldId id="420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06E64D-76A5-454E-9796-2017EAC3F2F7}">
          <p14:sldIdLst>
            <p14:sldId id="274"/>
            <p14:sldId id="276"/>
            <p14:sldId id="551"/>
          </p14:sldIdLst>
        </p14:section>
        <p14:section name="JDBC Essentials" id="{813DF7E2-74AB-4E3A-9B46-2566DC216237}">
          <p14:sldIdLst>
            <p14:sldId id="576"/>
            <p14:sldId id="570"/>
            <p14:sldId id="519"/>
            <p14:sldId id="555"/>
            <p14:sldId id="557"/>
            <p14:sldId id="558"/>
            <p14:sldId id="562"/>
          </p14:sldIdLst>
        </p14:section>
        <p14:section name="Statements" id="{E091B124-099C-4C56-B59F-ECF8C553BAEE}">
          <p14:sldIdLst>
            <p14:sldId id="547"/>
            <p14:sldId id="571"/>
            <p14:sldId id="559"/>
            <p14:sldId id="563"/>
            <p14:sldId id="564"/>
            <p14:sldId id="556"/>
            <p14:sldId id="572"/>
            <p14:sldId id="565"/>
            <p14:sldId id="573"/>
            <p14:sldId id="566"/>
            <p14:sldId id="575"/>
            <p14:sldId id="568"/>
          </p14:sldIdLst>
        </p14:section>
        <p14:section name="Advanced Concepts" id="{BD60B6E9-85E7-49E8-9F66-AE28A5DD5D66}">
          <p14:sldIdLst>
            <p14:sldId id="545"/>
            <p14:sldId id="569"/>
            <p14:sldId id="574"/>
            <p14:sldId id="457"/>
            <p14:sldId id="552"/>
            <p14:sldId id="553"/>
            <p14:sldId id="419"/>
            <p14:sldId id="4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CC0000"/>
    <a:srgbClr val="E85C0E"/>
    <a:srgbClr val="FBEEDC"/>
    <a:srgbClr val="F0A22E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781" autoAdjust="0"/>
  </p:normalViewPr>
  <p:slideViewPr>
    <p:cSldViewPr>
      <p:cViewPr varScale="1">
        <p:scale>
          <a:sx n="67" d="100"/>
          <a:sy n="67" d="100"/>
        </p:scale>
        <p:origin x="1296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10/19/2016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44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950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3421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44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999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71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52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035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87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82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6296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0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3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8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hyperlink" Target="http://www.indeavr.com/" TargetMode="External"/><Relationship Id="rId18" Type="http://schemas.openxmlformats.org/officeDocument/2006/relationships/image" Target="../media/image23.png"/><Relationship Id="rId3" Type="http://schemas.openxmlformats.org/officeDocument/2006/relationships/hyperlink" Target="http://www.luxoft.com/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20.png"/><Relationship Id="rId17" Type="http://schemas.openxmlformats.org/officeDocument/2006/relationships/hyperlink" Target="http://netpeak.bg/" TargetMode="Externa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2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infragistics.com/" TargetMode="External"/><Relationship Id="rId10" Type="http://schemas.openxmlformats.org/officeDocument/2006/relationships/image" Target="../media/image19.png"/><Relationship Id="rId19" Type="http://schemas.openxmlformats.org/officeDocument/2006/relationships/hyperlink" Target="http://www.superhosting.bg/" TargetMode="External"/><Relationship Id="rId4" Type="http://schemas.openxmlformats.org/officeDocument/2006/relationships/image" Target="../media/image16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1.png"/><Relationship Id="rId22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80708" y="914400"/>
            <a:ext cx="7035859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945983" y="1781599"/>
            <a:ext cx="5705941" cy="68663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How to connect natively?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37212" y="3940927"/>
            <a:ext cx="2133598" cy="23414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576164">
            <a:off x="6970305" y="3796677"/>
            <a:ext cx="1688797" cy="66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Databases</a:t>
            </a:r>
          </a:p>
          <a:p>
            <a:pPr algn="ctr">
              <a:lnSpc>
                <a:spcPct val="85000"/>
              </a:lnSpc>
            </a:pPr>
            <a:r>
              <a:rPr lang="en-US" sz="22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Frameworks</a:t>
            </a:r>
            <a:endParaRPr lang="en-US" sz="2200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Verification</a:t>
            </a:r>
            <a:endParaRPr lang="bg-BG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25562" y="942905"/>
            <a:ext cx="103632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package com.company;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1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java.sql.*;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1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Main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1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String URL = "jdbc:mysql://localhost:3306/sys";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//Replace with your user name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String USER = "root";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//Replace with your password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final String PASSWORD = "1234";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1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void main(String[] args)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try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Connection connection = DriverManager.getConnection(URL, USER, PASSWORD);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System.out.println("The connection is successful! Well done bro!");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 catch (SQLException e)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e.printStackTrace();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4265612" y="1788842"/>
            <a:ext cx="2286000" cy="529685"/>
          </a:xfrm>
          <a:prstGeom prst="wedgeRoundRectCallout">
            <a:avLst>
              <a:gd name="adj1" fmla="val -40423"/>
              <a:gd name="adj2" fmla="val 852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JDBC URL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6246812" y="2856269"/>
            <a:ext cx="2286000" cy="529685"/>
          </a:xfrm>
          <a:prstGeom prst="wedgeRoundRectCallout">
            <a:avLst>
              <a:gd name="adj1" fmla="val -66023"/>
              <a:gd name="adj2" fmla="val 46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USER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6278752" y="3758833"/>
            <a:ext cx="2286000" cy="529685"/>
          </a:xfrm>
          <a:prstGeom prst="wedgeRoundRectCallout">
            <a:avLst>
              <a:gd name="adj1" fmla="val -57490"/>
              <a:gd name="adj2" fmla="val -459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PASS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5210364" y="5188372"/>
            <a:ext cx="2286000" cy="529685"/>
          </a:xfrm>
          <a:prstGeom prst="wedgeRoundRectCallout">
            <a:avLst>
              <a:gd name="adj1" fmla="val -80957"/>
              <a:gd name="adj2" fmla="val -1311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Connection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87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581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7303" y="19050"/>
            <a:ext cx="12188825" cy="6858000"/>
          </a:xfrm>
          <a:prstGeom prst="rect">
            <a:avLst/>
          </a:prstGeom>
          <a:solidFill>
            <a:srgbClr val="321300">
              <a:alpha val="19000"/>
            </a:srgbClr>
          </a:solidFill>
          <a:ln>
            <a:noFill/>
          </a:ln>
          <a:effectLst>
            <a:outerShdw blurRad="368300" dist="50800" dir="5400000" sx="1000" sy="1000" algn="ctr" rotWithShape="0">
              <a:srgbClr val="30130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-7144" y="2552700"/>
            <a:ext cx="12203113" cy="17526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ln>
                  <a:solidFill>
                    <a:schemeClr val="bg1"/>
                  </a:solidFill>
                </a:ln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Statements</a:t>
            </a:r>
            <a:endParaRPr lang="en-GB" sz="8000" b="1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34429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JDBC</a:t>
            </a:r>
            <a:r>
              <a:rPr lang="en-US" dirty="0"/>
              <a:t> API provides the following interfaces and classes: </a:t>
            </a:r>
          </a:p>
          <a:p>
            <a:pPr lvl="1"/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DriverManager</a:t>
            </a:r>
            <a:r>
              <a:rPr lang="en-US" dirty="0" smtClean="0"/>
              <a:t> </a:t>
            </a:r>
            <a:r>
              <a:rPr lang="en-US" dirty="0"/>
              <a:t>– This class manages a list of database drivers. 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Driver</a:t>
            </a:r>
            <a:r>
              <a:rPr lang="en-US" dirty="0" smtClean="0"/>
              <a:t> </a:t>
            </a:r>
            <a:r>
              <a:rPr lang="en-US" dirty="0"/>
              <a:t>– This interface handles the communications with the database server. 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Connection</a:t>
            </a:r>
            <a:r>
              <a:rPr lang="en-US" dirty="0" smtClean="0"/>
              <a:t> </a:t>
            </a:r>
            <a:r>
              <a:rPr lang="en-US" dirty="0"/>
              <a:t>– The connection object represents communication context. 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Statement</a:t>
            </a:r>
            <a:r>
              <a:rPr lang="en-US" dirty="0" smtClean="0"/>
              <a:t> </a:t>
            </a:r>
            <a:r>
              <a:rPr lang="en-US" dirty="0"/>
              <a:t>– Objects used to submit the SQL statements to the database. </a:t>
            </a:r>
          </a:p>
          <a:p>
            <a:pPr lvl="1"/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ResultSet</a:t>
            </a:r>
            <a:r>
              <a:rPr lang="en-US" dirty="0" smtClean="0"/>
              <a:t> </a:t>
            </a:r>
            <a:r>
              <a:rPr lang="en-US" dirty="0"/>
              <a:t>– These objects hold data retrieved from a database. </a:t>
            </a:r>
          </a:p>
          <a:p>
            <a:pPr lvl="1"/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SQLException</a:t>
            </a:r>
            <a:r>
              <a:rPr lang="en-US" dirty="0" smtClean="0"/>
              <a:t> </a:t>
            </a:r>
            <a:r>
              <a:rPr lang="en-US" dirty="0"/>
              <a:t>– This class handles any errors that occur in a database application.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JDBC Components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1725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Statement</a:t>
            </a:r>
          </a:p>
          <a:p>
            <a:r>
              <a:rPr lang="en-US" sz="2800" dirty="0" err="1" smtClean="0"/>
              <a:t>PreparedStatement</a:t>
            </a:r>
            <a:endParaRPr lang="en-US" sz="2800" dirty="0"/>
          </a:p>
          <a:p>
            <a:r>
              <a:rPr lang="en-GB" sz="2800" dirty="0" err="1"/>
              <a:t>CallableStatement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bg-B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579053"/>
              </p:ext>
            </p:extLst>
          </p:nvPr>
        </p:nvGraphicFramePr>
        <p:xfrm>
          <a:off x="257598" y="3581400"/>
          <a:ext cx="11670452" cy="2643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0909">
                  <a:extLst>
                    <a:ext uri="{9D8B030D-6E8A-4147-A177-3AD203B41FA5}">
                      <a16:colId xmlns:a16="http://schemas.microsoft.com/office/drawing/2014/main" val="2339443165"/>
                    </a:ext>
                  </a:extLst>
                </a:gridCol>
                <a:gridCol w="8869543">
                  <a:extLst>
                    <a:ext uri="{9D8B030D-6E8A-4147-A177-3AD203B41FA5}">
                      <a16:colId xmlns:a16="http://schemas.microsoft.com/office/drawing/2014/main" val="598631492"/>
                    </a:ext>
                  </a:extLst>
                </a:gridCol>
              </a:tblGrid>
              <a:tr h="419073"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Interfaces</a:t>
                      </a:r>
                      <a:endParaRPr lang="bg-BG" sz="2100" dirty="0"/>
                    </a:p>
                  </a:txBody>
                  <a:tcPr marL="96709" marR="96709" marT="48355" marB="48355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Recommended Use </a:t>
                      </a:r>
                      <a:endParaRPr lang="bg-BG" sz="2100" dirty="0"/>
                    </a:p>
                  </a:txBody>
                  <a:tcPr marL="96709" marR="96709" marT="48355" marB="48355"/>
                </a:tc>
                <a:extLst>
                  <a:ext uri="{0D108BD9-81ED-4DB2-BD59-A6C34878D82A}">
                    <a16:rowId xmlns:a16="http://schemas.microsoft.com/office/drawing/2014/main" val="2527754702"/>
                  </a:ext>
                </a:extLst>
              </a:tr>
              <a:tr h="741436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Statement</a:t>
                      </a:r>
                      <a:endParaRPr lang="bg-BG" sz="2100" dirty="0"/>
                    </a:p>
                  </a:txBody>
                  <a:tcPr marL="96709" marR="96709" marT="48355" marB="48355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Used the for general-purpose access to the database. The Statement interface cannot accept parameters.</a:t>
                      </a:r>
                      <a:endParaRPr lang="bg-BG" sz="2100" dirty="0"/>
                    </a:p>
                  </a:txBody>
                  <a:tcPr marL="96709" marR="96709" marT="48355" marB="48355"/>
                </a:tc>
                <a:extLst>
                  <a:ext uri="{0D108BD9-81ED-4DB2-BD59-A6C34878D82A}">
                    <a16:rowId xmlns:a16="http://schemas.microsoft.com/office/drawing/2014/main" val="495875765"/>
                  </a:ext>
                </a:extLst>
              </a:tr>
              <a:tr h="741436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PreparedStatement</a:t>
                      </a:r>
                      <a:endParaRPr lang="bg-BG" sz="2100" dirty="0"/>
                    </a:p>
                  </a:txBody>
                  <a:tcPr marL="96709" marR="96709" marT="48355" marB="48355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Used when SQL statements are used many times. The </a:t>
                      </a:r>
                      <a:r>
                        <a:rPr lang="en-US" sz="2100" dirty="0" err="1" smtClean="0"/>
                        <a:t>PreparedStatement</a:t>
                      </a:r>
                      <a:r>
                        <a:rPr lang="en-US" sz="2100" dirty="0" smtClean="0"/>
                        <a:t> interface accepts input parameters at runtime.</a:t>
                      </a:r>
                      <a:endParaRPr lang="bg-BG" sz="2100" dirty="0"/>
                    </a:p>
                  </a:txBody>
                  <a:tcPr marL="96709" marR="96709" marT="48355" marB="48355"/>
                </a:tc>
                <a:extLst>
                  <a:ext uri="{0D108BD9-81ED-4DB2-BD59-A6C34878D82A}">
                    <a16:rowId xmlns:a16="http://schemas.microsoft.com/office/drawing/2014/main" val="1501839643"/>
                  </a:ext>
                </a:extLst>
              </a:tr>
              <a:tr h="741436">
                <a:tc>
                  <a:txBody>
                    <a:bodyPr/>
                    <a:lstStyle/>
                    <a:p>
                      <a:r>
                        <a:rPr lang="en-GB" sz="2100" dirty="0" err="1" smtClean="0"/>
                        <a:t>CallableStatement</a:t>
                      </a:r>
                      <a:endParaRPr lang="bg-BG" sz="2100" dirty="0"/>
                    </a:p>
                  </a:txBody>
                  <a:tcPr marL="96709" marR="96709" marT="48355" marB="48355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Uses when database stored procedures are called. The </a:t>
                      </a:r>
                      <a:r>
                        <a:rPr lang="en-US" sz="2100" dirty="0" err="1" smtClean="0"/>
                        <a:t>CallableStatement</a:t>
                      </a:r>
                      <a:r>
                        <a:rPr lang="en-US" sz="2100" dirty="0" smtClean="0"/>
                        <a:t> interface can also accept runtime input parameters.</a:t>
                      </a:r>
                      <a:endParaRPr lang="bg-BG" sz="2100" dirty="0"/>
                    </a:p>
                  </a:txBody>
                  <a:tcPr marL="96709" marR="96709" marT="48355" marB="48355"/>
                </a:tc>
                <a:extLst>
                  <a:ext uri="{0D108BD9-81ED-4DB2-BD59-A6C34878D82A}">
                    <a16:rowId xmlns:a16="http://schemas.microsoft.com/office/drawing/2014/main" val="1793668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81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Statement DDL Transactions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295400"/>
            <a:ext cx="10363200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main(String[] args)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try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Connection connection = DriverManager.getConnection(URL, USER, PASSWORD);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Statement statement = connection.createStatement();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String sql = "CREATE TABLE students(" +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"id INT PRIMARY KEY," +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"name varchar(50)" +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")";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statement.executeUpdate(sql);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 catch (SQLException e)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e.printStackTrace();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825880" y="3241601"/>
            <a:ext cx="1802599" cy="529685"/>
          </a:xfrm>
          <a:prstGeom prst="wedgeRoundRectCallout">
            <a:avLst>
              <a:gd name="adj1" fmla="val 48629"/>
              <a:gd name="adj2" fmla="val -1034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Statement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618412" y="1676400"/>
            <a:ext cx="2286000" cy="529685"/>
          </a:xfrm>
          <a:prstGeom prst="wedgeRoundRectCallout">
            <a:avLst>
              <a:gd name="adj1" fmla="val -40423"/>
              <a:gd name="adj2" fmla="val 852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JDBC URL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971369" y="3964834"/>
            <a:ext cx="1802599" cy="529685"/>
          </a:xfrm>
          <a:prstGeom prst="wedgeRoundRectCallout">
            <a:avLst>
              <a:gd name="adj1" fmla="val -49443"/>
              <a:gd name="adj2" fmla="val -1150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SQL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389812" y="5109051"/>
            <a:ext cx="1802599" cy="529685"/>
          </a:xfrm>
          <a:prstGeom prst="wedgeRoundRectCallout">
            <a:avLst>
              <a:gd name="adj1" fmla="val -49443"/>
              <a:gd name="adj2" fmla="val -1150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Execution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Statement DML Transactions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447800"/>
            <a:ext cx="10363200" cy="46193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main(String[] args)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try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Connection connection = DriverManager.getConnection(URL, USER, PASSWORD);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Statement statement = connection.createStatement();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String sql = "INSERT INTO students " +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"VALUES(1,'Teo')";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int affectedRows = statement.executeUpdate(sql);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System.out.println(affectedRows);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 catch (SQLException e)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e.printStackTrace();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41087" y="3492614"/>
            <a:ext cx="1802599" cy="529685"/>
          </a:xfrm>
          <a:prstGeom prst="wedgeRoundRectCallout">
            <a:avLst>
              <a:gd name="adj1" fmla="val 48629"/>
              <a:gd name="adj2" fmla="val -1034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Statement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618412" y="1676400"/>
            <a:ext cx="2286000" cy="529685"/>
          </a:xfrm>
          <a:prstGeom prst="wedgeRoundRectCallout">
            <a:avLst>
              <a:gd name="adj1" fmla="val -40423"/>
              <a:gd name="adj2" fmla="val 852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JDBC URL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865112" y="3321037"/>
            <a:ext cx="1802599" cy="529685"/>
          </a:xfrm>
          <a:prstGeom prst="wedgeRoundRectCallout">
            <a:avLst>
              <a:gd name="adj1" fmla="val -60941"/>
              <a:gd name="adj2" fmla="val -367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SQL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8228012" y="4572000"/>
            <a:ext cx="1802599" cy="529685"/>
          </a:xfrm>
          <a:prstGeom prst="wedgeRoundRectCallout">
            <a:avLst>
              <a:gd name="adj1" fmla="val -35916"/>
              <a:gd name="adj2" fmla="val -919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Execution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77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java.sql.*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457856" y="1447800"/>
            <a:ext cx="4495800" cy="838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 smtClean="0"/>
              <a:t>DriverManager</a:t>
            </a:r>
            <a:endParaRPr lang="bg-BG" sz="5400" dirty="0"/>
          </a:p>
        </p:txBody>
      </p:sp>
      <p:sp>
        <p:nvSpPr>
          <p:cNvPr id="6" name="Rectangle 5"/>
          <p:cNvSpPr/>
          <p:nvPr/>
        </p:nvSpPr>
        <p:spPr>
          <a:xfrm>
            <a:off x="7304217" y="2632960"/>
            <a:ext cx="4495800" cy="838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Connection</a:t>
            </a:r>
            <a:endParaRPr lang="bg-BG" sz="5400" dirty="0"/>
          </a:p>
        </p:txBody>
      </p:sp>
      <p:sp>
        <p:nvSpPr>
          <p:cNvPr id="7" name="Rectangle 6"/>
          <p:cNvSpPr/>
          <p:nvPr/>
        </p:nvSpPr>
        <p:spPr>
          <a:xfrm>
            <a:off x="457856" y="4087091"/>
            <a:ext cx="4495800" cy="8382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Statement</a:t>
            </a:r>
            <a:endParaRPr lang="bg-BG" sz="5400" dirty="0"/>
          </a:p>
        </p:txBody>
      </p:sp>
      <p:sp>
        <p:nvSpPr>
          <p:cNvPr id="8" name="Rectangle 7"/>
          <p:cNvSpPr/>
          <p:nvPr/>
        </p:nvSpPr>
        <p:spPr>
          <a:xfrm>
            <a:off x="7304217" y="4953000"/>
            <a:ext cx="4495800" cy="838200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 smtClean="0"/>
              <a:t>ResultSet</a:t>
            </a:r>
            <a:endParaRPr lang="bg-BG" sz="5400" dirty="0"/>
          </a:p>
        </p:txBody>
      </p:sp>
      <p:sp>
        <p:nvSpPr>
          <p:cNvPr id="10" name="Up Arrow 9"/>
          <p:cNvSpPr/>
          <p:nvPr/>
        </p:nvSpPr>
        <p:spPr>
          <a:xfrm rot="14456816">
            <a:off x="5921618" y="3413326"/>
            <a:ext cx="492478" cy="1061819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Up Arrow 10"/>
          <p:cNvSpPr/>
          <p:nvPr/>
        </p:nvSpPr>
        <p:spPr>
          <a:xfrm rot="6721041">
            <a:off x="5842565" y="4588525"/>
            <a:ext cx="492478" cy="1061819"/>
          </a:xfrm>
          <a:prstGeom prst="up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Up Arrow 11"/>
          <p:cNvSpPr/>
          <p:nvPr/>
        </p:nvSpPr>
        <p:spPr>
          <a:xfrm rot="6745941">
            <a:off x="5842762" y="1838289"/>
            <a:ext cx="492478" cy="1061819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9245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SQL</a:t>
            </a:r>
            <a:r>
              <a:rPr lang="en-US" dirty="0"/>
              <a:t> statements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dirty="0"/>
              <a:t>) that read data from a database query, return the data in a result set.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java.sql.ResultSet</a:t>
            </a:r>
            <a:r>
              <a:rPr lang="en-US" dirty="0"/>
              <a:t> interface represents the result set of a database query.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ResultSet</a:t>
            </a:r>
            <a:r>
              <a:rPr lang="en-US" dirty="0"/>
              <a:t> object maintains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cursor</a:t>
            </a:r>
            <a:r>
              <a:rPr lang="en-US" dirty="0"/>
              <a:t> that points to the current row in the result set.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ResultSet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4849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Statement Retrieve Data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037436"/>
            <a:ext cx="10363200" cy="54503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main(String[] args)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try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Connection connection = DriverManager.getConnection(URL, USER, PASSWORD);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Statement statement = connection.createStatement();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String sql = "SELECT * FROM students";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ResultSet resultSet = statement.executeQuery(sql);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while(resultSet.next()){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int id = resultSet.getInt("id");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String name = resultSet.getString("name");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System.out.println(String.format("%d, %s",id, name));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 catch (SQLException e)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e.printStackTrace();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897118" y="2430986"/>
            <a:ext cx="1802599" cy="529685"/>
          </a:xfrm>
          <a:prstGeom prst="wedgeRoundRectCallout">
            <a:avLst>
              <a:gd name="adj1" fmla="val -57559"/>
              <a:gd name="adj2" fmla="val -229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Statement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8220328" y="970821"/>
            <a:ext cx="2286000" cy="529685"/>
          </a:xfrm>
          <a:prstGeom prst="wedgeRoundRectCallout">
            <a:avLst>
              <a:gd name="adj1" fmla="val -40423"/>
              <a:gd name="adj2" fmla="val 852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JDBC URL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0412" y="2819400"/>
            <a:ext cx="1519492" cy="529685"/>
          </a:xfrm>
          <a:prstGeom prst="wedgeRoundRectCallout">
            <a:avLst>
              <a:gd name="adj1" fmla="val 63310"/>
              <a:gd name="adj2" fmla="val -344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SQL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627812" y="3289748"/>
            <a:ext cx="2248033" cy="529685"/>
          </a:xfrm>
          <a:prstGeom prst="wedgeRoundRectCallout">
            <a:avLst>
              <a:gd name="adj1" fmla="val -73218"/>
              <a:gd name="adj2" fmla="val 392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Fetch Results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9820977" y="3159420"/>
            <a:ext cx="1802599" cy="529685"/>
          </a:xfrm>
          <a:prstGeom prst="wedgeRoundRectCallout">
            <a:avLst>
              <a:gd name="adj1" fmla="val -57559"/>
              <a:gd name="adj2" fmla="val -229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Result Set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49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179099"/>
              </p:ext>
            </p:extLst>
          </p:nvPr>
        </p:nvGraphicFramePr>
        <p:xfrm>
          <a:off x="2589212" y="930350"/>
          <a:ext cx="6848958" cy="5594652"/>
        </p:xfrm>
        <a:graphic>
          <a:graphicData uri="http://schemas.openxmlformats.org/drawingml/2006/table">
            <a:tbl>
              <a:tblPr/>
              <a:tblGrid>
                <a:gridCol w="2282986">
                  <a:extLst>
                    <a:ext uri="{9D8B030D-6E8A-4147-A177-3AD203B41FA5}">
                      <a16:colId xmlns:a16="http://schemas.microsoft.com/office/drawing/2014/main" val="1303459535"/>
                    </a:ext>
                  </a:extLst>
                </a:gridCol>
                <a:gridCol w="2282986">
                  <a:extLst>
                    <a:ext uri="{9D8B030D-6E8A-4147-A177-3AD203B41FA5}">
                      <a16:colId xmlns:a16="http://schemas.microsoft.com/office/drawing/2014/main" val="1933550219"/>
                    </a:ext>
                  </a:extLst>
                </a:gridCol>
                <a:gridCol w="2282986">
                  <a:extLst>
                    <a:ext uri="{9D8B030D-6E8A-4147-A177-3AD203B41FA5}">
                      <a16:colId xmlns:a16="http://schemas.microsoft.com/office/drawing/2014/main" val="678557391"/>
                    </a:ext>
                  </a:extLst>
                </a:gridCol>
              </a:tblGrid>
              <a:tr h="265264">
                <a:tc rowSpan="2">
                  <a:txBody>
                    <a:bodyPr/>
                    <a:lstStyle/>
                    <a:p>
                      <a:r>
                        <a:rPr lang="en-GB" sz="1400" dirty="0"/>
                        <a:t>SQL data type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sz="1400" dirty="0"/>
                        <a:t>Java data type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646743"/>
                  </a:ext>
                </a:extLst>
              </a:tr>
              <a:tr h="265264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Simply </a:t>
                      </a:r>
                      <a:r>
                        <a:rPr lang="en-GB" sz="1400" dirty="0" err="1"/>
                        <a:t>mappable</a:t>
                      </a:r>
                      <a:endParaRPr lang="en-GB" sz="1400" dirty="0"/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Object </a:t>
                      </a:r>
                      <a:r>
                        <a:rPr lang="en-GB" sz="1400" dirty="0" err="1"/>
                        <a:t>mappable</a:t>
                      </a:r>
                      <a:endParaRPr lang="en-GB" sz="1400" dirty="0"/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3967"/>
                  </a:ext>
                </a:extLst>
              </a:tr>
              <a:tr h="265264">
                <a:tc>
                  <a:txBody>
                    <a:bodyPr/>
                    <a:lstStyle/>
                    <a:p>
                      <a:r>
                        <a:rPr lang="en-GB" sz="1400"/>
                        <a:t>CHARACTER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400"/>
                        <a:t> 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String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220521"/>
                  </a:ext>
                </a:extLst>
              </a:tr>
              <a:tr h="265264">
                <a:tc>
                  <a:txBody>
                    <a:bodyPr/>
                    <a:lstStyle/>
                    <a:p>
                      <a:r>
                        <a:rPr lang="en-GB" sz="1400"/>
                        <a:t>VARCHAR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400"/>
                        <a:t> 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String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641594"/>
                  </a:ext>
                </a:extLst>
              </a:tr>
              <a:tr h="265264">
                <a:tc>
                  <a:txBody>
                    <a:bodyPr/>
                    <a:lstStyle/>
                    <a:p>
                      <a:r>
                        <a:rPr lang="en-GB" sz="1400"/>
                        <a:t>LONGVARCHAR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400"/>
                        <a:t> 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String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232533"/>
                  </a:ext>
                </a:extLst>
              </a:tr>
              <a:tr h="265264">
                <a:tc>
                  <a:txBody>
                    <a:bodyPr/>
                    <a:lstStyle/>
                    <a:p>
                      <a:r>
                        <a:rPr lang="en-GB" sz="1400"/>
                        <a:t>NUMERIC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400"/>
                        <a:t> 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java.math.BigDecimal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111500"/>
                  </a:ext>
                </a:extLst>
              </a:tr>
              <a:tr h="265264">
                <a:tc>
                  <a:txBody>
                    <a:bodyPr/>
                    <a:lstStyle/>
                    <a:p>
                      <a:r>
                        <a:rPr lang="en-GB" sz="1400"/>
                        <a:t>DECIMAL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400"/>
                        <a:t> 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java.math.BigDecimal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404416"/>
                  </a:ext>
                </a:extLst>
              </a:tr>
              <a:tr h="265264">
                <a:tc>
                  <a:txBody>
                    <a:bodyPr/>
                    <a:lstStyle/>
                    <a:p>
                      <a:r>
                        <a:rPr lang="en-GB" sz="1400"/>
                        <a:t>BIT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boolean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Boolean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42088"/>
                  </a:ext>
                </a:extLst>
              </a:tr>
              <a:tr h="265264">
                <a:tc>
                  <a:txBody>
                    <a:bodyPr/>
                    <a:lstStyle/>
                    <a:p>
                      <a:r>
                        <a:rPr lang="en-GB" sz="1400"/>
                        <a:t>TINYINT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byte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Integer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914025"/>
                  </a:ext>
                </a:extLst>
              </a:tr>
              <a:tr h="265264">
                <a:tc>
                  <a:txBody>
                    <a:bodyPr/>
                    <a:lstStyle/>
                    <a:p>
                      <a:r>
                        <a:rPr lang="en-GB" sz="1400"/>
                        <a:t>SMALLINT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short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Integer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420923"/>
                  </a:ext>
                </a:extLst>
              </a:tr>
              <a:tr h="265264">
                <a:tc>
                  <a:txBody>
                    <a:bodyPr/>
                    <a:lstStyle/>
                    <a:p>
                      <a:r>
                        <a:rPr lang="en-GB" sz="1400"/>
                        <a:t>INTEGER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int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Integer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007596"/>
                  </a:ext>
                </a:extLst>
              </a:tr>
              <a:tr h="265264">
                <a:tc>
                  <a:txBody>
                    <a:bodyPr/>
                    <a:lstStyle/>
                    <a:p>
                      <a:r>
                        <a:rPr lang="en-GB" sz="1400" dirty="0"/>
                        <a:t>BIGINT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long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Long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550281"/>
                  </a:ext>
                </a:extLst>
              </a:tr>
              <a:tr h="265264">
                <a:tc>
                  <a:txBody>
                    <a:bodyPr/>
                    <a:lstStyle/>
                    <a:p>
                      <a:r>
                        <a:rPr lang="en-GB" sz="1400"/>
                        <a:t>REAL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float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Float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441709"/>
                  </a:ext>
                </a:extLst>
              </a:tr>
              <a:tr h="265264">
                <a:tc>
                  <a:txBody>
                    <a:bodyPr/>
                    <a:lstStyle/>
                    <a:p>
                      <a:r>
                        <a:rPr lang="en-GB" sz="1400"/>
                        <a:t>FLOAT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double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Double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936834"/>
                  </a:ext>
                </a:extLst>
              </a:tr>
              <a:tr h="265264">
                <a:tc>
                  <a:txBody>
                    <a:bodyPr/>
                    <a:lstStyle/>
                    <a:p>
                      <a:r>
                        <a:rPr lang="en-GB" sz="1400"/>
                        <a:t>DOUBLE PRECISION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double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Double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919085"/>
                  </a:ext>
                </a:extLst>
              </a:tr>
              <a:tr h="265264">
                <a:tc>
                  <a:txBody>
                    <a:bodyPr/>
                    <a:lstStyle/>
                    <a:p>
                      <a:r>
                        <a:rPr lang="en-GB" sz="1400"/>
                        <a:t>BINARY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400"/>
                        <a:t> 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byte[]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342943"/>
                  </a:ext>
                </a:extLst>
              </a:tr>
              <a:tr h="265264">
                <a:tc>
                  <a:txBody>
                    <a:bodyPr/>
                    <a:lstStyle/>
                    <a:p>
                      <a:r>
                        <a:rPr lang="en-GB" sz="1400"/>
                        <a:t>VARBINARY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400"/>
                        <a:t> 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byte[]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420263"/>
                  </a:ext>
                </a:extLst>
              </a:tr>
              <a:tr h="265264">
                <a:tc>
                  <a:txBody>
                    <a:bodyPr/>
                    <a:lstStyle/>
                    <a:p>
                      <a:r>
                        <a:rPr lang="en-GB" sz="1400"/>
                        <a:t>LONGVARBINARY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400"/>
                        <a:t> 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byte[]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071760"/>
                  </a:ext>
                </a:extLst>
              </a:tr>
              <a:tr h="265264">
                <a:tc>
                  <a:txBody>
                    <a:bodyPr/>
                    <a:lstStyle/>
                    <a:p>
                      <a:r>
                        <a:rPr lang="en-GB" sz="1400"/>
                        <a:t>DATE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400"/>
                        <a:t> 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java.sql.Date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462432"/>
                  </a:ext>
                </a:extLst>
              </a:tr>
              <a:tr h="265264">
                <a:tc>
                  <a:txBody>
                    <a:bodyPr/>
                    <a:lstStyle/>
                    <a:p>
                      <a:r>
                        <a:rPr lang="en-GB" sz="1400"/>
                        <a:t>TIME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400"/>
                        <a:t> 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java.sql.Time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953920"/>
                  </a:ext>
                </a:extLst>
              </a:tr>
              <a:tr h="265264">
                <a:tc>
                  <a:txBody>
                    <a:bodyPr/>
                    <a:lstStyle/>
                    <a:p>
                      <a:r>
                        <a:rPr lang="en-GB" sz="1400"/>
                        <a:t>TIMESTAMP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400"/>
                        <a:t> </a:t>
                      </a:r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java.sql.Timestamp</a:t>
                      </a:r>
                      <a:endParaRPr lang="en-GB" sz="1400" dirty="0"/>
                    </a:p>
                  </a:txBody>
                  <a:tcPr marL="53053" marR="53053" marT="26526" marB="2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864583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3765"/>
            <a:ext cx="9577597" cy="1110780"/>
          </a:xfrm>
        </p:spPr>
        <p:txBody>
          <a:bodyPr/>
          <a:lstStyle/>
          <a:p>
            <a:r>
              <a:rPr lang="en-US" dirty="0" smtClean="0"/>
              <a:t>JDBC: SQL to Java Translation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6267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JDBC Essentials</a:t>
            </a:r>
            <a:endParaRPr lang="en-US" sz="3200" dirty="0"/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Statements</a:t>
            </a:r>
            <a:endParaRPr lang="en-US" sz="3200" dirty="0"/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Advanced Concepts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70812" y="3940927"/>
            <a:ext cx="2133598" cy="23414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622" y="4797067"/>
            <a:ext cx="1535790" cy="152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</a:t>
            </a:r>
            <a:r>
              <a:rPr lang="en-US" dirty="0" err="1" smtClean="0"/>
              <a:t>PreparedStatement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990600"/>
            <a:ext cx="10363200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main(String[] args)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try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Connection connection = DriverManager.getConnection(URL, USER, PASSWORD);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String sql = "SELECT * FROM students WHERE id = ?";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PreparedStatement preparedStatement = connection.prepareStatement(sql);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preparedStatement.setInt(1,1);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ResultSet resultSet = preparedStatement.executeQuery();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 catch (SQLException e)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e.printStackTrace();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761412" y="2924544"/>
            <a:ext cx="1802599" cy="809256"/>
          </a:xfrm>
          <a:prstGeom prst="wedgeRoundRectCallout">
            <a:avLst>
              <a:gd name="adj1" fmla="val -60264"/>
              <a:gd name="adj2" fmla="val -298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Prepared</a:t>
            </a:r>
            <a:br>
              <a:rPr lang="en-US" sz="2800" dirty="0" smtClean="0">
                <a:solidFill>
                  <a:srgbClr val="FFFFFF"/>
                </a:solidFill>
              </a:rPr>
            </a:br>
            <a:r>
              <a:rPr lang="en-US" sz="2800" dirty="0" smtClean="0">
                <a:solidFill>
                  <a:srgbClr val="FFFFFF"/>
                </a:solidFill>
              </a:rPr>
              <a:t>Statement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237412" y="1225410"/>
            <a:ext cx="2286000" cy="529685"/>
          </a:xfrm>
          <a:prstGeom prst="wedgeRoundRectCallout">
            <a:avLst>
              <a:gd name="adj1" fmla="val -40423"/>
              <a:gd name="adj2" fmla="val 852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JDBC URL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912812" y="2590800"/>
            <a:ext cx="1519492" cy="529685"/>
          </a:xfrm>
          <a:prstGeom prst="wedgeRoundRectCallout">
            <a:avLst>
              <a:gd name="adj1" fmla="val 63310"/>
              <a:gd name="adj2" fmla="val -344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SQL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399212" y="3886200"/>
            <a:ext cx="1802599" cy="529685"/>
          </a:xfrm>
          <a:prstGeom prst="wedgeRoundRectCallout">
            <a:avLst>
              <a:gd name="adj1" fmla="val -57559"/>
              <a:gd name="adj2" fmla="val -229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Result Set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6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Parameters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2590800"/>
            <a:ext cx="10363200" cy="12337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 = "SELECT * FROM students WHERE id = ?";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//…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preparedStatement.setInt(1,1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066212" y="2836687"/>
            <a:ext cx="1802599" cy="567596"/>
          </a:xfrm>
          <a:prstGeom prst="wedgeRoundRectCallout">
            <a:avLst>
              <a:gd name="adj1" fmla="val -60264"/>
              <a:gd name="adj2" fmla="val -298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Parameter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341812" y="4114800"/>
            <a:ext cx="2286000" cy="529685"/>
          </a:xfrm>
          <a:prstGeom prst="wedgeRoundRectCallout">
            <a:avLst>
              <a:gd name="adj1" fmla="val 43844"/>
              <a:gd name="adj2" fmla="val -1173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Position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370012" y="1944014"/>
            <a:ext cx="1519492" cy="529685"/>
          </a:xfrm>
          <a:prstGeom prst="wedgeRoundRectCallout">
            <a:avLst>
              <a:gd name="adj1" fmla="val 39239"/>
              <a:gd name="adj2" fmla="val 806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SQL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277265" y="3941673"/>
            <a:ext cx="1802599" cy="702812"/>
          </a:xfrm>
          <a:prstGeom prst="wedgeRoundRectCallout">
            <a:avLst>
              <a:gd name="adj1" fmla="val -54177"/>
              <a:gd name="adj2" fmla="val -850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Parameter Value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48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</a:t>
            </a:r>
            <a:r>
              <a:rPr lang="en-US" dirty="0" err="1" smtClean="0"/>
              <a:t>CallableStatement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295400"/>
            <a:ext cx="10363200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try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Connection connection = DriverManager.getConnection(URL, USER, PASSWORD);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String procedure = "CALL usp_update_students (?, ?)";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CallableStatement callableStatement = connection.prepareCall(procedure);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callableStatement.setInt(1, 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callableStatement.setString(2, "Teo");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callableStatement.execute();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 catch (SQLException e)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e.printStackTrace();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761412" y="3341786"/>
            <a:ext cx="1802599" cy="809256"/>
          </a:xfrm>
          <a:prstGeom prst="wedgeRoundRectCallout">
            <a:avLst>
              <a:gd name="adj1" fmla="val -61617"/>
              <a:gd name="adj2" fmla="val -418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Callable</a:t>
            </a:r>
            <a:br>
              <a:rPr lang="en-US" sz="2800" dirty="0" smtClean="0">
                <a:solidFill>
                  <a:srgbClr val="FFFFFF"/>
                </a:solidFill>
              </a:rPr>
            </a:br>
            <a:r>
              <a:rPr lang="en-US" sz="2800" dirty="0" smtClean="0">
                <a:solidFill>
                  <a:srgbClr val="FFFFFF"/>
                </a:solidFill>
              </a:rPr>
              <a:t>Statement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780212" y="1616327"/>
            <a:ext cx="2286000" cy="529685"/>
          </a:xfrm>
          <a:prstGeom prst="wedgeRoundRectCallout">
            <a:avLst>
              <a:gd name="adj1" fmla="val -40423"/>
              <a:gd name="adj2" fmla="val 852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JDBC URL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08012" y="2806005"/>
            <a:ext cx="1824292" cy="529685"/>
          </a:xfrm>
          <a:prstGeom prst="wedgeRoundRectCallout">
            <a:avLst>
              <a:gd name="adj1" fmla="val 63310"/>
              <a:gd name="adj2" fmla="val -344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Procedure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8865112" y="4416771"/>
            <a:ext cx="1953700" cy="841029"/>
          </a:xfrm>
          <a:prstGeom prst="wedgeRoundRectCallout">
            <a:avLst>
              <a:gd name="adj1" fmla="val -60941"/>
              <a:gd name="adj2" fmla="val -459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Add Parameters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475412" y="5020110"/>
            <a:ext cx="1953700" cy="475379"/>
          </a:xfrm>
          <a:prstGeom prst="wedgeRoundRectCallout">
            <a:avLst>
              <a:gd name="adj1" fmla="val -34731"/>
              <a:gd name="adj2" fmla="val -869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Execute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02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5" y="0"/>
            <a:ext cx="12166086" cy="687954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88" y="0"/>
            <a:ext cx="12188825" cy="6858000"/>
          </a:xfrm>
          <a:prstGeom prst="rect">
            <a:avLst/>
          </a:prstGeom>
          <a:solidFill>
            <a:srgbClr val="321300">
              <a:alpha val="19000"/>
            </a:srgbClr>
          </a:solidFill>
          <a:ln>
            <a:noFill/>
          </a:ln>
          <a:effectLst>
            <a:outerShdw blurRad="368300" dist="50800" dir="5400000" sx="1000" sy="1000" algn="ctr" rotWithShape="0">
              <a:srgbClr val="30130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-7144" y="2552700"/>
            <a:ext cx="12203113" cy="17526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ln>
                  <a:solidFill>
                    <a:schemeClr val="bg1"/>
                  </a:solidFill>
                </a:ln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Advanced Concepts</a:t>
            </a:r>
            <a:endParaRPr lang="en-US" sz="8000" b="1" dirty="0">
              <a:ln>
                <a:solidFill>
                  <a:schemeClr val="bg1"/>
                </a:solidFill>
              </a:ln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9733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2" y="1151121"/>
            <a:ext cx="10106157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main(String[] args)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try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Connection connection = DriverManager.getConnection(URL, USER, PASSWORD);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connection.setAutoCommit(false);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Statement statement = connection.createStatement();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String sql = "INSERT INTO students " +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"VALUES(1,'Teo')";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statement.executeUpdate(sql);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connection.commit();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 catch (SQLException e)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e.printStackTrace();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761412" y="3341786"/>
            <a:ext cx="1802599" cy="544414"/>
          </a:xfrm>
          <a:prstGeom prst="wedgeRoundRectCallout">
            <a:avLst>
              <a:gd name="adj1" fmla="val -61617"/>
              <a:gd name="adj2" fmla="val -418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Statement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085012" y="1511827"/>
            <a:ext cx="2286000" cy="529685"/>
          </a:xfrm>
          <a:prstGeom prst="wedgeRoundRectCallout">
            <a:avLst>
              <a:gd name="adj1" fmla="val -40423"/>
              <a:gd name="adj2" fmla="val 852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JDBC URL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065212" y="3481571"/>
            <a:ext cx="1519492" cy="529685"/>
          </a:xfrm>
          <a:prstGeom prst="wedgeRoundRectCallout">
            <a:avLst>
              <a:gd name="adj1" fmla="val 63310"/>
              <a:gd name="adj2" fmla="val -344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SQL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542212" y="4447707"/>
            <a:ext cx="1953700" cy="475379"/>
          </a:xfrm>
          <a:prstGeom prst="wedgeRoundRectCallout">
            <a:avLst>
              <a:gd name="adj1" fmla="val -34731"/>
              <a:gd name="adj2" fmla="val -869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Execute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865812" y="4966150"/>
            <a:ext cx="1953700" cy="475379"/>
          </a:xfrm>
          <a:prstGeom prst="wedgeRoundRectCallout">
            <a:avLst>
              <a:gd name="adj1" fmla="val -34731"/>
              <a:gd name="adj2" fmla="val -869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Commit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8685861" y="2451395"/>
            <a:ext cx="1953700" cy="475379"/>
          </a:xfrm>
          <a:prstGeom prst="wedgeRoundRectCallout">
            <a:avLst>
              <a:gd name="adj1" fmla="val -72173"/>
              <a:gd name="adj2" fmla="val 232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Transaction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36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Pattern</a:t>
            </a:r>
            <a:endParaRPr lang="bg-B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927330"/>
              </p:ext>
            </p:extLst>
          </p:nvPr>
        </p:nvGraphicFramePr>
        <p:xfrm>
          <a:off x="379412" y="1886602"/>
          <a:ext cx="3435066" cy="2875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5066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14294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Student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741974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dirty="0" smtClean="0"/>
                        <a:t>id: </a:t>
                      </a:r>
                      <a:r>
                        <a:rPr lang="en-US" sz="2100" dirty="0" err="1" smtClean="0"/>
                        <a:t>int</a:t>
                      </a:r>
                      <a:endParaRPr lang="en-US" sz="2100" dirty="0" smtClean="0"/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dirty="0" smtClean="0"/>
                        <a:t>name: String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  <a:tr h="1731273">
                <a:tc>
                  <a:txBody>
                    <a:bodyPr/>
                    <a:lstStyle/>
                    <a:p>
                      <a:r>
                        <a:rPr lang="bg-BG" sz="2100" dirty="0" smtClean="0"/>
                        <a:t>+</a:t>
                      </a:r>
                      <a:r>
                        <a:rPr lang="bg-BG" sz="2100" baseline="0" dirty="0" smtClean="0"/>
                        <a:t> </a:t>
                      </a:r>
                      <a:r>
                        <a:rPr lang="en-US" sz="2100" baseline="0" dirty="0" smtClean="0"/>
                        <a:t>  Student()</a:t>
                      </a:r>
                    </a:p>
                    <a:p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getStudentId</a:t>
                      </a:r>
                      <a:r>
                        <a:rPr lang="en-US" sz="2100" baseline="0" dirty="0" smtClean="0"/>
                        <a:t>(): </a:t>
                      </a:r>
                      <a:r>
                        <a:rPr lang="en-US" sz="2100" baseline="0" dirty="0" err="1" smtClean="0"/>
                        <a:t>int</a:t>
                      </a:r>
                      <a:endParaRPr lang="en-US" sz="2100" baseline="0" dirty="0" smtClean="0"/>
                    </a:p>
                    <a:p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setStudentId</a:t>
                      </a:r>
                      <a:r>
                        <a:rPr lang="en-US" sz="2100" baseline="0" dirty="0" smtClean="0"/>
                        <a:t>(): void</a:t>
                      </a:r>
                    </a:p>
                    <a:p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getStudentName</a:t>
                      </a:r>
                      <a:r>
                        <a:rPr lang="en-US" sz="2100" baseline="0" dirty="0" smtClean="0"/>
                        <a:t>(): String</a:t>
                      </a:r>
                    </a:p>
                    <a:p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setStudentName</a:t>
                      </a:r>
                      <a:r>
                        <a:rPr lang="en-US" sz="2100" baseline="0" dirty="0" smtClean="0"/>
                        <a:t>(): void</a:t>
                      </a:r>
                      <a:endParaRPr lang="bg-BG" sz="2100" dirty="0"/>
                    </a:p>
                  </a:txBody>
                  <a:tcPr marL="82441" marR="82441" marT="41220" marB="41220"/>
                </a:tc>
                <a:extLst>
                  <a:ext uri="{0D108BD9-81ED-4DB2-BD59-A6C34878D82A}">
                    <a16:rowId xmlns:a16="http://schemas.microsoft.com/office/drawing/2014/main" val="1785750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038"/>
              </p:ext>
            </p:extLst>
          </p:nvPr>
        </p:nvGraphicFramePr>
        <p:xfrm>
          <a:off x="5637212" y="697855"/>
          <a:ext cx="3192844" cy="2248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844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416458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StudentDao</a:t>
                      </a:r>
                      <a:endParaRPr lang="bg-BG" sz="2100" dirty="0"/>
                    </a:p>
                  </a:txBody>
                  <a:tcPr marL="83292" marR="83292" marT="41645" marB="41645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16458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bg-BG" sz="2100" dirty="0"/>
                    </a:p>
                  </a:txBody>
                  <a:tcPr marL="83292" marR="83292" marT="41645" marB="41645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  <a:tr h="1415957">
                <a:tc>
                  <a:txBody>
                    <a:bodyPr/>
                    <a:lstStyle/>
                    <a:p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getAllStudents</a:t>
                      </a:r>
                      <a:r>
                        <a:rPr lang="en-US" sz="2100" baseline="0" dirty="0" smtClean="0"/>
                        <a:t>(): List</a:t>
                      </a:r>
                    </a:p>
                    <a:p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updateStudent</a:t>
                      </a:r>
                      <a:r>
                        <a:rPr lang="en-US" sz="2100" baseline="0" dirty="0" smtClean="0"/>
                        <a:t>(): void</a:t>
                      </a:r>
                    </a:p>
                    <a:p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deleteStudent</a:t>
                      </a:r>
                      <a:r>
                        <a:rPr lang="en-US" sz="2100" baseline="0" dirty="0" smtClean="0"/>
                        <a:t>(): void</a:t>
                      </a:r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addStudent</a:t>
                      </a:r>
                      <a:r>
                        <a:rPr lang="en-US" sz="2100" baseline="0" dirty="0" smtClean="0"/>
                        <a:t>(): void</a:t>
                      </a:r>
                    </a:p>
                  </a:txBody>
                  <a:tcPr marL="83292" marR="83292" marT="41645" marB="41645"/>
                </a:tc>
                <a:extLst>
                  <a:ext uri="{0D108BD9-81ED-4DB2-BD59-A6C34878D82A}">
                    <a16:rowId xmlns:a16="http://schemas.microsoft.com/office/drawing/2014/main" val="17857505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259340"/>
              </p:ext>
            </p:extLst>
          </p:nvPr>
        </p:nvGraphicFramePr>
        <p:xfrm>
          <a:off x="8456612" y="4014854"/>
          <a:ext cx="3002344" cy="2538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2344">
                  <a:extLst>
                    <a:ext uri="{9D8B030D-6E8A-4147-A177-3AD203B41FA5}">
                      <a16:colId xmlns:a16="http://schemas.microsoft.com/office/drawing/2014/main" val="2367107057"/>
                    </a:ext>
                  </a:extLst>
                </a:gridCol>
              </a:tblGrid>
              <a:tr h="409411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StudentDaoImpl</a:t>
                      </a:r>
                      <a:endParaRPr lang="bg-BG" sz="2100" dirty="0"/>
                    </a:p>
                  </a:txBody>
                  <a:tcPr marL="81882" marR="81882" marT="40941" marB="40941"/>
                </a:tc>
                <a:extLst>
                  <a:ext uri="{0D108BD9-81ED-4DB2-BD59-A6C34878D82A}">
                    <a16:rowId xmlns:a16="http://schemas.microsoft.com/office/drawing/2014/main" val="283929760"/>
                  </a:ext>
                </a:extLst>
              </a:tr>
              <a:tr h="409411"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100" baseline="0" dirty="0" smtClean="0"/>
                        <a:t>students: List </a:t>
                      </a:r>
                    </a:p>
                  </a:txBody>
                  <a:tcPr marL="81882" marR="81882" marT="40941" marB="40941"/>
                </a:tc>
                <a:extLst>
                  <a:ext uri="{0D108BD9-81ED-4DB2-BD59-A6C34878D82A}">
                    <a16:rowId xmlns:a16="http://schemas.microsoft.com/office/drawing/2014/main" val="3054292929"/>
                  </a:ext>
                </a:extLst>
              </a:tr>
              <a:tr h="1719524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dirty="0" smtClean="0"/>
                        <a:t>+   </a:t>
                      </a:r>
                      <a:r>
                        <a:rPr lang="en-US" sz="2100" dirty="0" err="1" smtClean="0"/>
                        <a:t>StudentDaoImpl</a:t>
                      </a:r>
                      <a:r>
                        <a:rPr lang="en-US" sz="2100" dirty="0" smtClean="0"/>
                        <a:t>()</a:t>
                      </a:r>
                      <a:endParaRPr lang="en-US" sz="2100" baseline="0" dirty="0" smtClean="0"/>
                    </a:p>
                    <a:p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getAllStudents</a:t>
                      </a:r>
                      <a:r>
                        <a:rPr lang="en-US" sz="2100" baseline="0" dirty="0" smtClean="0"/>
                        <a:t>(): List</a:t>
                      </a:r>
                    </a:p>
                    <a:p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updateStudent</a:t>
                      </a:r>
                      <a:r>
                        <a:rPr lang="en-US" sz="2100" baseline="0" dirty="0" smtClean="0"/>
                        <a:t>(): void</a:t>
                      </a:r>
                    </a:p>
                    <a:p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deleteStudent</a:t>
                      </a:r>
                      <a:r>
                        <a:rPr lang="en-US" sz="2100" baseline="0" dirty="0" smtClean="0"/>
                        <a:t>(): void</a:t>
                      </a:r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aseline="0" dirty="0" smtClean="0"/>
                        <a:t>+   </a:t>
                      </a:r>
                      <a:r>
                        <a:rPr lang="en-US" sz="2100" baseline="0" dirty="0" err="1" smtClean="0"/>
                        <a:t>addStudent</a:t>
                      </a:r>
                      <a:r>
                        <a:rPr lang="en-US" sz="2100" baseline="0" dirty="0" smtClean="0"/>
                        <a:t>(): void</a:t>
                      </a:r>
                    </a:p>
                  </a:txBody>
                  <a:tcPr marL="81882" marR="81882" marT="40941" marB="40941"/>
                </a:tc>
                <a:extLst>
                  <a:ext uri="{0D108BD9-81ED-4DB2-BD59-A6C34878D82A}">
                    <a16:rowId xmlns:a16="http://schemas.microsoft.com/office/drawing/2014/main" val="178575058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4154345" y="2714025"/>
            <a:ext cx="1143000" cy="632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856412" y="3252854"/>
            <a:ext cx="1154254" cy="91847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00479" y="212925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use</a:t>
            </a:r>
            <a:endParaRPr lang="bg-BG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7458456" y="3153905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implements</a:t>
            </a:r>
            <a:endParaRPr lang="bg-BG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6359084" y="137464"/>
            <a:ext cx="1868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interface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350379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JDBC Essentials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Statements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Advanced Concepts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6" y="3505200"/>
            <a:ext cx="3908432" cy="28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JDBC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55208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12764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1680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18" name="Picture 17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819" y="2661600"/>
            <a:ext cx="2113939" cy="1125018"/>
          </a:xfrm>
          <a:prstGeom prst="roundRect">
            <a:avLst>
              <a:gd name="adj" fmla="val 2953"/>
            </a:avLst>
          </a:prstGeom>
        </p:spPr>
      </p:pic>
      <p:pic>
        <p:nvPicPr>
          <p:cNvPr id="19" name="Picture 18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3820" y="1226382"/>
            <a:ext cx="2113939" cy="97003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900" y="4250945"/>
            <a:ext cx="2531350" cy="997199"/>
          </a:xfrm>
          <a:prstGeom prst="roundRect">
            <a:avLst>
              <a:gd name="adj" fmla="val 3159"/>
            </a:avLst>
          </a:prstGeom>
        </p:spPr>
      </p:pic>
      <p:pic>
        <p:nvPicPr>
          <p:cNvPr id="21" name="Picture 20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384" y="1229072"/>
            <a:ext cx="2519230" cy="967343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49318" y="2661600"/>
            <a:ext cx="4497427" cy="1125018"/>
          </a:xfrm>
          <a:prstGeom prst="roundRect">
            <a:avLst>
              <a:gd name="adj" fmla="val 3159"/>
            </a:avLst>
          </a:prstGeom>
        </p:spPr>
      </p:pic>
      <p:pic>
        <p:nvPicPr>
          <p:cNvPr id="23" name="Picture 22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86248" y="4250944"/>
            <a:ext cx="3232130" cy="997200"/>
          </a:xfrm>
          <a:prstGeom prst="roundRect">
            <a:avLst>
              <a:gd name="adj" fmla="val 2953"/>
            </a:avLst>
          </a:prstGeom>
        </p:spPr>
      </p:pic>
      <p:pic>
        <p:nvPicPr>
          <p:cNvPr id="24" name="Picture 23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80377" y="4250944"/>
            <a:ext cx="4838688" cy="1009256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49318" y="1226382"/>
            <a:ext cx="4497427" cy="970033"/>
          </a:xfrm>
          <a:prstGeom prst="roundRect">
            <a:avLst>
              <a:gd name="adj" fmla="val 3159"/>
            </a:avLst>
          </a:prstGeom>
        </p:spPr>
      </p:pic>
      <p:pic>
        <p:nvPicPr>
          <p:cNvPr id="26" name="Picture 25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2900" y="5741935"/>
            <a:ext cx="7174822" cy="658865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92900" y="2661600"/>
            <a:ext cx="2531350" cy="1125018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78251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#Hibernate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4083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1786"/>
            <a:ext cx="12188825" cy="685621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0320" y="0"/>
            <a:ext cx="12188825" cy="6858000"/>
          </a:xfrm>
          <a:prstGeom prst="rect">
            <a:avLst/>
          </a:prstGeom>
          <a:solidFill>
            <a:srgbClr val="321300">
              <a:alpha val="19000"/>
            </a:srgbClr>
          </a:solidFill>
          <a:ln>
            <a:noFill/>
          </a:ln>
          <a:effectLst>
            <a:outerShdw blurRad="368300" dist="50800" dir="5400000" sx="1000" sy="1000" algn="ctr" rotWithShape="0">
              <a:srgbClr val="30130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-7144" y="2552700"/>
            <a:ext cx="12203113" cy="17526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ln>
                  <a:solidFill>
                    <a:schemeClr val="bg1"/>
                  </a:solidFill>
                </a:ln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JDBC Essentials</a:t>
            </a:r>
          </a:p>
        </p:txBody>
      </p:sp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JDBC</a:t>
            </a:r>
            <a:r>
              <a:rPr lang="en-US" dirty="0"/>
              <a:t> is a standard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 API </a:t>
            </a:r>
            <a:r>
              <a:rPr lang="en-US" dirty="0"/>
              <a:t>for database-independent connectivity between the Java programming language and a wide range of databases.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JDBC</a:t>
            </a:r>
            <a:r>
              <a:rPr lang="en-US" dirty="0"/>
              <a:t> library includes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APIs</a:t>
            </a:r>
            <a:r>
              <a:rPr lang="en-US" dirty="0"/>
              <a:t> for each of the tasks mentioned below that are commonly associated with database usage: </a:t>
            </a:r>
          </a:p>
          <a:p>
            <a:pPr lvl="1"/>
            <a:r>
              <a:rPr lang="en-US" dirty="0" smtClean="0"/>
              <a:t>Making </a:t>
            </a:r>
            <a:r>
              <a:rPr lang="en-US" dirty="0"/>
              <a:t>a connection to a database. </a:t>
            </a:r>
          </a:p>
          <a:p>
            <a:pPr lvl="1"/>
            <a:r>
              <a:rPr lang="en-US" dirty="0" smtClean="0"/>
              <a:t>Creating </a:t>
            </a:r>
            <a:r>
              <a:rPr lang="en-US" dirty="0"/>
              <a:t>and executing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SQL</a:t>
            </a:r>
            <a:r>
              <a:rPr lang="en-US" dirty="0"/>
              <a:t> queries in the database. </a:t>
            </a:r>
          </a:p>
          <a:p>
            <a:pPr lvl="1"/>
            <a:r>
              <a:rPr lang="en-US" dirty="0" smtClean="0"/>
              <a:t>Viewing </a:t>
            </a:r>
            <a:r>
              <a:rPr lang="en-US" dirty="0"/>
              <a:t>&amp; Modifying the resulting records.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Database </a:t>
            </a:r>
            <a:r>
              <a:rPr lang="en-GB" dirty="0" smtClean="0"/>
              <a:t>Connectivity (JDBC)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0794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Architecture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4225971" y="1475998"/>
            <a:ext cx="3657600" cy="1143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JAVA.SQL</a:t>
            </a:r>
            <a:r>
              <a:rPr lang="en-US" sz="3600" dirty="0" smtClean="0"/>
              <a:t>.*</a:t>
            </a:r>
            <a:endParaRPr lang="bg-BG" sz="3600" dirty="0"/>
          </a:p>
        </p:txBody>
      </p:sp>
      <p:sp>
        <p:nvSpPr>
          <p:cNvPr id="8" name="Rectangle 7"/>
          <p:cNvSpPr/>
          <p:nvPr/>
        </p:nvSpPr>
        <p:spPr>
          <a:xfrm>
            <a:off x="8837612" y="1475998"/>
            <a:ext cx="2590800" cy="1143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DRIVER</a:t>
            </a:r>
            <a:endParaRPr lang="bg-BG" sz="6000" dirty="0"/>
          </a:p>
        </p:txBody>
      </p:sp>
      <p:sp>
        <p:nvSpPr>
          <p:cNvPr id="4" name="Oval 3"/>
          <p:cNvSpPr/>
          <p:nvPr/>
        </p:nvSpPr>
        <p:spPr>
          <a:xfrm>
            <a:off x="267445" y="1088071"/>
            <a:ext cx="2456023" cy="245602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APP</a:t>
            </a:r>
            <a:endParaRPr lang="bg-BG" sz="6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98801" y="1094998"/>
            <a:ext cx="7882022" cy="24384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             </a:t>
            </a:r>
            <a:endParaRPr lang="bg-BG" sz="2800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8597306" y="4372303"/>
            <a:ext cx="3071412" cy="2057846"/>
          </a:xfrm>
          <a:prstGeom prst="flowChartMagneticDisk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RDBMS</a:t>
            </a:r>
            <a:endParaRPr lang="bg-BG" sz="6000" dirty="0"/>
          </a:p>
        </p:txBody>
      </p:sp>
      <p:sp>
        <p:nvSpPr>
          <p:cNvPr id="12" name="Up Arrow 11"/>
          <p:cNvSpPr/>
          <p:nvPr/>
        </p:nvSpPr>
        <p:spPr>
          <a:xfrm rot="5400000">
            <a:off x="3179628" y="1937960"/>
            <a:ext cx="372721" cy="752475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Up Arrow 12"/>
          <p:cNvSpPr/>
          <p:nvPr/>
        </p:nvSpPr>
        <p:spPr>
          <a:xfrm rot="10800000">
            <a:off x="9980611" y="3657601"/>
            <a:ext cx="361747" cy="634262"/>
          </a:xfrm>
          <a:prstGeom prst="up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/>
          <p:nvPr/>
        </p:nvSpPr>
        <p:spPr>
          <a:xfrm>
            <a:off x="10423897" y="2819375"/>
            <a:ext cx="13195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JDBC</a:t>
            </a:r>
            <a:endParaRPr lang="en-US" sz="5400" b="0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6025" y="4074855"/>
            <a:ext cx="2542363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</a:t>
            </a:r>
            <a:b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Oracle</a:t>
            </a:r>
            <a:b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PostgreSQL</a:t>
            </a:r>
          </a:p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Server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4220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4" grpId="0" animBg="1"/>
      <p:bldP spid="6" grpId="0" animBg="1"/>
      <p:bldP spid="7" grpId="0" animBg="1"/>
      <p:bldP spid="12" grpId="0" animBg="1"/>
      <p:bldP spid="13" grpId="0" animBg="1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JDBC Connection String</a:t>
            </a:r>
            <a:br>
              <a:rPr lang="en-US" dirty="0" smtClean="0"/>
            </a:br>
            <a:r>
              <a:rPr lang="en-US" sz="3600" dirty="0" err="1" smtClean="0">
                <a:solidFill>
                  <a:srgbClr val="00B0F0"/>
                </a:solidFill>
              </a:rPr>
              <a:t>jdbc</a:t>
            </a:r>
            <a:r>
              <a:rPr lang="en-US" sz="3600" dirty="0" smtClean="0">
                <a:solidFill>
                  <a:srgbClr val="00B0F0"/>
                </a:solidFill>
              </a:rPr>
              <a:t>:</a:t>
            </a:r>
            <a:r>
              <a:rPr lang="en-US" sz="3600" dirty="0" smtClean="0">
                <a:solidFill>
                  <a:srgbClr val="92D050"/>
                </a:solidFill>
              </a:rPr>
              <a:t>&lt;</a:t>
            </a:r>
            <a:r>
              <a:rPr lang="en-US" sz="3600" dirty="0">
                <a:solidFill>
                  <a:srgbClr val="92D050"/>
                </a:solidFill>
              </a:rPr>
              <a:t>driver protocol</a:t>
            </a:r>
            <a:r>
              <a:rPr lang="en-US" sz="3600" dirty="0" smtClean="0">
                <a:solidFill>
                  <a:srgbClr val="92D050"/>
                </a:solidFill>
              </a:rPr>
              <a:t>&gt;: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connection details&gt;</a:t>
            </a:r>
            <a:endParaRPr lang="bg-BG" sz="3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JDBC URL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</a:t>
            </a:r>
            <a:r>
              <a:rPr lang="en-US" dirty="0" smtClean="0"/>
              <a:t>specifics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816185"/>
              </p:ext>
            </p:extLst>
          </p:nvPr>
        </p:nvGraphicFramePr>
        <p:xfrm>
          <a:off x="608012" y="3352800"/>
          <a:ext cx="10120419" cy="29468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57302">
                  <a:extLst>
                    <a:ext uri="{9D8B030D-6E8A-4147-A177-3AD203B41FA5}">
                      <a16:colId xmlns:a16="http://schemas.microsoft.com/office/drawing/2014/main" val="2282790083"/>
                    </a:ext>
                  </a:extLst>
                </a:gridCol>
                <a:gridCol w="7463117">
                  <a:extLst>
                    <a:ext uri="{9D8B030D-6E8A-4147-A177-3AD203B41FA5}">
                      <a16:colId xmlns:a16="http://schemas.microsoft.com/office/drawing/2014/main" val="1996257189"/>
                    </a:ext>
                  </a:extLst>
                </a:gridCol>
              </a:tblGrid>
              <a:tr h="569422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Database</a:t>
                      </a:r>
                      <a:endParaRPr lang="bg-BG" sz="3000" dirty="0"/>
                    </a:p>
                  </a:txBody>
                  <a:tcPr marL="113884" marR="113884" marT="56942" marB="56942"/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JDBC URL</a:t>
                      </a:r>
                      <a:endParaRPr lang="bg-BG" sz="3000" dirty="0"/>
                    </a:p>
                  </a:txBody>
                  <a:tcPr marL="113884" marR="113884" marT="56942" marB="56942"/>
                </a:tc>
                <a:extLst>
                  <a:ext uri="{0D108BD9-81ED-4DB2-BD59-A6C34878D82A}">
                    <a16:rowId xmlns:a16="http://schemas.microsoft.com/office/drawing/2014/main" val="3313787419"/>
                  </a:ext>
                </a:extLst>
              </a:tr>
              <a:tr h="569422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MySQL</a:t>
                      </a:r>
                      <a:endParaRPr lang="bg-BG" sz="3000" dirty="0"/>
                    </a:p>
                  </a:txBody>
                  <a:tcPr marL="113884" marR="113884" marT="56942" marB="56942"/>
                </a:tc>
                <a:tc>
                  <a:txBody>
                    <a:bodyPr/>
                    <a:lstStyle/>
                    <a:p>
                      <a:r>
                        <a:rPr lang="en-GB" sz="3200" dirty="0" err="1" smtClean="0"/>
                        <a:t>jdbc:mysql</a:t>
                      </a:r>
                      <a:r>
                        <a:rPr lang="en-GB" sz="3200" dirty="0" smtClean="0"/>
                        <a:t>://localhost</a:t>
                      </a:r>
                      <a:endParaRPr lang="bg-BG" sz="3000" dirty="0"/>
                    </a:p>
                  </a:txBody>
                  <a:tcPr marL="113884" marR="113884" marT="56942" marB="56942"/>
                </a:tc>
                <a:extLst>
                  <a:ext uri="{0D108BD9-81ED-4DB2-BD59-A6C34878D82A}">
                    <a16:rowId xmlns:a16="http://schemas.microsoft.com/office/drawing/2014/main" val="2505576695"/>
                  </a:ext>
                </a:extLst>
              </a:tr>
              <a:tr h="569422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Oracle</a:t>
                      </a:r>
                      <a:endParaRPr lang="bg-BG" sz="3000" dirty="0"/>
                    </a:p>
                  </a:txBody>
                  <a:tcPr marL="113884" marR="113884" marT="56942" marB="56942"/>
                </a:tc>
                <a:tc>
                  <a:txBody>
                    <a:bodyPr/>
                    <a:lstStyle/>
                    <a:p>
                      <a:r>
                        <a:rPr lang="en-GB" sz="3000" dirty="0" err="1" smtClean="0"/>
                        <a:t>jdbc:oracle:thin</a:t>
                      </a:r>
                      <a:r>
                        <a:rPr lang="en-GB" sz="3000" dirty="0" smtClean="0"/>
                        <a:t>:@localhost</a:t>
                      </a:r>
                      <a:endParaRPr lang="bg-BG" sz="3000" dirty="0"/>
                    </a:p>
                  </a:txBody>
                  <a:tcPr marL="113884" marR="113884" marT="56942" marB="56942"/>
                </a:tc>
                <a:extLst>
                  <a:ext uri="{0D108BD9-81ED-4DB2-BD59-A6C34878D82A}">
                    <a16:rowId xmlns:a16="http://schemas.microsoft.com/office/drawing/2014/main" val="1365850659"/>
                  </a:ext>
                </a:extLst>
              </a:tr>
              <a:tr h="569422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SQL Server</a:t>
                      </a:r>
                      <a:endParaRPr lang="bg-BG" sz="3000" dirty="0"/>
                    </a:p>
                  </a:txBody>
                  <a:tcPr marL="113884" marR="113884" marT="56942" marB="56942"/>
                </a:tc>
                <a:tc>
                  <a:txBody>
                    <a:bodyPr/>
                    <a:lstStyle/>
                    <a:p>
                      <a:r>
                        <a:rPr lang="en-GB" sz="3200" dirty="0" err="1" smtClean="0"/>
                        <a:t>jdbc:sqlserver</a:t>
                      </a:r>
                      <a:r>
                        <a:rPr lang="en-GB" sz="3200" dirty="0" smtClean="0"/>
                        <a:t>://localhost</a:t>
                      </a:r>
                      <a:endParaRPr lang="bg-BG" sz="3000" dirty="0"/>
                    </a:p>
                  </a:txBody>
                  <a:tcPr marL="113884" marR="113884" marT="56942" marB="56942"/>
                </a:tc>
                <a:extLst>
                  <a:ext uri="{0D108BD9-81ED-4DB2-BD59-A6C34878D82A}">
                    <a16:rowId xmlns:a16="http://schemas.microsoft.com/office/drawing/2014/main" val="3170506785"/>
                  </a:ext>
                </a:extLst>
              </a:tr>
              <a:tr h="569422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PostgreSQL</a:t>
                      </a:r>
                      <a:endParaRPr lang="bg-BG" sz="3000" dirty="0"/>
                    </a:p>
                  </a:txBody>
                  <a:tcPr marL="113884" marR="113884" marT="56942" marB="56942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jdbc:postgresql</a:t>
                      </a:r>
                      <a:r>
                        <a:rPr lang="en-GB" sz="3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://localhost</a:t>
                      </a:r>
                      <a:endParaRPr lang="bg-BG" sz="3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3884" marR="113884" marT="56942" marB="56942"/>
                </a:tc>
                <a:extLst>
                  <a:ext uri="{0D108BD9-81ED-4DB2-BD59-A6C34878D82A}">
                    <a16:rowId xmlns:a16="http://schemas.microsoft.com/office/drawing/2014/main" val="2920852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48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 Connector/J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Download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824" y="1992315"/>
            <a:ext cx="6096000" cy="3152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9126" y="5410063"/>
            <a:ext cx="7177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https://dev.mysql.com/downloads/connector/j/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88693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IntelliJ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Driver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4" y="2356317"/>
            <a:ext cx="12131040" cy="31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1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1477</Words>
  <Application>Microsoft Office PowerPoint</Application>
  <PresentationFormat>Custom</PresentationFormat>
  <Paragraphs>401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 16x9</vt:lpstr>
      <vt:lpstr>JDBC</vt:lpstr>
      <vt:lpstr>Table of Content</vt:lpstr>
      <vt:lpstr>Questions</vt:lpstr>
      <vt:lpstr>PowerPoint Presentation</vt:lpstr>
      <vt:lpstr>Java Database Connectivity (JDBC) </vt:lpstr>
      <vt:lpstr>JDBC Architecture</vt:lpstr>
      <vt:lpstr>Driver specifics</vt:lpstr>
      <vt:lpstr>Driver Download</vt:lpstr>
      <vt:lpstr>Setup Driver</vt:lpstr>
      <vt:lpstr>Connection Verification</vt:lpstr>
      <vt:lpstr>PowerPoint Presentation</vt:lpstr>
      <vt:lpstr>JDBC Components </vt:lpstr>
      <vt:lpstr>Statements</vt:lpstr>
      <vt:lpstr>JDBC Statement DDL Transactions</vt:lpstr>
      <vt:lpstr>JDBC Statement DML Transactions</vt:lpstr>
      <vt:lpstr>java.sql.*</vt:lpstr>
      <vt:lpstr>ResultSet</vt:lpstr>
      <vt:lpstr>JDBC Statement Retrieve Data</vt:lpstr>
      <vt:lpstr>JDBC: SQL to Java Translation</vt:lpstr>
      <vt:lpstr>JDBC PreparedStatement</vt:lpstr>
      <vt:lpstr>JDBC Parameters</vt:lpstr>
      <vt:lpstr>JDBC CallableStatement</vt:lpstr>
      <vt:lpstr>PowerPoint Presentation</vt:lpstr>
      <vt:lpstr>Transactions</vt:lpstr>
      <vt:lpstr>DAO Pattern</vt:lpstr>
      <vt:lpstr>Summary</vt:lpstr>
      <vt:lpstr>JDBC</vt:lpstr>
      <vt:lpstr>SoftUni Diamond Partners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/>
  <cp:keywords>softuni, databases, hibernate, ef, ORM, JDBC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2016-10-19T13:04:19Z</dcterms:modified>
  <cp:category>https://softuni.bg/trainings/1444/databases-advanced-hibernate-october-2016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