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394" r:id="rId3"/>
    <p:sldId id="395" r:id="rId4"/>
    <p:sldId id="445" r:id="rId5"/>
    <p:sldId id="468" r:id="rId6"/>
    <p:sldId id="469" r:id="rId7"/>
    <p:sldId id="473" r:id="rId8"/>
    <p:sldId id="470" r:id="rId9"/>
    <p:sldId id="450" r:id="rId10"/>
    <p:sldId id="471" r:id="rId11"/>
    <p:sldId id="472" r:id="rId12"/>
    <p:sldId id="478" r:id="rId13"/>
    <p:sldId id="451" r:id="rId14"/>
    <p:sldId id="455" r:id="rId15"/>
    <p:sldId id="456" r:id="rId16"/>
    <p:sldId id="457" r:id="rId17"/>
    <p:sldId id="474" r:id="rId18"/>
    <p:sldId id="462" r:id="rId19"/>
    <p:sldId id="475" r:id="rId20"/>
    <p:sldId id="476" r:id="rId21"/>
    <p:sldId id="463" r:id="rId22"/>
    <p:sldId id="464" r:id="rId23"/>
    <p:sldId id="466" r:id="rId24"/>
    <p:sldId id="467" r:id="rId25"/>
    <p:sldId id="477" r:id="rId26"/>
    <p:sldId id="393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70313" autoAdjust="0"/>
  </p:normalViewPr>
  <p:slideViewPr>
    <p:cSldViewPr>
      <p:cViewPr varScale="1">
        <p:scale>
          <a:sx n="60" d="100"/>
          <a:sy n="60" d="100"/>
        </p:scale>
        <p:origin x="-1566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0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544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889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788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78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98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4670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467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4287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27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157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4670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4670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672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4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9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093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9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9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57404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Georgi Novakov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 smtClean="0"/>
              <a:t>Develop Soft CEO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3306" y="5717764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3306" y="6058285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785718" y="267902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710502"/>
            <a:ext cx="2225941" cy="2442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40910" y="3552999"/>
            <a:ext cx="78419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OOP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861" y="3741878"/>
            <a:ext cx="4427895" cy="2474161"/>
          </a:xfrm>
          <a:prstGeom prst="roundRect">
            <a:avLst>
              <a:gd name="adj" fmla="val 2373"/>
            </a:avLst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08036" y="1600200"/>
            <a:ext cx="10367976" cy="439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IRectangle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getWidth()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setWidth(int width)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getHeight()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setHeight(int height)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long area()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1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08036" y="1600200"/>
            <a:ext cx="10367976" cy="439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AbstractRectangle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IRectangle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getWidth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setWidth(int width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getHeight()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setHeight(int height)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long area()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7585"/>
            <a:ext cx="7239000" cy="112541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859536" lvl="1" indent="0">
              <a:spcBef>
                <a:spcPct val="0"/>
              </a:spcBef>
              <a:buNone/>
            </a:pPr>
            <a:endParaRPr lang="bg-BG" sz="28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None/>
            </a:pPr>
            <a:endParaRPr lang="en-US" sz="28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512" y="1074509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Public modifier </a:t>
            </a:r>
            <a:r>
              <a:rPr lang="en-US" dirty="0"/>
              <a:t>-</a:t>
            </a:r>
            <a:r>
              <a:rPr lang="en-US" b="1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smtClean="0"/>
              <a:t>A cla</a:t>
            </a:r>
            <a:r>
              <a:rPr lang="en-US" dirty="0"/>
              <a:t>ss</a:t>
            </a:r>
            <a:r>
              <a:rPr lang="en-US" dirty="0" smtClean="0"/>
              <a:t>, method</a:t>
            </a:r>
            <a:r>
              <a:rPr lang="en-US" dirty="0"/>
              <a:t>, constructor, interface, etc. declared public can be accessed from any other class. Therefore, fields, methods, blocks declared inside a public class can be accessed from any class belonging to the Java Universe.</a:t>
            </a:r>
          </a:p>
          <a:p>
            <a:endParaRPr lang="en-US" dirty="0" smtClean="0"/>
          </a:p>
          <a:p>
            <a:r>
              <a:rPr lang="en-US" sz="3600" b="1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Default/Package </a:t>
            </a:r>
            <a:r>
              <a:rPr lang="en-US" sz="3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modifier </a:t>
            </a:r>
            <a:r>
              <a:rPr lang="en-US" dirty="0" smtClean="0"/>
              <a:t>- Do </a:t>
            </a:r>
            <a:r>
              <a:rPr lang="en-US" dirty="0"/>
              <a:t>not explicitly declare an access modifier for a class, field, method,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3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Private modifier </a:t>
            </a:r>
            <a:r>
              <a:rPr lang="en-US" dirty="0" smtClean="0"/>
              <a:t>- </a:t>
            </a:r>
            <a:r>
              <a:rPr lang="en-US" dirty="0"/>
              <a:t>Methods, variables, and constructors that are declared private can </a:t>
            </a:r>
            <a:r>
              <a:rPr lang="en-US" b="1" dirty="0"/>
              <a:t>only</a:t>
            </a:r>
            <a:r>
              <a:rPr lang="en-US" dirty="0"/>
              <a:t> be accessed within the declared class itself.</a:t>
            </a:r>
          </a:p>
          <a:p>
            <a:endParaRPr lang="en-US" dirty="0" smtClean="0"/>
          </a:p>
          <a:p>
            <a:r>
              <a:rPr lang="en-US" sz="3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Protected modifier </a:t>
            </a:r>
            <a:r>
              <a:rPr lang="en-US" dirty="0" smtClean="0"/>
              <a:t>- </a:t>
            </a:r>
            <a:r>
              <a:rPr lang="en-US" dirty="0"/>
              <a:t>Variables, methods, and constructors, which are declared protected in a superclass can be accessed only by the subclasses in other package or any class within the package of the protected members' class</a:t>
            </a:r>
            <a:r>
              <a:rPr lang="en-US" dirty="0" smtClean="0"/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72390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dirty="0"/>
              <a:t>Деклариране на конструктор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03212" y="1066800"/>
            <a:ext cx="10159002" cy="48286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public class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Rectangle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{</a:t>
            </a:r>
            <a:endParaRPr lang="en-US" sz="20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private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a;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private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b;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Rectangle()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 </a:t>
            </a:r>
            <a:endParaRPr lang="en-US" sz="20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107000"/>
              </a:lnSpc>
            </a:pPr>
            <a:endParaRPr lang="en-US" sz="20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Rectangle(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a,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b)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+mn-cs"/>
              </a:rPr>
              <a:t>this.a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= a;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+mn-cs"/>
              </a:rPr>
              <a:t>this.b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= b;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}</a:t>
            </a:r>
            <a:endParaRPr lang="en-US" sz="20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 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40215" y="1143000"/>
            <a:ext cx="4648200" cy="694052"/>
          </a:xfrm>
          <a:prstGeom prst="wedgeRoundRectCallout">
            <a:avLst>
              <a:gd name="adj1" fmla="val -53609"/>
              <a:gd name="adj2" fmla="val 1332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Constructor 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is same as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class 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637212" y="2376583"/>
            <a:ext cx="4648200" cy="1142617"/>
          </a:xfrm>
          <a:prstGeom prst="wedgeRoundRectCallout">
            <a:avLst>
              <a:gd name="adj1" fmla="val -84159"/>
              <a:gd name="adj2" fmla="val 7206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Constructors </a:t>
            </a: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contain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parameters 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can be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overloaded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7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42" y="-13447"/>
            <a:ext cx="72390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bg-BG" sz="18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endParaRPr lang="bg-BG" sz="1400" b="1" dirty="0">
              <a:solidFill>
                <a:schemeClr val="bg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8012" y="1371601"/>
            <a:ext cx="11049000" cy="609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lvl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200" dirty="0"/>
              <a:t>The compiler will create a default constructor if there is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 constructor defined</a:t>
            </a:r>
            <a:endParaRPr lang="bg-BG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endParaRPr lang="bg-BG" sz="3200" dirty="0"/>
          </a:p>
          <a:p>
            <a:pPr marL="0" lvl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200" dirty="0"/>
              <a:t>Default constructor has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 parameters</a:t>
            </a:r>
          </a:p>
          <a:p>
            <a:pPr marL="0" lvl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endParaRPr lang="bg-BG" sz="3200" dirty="0"/>
          </a:p>
          <a:p>
            <a:pPr marL="0" lvl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200" dirty="0"/>
              <a:t>Default constructor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other constructors </a:t>
            </a:r>
            <a:r>
              <a:rPr lang="en-US" sz="3200" dirty="0"/>
              <a:t>– if there is at least one constructor defined (default or not) the compiler will not create a default constructor</a:t>
            </a:r>
            <a:endParaRPr lang="bg-BG" sz="3200" dirty="0"/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0"/>
            <a:ext cx="72390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/>
              <a:t>S</a:t>
            </a:r>
            <a:r>
              <a:rPr lang="bg-BG" dirty="0" err="1"/>
              <a:t>tatic</a:t>
            </a:r>
            <a:r>
              <a:rPr lang="bg-BG" dirty="0"/>
              <a:t> </a:t>
            </a:r>
            <a:r>
              <a:rPr lang="bg-BG" dirty="0" err="1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bg-BG" sz="18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endParaRPr lang="bg-BG" sz="1400" b="1" dirty="0">
              <a:solidFill>
                <a:schemeClr val="bg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412" y="889843"/>
            <a:ext cx="9677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Assigned to the class with the “static” key word, </a:t>
            </a:r>
            <a:r>
              <a:rPr lang="en-US" sz="3200" dirty="0"/>
              <a:t>not to a specific instance</a:t>
            </a:r>
          </a:p>
          <a:p>
            <a:endParaRPr lang="bg-BG" sz="3200" dirty="0"/>
          </a:p>
          <a:p>
            <a:r>
              <a:rPr lang="en-US" sz="3200" dirty="0"/>
              <a:t>Initialized during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declaration</a:t>
            </a:r>
          </a:p>
          <a:p>
            <a:endParaRPr lang="bg-BG" sz="3200" dirty="0"/>
          </a:p>
          <a:p>
            <a:r>
              <a:rPr lang="en-US" sz="3200" dirty="0"/>
              <a:t>Accessed through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3200" dirty="0"/>
              <a:t>or through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instance</a:t>
            </a:r>
            <a:endParaRPr lang="bg-BG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  <a:p>
            <a:r>
              <a:rPr lang="en-US" sz="3200" dirty="0"/>
              <a:t>Java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constants - </a:t>
            </a:r>
            <a:r>
              <a:rPr lang="en-US" sz="2800" dirty="0" smtClean="0"/>
              <a:t>public </a:t>
            </a:r>
            <a:r>
              <a:rPr lang="en-US" sz="2800" dirty="0"/>
              <a:t>static final </a:t>
            </a:r>
            <a:r>
              <a:rPr lang="en-US" sz="2800" dirty="0" err="1"/>
              <a:t>int</a:t>
            </a:r>
            <a:r>
              <a:rPr lang="en-US" sz="2800" dirty="0"/>
              <a:t> MAX_UNITS = 25;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  <a:p>
            <a:r>
              <a:rPr lang="en-US" sz="3200" dirty="0"/>
              <a:t>Access between static and </a:t>
            </a:r>
            <a:r>
              <a:rPr lang="en-US" sz="3200" dirty="0" err="1"/>
              <a:t>nonstatic</a:t>
            </a:r>
            <a:r>
              <a:rPr lang="en-US" sz="3200" dirty="0"/>
              <a:t> elements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0"/>
            <a:ext cx="72390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/>
              <a:t>S</a:t>
            </a:r>
            <a:r>
              <a:rPr lang="bg-BG" dirty="0" err="1"/>
              <a:t>tatic</a:t>
            </a:r>
            <a:r>
              <a:rPr lang="bg-BG" dirty="0"/>
              <a:t> </a:t>
            </a:r>
            <a:r>
              <a:rPr lang="bg-BG" dirty="0" err="1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1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bg-BG" sz="18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endParaRPr lang="bg-BG" sz="1400" b="1" dirty="0">
              <a:solidFill>
                <a:schemeClr val="bg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bg-BG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3212" y="1066800"/>
            <a:ext cx="10159002" cy="60658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class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StaticExample</a:t>
            </a:r>
            <a:r>
              <a:rPr lang="bg-BG" sz="2000" dirty="0">
                <a:effectLst/>
              </a:rPr>
              <a:t> {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static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int</a:t>
            </a:r>
            <a:r>
              <a:rPr lang="bg-BG" sz="2000" dirty="0">
                <a:effectLst/>
              </a:rPr>
              <a:t> </a:t>
            </a:r>
            <a:r>
              <a:rPr lang="bg-BG" sz="2000" i="1" dirty="0" err="1">
                <a:effectLst/>
              </a:rPr>
              <a:t>testValue</a:t>
            </a:r>
            <a:r>
              <a:rPr lang="bg-BG" sz="2000" dirty="0">
                <a:effectLst/>
              </a:rPr>
              <a:t>; </a:t>
            </a:r>
            <a:r>
              <a:rPr lang="bg-BG" sz="2000" dirty="0">
                <a:solidFill>
                  <a:srgbClr val="00B050"/>
                </a:solidFill>
                <a:effectLst/>
              </a:rPr>
              <a:t>//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static</a:t>
            </a:r>
            <a:r>
              <a:rPr lang="bg-BG" sz="2000" dirty="0">
                <a:solidFill>
                  <a:srgbClr val="00B050"/>
                </a:solidFill>
                <a:effectLst/>
              </a:rPr>
              <a:t> 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variable</a:t>
            </a:r>
            <a:endParaRPr lang="bg-BG" sz="2000" dirty="0">
              <a:solidFill>
                <a:srgbClr val="00B050"/>
              </a:solidFill>
              <a:effectLst/>
            </a:endParaRPr>
          </a:p>
          <a:p>
            <a:r>
              <a:rPr lang="bg-BG" sz="2000" dirty="0">
                <a:effectLst/>
              </a:rPr>
              <a:t>	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static</a:t>
            </a:r>
            <a:r>
              <a:rPr lang="bg-BG" sz="2000" dirty="0" smtClean="0">
                <a:effectLst/>
              </a:rPr>
              <a:t>{</a:t>
            </a:r>
          </a:p>
          <a:p>
            <a:r>
              <a:rPr lang="bg-BG" sz="2000" dirty="0" smtClean="0">
                <a:effectLst/>
              </a:rPr>
              <a:t>	</a:t>
            </a:r>
            <a:r>
              <a:rPr lang="en-US" sz="2000" dirty="0" smtClean="0">
                <a:effectLst/>
              </a:rPr>
              <a:t>     </a:t>
            </a:r>
            <a:r>
              <a:rPr lang="bg-BG" sz="2000" i="1" dirty="0" err="1" smtClean="0">
                <a:effectLst/>
              </a:rPr>
              <a:t>setTestValue</a:t>
            </a:r>
            <a:r>
              <a:rPr lang="bg-BG" sz="2000" dirty="0" smtClean="0">
                <a:effectLst/>
              </a:rPr>
              <a:t>(5);</a:t>
            </a:r>
            <a:r>
              <a:rPr lang="en-US" sz="2000" dirty="0" smtClean="0">
                <a:effectLst/>
              </a:rPr>
              <a:t>  </a:t>
            </a:r>
            <a:r>
              <a:rPr lang="bg-BG" sz="2000" dirty="0" smtClean="0">
                <a:solidFill>
                  <a:srgbClr val="00B050"/>
                </a:solidFill>
                <a:effectLst/>
              </a:rPr>
              <a:t>//</a:t>
            </a:r>
            <a:r>
              <a:rPr lang="bg-BG" sz="2000" dirty="0" err="1" smtClean="0">
                <a:solidFill>
                  <a:srgbClr val="00B050"/>
                </a:solidFill>
                <a:effectLst/>
              </a:rPr>
              <a:t>static</a:t>
            </a:r>
            <a:r>
              <a:rPr lang="bg-BG" sz="2000" dirty="0" smtClean="0">
                <a:solidFill>
                  <a:srgbClr val="00B050"/>
                </a:solidFill>
                <a:effectLst/>
              </a:rPr>
              <a:t> </a:t>
            </a:r>
            <a:r>
              <a:rPr lang="bg-BG" sz="2000" dirty="0" err="1" smtClean="0">
                <a:solidFill>
                  <a:srgbClr val="00B050"/>
                </a:solidFill>
                <a:effectLst/>
              </a:rPr>
              <a:t>block</a:t>
            </a:r>
            <a:endParaRPr lang="bg-BG" sz="2000" dirty="0" smtClean="0">
              <a:solidFill>
                <a:srgbClr val="00B050"/>
              </a:solidFill>
              <a:effectLst/>
            </a:endParaRP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en-US" sz="2000" dirty="0">
                <a:effectLst/>
              </a:rPr>
              <a:t> </a:t>
            </a:r>
            <a:endParaRPr lang="bg-BG" sz="2000" dirty="0">
              <a:effectLst/>
            </a:endParaRPr>
          </a:p>
          <a:p>
            <a:r>
              <a:rPr lang="bg-BG" sz="2000" dirty="0">
                <a:solidFill>
                  <a:srgbClr val="00B050"/>
                </a:solidFill>
                <a:effectLst/>
              </a:rPr>
              <a:t>	 </a:t>
            </a:r>
            <a:r>
              <a:rPr lang="en-US" sz="2000" dirty="0" smtClean="0">
                <a:solidFill>
                  <a:srgbClr val="00B050"/>
                </a:solidFill>
                <a:effectLst/>
              </a:rPr>
              <a:t>//static method</a:t>
            </a:r>
            <a:endParaRPr lang="bg-BG" sz="2000" dirty="0">
              <a:solidFill>
                <a:srgbClr val="00B050"/>
              </a:solidFill>
              <a:effectLst/>
            </a:endParaRP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static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void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setTestValue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int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testValue</a:t>
            </a:r>
            <a:r>
              <a:rPr lang="bg-BG" sz="2000" dirty="0">
                <a:effectLst/>
              </a:rPr>
              <a:t>) { </a:t>
            </a:r>
            <a:endParaRPr lang="en-US" sz="2000" dirty="0" smtClean="0">
              <a:effectLst/>
            </a:endParaRPr>
          </a:p>
          <a:p>
            <a:r>
              <a:rPr lang="en-US" sz="2000" dirty="0">
                <a:effectLst/>
              </a:rPr>
              <a:t>	</a:t>
            </a:r>
            <a:r>
              <a:rPr lang="en-US" sz="2000" dirty="0" smtClean="0">
                <a:effectLst/>
              </a:rPr>
              <a:t>	</a:t>
            </a:r>
            <a:r>
              <a:rPr lang="bg-BG" sz="2000" dirty="0" smtClean="0">
                <a:effectLst/>
              </a:rPr>
              <a:t>//</a:t>
            </a:r>
            <a:r>
              <a:rPr lang="bg-BG" sz="2000" dirty="0" err="1">
                <a:effectLst/>
              </a:rPr>
              <a:t>static</a:t>
            </a:r>
            <a:r>
              <a:rPr lang="bg-BG" sz="2000" dirty="0">
                <a:effectLst/>
              </a:rPr>
              <a:t> </a:t>
            </a:r>
            <a:r>
              <a:rPr lang="en-US" sz="2000" dirty="0">
                <a:effectLst/>
              </a:rPr>
              <a:t>method</a:t>
            </a:r>
            <a:endParaRPr lang="bg-BG" sz="2000" dirty="0">
              <a:effectLst/>
            </a:endParaRP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StaticExample</a:t>
            </a:r>
            <a:r>
              <a:rPr lang="bg-BG" sz="2000" dirty="0">
                <a:effectLst/>
              </a:rPr>
              <a:t>.</a:t>
            </a:r>
            <a:r>
              <a:rPr lang="bg-BG" sz="2000" i="1" dirty="0" err="1">
                <a:effectLst/>
              </a:rPr>
              <a:t>testValue</a:t>
            </a:r>
            <a:r>
              <a:rPr lang="bg-BG" sz="2000" dirty="0">
                <a:effectLst/>
              </a:rPr>
              <a:t> = </a:t>
            </a:r>
            <a:r>
              <a:rPr lang="bg-BG" sz="2000" dirty="0" err="1">
                <a:effectLst/>
              </a:rPr>
              <a:t>testValue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	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static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void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main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String</a:t>
            </a:r>
            <a:r>
              <a:rPr lang="bg-BG" sz="2000" dirty="0">
                <a:effectLst/>
              </a:rPr>
              <a:t>[] </a:t>
            </a:r>
            <a:r>
              <a:rPr lang="bg-BG" sz="2000" dirty="0" err="1">
                <a:effectLst/>
              </a:rPr>
              <a:t>args</a:t>
            </a:r>
            <a:r>
              <a:rPr lang="bg-BG" sz="2000" dirty="0" smtClean="0">
                <a:effectLst/>
              </a:rPr>
              <a:t>){</a:t>
            </a:r>
            <a:endParaRPr lang="en-US" sz="2000" dirty="0" smtClean="0">
              <a:effectLst/>
            </a:endParaRPr>
          </a:p>
          <a:p>
            <a:r>
              <a:rPr lang="en-US" sz="2000" dirty="0" smtClean="0">
                <a:solidFill>
                  <a:srgbClr val="00B050"/>
                </a:solidFill>
                <a:effectLst/>
              </a:rPr>
              <a:t>		</a:t>
            </a:r>
            <a:r>
              <a:rPr lang="bg-BG" sz="2000" dirty="0" smtClean="0">
                <a:solidFill>
                  <a:srgbClr val="00B050"/>
                </a:solidFill>
                <a:effectLst/>
              </a:rPr>
              <a:t>//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print</a:t>
            </a:r>
            <a:r>
              <a:rPr lang="bg-BG" sz="2000" dirty="0">
                <a:solidFill>
                  <a:srgbClr val="00B050"/>
                </a:solidFill>
                <a:effectLst/>
              </a:rPr>
              <a:t> 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static</a:t>
            </a:r>
            <a:r>
              <a:rPr lang="bg-BG" sz="2000" dirty="0">
                <a:solidFill>
                  <a:srgbClr val="00B050"/>
                </a:solidFill>
                <a:effectLst/>
              </a:rPr>
              <a:t> 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variable</a:t>
            </a:r>
            <a:r>
              <a:rPr lang="bg-BG" sz="2000" dirty="0">
                <a:solidFill>
                  <a:srgbClr val="00B050"/>
                </a:solidFill>
                <a:effectLst/>
              </a:rPr>
              <a:t>	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 smtClean="0">
                <a:effectLst/>
              </a:rPr>
              <a:t>System</a:t>
            </a:r>
            <a:r>
              <a:rPr lang="bg-BG" sz="2000" dirty="0" smtClean="0">
                <a:effectLst/>
              </a:rPr>
              <a:t>.</a:t>
            </a:r>
            <a:r>
              <a:rPr lang="bg-BG" sz="2000" i="1" dirty="0" err="1" smtClean="0">
                <a:effectLst/>
              </a:rPr>
              <a:t>out</a:t>
            </a:r>
            <a:r>
              <a:rPr lang="bg-BG" sz="2000" dirty="0" smtClean="0">
                <a:effectLst/>
              </a:rPr>
              <a:t>.</a:t>
            </a:r>
            <a:r>
              <a:rPr lang="bg-BG" sz="2000" dirty="0" err="1" smtClean="0">
                <a:effectLst/>
              </a:rPr>
              <a:t>println</a:t>
            </a:r>
            <a:r>
              <a:rPr lang="bg-BG" sz="2000" dirty="0" smtClean="0">
                <a:effectLst/>
              </a:rPr>
              <a:t>(</a:t>
            </a:r>
            <a:r>
              <a:rPr lang="bg-BG" sz="2000" i="1" dirty="0" err="1">
                <a:effectLst/>
              </a:rPr>
              <a:t>testValue</a:t>
            </a:r>
            <a:r>
              <a:rPr lang="bg-BG" sz="2000" dirty="0" smtClean="0">
                <a:effectLst/>
              </a:rPr>
              <a:t>); </a:t>
            </a:r>
            <a:r>
              <a:rPr lang="bg-BG" sz="2000" dirty="0">
                <a:effectLst/>
              </a:rPr>
              <a:t>	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}</a:t>
            </a:r>
          </a:p>
          <a:p>
            <a:r>
              <a:rPr lang="en-US" sz="2000" dirty="0">
                <a:effectLst/>
              </a:rPr>
              <a:t> </a:t>
            </a:r>
            <a:endParaRPr lang="bg-BG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7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6781800" cy="10668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b="1" dirty="0" err="1" smtClean="0"/>
              <a:t>Inheritance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60412" y="1524000"/>
            <a:ext cx="10058400" cy="48768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3600" dirty="0"/>
              <a:t>How is Inheritance defined in Java? </a:t>
            </a:r>
            <a:endParaRPr lang="en-US" sz="3600" dirty="0" smtClean="0"/>
          </a:p>
          <a:p>
            <a:pPr marL="0" indent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3600" dirty="0"/>
          </a:p>
          <a:p>
            <a:pPr marL="0" indent="0" algn="just"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sz="3600" b="1" i="1" dirty="0" smtClean="0">
                <a:latin typeface="Verdana"/>
                <a:ea typeface="PMingLiU"/>
                <a:cs typeface="Times New Roman"/>
              </a:rPr>
              <a:t> </a:t>
            </a:r>
            <a:r>
              <a:rPr lang="en-US" sz="3600" dirty="0"/>
              <a:t>key </a:t>
            </a:r>
            <a:r>
              <a:rPr lang="en-US" sz="3600" dirty="0" smtClean="0"/>
              <a:t>word</a:t>
            </a:r>
          </a:p>
          <a:p>
            <a:pPr marL="0" indent="0" algn="just">
              <a:spcBef>
                <a:spcPts val="900"/>
              </a:spcBef>
              <a:spcAft>
                <a:spcPts val="300"/>
              </a:spcAft>
              <a:buNone/>
            </a:pPr>
            <a:endParaRPr lang="bg-BG" sz="3600" dirty="0"/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Constructors</a:t>
            </a:r>
            <a:r>
              <a:rPr lang="en-US" sz="3600" b="1" i="1" dirty="0" smtClean="0">
                <a:latin typeface="Verdana"/>
                <a:ea typeface="PMingLiU"/>
                <a:cs typeface="Times New Roman"/>
              </a:rPr>
              <a:t> </a:t>
            </a:r>
            <a:r>
              <a:rPr lang="en-US" sz="3600" dirty="0"/>
              <a:t>and </a:t>
            </a:r>
            <a:r>
              <a:rPr lang="en-US" sz="3600" dirty="0" smtClean="0"/>
              <a:t>inheritance</a:t>
            </a: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bg-BG" sz="3600" dirty="0"/>
          </a:p>
          <a:p>
            <a:pPr marL="0" algn="just"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 levels </a:t>
            </a:r>
            <a:r>
              <a:rPr lang="en-US" sz="3600" dirty="0"/>
              <a:t>and </a:t>
            </a:r>
            <a:r>
              <a:rPr lang="en-US" sz="3600" dirty="0" smtClean="0"/>
              <a:t>inheritance</a:t>
            </a:r>
            <a:endParaRPr lang="ru-RU" sz="36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52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6781800" cy="8382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dirty="0" err="1"/>
              <a:t>Inheritance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79612" y="1882808"/>
            <a:ext cx="8229600" cy="4572000"/>
          </a:xfrm>
        </p:spPr>
        <p:txBody>
          <a:bodyPr>
            <a:noAutofit/>
          </a:bodyPr>
          <a:lstStyle/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2000" b="1" i="1" dirty="0">
              <a:solidFill>
                <a:srgbClr val="4F81BD"/>
              </a:solidFill>
              <a:latin typeface="Cambri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484632" indent="0" algn="just">
              <a:spcBef>
                <a:spcPct val="0"/>
              </a:spcBef>
              <a:buNone/>
            </a:pPr>
            <a:endParaRPr lang="ru-RU" sz="120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065211" y="685800"/>
            <a:ext cx="9312565" cy="60658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class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Felidae</a:t>
            </a:r>
            <a:r>
              <a:rPr lang="bg-BG" sz="2000" dirty="0">
                <a:effectLst/>
              </a:rPr>
              <a:t> { </a:t>
            </a:r>
            <a:r>
              <a:rPr lang="bg-BG" sz="2000" dirty="0">
                <a:solidFill>
                  <a:srgbClr val="00B050"/>
                </a:solidFill>
                <a:effectLst/>
              </a:rPr>
              <a:t>// 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Latin</a:t>
            </a:r>
            <a:r>
              <a:rPr lang="bg-BG" sz="2000" dirty="0">
                <a:solidFill>
                  <a:srgbClr val="00B050"/>
                </a:solidFill>
                <a:effectLst/>
              </a:rPr>
              <a:t> 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word</a:t>
            </a:r>
            <a:r>
              <a:rPr lang="bg-BG" sz="2000" dirty="0">
                <a:solidFill>
                  <a:srgbClr val="00B050"/>
                </a:solidFill>
                <a:effectLst/>
              </a:rPr>
              <a:t> 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for</a:t>
            </a:r>
            <a:r>
              <a:rPr lang="bg-BG" sz="2000" dirty="0">
                <a:solidFill>
                  <a:srgbClr val="00B050"/>
                </a:solidFill>
                <a:effectLst/>
              </a:rPr>
              <a:t> "</a:t>
            </a:r>
            <a:r>
              <a:rPr lang="bg-BG" sz="2000" dirty="0" err="1">
                <a:solidFill>
                  <a:srgbClr val="00B050"/>
                </a:solidFill>
                <a:effectLst/>
              </a:rPr>
              <a:t>cat</a:t>
            </a:r>
            <a:r>
              <a:rPr lang="bg-BG" sz="2000" dirty="0">
                <a:solidFill>
                  <a:srgbClr val="00B050"/>
                </a:solidFill>
                <a:effectLst/>
              </a:rPr>
              <a:t>"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private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boolean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Felidae</a:t>
            </a:r>
            <a:r>
              <a:rPr lang="bg-BG" sz="2000" dirty="0">
                <a:effectLst/>
              </a:rPr>
              <a:t>() {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this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true</a:t>
            </a:r>
            <a:r>
              <a:rPr lang="bg-BG" sz="2000" dirty="0">
                <a:effectLst/>
              </a:rPr>
              <a:t>);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Felidae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boolean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) {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this</a:t>
            </a:r>
            <a:r>
              <a:rPr lang="bg-BG" sz="2000" dirty="0">
                <a:effectLst/>
              </a:rPr>
              <a:t>.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 = 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boolean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isMale</a:t>
            </a:r>
            <a:r>
              <a:rPr lang="bg-BG" sz="2000" dirty="0">
                <a:effectLst/>
              </a:rPr>
              <a:t>() {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return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void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setMale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boolean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) {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this</a:t>
            </a:r>
            <a:r>
              <a:rPr lang="bg-BG" sz="2000" dirty="0">
                <a:effectLst/>
              </a:rPr>
              <a:t>.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 = 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3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6781800" cy="8382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dirty="0" err="1"/>
              <a:t>Inheritance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79612" y="1882808"/>
            <a:ext cx="8229600" cy="4572000"/>
          </a:xfrm>
        </p:spPr>
        <p:txBody>
          <a:bodyPr>
            <a:noAutofit/>
          </a:bodyPr>
          <a:lstStyle/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2000" b="1" i="1" dirty="0">
              <a:solidFill>
                <a:srgbClr val="4F81BD"/>
              </a:solidFill>
              <a:latin typeface="Cambri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484632" indent="0" algn="just">
              <a:spcBef>
                <a:spcPct val="0"/>
              </a:spcBef>
              <a:buNone/>
            </a:pPr>
            <a:endParaRPr lang="ru-RU" sz="120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79411" y="685800"/>
            <a:ext cx="11201401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class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Lion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extends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effectLst/>
              </a:rPr>
              <a:t>Felidae</a:t>
            </a:r>
            <a:r>
              <a:rPr lang="bg-BG" sz="2000" dirty="0">
                <a:effectLst/>
              </a:rPr>
              <a:t> {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private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int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Lion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boolean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, </a:t>
            </a:r>
            <a:r>
              <a:rPr lang="bg-BG" sz="2000" dirty="0" err="1">
                <a:effectLst/>
              </a:rPr>
              <a:t>int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) {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super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male</a:t>
            </a:r>
            <a:r>
              <a:rPr lang="bg-BG" sz="2000" dirty="0">
                <a:effectLst/>
              </a:rPr>
              <a:t>); </a:t>
            </a:r>
            <a:r>
              <a:rPr lang="bg-BG" sz="2000" dirty="0">
                <a:solidFill>
                  <a:srgbClr val="00B050"/>
                </a:solidFill>
                <a:effectLst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effectLst/>
              </a:rPr>
              <a:t>Call parent’s constructor</a:t>
            </a:r>
            <a:endParaRPr lang="bg-BG" sz="2000" dirty="0">
              <a:solidFill>
                <a:srgbClr val="00B050"/>
              </a:solidFill>
              <a:effectLst/>
            </a:endParaRP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this</a:t>
            </a:r>
            <a:r>
              <a:rPr lang="bg-BG" sz="2000" dirty="0">
                <a:effectLst/>
              </a:rPr>
              <a:t>.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 = 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int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getWeight</a:t>
            </a:r>
            <a:r>
              <a:rPr lang="bg-BG" sz="2000" dirty="0">
                <a:effectLst/>
              </a:rPr>
              <a:t>() {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return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 </a:t>
            </a:r>
          </a:p>
          <a:p>
            <a:r>
              <a:rPr lang="bg-BG" sz="2000" dirty="0">
                <a:effectLst/>
              </a:rPr>
              <a:t>	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void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setWeight</a:t>
            </a:r>
            <a:r>
              <a:rPr lang="bg-BG" sz="2000" dirty="0">
                <a:effectLst/>
              </a:rPr>
              <a:t>(</a:t>
            </a:r>
            <a:r>
              <a:rPr lang="bg-BG" sz="2000" dirty="0" err="1">
                <a:effectLst/>
              </a:rPr>
              <a:t>int</a:t>
            </a:r>
            <a:r>
              <a:rPr lang="bg-BG" sz="2000" dirty="0">
                <a:effectLst/>
              </a:rPr>
              <a:t> 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) {</a:t>
            </a:r>
          </a:p>
          <a:p>
            <a:r>
              <a:rPr lang="bg-BG" sz="2000" dirty="0">
                <a:effectLst/>
              </a:rPr>
              <a:t>		</a:t>
            </a:r>
            <a:r>
              <a:rPr lang="bg-BG" sz="2000" dirty="0" err="1">
                <a:effectLst/>
              </a:rPr>
              <a:t>this</a:t>
            </a:r>
            <a:r>
              <a:rPr lang="bg-BG" sz="2000" dirty="0">
                <a:effectLst/>
              </a:rPr>
              <a:t>.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 = </a:t>
            </a:r>
            <a:r>
              <a:rPr lang="bg-BG" sz="2000" dirty="0" err="1">
                <a:effectLst/>
              </a:rPr>
              <a:t>weight</a:t>
            </a:r>
            <a:r>
              <a:rPr lang="bg-BG" sz="2000" dirty="0">
                <a:effectLst/>
              </a:rPr>
              <a:t>;</a:t>
            </a:r>
          </a:p>
          <a:p>
            <a:r>
              <a:rPr lang="bg-BG" sz="2000" dirty="0">
                <a:effectLst/>
              </a:rPr>
              <a:t>	}</a:t>
            </a:r>
          </a:p>
          <a:p>
            <a:r>
              <a:rPr lang="bg-BG" sz="2000" dirty="0">
                <a:effectLst/>
              </a:rPr>
              <a:t>}</a:t>
            </a:r>
          </a:p>
          <a:p>
            <a:endParaRPr lang="bg-BG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35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57847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4400" dirty="0" smtClean="0"/>
              <a:t>Classes and Objects in Java</a:t>
            </a:r>
            <a:endParaRPr lang="en-US" sz="4400" dirty="0"/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4400" dirty="0" smtClean="0"/>
              <a:t>Methods, Fields and Constructors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4400" dirty="0" smtClean="0"/>
              <a:t>Access levels</a:t>
            </a:r>
            <a:endParaRPr lang="en-US" sz="4400" dirty="0"/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4400" dirty="0" smtClean="0"/>
              <a:t>OOP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8812" y="-4482"/>
            <a:ext cx="2172565" cy="21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056" y="1634534"/>
            <a:ext cx="3164556" cy="4080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12" y="4566920"/>
            <a:ext cx="2318319" cy="1295400"/>
          </a:xfrm>
          <a:prstGeom prst="roundRect">
            <a:avLst>
              <a:gd name="adj" fmla="val 3101"/>
            </a:avLst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b="1" dirty="0" err="1" smtClean="0"/>
              <a:t>Inheritance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87247" y="1591338"/>
            <a:ext cx="8229600" cy="479392"/>
          </a:xfrm>
        </p:spPr>
        <p:txBody>
          <a:bodyPr>
            <a:noAutofit/>
          </a:bodyPr>
          <a:lstStyle/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32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Multiple inheritance </a:t>
            </a:r>
            <a:r>
              <a:rPr lang="en-US" sz="3200" dirty="0"/>
              <a:t>and Java</a:t>
            </a: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2000" b="1" i="1" dirty="0">
              <a:solidFill>
                <a:srgbClr val="4F81BD"/>
              </a:solidFill>
              <a:latin typeface="Cambri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484632" indent="0" algn="just">
              <a:spcBef>
                <a:spcPct val="0"/>
              </a:spcBef>
              <a:buNone/>
            </a:pPr>
            <a:endParaRPr lang="ru-RU" sz="120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pic>
        <p:nvPicPr>
          <p:cNvPr id="69634" name="Picture 2" descr="http://www.codeproject.com/KB/architecture/smip/smie0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1212" y="2209801"/>
            <a:ext cx="4191000" cy="39574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55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400"/>
            <a:ext cx="88392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dirty="0" smtClean="0"/>
              <a:t>Abstraction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79612" y="1882808"/>
            <a:ext cx="8229600" cy="4572000"/>
          </a:xfrm>
        </p:spPr>
        <p:txBody>
          <a:bodyPr>
            <a:noAutofit/>
          </a:bodyPr>
          <a:lstStyle/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2000" b="1" i="1" dirty="0">
              <a:solidFill>
                <a:srgbClr val="4F81BD"/>
              </a:solidFill>
              <a:latin typeface="Cambri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484632" indent="0" algn="just">
              <a:spcBef>
                <a:spcPct val="0"/>
              </a:spcBef>
              <a:buNone/>
            </a:pPr>
            <a:endParaRPr lang="ru-RU" sz="120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0812" y="1676400"/>
            <a:ext cx="11504612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public class </a:t>
            </a:r>
            <a:r>
              <a:rPr lang="en-US" sz="2800" dirty="0" err="1">
                <a:effectLst/>
              </a:rPr>
              <a:t>AbstractDataExample</a:t>
            </a:r>
            <a:r>
              <a:rPr lang="en-US" sz="2800" dirty="0">
                <a:effectLst/>
              </a:rPr>
              <a:t> { </a:t>
            </a:r>
            <a:endParaRPr lang="bg-BG" sz="2800" dirty="0">
              <a:effectLst/>
            </a:endParaRPr>
          </a:p>
          <a:p>
            <a:r>
              <a:rPr lang="en-US" sz="2800" dirty="0" smtClean="0">
                <a:effectLst/>
              </a:rPr>
              <a:t>	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public static </a:t>
            </a:r>
            <a:r>
              <a:rPr lang="en-US" sz="2800" dirty="0">
                <a:effectLst/>
              </a:rPr>
              <a:t>void main(String[] </a:t>
            </a:r>
            <a:r>
              <a:rPr lang="en-US" sz="2800" dirty="0" err="1">
                <a:effectLst/>
              </a:rPr>
              <a:t>args</a:t>
            </a:r>
            <a:r>
              <a:rPr lang="en-US" sz="2800" dirty="0">
                <a:effectLst/>
              </a:rPr>
              <a:t>) { </a:t>
            </a:r>
            <a:endParaRPr lang="bg-BG" sz="2800" dirty="0">
              <a:effectLst/>
            </a:endParaRPr>
          </a:p>
          <a:p>
            <a:r>
              <a:rPr lang="en-US" sz="2800" dirty="0" smtClean="0">
                <a:effectLst/>
              </a:rPr>
              <a:t>		Lion </a:t>
            </a:r>
            <a:r>
              <a:rPr lang="en-US" sz="2800" dirty="0" err="1">
                <a:effectLst/>
              </a:rPr>
              <a:t>lion</a:t>
            </a:r>
            <a:r>
              <a:rPr lang="en-US" sz="2800" dirty="0">
                <a:effectLst/>
              </a:rPr>
              <a:t> = new Lion(true, 150); </a:t>
            </a:r>
            <a:endParaRPr lang="bg-BG" sz="2800" dirty="0">
              <a:effectLst/>
            </a:endParaRPr>
          </a:p>
          <a:p>
            <a:r>
              <a:rPr lang="en-US" sz="2800" dirty="0" smtClean="0">
                <a:effectLst/>
              </a:rPr>
              <a:t>		</a:t>
            </a:r>
            <a:r>
              <a:rPr lang="en-US" sz="2800" dirty="0" err="1" smtClean="0">
                <a:effectLst/>
              </a:rPr>
              <a:t>Felidae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bigCat1 = lion; </a:t>
            </a:r>
            <a:endParaRPr lang="en-US" sz="2800" dirty="0" smtClean="0">
              <a:effectLst/>
            </a:endParaRPr>
          </a:p>
          <a:p>
            <a:endParaRPr lang="bg-BG" sz="2800" dirty="0">
              <a:effectLst/>
            </a:endParaRPr>
          </a:p>
          <a:p>
            <a:r>
              <a:rPr lang="en-US" sz="2800" dirty="0" smtClean="0">
                <a:effectLst/>
              </a:rPr>
              <a:t>		</a:t>
            </a:r>
            <a:r>
              <a:rPr lang="en-US" sz="2800" dirty="0" err="1" smtClean="0">
                <a:effectLst/>
              </a:rPr>
              <a:t>AfricanLion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africanLion</a:t>
            </a:r>
            <a:r>
              <a:rPr lang="en-US" sz="2800" dirty="0">
                <a:effectLst/>
              </a:rPr>
              <a:t> = new </a:t>
            </a:r>
            <a:r>
              <a:rPr lang="en-US" sz="2800" dirty="0" err="1">
                <a:effectLst/>
              </a:rPr>
              <a:t>AfricanLion</a:t>
            </a:r>
            <a:r>
              <a:rPr lang="en-US" sz="2800" dirty="0">
                <a:effectLst/>
              </a:rPr>
              <a:t>(); </a:t>
            </a:r>
            <a:endParaRPr lang="bg-BG" sz="2800" dirty="0">
              <a:effectLst/>
            </a:endParaRPr>
          </a:p>
          <a:p>
            <a:r>
              <a:rPr lang="en-US" sz="2800" dirty="0" smtClean="0">
                <a:effectLst/>
              </a:rPr>
              <a:t>		</a:t>
            </a:r>
            <a:r>
              <a:rPr lang="en-US" sz="2800" dirty="0" err="1" smtClean="0">
                <a:effectLst/>
              </a:rPr>
              <a:t>Felidae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bigCat2 = </a:t>
            </a:r>
            <a:r>
              <a:rPr lang="en-US" sz="2800" dirty="0" err="1">
                <a:effectLst/>
              </a:rPr>
              <a:t>africanLion</a:t>
            </a:r>
            <a:r>
              <a:rPr lang="en-US" sz="2800" dirty="0">
                <a:effectLst/>
              </a:rPr>
              <a:t>; </a:t>
            </a:r>
            <a:endParaRPr lang="bg-BG" sz="2800" dirty="0">
              <a:effectLst/>
            </a:endParaRPr>
          </a:p>
          <a:p>
            <a:r>
              <a:rPr lang="en-US" sz="2800" dirty="0" smtClean="0">
                <a:effectLst/>
              </a:rPr>
              <a:t>	</a:t>
            </a:r>
            <a:r>
              <a:rPr lang="bg-BG" sz="2800" dirty="0" smtClean="0">
                <a:effectLst/>
              </a:rPr>
              <a:t>} </a:t>
            </a:r>
            <a:endParaRPr lang="bg-BG" sz="2800" dirty="0">
              <a:effectLst/>
            </a:endParaRPr>
          </a:p>
          <a:p>
            <a:r>
              <a:rPr lang="bg-BG" sz="2800" dirty="0">
                <a:effectLst/>
              </a:rPr>
              <a:t>} 	</a:t>
            </a:r>
          </a:p>
          <a:p>
            <a:r>
              <a:rPr lang="en-US" dirty="0">
                <a:effectLst/>
              </a:rPr>
              <a:t> 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09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52400"/>
            <a:ext cx="6781800" cy="10668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b="1" dirty="0" err="1" smtClean="0"/>
              <a:t>Encapsulation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79612" y="1882808"/>
            <a:ext cx="8229600" cy="4572000"/>
          </a:xfrm>
        </p:spPr>
        <p:txBody>
          <a:bodyPr>
            <a:noAutofit/>
          </a:bodyPr>
          <a:lstStyle/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2000" b="1" i="1" dirty="0">
              <a:solidFill>
                <a:srgbClr val="4F81BD"/>
              </a:solidFill>
              <a:latin typeface="Cambri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484632" indent="0" algn="just">
              <a:spcBef>
                <a:spcPct val="0"/>
              </a:spcBef>
              <a:buNone/>
            </a:pPr>
            <a:endParaRPr lang="ru-RU" sz="120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1880" y="776321"/>
            <a:ext cx="11201401" cy="60658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000" dirty="0" smtClean="0">
                <a:effectLst/>
              </a:rPr>
              <a:t> 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bg-BG" sz="2000" dirty="0" err="1" smtClean="0">
                <a:solidFill>
                  <a:schemeClr val="tx2">
                    <a:lumMod val="75000"/>
                  </a:schemeClr>
                </a:solidFill>
              </a:rPr>
              <a:t>ublic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abstract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class </a:t>
            </a:r>
            <a:r>
              <a:rPr lang="en-US" sz="2000" b="0" dirty="0" err="1"/>
              <a:t>Felidae</a:t>
            </a:r>
            <a:r>
              <a:rPr lang="en-US" sz="2000" b="0" dirty="0"/>
              <a:t> {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	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abstract </a:t>
            </a:r>
            <a:r>
              <a:rPr lang="en-US" sz="2000" dirty="0"/>
              <a:t>void </a:t>
            </a:r>
            <a:r>
              <a:rPr lang="en-US" sz="2000" b="0" dirty="0"/>
              <a:t>walk(); </a:t>
            </a:r>
          </a:p>
          <a:p>
            <a:r>
              <a:rPr lang="bg-BG" sz="2000" b="0" dirty="0"/>
              <a:t>} 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b="0" dirty="0" smtClean="0"/>
              <a:t> . . . . . . . . . . . .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public class </a:t>
            </a:r>
            <a:r>
              <a:rPr lang="en-US" sz="2000" b="0" dirty="0"/>
              <a:t>Lion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extends </a:t>
            </a:r>
            <a:r>
              <a:rPr lang="en-US" sz="2000" b="0" dirty="0" err="1"/>
              <a:t>Felidae</a:t>
            </a:r>
            <a:r>
              <a:rPr lang="en-US" sz="2000" b="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implements </a:t>
            </a:r>
            <a:r>
              <a:rPr lang="en-US" sz="2000" b="0" dirty="0" err="1"/>
              <a:t>Reproducable</a:t>
            </a:r>
            <a:r>
              <a:rPr lang="en-US" sz="2000" b="0" dirty="0"/>
              <a:t> { </a:t>
            </a:r>
          </a:p>
          <a:p>
            <a:r>
              <a:rPr lang="en-US" sz="2000" b="0" dirty="0" smtClean="0"/>
              <a:t>	</a:t>
            </a:r>
            <a:r>
              <a:rPr lang="bg-BG" sz="2000" b="0" dirty="0" smtClean="0"/>
              <a:t>// </a:t>
            </a:r>
            <a:r>
              <a:rPr lang="bg-BG" sz="2000" b="0" dirty="0"/>
              <a:t>...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	private </a:t>
            </a:r>
            <a:r>
              <a:rPr lang="en-US" sz="2000" b="0" dirty="0" err="1" smtClean="0"/>
              <a:t>movePaw</a:t>
            </a:r>
            <a:r>
              <a:rPr lang="en-US" sz="2000" b="0" dirty="0" smtClean="0"/>
              <a:t>(Paw </a:t>
            </a:r>
            <a:r>
              <a:rPr lang="en-US" sz="2000" b="0" dirty="0"/>
              <a:t>paw) { </a:t>
            </a:r>
          </a:p>
          <a:p>
            <a:r>
              <a:rPr lang="en-US" sz="2000" b="0" dirty="0" smtClean="0"/>
              <a:t>		</a:t>
            </a:r>
            <a:r>
              <a:rPr lang="bg-BG" sz="2000" b="0" dirty="0" smtClean="0"/>
              <a:t>// </a:t>
            </a:r>
            <a:r>
              <a:rPr lang="bg-BG" sz="2000" b="0" dirty="0"/>
              <a:t>... </a:t>
            </a:r>
          </a:p>
          <a:p>
            <a:r>
              <a:rPr lang="en-US" sz="2000" b="0" dirty="0" smtClean="0"/>
              <a:t>	</a:t>
            </a:r>
            <a:r>
              <a:rPr lang="bg-BG" sz="2000" b="0" dirty="0" smtClean="0"/>
              <a:t>} </a:t>
            </a:r>
            <a:endParaRPr lang="bg-BG" sz="2000" b="0" dirty="0"/>
          </a:p>
          <a:p>
            <a:r>
              <a:rPr lang="en-US" sz="2000" b="0" dirty="0" smtClean="0"/>
              <a:t>	</a:t>
            </a:r>
          </a:p>
          <a:p>
            <a:r>
              <a:rPr lang="en-US" sz="2000" b="0" dirty="0"/>
              <a:t>	</a:t>
            </a:r>
            <a:r>
              <a:rPr lang="en-US" sz="2000" b="0" dirty="0" smtClean="0"/>
              <a:t>@</a:t>
            </a:r>
            <a:r>
              <a:rPr lang="en-US" sz="2000" b="0" dirty="0"/>
              <a:t>Override </a:t>
            </a:r>
          </a:p>
          <a:p>
            <a:r>
              <a:rPr lang="en-US" sz="2000" dirty="0" smtClean="0"/>
              <a:t>	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public void </a:t>
            </a:r>
            <a:r>
              <a:rPr lang="en-US" sz="2000" b="0" dirty="0"/>
              <a:t>walk() { </a:t>
            </a:r>
            <a:r>
              <a:rPr lang="en-US" sz="2000" b="0" dirty="0" smtClean="0"/>
              <a:t>	</a:t>
            </a:r>
            <a:endParaRPr lang="en-US" sz="2000" b="0" dirty="0"/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this</a:t>
            </a:r>
            <a:r>
              <a:rPr lang="en-US" sz="2000" b="0" dirty="0" err="1" smtClean="0"/>
              <a:t>.movePaw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frontLeft</a:t>
            </a:r>
            <a:r>
              <a:rPr lang="en-US" sz="2000" b="0" dirty="0"/>
              <a:t>);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this</a:t>
            </a:r>
            <a:r>
              <a:rPr lang="en-US" sz="2000" b="0" dirty="0" err="1" smtClean="0"/>
              <a:t>.movePaw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frontRight</a:t>
            </a:r>
            <a:r>
              <a:rPr lang="en-US" sz="2000" b="0" dirty="0"/>
              <a:t>);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this</a:t>
            </a:r>
            <a:r>
              <a:rPr lang="en-US" sz="2000" b="0" dirty="0" err="1" smtClean="0"/>
              <a:t>.movePaw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bottomLeft</a:t>
            </a:r>
            <a:r>
              <a:rPr lang="en-US" sz="2000" b="0" dirty="0"/>
              <a:t>);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this</a:t>
            </a:r>
            <a:r>
              <a:rPr lang="en-US" sz="2000" b="0" dirty="0" err="1" smtClean="0"/>
              <a:t>.movePaw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bottomRight</a:t>
            </a:r>
            <a:r>
              <a:rPr lang="en-US" sz="2000" b="0" dirty="0"/>
              <a:t>); </a:t>
            </a:r>
          </a:p>
          <a:p>
            <a:r>
              <a:rPr lang="en-US" sz="2000" b="0" dirty="0" smtClean="0"/>
              <a:t>	</a:t>
            </a:r>
            <a:r>
              <a:rPr lang="bg-BG" sz="2000" b="0" dirty="0" smtClean="0"/>
              <a:t>} </a:t>
            </a:r>
            <a:endParaRPr lang="bg-BG" sz="2000" b="0" dirty="0"/>
          </a:p>
          <a:p>
            <a:r>
              <a:rPr lang="bg-BG" sz="2000" b="0" dirty="0"/>
              <a:t>} 	</a:t>
            </a:r>
            <a:endParaRPr lang="bg-BG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6781800" cy="8382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dirty="0" err="1" smtClean="0"/>
              <a:t>Polymorphism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79612" y="1882808"/>
            <a:ext cx="8229600" cy="4572000"/>
          </a:xfrm>
        </p:spPr>
        <p:txBody>
          <a:bodyPr>
            <a:noAutofit/>
          </a:bodyPr>
          <a:lstStyle/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2000" b="1" i="1" dirty="0">
              <a:solidFill>
                <a:srgbClr val="4F81BD"/>
              </a:solidFill>
              <a:latin typeface="Cambri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484632" indent="0" algn="just">
              <a:spcBef>
                <a:spcPct val="0"/>
              </a:spcBef>
              <a:buNone/>
            </a:pPr>
            <a:endParaRPr lang="ru-RU" sz="120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48299" y="1143000"/>
            <a:ext cx="1190336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class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effectLst/>
              </a:rPr>
              <a:t>Lion</a:t>
            </a:r>
            <a:r>
              <a:rPr lang="bg-BG" sz="2600" dirty="0">
                <a:effectLst/>
              </a:rPr>
              <a:t> </a:t>
            </a:r>
            <a:r>
              <a:rPr lang="bg-BG" sz="2600" dirty="0" err="1">
                <a:effectLst/>
              </a:rPr>
              <a:t>extends</a:t>
            </a:r>
            <a:r>
              <a:rPr lang="bg-BG" sz="2600" dirty="0">
                <a:effectLst/>
              </a:rPr>
              <a:t> </a:t>
            </a:r>
            <a:r>
              <a:rPr lang="bg-BG" sz="2600" dirty="0" err="1">
                <a:effectLst/>
              </a:rPr>
              <a:t>Felidae</a:t>
            </a:r>
            <a:r>
              <a:rPr lang="bg-BG" sz="2600" dirty="0">
                <a:effectLst/>
              </a:rPr>
              <a:t> { </a:t>
            </a:r>
          </a:p>
          <a:p>
            <a:r>
              <a:rPr lang="en-US" sz="2600" dirty="0" smtClean="0">
                <a:effectLst/>
              </a:rPr>
              <a:t>	</a:t>
            </a:r>
            <a:r>
              <a:rPr lang="bg-BG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void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effectLst/>
              </a:rPr>
              <a:t>catchPray</a:t>
            </a:r>
            <a:r>
              <a:rPr lang="bg-BG" sz="2600" dirty="0">
                <a:effectLst/>
              </a:rPr>
              <a:t>(</a:t>
            </a:r>
            <a:r>
              <a:rPr lang="bg-BG" sz="2600" dirty="0" err="1">
                <a:effectLst/>
              </a:rPr>
              <a:t>Object</a:t>
            </a:r>
            <a:r>
              <a:rPr lang="bg-BG" sz="2600" dirty="0">
                <a:effectLst/>
              </a:rPr>
              <a:t> </a:t>
            </a:r>
            <a:r>
              <a:rPr lang="bg-BG" sz="2600" dirty="0" err="1">
                <a:effectLst/>
              </a:rPr>
              <a:t>pray</a:t>
            </a:r>
            <a:r>
              <a:rPr lang="bg-BG" sz="2600" dirty="0">
                <a:effectLst/>
              </a:rPr>
              <a:t>) { </a:t>
            </a:r>
          </a:p>
          <a:p>
            <a:r>
              <a:rPr lang="en-US" sz="2600" dirty="0" smtClean="0">
                <a:effectLst/>
              </a:rPr>
              <a:t>		</a:t>
            </a:r>
            <a:r>
              <a:rPr lang="bg-BG" sz="2600" dirty="0" err="1" smtClean="0">
                <a:effectLst/>
              </a:rPr>
              <a:t>System</a:t>
            </a:r>
            <a:r>
              <a:rPr lang="bg-BG" sz="2600" dirty="0" smtClean="0">
                <a:effectLst/>
              </a:rPr>
              <a:t>.</a:t>
            </a:r>
            <a:r>
              <a:rPr lang="bg-BG" sz="2600" dirty="0" err="1" smtClean="0">
                <a:effectLst/>
              </a:rPr>
              <a:t>out</a:t>
            </a:r>
            <a:r>
              <a:rPr lang="bg-BG" sz="2600" dirty="0" smtClean="0">
                <a:effectLst/>
              </a:rPr>
              <a:t>.</a:t>
            </a:r>
            <a:r>
              <a:rPr lang="bg-BG" sz="2600" dirty="0" err="1" smtClean="0">
                <a:effectLst/>
              </a:rPr>
              <a:t>println</a:t>
            </a:r>
            <a:r>
              <a:rPr lang="bg-BG" sz="2600" dirty="0">
                <a:effectLst/>
              </a:rPr>
              <a:t>("</a:t>
            </a:r>
            <a:r>
              <a:rPr lang="bg-BG" sz="2600" dirty="0" err="1">
                <a:effectLst/>
              </a:rPr>
              <a:t>Lion</a:t>
            </a:r>
            <a:r>
              <a:rPr lang="bg-BG" sz="2600" dirty="0">
                <a:effectLst/>
              </a:rPr>
              <a:t>.</a:t>
            </a:r>
            <a:r>
              <a:rPr lang="bg-BG" sz="2600" dirty="0" err="1">
                <a:effectLst/>
              </a:rPr>
              <a:t>catchPray</a:t>
            </a:r>
            <a:r>
              <a:rPr lang="bg-BG" sz="2600" dirty="0">
                <a:effectLst/>
              </a:rPr>
              <a:t>"); </a:t>
            </a:r>
          </a:p>
          <a:p>
            <a:r>
              <a:rPr lang="en-US" sz="2600" dirty="0" smtClean="0">
                <a:effectLst/>
              </a:rPr>
              <a:t>	</a:t>
            </a:r>
            <a:r>
              <a:rPr lang="bg-BG" sz="2600" dirty="0" smtClean="0">
                <a:effectLst/>
              </a:rPr>
              <a:t>} </a:t>
            </a:r>
            <a:endParaRPr lang="bg-BG" sz="2600" dirty="0">
              <a:effectLst/>
            </a:endParaRPr>
          </a:p>
          <a:p>
            <a:r>
              <a:rPr lang="en-US" sz="2600" dirty="0">
                <a:effectLst/>
              </a:rPr>
              <a:t>} </a:t>
            </a:r>
            <a:endParaRPr lang="bg-BG" sz="2600" dirty="0">
              <a:effectLst/>
            </a:endParaRPr>
          </a:p>
          <a:p>
            <a:endParaRPr lang="en-US" sz="2600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6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r>
              <a:rPr lang="bg-BG" sz="2600" dirty="0" err="1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6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class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effectLst/>
              </a:rPr>
              <a:t>AfricanLion</a:t>
            </a:r>
            <a:r>
              <a:rPr lang="bg-BG" sz="2600" dirty="0">
                <a:effectLst/>
              </a:rPr>
              <a:t> </a:t>
            </a:r>
            <a:r>
              <a:rPr lang="bg-BG" sz="2600" dirty="0" err="1">
                <a:effectLst/>
              </a:rPr>
              <a:t>extends</a:t>
            </a:r>
            <a:r>
              <a:rPr lang="bg-BG" sz="2600" dirty="0">
                <a:effectLst/>
              </a:rPr>
              <a:t> </a:t>
            </a:r>
            <a:r>
              <a:rPr lang="bg-BG" sz="2600" dirty="0" err="1">
                <a:effectLst/>
              </a:rPr>
              <a:t>Lion</a:t>
            </a:r>
            <a:r>
              <a:rPr lang="bg-BG" sz="2600" dirty="0">
                <a:effectLst/>
              </a:rPr>
              <a:t> { </a:t>
            </a:r>
          </a:p>
          <a:p>
            <a:r>
              <a:rPr lang="en-US" sz="2600" dirty="0" smtClean="0">
                <a:effectLst/>
              </a:rPr>
              <a:t>	</a:t>
            </a:r>
            <a:r>
              <a:rPr lang="bg-BG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public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void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bg-BG" sz="2600" dirty="0" err="1">
                <a:effectLst/>
              </a:rPr>
              <a:t>catchPray</a:t>
            </a:r>
            <a:r>
              <a:rPr lang="bg-BG" sz="2600" dirty="0">
                <a:effectLst/>
              </a:rPr>
              <a:t>(</a:t>
            </a:r>
            <a:r>
              <a:rPr lang="bg-BG" sz="2600" dirty="0" err="1">
                <a:effectLst/>
              </a:rPr>
              <a:t>Object</a:t>
            </a:r>
            <a:r>
              <a:rPr lang="bg-BG" sz="2600" dirty="0">
                <a:effectLst/>
              </a:rPr>
              <a:t> </a:t>
            </a:r>
            <a:r>
              <a:rPr lang="bg-BG" sz="2600" dirty="0" err="1">
                <a:effectLst/>
              </a:rPr>
              <a:t>pray</a:t>
            </a:r>
            <a:r>
              <a:rPr lang="bg-BG" sz="2600" dirty="0">
                <a:effectLst/>
              </a:rPr>
              <a:t>) </a:t>
            </a:r>
            <a:r>
              <a:rPr lang="bg-BG" sz="2600" dirty="0" smtClean="0">
                <a:effectLst/>
              </a:rPr>
              <a:t>{</a:t>
            </a:r>
            <a:r>
              <a:rPr lang="en-US" sz="2600" dirty="0" smtClean="0">
                <a:effectLst/>
              </a:rPr>
              <a:t>	     				</a:t>
            </a:r>
            <a:r>
              <a:rPr lang="bg-BG" sz="2600" dirty="0" err="1" smtClean="0">
                <a:effectLst/>
              </a:rPr>
              <a:t>System</a:t>
            </a:r>
            <a:r>
              <a:rPr lang="bg-BG" sz="2600" dirty="0" smtClean="0">
                <a:effectLst/>
              </a:rPr>
              <a:t>.</a:t>
            </a:r>
            <a:r>
              <a:rPr lang="bg-BG" sz="2600" i="1" dirty="0" err="1" smtClean="0">
                <a:effectLst/>
              </a:rPr>
              <a:t>out</a:t>
            </a:r>
            <a:r>
              <a:rPr lang="bg-BG" sz="2600" dirty="0" smtClean="0">
                <a:effectLst/>
              </a:rPr>
              <a:t>.</a:t>
            </a:r>
            <a:r>
              <a:rPr lang="bg-BG" sz="2600" dirty="0" err="1" smtClean="0">
                <a:effectLst/>
              </a:rPr>
              <a:t>println</a:t>
            </a:r>
            <a:r>
              <a:rPr lang="bg-BG" sz="2600" dirty="0">
                <a:effectLst/>
              </a:rPr>
              <a:t>("</a:t>
            </a:r>
            <a:r>
              <a:rPr lang="bg-BG" sz="2600" dirty="0" err="1">
                <a:effectLst/>
              </a:rPr>
              <a:t>AfricanLion</a:t>
            </a:r>
            <a:r>
              <a:rPr lang="bg-BG" sz="2600" dirty="0">
                <a:effectLst/>
              </a:rPr>
              <a:t>.</a:t>
            </a:r>
            <a:r>
              <a:rPr lang="bg-BG" sz="2600" dirty="0" err="1">
                <a:effectLst/>
              </a:rPr>
              <a:t>catchPray</a:t>
            </a:r>
            <a:r>
              <a:rPr lang="bg-BG" sz="2600" dirty="0">
                <a:effectLst/>
              </a:rPr>
              <a:t>"); </a:t>
            </a:r>
          </a:p>
          <a:p>
            <a:r>
              <a:rPr lang="en-US" sz="2600" dirty="0" smtClean="0">
                <a:effectLst/>
              </a:rPr>
              <a:t>	</a:t>
            </a:r>
            <a:r>
              <a:rPr lang="bg-BG" sz="2600" dirty="0" smtClean="0">
                <a:effectLst/>
              </a:rPr>
              <a:t>} </a:t>
            </a:r>
            <a:endParaRPr lang="bg-BG" sz="2600" dirty="0">
              <a:effectLst/>
            </a:endParaRPr>
          </a:p>
          <a:p>
            <a:r>
              <a:rPr lang="en-US" sz="2600" dirty="0">
                <a:effectLst/>
              </a:rPr>
              <a:t>} </a:t>
            </a:r>
            <a:r>
              <a:rPr lang="en-US" sz="2600" dirty="0" smtClean="0">
                <a:effectLst/>
              </a:rPr>
              <a:t> </a:t>
            </a:r>
            <a:endParaRPr lang="bg-BG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6781800" cy="8382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g-BG" dirty="0" err="1" smtClean="0"/>
              <a:t>Polymorphism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79612" y="1882808"/>
            <a:ext cx="8229600" cy="4572000"/>
          </a:xfrm>
        </p:spPr>
        <p:txBody>
          <a:bodyPr>
            <a:noAutofit/>
          </a:bodyPr>
          <a:lstStyle/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2000" b="1" i="1" dirty="0">
              <a:solidFill>
                <a:srgbClr val="4F81BD"/>
              </a:solidFill>
              <a:latin typeface="Cambria"/>
              <a:ea typeface="PMingLiU"/>
              <a:cs typeface="Times New Roman"/>
            </a:endParaRPr>
          </a:p>
          <a:p>
            <a:pPr marL="0" algn="just">
              <a:spcBef>
                <a:spcPts val="900"/>
              </a:spcBef>
              <a:spcAft>
                <a:spcPts val="300"/>
              </a:spcAft>
              <a:buNone/>
            </a:pPr>
            <a:endParaRPr lang="en-US" sz="1600" b="1" i="1" dirty="0">
              <a:solidFill>
                <a:srgbClr val="4F81BD"/>
              </a:solidFill>
              <a:latin typeface="Verdana"/>
              <a:ea typeface="PMingLiU"/>
              <a:cs typeface="Times New Roman"/>
            </a:endParaRPr>
          </a:p>
          <a:p>
            <a:pPr marL="484632" indent="0" algn="just">
              <a:spcBef>
                <a:spcPct val="0"/>
              </a:spcBef>
              <a:buNone/>
            </a:pPr>
            <a:endParaRPr lang="ru-RU" sz="120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48299" y="1143000"/>
            <a:ext cx="11903365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/>
              <a:t>Lion </a:t>
            </a:r>
            <a:r>
              <a:rPr lang="en-US" sz="2800" b="0" dirty="0" err="1"/>
              <a:t>lion</a:t>
            </a:r>
            <a:r>
              <a:rPr lang="en-US" sz="2800" b="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new Lion(); </a:t>
            </a:r>
          </a:p>
          <a:p>
            <a:r>
              <a:rPr lang="en-US" sz="2800" b="0" dirty="0" err="1"/>
              <a:t>lion.catchPray</a:t>
            </a:r>
            <a:r>
              <a:rPr lang="en-US" sz="2800" b="0" dirty="0"/>
              <a:t>(null); </a:t>
            </a:r>
          </a:p>
          <a:p>
            <a:r>
              <a:rPr lang="en-US" sz="2800" b="0" dirty="0">
                <a:solidFill>
                  <a:srgbClr val="00B050"/>
                </a:solidFill>
              </a:rPr>
              <a:t>// Will print "</a:t>
            </a:r>
            <a:r>
              <a:rPr lang="en-US" sz="2800" b="0" dirty="0" err="1">
                <a:solidFill>
                  <a:srgbClr val="00B050"/>
                </a:solidFill>
              </a:rPr>
              <a:t>Lion.catchPray</a:t>
            </a:r>
            <a:r>
              <a:rPr lang="en-US" sz="2800" b="0" dirty="0">
                <a:solidFill>
                  <a:srgbClr val="00B050"/>
                </a:solidFill>
              </a:rPr>
              <a:t>" 	</a:t>
            </a:r>
          </a:p>
          <a:p>
            <a:endParaRPr lang="en-US" sz="2600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r>
              <a:rPr lang="en-US" sz="2800" b="0" dirty="0" err="1"/>
              <a:t>AfricanLion</a:t>
            </a:r>
            <a:r>
              <a:rPr lang="en-US" sz="2800" b="0" dirty="0"/>
              <a:t> lion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new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AfricanLion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(); </a:t>
            </a:r>
          </a:p>
          <a:p>
            <a:r>
              <a:rPr lang="en-US" sz="2800" b="0" dirty="0" err="1"/>
              <a:t>lion.catchPray</a:t>
            </a:r>
            <a:r>
              <a:rPr lang="en-US" sz="2800" b="0" dirty="0"/>
              <a:t>(null); </a:t>
            </a:r>
          </a:p>
          <a:p>
            <a:r>
              <a:rPr lang="en-US" sz="2800" b="0" dirty="0">
                <a:solidFill>
                  <a:srgbClr val="00B050"/>
                </a:solidFill>
              </a:rPr>
              <a:t>// Will print "</a:t>
            </a:r>
            <a:r>
              <a:rPr lang="en-US" sz="2800" b="0" dirty="0" err="1">
                <a:solidFill>
                  <a:srgbClr val="00B050"/>
                </a:solidFill>
              </a:rPr>
              <a:t>AfricanLion.catchPray</a:t>
            </a:r>
            <a:r>
              <a:rPr lang="en-US" sz="2800" b="0" dirty="0">
                <a:solidFill>
                  <a:srgbClr val="00B050"/>
                </a:solidFill>
              </a:rPr>
              <a:t>" 	</a:t>
            </a:r>
          </a:p>
          <a:p>
            <a:endParaRPr lang="en-US" sz="2600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r>
              <a:rPr lang="en-US" sz="2800" b="0" dirty="0"/>
              <a:t>Lion </a:t>
            </a:r>
            <a:r>
              <a:rPr lang="en-US" sz="2800" b="0" dirty="0" err="1"/>
              <a:t>lion</a:t>
            </a:r>
            <a:r>
              <a:rPr lang="en-US" sz="2800" b="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new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AfricanLion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+mn-cs"/>
              </a:rPr>
              <a:t>(); </a:t>
            </a:r>
          </a:p>
          <a:p>
            <a:r>
              <a:rPr lang="en-US" sz="2800" b="0" dirty="0" err="1"/>
              <a:t>lion.catchPray</a:t>
            </a:r>
            <a:r>
              <a:rPr lang="en-US" sz="2800" b="0" dirty="0"/>
              <a:t>(null); </a:t>
            </a:r>
          </a:p>
          <a:p>
            <a:r>
              <a:rPr lang="en-US" sz="2800" b="0" dirty="0">
                <a:solidFill>
                  <a:srgbClr val="00B050"/>
                </a:solidFill>
              </a:rPr>
              <a:t>// Will print "</a:t>
            </a:r>
            <a:r>
              <a:rPr lang="en-US" sz="2800" b="0" dirty="0" err="1">
                <a:solidFill>
                  <a:srgbClr val="00B050"/>
                </a:solidFill>
              </a:rPr>
              <a:t>AfricanLion.catchPray</a:t>
            </a:r>
            <a:r>
              <a:rPr lang="en-US" sz="2800" b="0" dirty="0">
                <a:solidFill>
                  <a:srgbClr val="00B050"/>
                </a:solidFill>
              </a:rPr>
              <a:t>", because </a:t>
            </a:r>
          </a:p>
          <a:p>
            <a:r>
              <a:rPr lang="en-US" sz="2800" b="0" dirty="0">
                <a:solidFill>
                  <a:srgbClr val="00B050"/>
                </a:solidFill>
              </a:rPr>
              <a:t>// the variable lion has value of type </a:t>
            </a:r>
            <a:r>
              <a:rPr lang="en-US" sz="2800" b="0" dirty="0" err="1">
                <a:solidFill>
                  <a:srgbClr val="00B050"/>
                </a:solidFill>
              </a:rPr>
              <a:t>AfricanLion</a:t>
            </a:r>
            <a:r>
              <a:rPr lang="en-US" sz="2800" b="0" dirty="0">
                <a:solidFill>
                  <a:srgbClr val="00B050"/>
                </a:solidFill>
              </a:rPr>
              <a:t> </a:t>
            </a:r>
            <a:endParaRPr lang="en-US" sz="2600" dirty="0" smtClean="0">
              <a:solidFill>
                <a:srgbClr val="00B05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0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28600"/>
            <a:ext cx="67818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Classes in java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371600"/>
            <a:ext cx="102870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smtClean="0"/>
              <a:t>Defined </a:t>
            </a:r>
            <a:r>
              <a:rPr lang="en-US" sz="3200" dirty="0"/>
              <a:t>through the key word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/>
              <a:t>, followed by class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identifier</a:t>
            </a:r>
            <a:r>
              <a:rPr lang="en-US" sz="3200" dirty="0"/>
              <a:t> (the class name)and a set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members and methods</a:t>
            </a:r>
            <a:r>
              <a:rPr lang="en-US" sz="3200" dirty="0"/>
              <a:t>, separated in their own block of </a:t>
            </a:r>
            <a:r>
              <a:rPr lang="en-US" sz="3200" dirty="0" smtClean="0"/>
              <a:t>code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en-US" sz="3200" dirty="0"/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/>
              <a:t>Classes in Java can contain the following elements</a:t>
            </a:r>
            <a:r>
              <a:rPr lang="bg-BG" sz="3200" dirty="0"/>
              <a:t>: </a:t>
            </a:r>
            <a:endParaRPr lang="en-US" sz="3200" dirty="0"/>
          </a:p>
          <a:p>
            <a:pPr marL="484632" indent="0">
              <a:spcBef>
                <a:spcPct val="0"/>
              </a:spcBef>
              <a:buNone/>
            </a:pPr>
            <a:r>
              <a:rPr lang="en-US" sz="3200" dirty="0"/>
              <a:t>     </a:t>
            </a:r>
            <a:r>
              <a:rPr lang="bg-BG" sz="3200" dirty="0"/>
              <a:t>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Fields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members from a</a:t>
            </a:r>
            <a:r>
              <a:rPr lang="en-US" sz="3200" dirty="0" smtClean="0"/>
              <a:t> </a:t>
            </a:r>
            <a:r>
              <a:rPr lang="en-US" sz="3200" dirty="0"/>
              <a:t>certain type</a:t>
            </a:r>
            <a:r>
              <a:rPr lang="bg-BG" sz="3200" dirty="0"/>
              <a:t>; </a:t>
            </a:r>
            <a:endParaRPr lang="en-US" sz="3200" dirty="0"/>
          </a:p>
          <a:p>
            <a:pPr marL="859536" lvl="1" indent="0">
              <a:spcBef>
                <a:spcPct val="0"/>
              </a:spcBef>
              <a:buNone/>
            </a:pPr>
            <a:r>
              <a:rPr lang="bg-BG" dirty="0"/>
              <a:t> </a:t>
            </a:r>
            <a:endParaRPr lang="en-US" dirty="0"/>
          </a:p>
          <a:p>
            <a:pPr marL="484632" indent="0">
              <a:spcBef>
                <a:spcPct val="0"/>
              </a:spcBef>
              <a:buNone/>
            </a:pPr>
            <a:r>
              <a:rPr lang="bg-BG" sz="3200" dirty="0"/>
              <a:t>     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Methods</a:t>
            </a:r>
            <a:r>
              <a:rPr lang="bg-BG" sz="3200" dirty="0"/>
              <a:t> – </a:t>
            </a:r>
            <a:r>
              <a:rPr lang="en-US" sz="3200" dirty="0"/>
              <a:t>Implement data manipulation</a:t>
            </a:r>
            <a:endParaRPr lang="bg-BG" sz="3200" dirty="0"/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367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581538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height;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Rectangle(int width, int height)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getWidth() { return width;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setWidth(int width) { this.width = width;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getHeight() { return height;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setHeight(int height) { this.height = height;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4" y="1005245"/>
            <a:ext cx="106679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06664" y="1736287"/>
            <a:ext cx="3048000" cy="578882"/>
          </a:xfrm>
          <a:prstGeom prst="wedgeRoundRectCallout">
            <a:avLst>
              <a:gd name="adj1" fmla="val -93067"/>
              <a:gd name="adj2" fmla="val -285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declaration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75212" y="2209800"/>
            <a:ext cx="1590040" cy="578882"/>
          </a:xfrm>
          <a:prstGeom prst="wedgeRoundRectCallout">
            <a:avLst>
              <a:gd name="adj1" fmla="val -77447"/>
              <a:gd name="adj2" fmla="val -30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Fields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653404" y="3469044"/>
            <a:ext cx="2438399" cy="669562"/>
          </a:xfrm>
          <a:prstGeom prst="wedgeRoundRectCallout">
            <a:avLst>
              <a:gd name="adj1" fmla="val -70364"/>
              <a:gd name="adj2" fmla="val -636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Constructor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66212" y="3200400"/>
            <a:ext cx="1752600" cy="1447800"/>
          </a:xfrm>
          <a:prstGeom prst="wedgeRoundRectCallout">
            <a:avLst>
              <a:gd name="adj1" fmla="val -85881"/>
              <a:gd name="adj2" fmla="val 556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Getters and setters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581538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Rectangle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long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this.width * this.height;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String.format(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"Rect[width=%d, height=%d]",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this.width, this.height);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4" y="1005245"/>
            <a:ext cx="106679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Classes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847012" y="1854734"/>
            <a:ext cx="2588148" cy="1159313"/>
          </a:xfrm>
          <a:prstGeom prst="wedgeRoundRectCallout">
            <a:avLst>
              <a:gd name="adj1" fmla="val -81290"/>
              <a:gd name="adj2" fmla="val 29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000" dirty="0">
                <a:solidFill>
                  <a:srgbClr val="FFFFFF"/>
                </a:solidFill>
              </a:rPr>
              <a:t> (non-static)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085012" y="4136157"/>
            <a:ext cx="3810000" cy="1655044"/>
          </a:xfrm>
          <a:prstGeom prst="wedgeRoundRectCallout">
            <a:avLst>
              <a:gd name="adj1" fmla="val -77107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</a:t>
            </a:r>
            <a:r>
              <a:rPr lang="en-US" sz="3000" dirty="0">
                <a:solidFill>
                  <a:srgbClr val="FFFFFF"/>
                </a:solidFill>
              </a:rPr>
              <a:t> returns a text representation of the object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55060" y="2866574"/>
            <a:ext cx="2514600" cy="1586075"/>
            <a:chOff x="9294812" y="2136848"/>
            <a:chExt cx="2133600" cy="158607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797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7652" y="2623849"/>
            <a:ext cx="2500952" cy="578882"/>
          </a:xfrm>
          <a:prstGeom prst="wedgeRoundRectCallout">
            <a:avLst>
              <a:gd name="adj1" fmla="val -72248"/>
              <a:gd name="adj2" fmla="val 4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50660" y="3538249"/>
            <a:ext cx="2119952" cy="1033751"/>
          </a:xfrm>
          <a:prstGeom prst="wedgeRoundRectCallout">
            <a:avLst>
              <a:gd name="adj1" fmla="val -84063"/>
              <a:gd name="adj2" fmla="val -217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1414" y="5769592"/>
            <a:ext cx="99059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4);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25540" y="4522445"/>
            <a:ext cx="3627411" cy="1091871"/>
          </a:xfrm>
          <a:prstGeom prst="wedgeRoundRectCallout">
            <a:avLst>
              <a:gd name="adj1" fmla="val -76020"/>
              <a:gd name="adj2" fmla="val 75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operator creates a new object</a:t>
            </a:r>
            <a:endParaRPr lang="bg-BG" sz="3000" dirty="0">
              <a:solidFill>
                <a:srgbClr val="FFFFFF"/>
              </a:solidFill>
            </a:endParaRPr>
          </a:p>
        </p:txBody>
      </p:sp>
      <p:pic>
        <p:nvPicPr>
          <p:cNvPr id="13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766" y="1981200"/>
            <a:ext cx="1944370" cy="19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3197"/>
            <a:ext cx="1094399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 smallRect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Rectangle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4);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System.out.println(smallRect);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Rect[width=5, height=4]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System.out.println("Area: " + smallRect.area());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Area: 20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 bigRect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Rectangle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(100, 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System.out.println(bigRect);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Rect[width=100, height=80]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System.out.println("Area: " + bigRect.area());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Area: 8000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bigRect.setWidth(bigRect.getWidth() *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bigRect.setHeight(bigRect.getHeight() *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System.out.println(bigRect);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Rect[width=200, height=160]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System.out.println("Area: " + bigRect.area());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Area: 32000</a:t>
            </a:r>
          </a:p>
        </p:txBody>
      </p:sp>
    </p:spTree>
    <p:extLst>
      <p:ext uri="{BB962C8B-B14F-4D97-AF65-F5344CB8AC3E}">
        <p14:creationId xmlns:p14="http://schemas.microsoft.com/office/powerpoint/2010/main" val="24008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48" y="0"/>
            <a:ext cx="7239000" cy="838201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400" dirty="0"/>
              <a:t>S</a:t>
            </a:r>
            <a:r>
              <a:rPr lang="en-US" sz="4400" dirty="0" smtClean="0"/>
              <a:t>tructure of .java file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83208"/>
          </a:xfrm>
        </p:spPr>
        <p:txBody>
          <a:bodyPr>
            <a:normAutofit/>
          </a:bodyPr>
          <a:lstStyle/>
          <a:p>
            <a:pPr marL="859536" lvl="1" indent="0">
              <a:spcBef>
                <a:spcPct val="0"/>
              </a:spcBef>
              <a:buNone/>
            </a:pPr>
            <a:endParaRPr lang="bg-BG" sz="28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None/>
            </a:pPr>
            <a:endParaRPr lang="en-US" sz="28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0048" y="685800"/>
            <a:ext cx="11507964" cy="600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//package definition – optional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&lt;package_name&gt;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//import definition – optional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&lt;package&gt;;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&lt;package&gt;;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//class declaration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&lt;class_name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class body   … Code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modifiers] &lt;return_type&gt;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&lt;method_name&gt; ([parameters_list]){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</a:t>
            </a:r>
            <a:r>
              <a:rPr lang="en-US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body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[&lt;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return_statement&gt;]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 define a set of methods to be implemented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133600"/>
            <a:ext cx="10134600" cy="38542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IRectangle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getWidth();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setWidth(int width);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getHeight();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setHeight(int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area();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1052</Words>
  <Application>Microsoft Office PowerPoint</Application>
  <PresentationFormat>Custom</PresentationFormat>
  <Paragraphs>383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Java OOP</vt:lpstr>
      <vt:lpstr>Table of Contents</vt:lpstr>
      <vt:lpstr>Classes in java</vt:lpstr>
      <vt:lpstr>Defining Classes</vt:lpstr>
      <vt:lpstr>Methods in Classes</vt:lpstr>
      <vt:lpstr>Objects</vt:lpstr>
      <vt:lpstr>Using Classes and Objects</vt:lpstr>
      <vt:lpstr>Structure of .java file</vt:lpstr>
      <vt:lpstr>Interfaces</vt:lpstr>
      <vt:lpstr>Implementing an Interface</vt:lpstr>
      <vt:lpstr>Abstract Class</vt:lpstr>
      <vt:lpstr>Access modifiers</vt:lpstr>
      <vt:lpstr>Деклариране на конструктор</vt:lpstr>
      <vt:lpstr>Default constructor</vt:lpstr>
      <vt:lpstr>Static members</vt:lpstr>
      <vt:lpstr>Static members</vt:lpstr>
      <vt:lpstr>Inheritance</vt:lpstr>
      <vt:lpstr>Inheritance</vt:lpstr>
      <vt:lpstr>Inheritance</vt:lpstr>
      <vt:lpstr>Inheritance</vt:lpstr>
      <vt:lpstr>Abstraction</vt:lpstr>
      <vt:lpstr>Encapsulation </vt:lpstr>
      <vt:lpstr>Polymorphism</vt:lpstr>
      <vt:lpstr>Polymorphism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subject>HTML, CSS and JavaScript Course</dc:subject>
  <dc:creator/>
  <cp:keywords>Java, variables, methods, loops, objects, classes, arrays, collections, sets, maps, programming, course, SoftUni, Software University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2016-09-18T12:20:37Z</dcterms:modified>
  <cp:category>Java, back-end,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