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orbel-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orbel-italic.fntdata"/><Relationship Id="rId6" Type="http://schemas.openxmlformats.org/officeDocument/2006/relationships/slide" Target="slides/slide2.xml"/><Relationship Id="rId18" Type="http://schemas.openxmlformats.org/officeDocument/2006/relationships/font" Target="fonts/Corbel-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8" name="Shape 18"/>
        <p:cNvGrpSpPr/>
        <p:nvPr/>
      </p:nvGrpSpPr>
      <p:grpSpPr>
        <a:xfrm>
          <a:off x="0" y="0"/>
          <a:ext cx="0" cy="0"/>
          <a:chOff x="0" y="0"/>
          <a:chExt cx="0" cy="0"/>
        </a:xfrm>
      </p:grpSpPr>
      <p:sp>
        <p:nvSpPr>
          <p:cNvPr id="19" name="Google Shape;19;p2"/>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21" name="Google Shape;21;p2"/>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22" name="Google Shape;22;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1"/>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5" name="Google Shape;85;p11"/>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1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1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7" name="Google Shape;97;p1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8" name="Google Shape;98;p1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1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1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1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2" name="Google Shape;112;p1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3" name="Google Shape;113;p1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1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1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1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1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28" name="Google Shape;28;p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grpSp>
        <p:nvGrpSpPr>
          <p:cNvPr id="32" name="Google Shape;32;p4"/>
          <p:cNvGrpSpPr/>
          <p:nvPr/>
        </p:nvGrpSpPr>
        <p:grpSpPr>
          <a:xfrm>
            <a:off x="546100" y="-4763"/>
            <a:ext cx="5014912" cy="6862763"/>
            <a:chOff x="2928938" y="-4763"/>
            <a:chExt cx="5014912" cy="6862763"/>
          </a:xfrm>
        </p:grpSpPr>
        <p:sp>
          <p:nvSpPr>
            <p:cNvPr id="33" name="Google Shape;33;p4"/>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4" name="Google Shape;34;p4"/>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5" name="Google Shape;35;p4"/>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6" name="Google Shape;36;p4"/>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7" name="Google Shape;37;p4"/>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8" name="Google Shape;38;p4"/>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9" name="Google Shape;39;p4"/>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41" name="Google Shape;41;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5"/>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7" name="Google Shape;47;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3" name="Google Shape;53;p6"/>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0" name="Google Shape;60;p7"/>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1" name="Google Shape;61;p7"/>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2" name="Google Shape;62;p7"/>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3" name="Google Shape;63;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8" name="Google Shape;78;p10"/>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0812" y="0"/>
            <a:ext cx="2436813" cy="6858001"/>
            <a:chOff x="1320800" y="0"/>
            <a:chExt cx="2436813" cy="6858001"/>
          </a:xfrm>
        </p:grpSpPr>
        <p:sp>
          <p:nvSpPr>
            <p:cNvPr id="7" name="Google Shape;7;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kaggle.com/brijbhushannanda1979/bigmart-sales-da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9"/>
          <p:cNvPicPr preferRelativeResize="0"/>
          <p:nvPr>
            <p:ph idx="2" type="pic"/>
          </p:nvPr>
        </p:nvPicPr>
        <p:blipFill rotWithShape="1">
          <a:blip r:embed="rId3">
            <a:alphaModFix/>
          </a:blip>
          <a:srcRect b="21139" l="0" r="0" t="21140"/>
          <a:stretch/>
        </p:blipFill>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pic>
      <p:sp>
        <p:nvSpPr>
          <p:cNvPr id="143" name="Google Shape;143;p19"/>
          <p:cNvSpPr txBox="1"/>
          <p:nvPr>
            <p:ph idx="1" type="body"/>
          </p:nvPr>
        </p:nvSpPr>
        <p:spPr>
          <a:xfrm>
            <a:off x="4901765" y="4403677"/>
            <a:ext cx="3585025" cy="49371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60540"/>
              <a:buNone/>
            </a:pPr>
            <a:r>
              <a:rPr lang="en-US" sz="3000">
                <a:latin typeface="Times New Roman"/>
                <a:ea typeface="Times New Roman"/>
                <a:cs typeface="Times New Roman"/>
                <a:sym typeface="Times New Roman"/>
              </a:rPr>
              <a:t>Store Sales Prediction</a:t>
            </a:r>
            <a:endParaRPr/>
          </a:p>
        </p:txBody>
      </p:sp>
      <p:sp>
        <p:nvSpPr>
          <p:cNvPr id="144" name="Google Shape;144;p19"/>
          <p:cNvSpPr txBox="1"/>
          <p:nvPr/>
        </p:nvSpPr>
        <p:spPr>
          <a:xfrm>
            <a:off x="10324939" y="6177057"/>
            <a:ext cx="1867061" cy="493712"/>
          </a:xfrm>
          <a:prstGeom prst="rect">
            <a:avLst/>
          </a:prstGeom>
          <a:noFill/>
          <a:ln>
            <a:noFill/>
          </a:ln>
        </p:spPr>
        <p:txBody>
          <a:bodyPr anchorCtr="0" anchor="t" bIns="45700" lIns="91425" spcFirstLastPara="1" rIns="91425" wrap="square" tIns="45700">
            <a:normAutofit lnSpcReduction="10000"/>
          </a:bodyPr>
          <a:lstStyle/>
          <a:p>
            <a:pPr indent="0" lvl="0" marL="0" marR="0" rtl="0" algn="l">
              <a:spcBef>
                <a:spcPts val="0"/>
              </a:spcBef>
              <a:spcAft>
                <a:spcPts val="0"/>
              </a:spcAft>
              <a:buClr>
                <a:srgbClr val="1186C3"/>
              </a:buClr>
              <a:buSzPts val="1680"/>
              <a:buFont typeface="Arial"/>
              <a:buNone/>
            </a:pPr>
            <a:r>
              <a:rPr b="0" i="0" lang="en-US" sz="1400" u="none" cap="none" strike="noStrike">
                <a:solidFill>
                  <a:schemeClr val="dk1"/>
                </a:solidFill>
                <a:latin typeface="Times New Roman"/>
                <a:ea typeface="Times New Roman"/>
                <a:cs typeface="Times New Roman"/>
                <a:sym typeface="Times New Roman"/>
              </a:rPr>
              <a:t>Dipendra Singh</a:t>
            </a:r>
            <a:endParaRPr/>
          </a:p>
          <a:p>
            <a:pPr indent="0" lvl="0" marL="0" marR="0" rtl="0" algn="l">
              <a:spcBef>
                <a:spcPts val="0"/>
              </a:spcBef>
              <a:spcAft>
                <a:spcPts val="0"/>
              </a:spcAft>
              <a:buClr>
                <a:srgbClr val="1186C3"/>
              </a:buClr>
              <a:buSzPts val="1680"/>
              <a:buFont typeface="Arial"/>
              <a:buNone/>
            </a:pPr>
            <a:r>
              <a:rPr b="0" i="0" lang="en-US" sz="1400" u="none" cap="none" strike="noStrike">
                <a:solidFill>
                  <a:schemeClr val="dk1"/>
                </a:solidFill>
                <a:latin typeface="Times New Roman"/>
                <a:ea typeface="Times New Roman"/>
                <a:cs typeface="Times New Roman"/>
                <a:sym typeface="Times New Roman"/>
              </a:rPr>
              <a:t>Dinansh Bhardwaj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idx="1" type="body"/>
          </p:nvPr>
        </p:nvSpPr>
        <p:spPr>
          <a:xfrm>
            <a:off x="1746393" y="981364"/>
            <a:ext cx="11074199" cy="630742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sz="1800">
                <a:latin typeface="Times New Roman"/>
                <a:ea typeface="Times New Roman"/>
                <a:cs typeface="Times New Roman"/>
                <a:sym typeface="Times New Roman"/>
              </a:rPr>
              <a:t>Q 5) How logs are managed?</a:t>
            </a:r>
            <a:endParaRPr>
              <a:latin typeface="Times New Roman"/>
              <a:ea typeface="Times New Roman"/>
              <a:cs typeface="Times New Roman"/>
              <a:sym typeface="Times New Roman"/>
            </a:endParaRPr>
          </a:p>
          <a:p>
            <a:pPr indent="0" lvl="0" marL="0" rtl="0" algn="l">
              <a:spcBef>
                <a:spcPts val="960"/>
              </a:spcBef>
              <a:spcAft>
                <a:spcPts val="0"/>
              </a:spcAft>
              <a:buSzPts val="1440"/>
              <a:buNone/>
            </a:pPr>
            <a:r>
              <a:rPr lang="en-US" sz="1800">
                <a:latin typeface="Times New Roman"/>
                <a:ea typeface="Times New Roman"/>
                <a:cs typeface="Times New Roman"/>
                <a:sym typeface="Times New Roman"/>
              </a:rPr>
              <a:t>	We are using different logs as per the steps that we follow in   validation and  </a:t>
            </a:r>
            <a:endParaRPr>
              <a:latin typeface="Times New Roman"/>
              <a:ea typeface="Times New Roman"/>
              <a:cs typeface="Times New Roman"/>
              <a:sym typeface="Times New Roman"/>
            </a:endParaRPr>
          </a:p>
          <a:p>
            <a:pPr indent="0" lvl="0" marL="0" rtl="0" algn="l">
              <a:spcBef>
                <a:spcPts val="960"/>
              </a:spcBef>
              <a:spcAft>
                <a:spcPts val="0"/>
              </a:spcAft>
              <a:buSzPts val="1440"/>
              <a:buNone/>
            </a:pPr>
            <a:r>
              <a:rPr lang="en-US" sz="1800">
                <a:latin typeface="Times New Roman"/>
                <a:ea typeface="Times New Roman"/>
                <a:cs typeface="Times New Roman"/>
                <a:sym typeface="Times New Roman"/>
              </a:rPr>
              <a:t>       modeling like File validation log , Data Insertion, Model Training log , prediction log etc.</a:t>
            </a:r>
            <a:endParaRPr/>
          </a:p>
          <a:p>
            <a:pPr indent="0" lvl="0" marL="0" rtl="0" algn="l">
              <a:spcBef>
                <a:spcPts val="960"/>
              </a:spcBef>
              <a:spcAft>
                <a:spcPts val="0"/>
              </a:spcAft>
              <a:buSzPts val="1440"/>
              <a:buNone/>
            </a:pPr>
            <a:r>
              <a:t/>
            </a:r>
            <a:endParaRPr>
              <a:latin typeface="Times New Roman"/>
              <a:ea typeface="Times New Roman"/>
              <a:cs typeface="Times New Roman"/>
              <a:sym typeface="Times New Roman"/>
            </a:endParaRPr>
          </a:p>
          <a:p>
            <a:pPr indent="0" lvl="0" marL="0" rtl="0" algn="l">
              <a:spcBef>
                <a:spcPts val="960"/>
              </a:spcBef>
              <a:spcAft>
                <a:spcPts val="0"/>
              </a:spcAft>
              <a:buSzPts val="1440"/>
              <a:buNone/>
            </a:pPr>
            <a:r>
              <a:rPr lang="en-US" sz="1800">
                <a:latin typeface="Times New Roman"/>
                <a:ea typeface="Times New Roman"/>
                <a:cs typeface="Times New Roman"/>
                <a:sym typeface="Times New Roman"/>
              </a:rPr>
              <a:t>Q 6) What techniques were you using for data pre-processing?</a:t>
            </a:r>
            <a:endParaRPr>
              <a:latin typeface="Times New Roman"/>
              <a:ea typeface="Times New Roman"/>
              <a:cs typeface="Times New Roman"/>
              <a:sym typeface="Times New Roman"/>
            </a:endParaRPr>
          </a:p>
          <a:p>
            <a:pPr indent="-285750" lvl="1" marL="742950" rtl="0" algn="l">
              <a:spcBef>
                <a:spcPts val="960"/>
              </a:spcBef>
              <a:spcAft>
                <a:spcPts val="0"/>
              </a:spcAft>
              <a:buSzPts val="1440"/>
              <a:buChar char="▶"/>
            </a:pPr>
            <a:r>
              <a:rPr lang="en-US">
                <a:latin typeface="Times New Roman"/>
                <a:ea typeface="Times New Roman"/>
                <a:cs typeface="Times New Roman"/>
                <a:sym typeface="Times New Roman"/>
              </a:rPr>
              <a:t>Removing unwanted attributes</a:t>
            </a:r>
            <a:endParaRPr>
              <a:latin typeface="Times New Roman"/>
              <a:ea typeface="Times New Roman"/>
              <a:cs typeface="Times New Roman"/>
              <a:sym typeface="Times New Roman"/>
            </a:endParaRPr>
          </a:p>
          <a:p>
            <a:pPr indent="-285750" lvl="1" marL="742950" rtl="0" algn="l">
              <a:spcBef>
                <a:spcPts val="960"/>
              </a:spcBef>
              <a:spcAft>
                <a:spcPts val="0"/>
              </a:spcAft>
              <a:buSzPts val="1440"/>
              <a:buChar char="▶"/>
            </a:pPr>
            <a:r>
              <a:rPr lang="en-US">
                <a:latin typeface="Times New Roman"/>
                <a:ea typeface="Times New Roman"/>
                <a:cs typeface="Times New Roman"/>
                <a:sym typeface="Times New Roman"/>
              </a:rPr>
              <a:t>Visualizing  relation of independent variables with each other and output variables</a:t>
            </a:r>
            <a:endParaRPr>
              <a:latin typeface="Times New Roman"/>
              <a:ea typeface="Times New Roman"/>
              <a:cs typeface="Times New Roman"/>
              <a:sym typeface="Times New Roman"/>
            </a:endParaRPr>
          </a:p>
          <a:p>
            <a:pPr indent="-285750" lvl="1" marL="742950" rtl="0" algn="l">
              <a:spcBef>
                <a:spcPts val="960"/>
              </a:spcBef>
              <a:spcAft>
                <a:spcPts val="0"/>
              </a:spcAft>
              <a:buSzPts val="1440"/>
              <a:buChar char="▶"/>
            </a:pPr>
            <a:r>
              <a:rPr lang="en-US">
                <a:latin typeface="Times New Roman"/>
                <a:ea typeface="Times New Roman"/>
                <a:cs typeface="Times New Roman"/>
                <a:sym typeface="Times New Roman"/>
              </a:rPr>
              <a:t>Checking and changing Distribution of continuous values</a:t>
            </a:r>
            <a:endParaRPr>
              <a:latin typeface="Times New Roman"/>
              <a:ea typeface="Times New Roman"/>
              <a:cs typeface="Times New Roman"/>
              <a:sym typeface="Times New Roman"/>
            </a:endParaRPr>
          </a:p>
          <a:p>
            <a:pPr indent="-285750" lvl="1" marL="742950" rtl="0" algn="l">
              <a:spcBef>
                <a:spcPts val="960"/>
              </a:spcBef>
              <a:spcAft>
                <a:spcPts val="0"/>
              </a:spcAft>
              <a:buSzPts val="1440"/>
              <a:buChar char="▶"/>
            </a:pPr>
            <a:r>
              <a:rPr lang="en-US">
                <a:latin typeface="Times New Roman"/>
                <a:ea typeface="Times New Roman"/>
                <a:cs typeface="Times New Roman"/>
                <a:sym typeface="Times New Roman"/>
              </a:rPr>
              <a:t>Removing outliers</a:t>
            </a:r>
            <a:endParaRPr>
              <a:latin typeface="Times New Roman"/>
              <a:ea typeface="Times New Roman"/>
              <a:cs typeface="Times New Roman"/>
              <a:sym typeface="Times New Roman"/>
            </a:endParaRPr>
          </a:p>
          <a:p>
            <a:pPr indent="-285750" lvl="1" marL="742950" rtl="0" algn="l">
              <a:spcBef>
                <a:spcPts val="960"/>
              </a:spcBef>
              <a:spcAft>
                <a:spcPts val="0"/>
              </a:spcAft>
              <a:buSzPts val="1440"/>
              <a:buChar char="▶"/>
            </a:pPr>
            <a:r>
              <a:rPr lang="en-US">
                <a:latin typeface="Times New Roman"/>
                <a:ea typeface="Times New Roman"/>
                <a:cs typeface="Times New Roman"/>
                <a:sym typeface="Times New Roman"/>
              </a:rPr>
              <a:t>Cleaning data and imputing if null values are present. </a:t>
            </a:r>
            <a:endParaRPr>
              <a:latin typeface="Times New Roman"/>
              <a:ea typeface="Times New Roman"/>
              <a:cs typeface="Times New Roman"/>
              <a:sym typeface="Times New Roman"/>
            </a:endParaRPr>
          </a:p>
          <a:p>
            <a:pPr indent="-285750" lvl="1" marL="742950" rtl="0" algn="l">
              <a:spcBef>
                <a:spcPts val="960"/>
              </a:spcBef>
              <a:spcAft>
                <a:spcPts val="0"/>
              </a:spcAft>
              <a:buSzPts val="1440"/>
              <a:buChar char="▶"/>
            </a:pPr>
            <a:r>
              <a:rPr lang="en-US">
                <a:latin typeface="Times New Roman"/>
                <a:ea typeface="Times New Roman"/>
                <a:cs typeface="Times New Roman"/>
                <a:sym typeface="Times New Roman"/>
              </a:rPr>
              <a:t>Converting categorical data into numeric values.</a:t>
            </a:r>
            <a:endParaRPr>
              <a:latin typeface="Times New Roman"/>
              <a:ea typeface="Times New Roman"/>
              <a:cs typeface="Times New Roman"/>
              <a:sym typeface="Times New Roman"/>
            </a:endParaRPr>
          </a:p>
          <a:p>
            <a:pPr indent="-194309" lvl="1" marL="742950" rtl="0" algn="l">
              <a:spcBef>
                <a:spcPts val="960"/>
              </a:spcBef>
              <a:spcAft>
                <a:spcPts val="0"/>
              </a:spcAft>
              <a:buSzPts val="1440"/>
              <a:buNone/>
            </a:pPr>
            <a:r>
              <a:t/>
            </a:r>
            <a:endParaRPr>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idx="1" type="body"/>
          </p:nvPr>
        </p:nvSpPr>
        <p:spPr>
          <a:xfrm>
            <a:off x="1602385" y="462029"/>
            <a:ext cx="10765106" cy="593394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40"/>
              <a:buNone/>
            </a:pPr>
            <a:r>
              <a:rPr lang="en-US" sz="1800">
                <a:latin typeface="Times New Roman"/>
                <a:ea typeface="Times New Roman"/>
                <a:cs typeface="Times New Roman"/>
                <a:sym typeface="Times New Roman"/>
              </a:rPr>
              <a:t>Q 7) How training was done or what models were used?</a:t>
            </a:r>
            <a:endParaRPr>
              <a:latin typeface="Times New Roman"/>
              <a:ea typeface="Times New Roman"/>
              <a:cs typeface="Times New Roman"/>
              <a:sym typeface="Times New Roman"/>
            </a:endParaRPr>
          </a:p>
          <a:p>
            <a:pPr indent="-285750" lvl="0" marL="285750" rtl="0" algn="l">
              <a:spcBef>
                <a:spcPts val="960"/>
              </a:spcBef>
              <a:spcAft>
                <a:spcPts val="0"/>
              </a:spcAft>
              <a:buSzPts val="1440"/>
              <a:buChar char="▶"/>
            </a:pPr>
            <a:r>
              <a:rPr lang="en-US" sz="1800">
                <a:latin typeface="Times New Roman"/>
                <a:ea typeface="Times New Roman"/>
                <a:cs typeface="Times New Roman"/>
                <a:sym typeface="Times New Roman"/>
              </a:rPr>
              <a:t>Before diving the data in training and validation set we performed splitting of data in train and test</a:t>
            </a:r>
            <a:endParaRPr>
              <a:latin typeface="Times New Roman"/>
              <a:ea typeface="Times New Roman"/>
              <a:cs typeface="Times New Roman"/>
              <a:sym typeface="Times New Roman"/>
            </a:endParaRPr>
          </a:p>
          <a:p>
            <a:pPr indent="-285750" lvl="0" marL="285750" rtl="0" algn="l">
              <a:spcBef>
                <a:spcPts val="960"/>
              </a:spcBef>
              <a:spcAft>
                <a:spcPts val="0"/>
              </a:spcAft>
              <a:buSzPts val="1440"/>
              <a:buChar char="▶"/>
            </a:pPr>
            <a:r>
              <a:rPr lang="en-US" sz="1800">
                <a:latin typeface="Times New Roman"/>
                <a:ea typeface="Times New Roman"/>
                <a:cs typeface="Times New Roman"/>
                <a:sym typeface="Times New Roman"/>
              </a:rPr>
              <a:t>As per split the training and validation data were divided.</a:t>
            </a:r>
            <a:endParaRPr>
              <a:latin typeface="Times New Roman"/>
              <a:ea typeface="Times New Roman"/>
              <a:cs typeface="Times New Roman"/>
              <a:sym typeface="Times New Roman"/>
            </a:endParaRPr>
          </a:p>
          <a:p>
            <a:pPr indent="-285750" lvl="0" marL="285750" rtl="0" algn="l">
              <a:spcBef>
                <a:spcPts val="960"/>
              </a:spcBef>
              <a:spcAft>
                <a:spcPts val="0"/>
              </a:spcAft>
              <a:buSzPts val="1440"/>
              <a:buChar char="▶"/>
            </a:pPr>
            <a:r>
              <a:rPr lang="en-US" sz="1800">
                <a:latin typeface="Times New Roman"/>
                <a:ea typeface="Times New Roman"/>
                <a:cs typeface="Times New Roman"/>
                <a:sym typeface="Times New Roman"/>
              </a:rPr>
              <a:t>Algorithms like KNeighbor, random forest, Decision tree, Gradient Boosting regression were used based </a:t>
            </a:r>
            <a:endParaRPr/>
          </a:p>
          <a:p>
            <a:pPr indent="0" lvl="0" marL="0" rtl="0" algn="l">
              <a:spcBef>
                <a:spcPts val="960"/>
              </a:spcBef>
              <a:spcAft>
                <a:spcPts val="0"/>
              </a:spcAft>
              <a:buSzPts val="1440"/>
              <a:buNone/>
            </a:pPr>
            <a:r>
              <a:rPr lang="en-US" sz="1800">
                <a:latin typeface="Times New Roman"/>
                <a:ea typeface="Times New Roman"/>
                <a:cs typeface="Times New Roman"/>
                <a:sym typeface="Times New Roman"/>
              </a:rPr>
              <a:t>     on the accuracy final model  we choose Random Forest.</a:t>
            </a:r>
            <a:endParaRPr/>
          </a:p>
          <a:p>
            <a:pPr indent="0" lvl="0" marL="0" rtl="0" algn="l">
              <a:spcBef>
                <a:spcPts val="960"/>
              </a:spcBef>
              <a:spcAft>
                <a:spcPts val="0"/>
              </a:spcAft>
              <a:buSzPts val="1440"/>
              <a:buNone/>
            </a:pPr>
            <a:r>
              <a:t/>
            </a:r>
            <a:endParaRPr sz="1800">
              <a:latin typeface="Times New Roman"/>
              <a:ea typeface="Times New Roman"/>
              <a:cs typeface="Times New Roman"/>
              <a:sym typeface="Times New Roman"/>
            </a:endParaRPr>
          </a:p>
          <a:p>
            <a:pPr indent="0" lvl="0" marL="0" rtl="0" algn="l">
              <a:spcBef>
                <a:spcPts val="960"/>
              </a:spcBef>
              <a:spcAft>
                <a:spcPts val="0"/>
              </a:spcAft>
              <a:buSzPts val="1440"/>
              <a:buNone/>
            </a:pPr>
            <a:r>
              <a:rPr lang="en-US" sz="1800">
                <a:latin typeface="Times New Roman"/>
                <a:ea typeface="Times New Roman"/>
                <a:cs typeface="Times New Roman"/>
                <a:sym typeface="Times New Roman"/>
              </a:rPr>
              <a:t>Q 8) How Prediction was done?</a:t>
            </a:r>
            <a:endParaRPr/>
          </a:p>
          <a:p>
            <a:pPr indent="-285750" lvl="0" marL="285750" rtl="0" algn="l">
              <a:spcBef>
                <a:spcPts val="960"/>
              </a:spcBef>
              <a:spcAft>
                <a:spcPts val="0"/>
              </a:spcAft>
              <a:buSzPts val="1440"/>
              <a:buChar char="▶"/>
            </a:pPr>
            <a:r>
              <a:rPr lang="en-US" sz="1800">
                <a:latin typeface="Times New Roman"/>
                <a:ea typeface="Times New Roman"/>
                <a:cs typeface="Times New Roman"/>
                <a:sym typeface="Times New Roman"/>
              </a:rPr>
              <a:t>I had test data so applied the model on that and base on the accuracy score.</a:t>
            </a:r>
            <a:endParaRPr/>
          </a:p>
          <a:p>
            <a:pPr indent="0" lvl="0" marL="0" rtl="0" algn="l">
              <a:spcBef>
                <a:spcPts val="960"/>
              </a:spcBef>
              <a:spcAft>
                <a:spcPts val="0"/>
              </a:spcAft>
              <a:buSzPts val="144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idx="1" type="body"/>
          </p:nvPr>
        </p:nvSpPr>
        <p:spPr>
          <a:xfrm>
            <a:off x="1838757" y="1621366"/>
            <a:ext cx="11125715" cy="3615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40"/>
              <a:buNone/>
            </a:pPr>
            <a:r>
              <a:rPr lang="en-US" sz="1800">
                <a:latin typeface="Times New Roman"/>
                <a:ea typeface="Times New Roman"/>
                <a:cs typeface="Times New Roman"/>
                <a:sym typeface="Times New Roman"/>
              </a:rPr>
              <a:t>Q 9) What are the different stages of deployment?</a:t>
            </a:r>
            <a:endParaRPr>
              <a:latin typeface="Times New Roman"/>
              <a:ea typeface="Times New Roman"/>
              <a:cs typeface="Times New Roman"/>
              <a:sym typeface="Times New Roman"/>
            </a:endParaRPr>
          </a:p>
          <a:p>
            <a:pPr indent="-285750" lvl="1" marL="742950" rtl="0" algn="l">
              <a:spcBef>
                <a:spcPts val="960"/>
              </a:spcBef>
              <a:spcAft>
                <a:spcPts val="0"/>
              </a:spcAft>
              <a:buSzPts val="1440"/>
              <a:buChar char="▶"/>
            </a:pPr>
            <a:r>
              <a:rPr lang="en-US">
                <a:latin typeface="Times New Roman"/>
                <a:ea typeface="Times New Roman"/>
                <a:cs typeface="Times New Roman"/>
                <a:sym typeface="Times New Roman"/>
              </a:rPr>
              <a:t>When the model is ready we deploy it  in  Heroku.</a:t>
            </a:r>
            <a:endParaRPr/>
          </a:p>
          <a:p>
            <a:pPr indent="-194310" lvl="0" marL="285750" rtl="0" algn="l">
              <a:spcBef>
                <a:spcPts val="960"/>
              </a:spcBef>
              <a:spcAft>
                <a:spcPts val="0"/>
              </a:spcAft>
              <a:buSzPts val="1440"/>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idx="1" type="body"/>
          </p:nvPr>
        </p:nvSpPr>
        <p:spPr>
          <a:xfrm>
            <a:off x="2476067" y="1138381"/>
            <a:ext cx="8534400" cy="545742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040"/>
              </a:spcBef>
              <a:spcAft>
                <a:spcPts val="0"/>
              </a:spcAft>
              <a:buSzPts val="1760"/>
              <a:buNone/>
            </a:pPr>
            <a:r>
              <a:rPr b="1" lang="en-US" sz="2200">
                <a:latin typeface="Times New Roman"/>
                <a:ea typeface="Times New Roman"/>
                <a:cs typeface="Times New Roman"/>
                <a:sym typeface="Times New Roman"/>
              </a:rPr>
              <a:t>Objective</a:t>
            </a:r>
            <a:r>
              <a:rPr lang="en-US" sz="22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457200" rtl="0" algn="l">
              <a:spcBef>
                <a:spcPts val="0"/>
              </a:spcBef>
              <a:spcAft>
                <a:spcPts val="0"/>
              </a:spcAft>
              <a:buSzPts val="1440"/>
              <a:buNone/>
            </a:pPr>
            <a:r>
              <a:rPr lang="en-US">
                <a:latin typeface="Times New Roman"/>
                <a:ea typeface="Times New Roman"/>
                <a:cs typeface="Times New Roman"/>
                <a:sym typeface="Times New Roman"/>
              </a:rPr>
              <a:t>Nowadays, shopping malls and Big Marts keep track of individual item sales data in order to forecast future client demand and adjust inventory management. In a data warehouse, these data stores hold a significant amount of consumer information and particular item details. By mining the data store from the data warehouse, more anomalies and common patterns can be discovered.</a:t>
            </a:r>
            <a:endParaRPr/>
          </a:p>
          <a:p>
            <a:pPr indent="0" lvl="0" marL="0" rtl="0" algn="l">
              <a:spcBef>
                <a:spcPts val="1040"/>
              </a:spcBef>
              <a:spcAft>
                <a:spcPts val="0"/>
              </a:spcAft>
              <a:buSzPts val="1760"/>
              <a:buNone/>
            </a:pPr>
            <a:r>
              <a:rPr b="1" lang="en-US" sz="2200">
                <a:latin typeface="Times New Roman"/>
                <a:ea typeface="Times New Roman"/>
                <a:cs typeface="Times New Roman"/>
                <a:sym typeface="Times New Roman"/>
              </a:rPr>
              <a:t>Benefits</a:t>
            </a:r>
            <a:r>
              <a:rPr lang="en-US" sz="220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Analyze all the challenges that may faced by </a:t>
            </a:r>
            <a:r>
              <a:rPr b="0" i="0" lang="en-US">
                <a:latin typeface="Times New Roman"/>
                <a:ea typeface="Times New Roman"/>
                <a:cs typeface="Times New Roman"/>
                <a:sym typeface="Times New Roman"/>
              </a:rPr>
              <a:t>Ecommerce </a:t>
            </a:r>
            <a:r>
              <a:rPr lang="en-US">
                <a:latin typeface="Times New Roman"/>
                <a:ea typeface="Times New Roman"/>
                <a:cs typeface="Times New Roman"/>
                <a:sym typeface="Times New Roman"/>
              </a:rPr>
              <a:t>companies.</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Analysis of w</a:t>
            </a:r>
            <a:r>
              <a:rPr b="0" i="0" lang="en-US">
                <a:latin typeface="Times New Roman"/>
                <a:ea typeface="Times New Roman"/>
                <a:cs typeface="Times New Roman"/>
                <a:sym typeface="Times New Roman"/>
              </a:rPr>
              <a:t>hat are the brands or products which is sold the most</a:t>
            </a:r>
            <a:r>
              <a:rPr lang="en-US">
                <a:latin typeface="Times New Roman"/>
                <a:ea typeface="Times New Roman"/>
                <a:cs typeface="Times New Roman"/>
                <a:sym typeface="Times New Roman"/>
              </a:rPr>
              <a:t>.</a:t>
            </a:r>
            <a:endParaRPr/>
          </a:p>
          <a:p>
            <a:pPr indent="-285750" lvl="1" marL="742950" rtl="0" algn="l">
              <a:spcBef>
                <a:spcPts val="960"/>
              </a:spcBef>
              <a:spcAft>
                <a:spcPts val="0"/>
              </a:spcAft>
              <a:buSzPts val="1440"/>
              <a:buFont typeface="Noto Sans Symbols"/>
              <a:buChar char="⮚"/>
            </a:pPr>
            <a:r>
              <a:rPr b="0" i="0" lang="en-US">
                <a:latin typeface="Times New Roman"/>
                <a:ea typeface="Times New Roman"/>
                <a:cs typeface="Times New Roman"/>
                <a:sym typeface="Times New Roman"/>
              </a:rPr>
              <a:t>This helps sales team to understand which product to sell &amp; which product to promote &amp; other such kind of things.</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Helps in easy flow for managing resources.</a:t>
            </a:r>
            <a:endParaRPr>
              <a:latin typeface="Times New Roman"/>
              <a:ea typeface="Times New Roman"/>
              <a:cs typeface="Times New Roman"/>
              <a:sym typeface="Times New Roman"/>
            </a:endParaRPr>
          </a:p>
          <a:p>
            <a:pPr indent="0" lvl="1" marL="457200" rtl="0" algn="l">
              <a:spcBef>
                <a:spcPts val="960"/>
              </a:spcBef>
              <a:spcAft>
                <a:spcPts val="0"/>
              </a:spcAft>
              <a:buSzPts val="1440"/>
              <a:buNone/>
            </a:pPr>
            <a:r>
              <a:t/>
            </a:r>
            <a:endParaRPr>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latin typeface="Times New Roman"/>
              <a:ea typeface="Times New Roman"/>
              <a:cs typeface="Times New Roman"/>
              <a:sym typeface="Times New Roman"/>
            </a:endParaRPr>
          </a:p>
          <a:p>
            <a:pPr indent="-184150" lvl="0" marL="285750" rtl="0" algn="l">
              <a:spcBef>
                <a:spcPts val="1000"/>
              </a:spcBef>
              <a:spcAft>
                <a:spcPts val="0"/>
              </a:spcAft>
              <a:buSzPts val="160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1" type="body"/>
          </p:nvPr>
        </p:nvSpPr>
        <p:spPr>
          <a:xfrm>
            <a:off x="2725448" y="571500"/>
            <a:ext cx="8534400" cy="571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760"/>
              <a:buNone/>
            </a:pPr>
            <a:r>
              <a:rPr lang="en-US" sz="2200">
                <a:latin typeface="Times New Roman"/>
                <a:ea typeface="Times New Roman"/>
                <a:cs typeface="Times New Roman"/>
                <a:sym typeface="Times New Roman"/>
              </a:rPr>
              <a:t>Data Sharing Agreement :</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Sample file name (ex Train.csv)</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Length of date stamp(8 digits)</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Length of time stamp(6 digits)</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Number of Columns</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Column names </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Column data type</a:t>
            </a:r>
            <a:endParaRPr>
              <a:latin typeface="Times New Roman"/>
              <a:ea typeface="Times New Roman"/>
              <a:cs typeface="Times New Roman"/>
              <a:sym typeface="Times New Roman"/>
            </a:endParaRPr>
          </a:p>
          <a:p>
            <a:pPr indent="-184150" lvl="0" marL="285750" rtl="0" algn="l">
              <a:spcBef>
                <a:spcPts val="1000"/>
              </a:spcBef>
              <a:spcAft>
                <a:spcPts val="0"/>
              </a:spcAft>
              <a:buSzPts val="160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idx="1" type="body"/>
          </p:nvPr>
        </p:nvSpPr>
        <p:spPr>
          <a:xfrm>
            <a:off x="1828800" y="872328"/>
            <a:ext cx="8534400" cy="2058771"/>
          </a:xfrm>
          <a:prstGeom prst="rect">
            <a:avLst/>
          </a:prstGeom>
          <a:noFill/>
          <a:ln>
            <a:noFill/>
          </a:ln>
        </p:spPr>
        <p:txBody>
          <a:bodyPr anchorCtr="0" anchor="ctr" bIns="45700" lIns="91425" spcFirstLastPara="1" rIns="91425" wrap="square" tIns="45700">
            <a:normAutofit/>
          </a:bodyPr>
          <a:lstStyle/>
          <a:p>
            <a:pPr indent="0" lvl="8" marL="3657600" rtl="0" algn="l">
              <a:spcBef>
                <a:spcPts val="0"/>
              </a:spcBef>
              <a:spcAft>
                <a:spcPts val="0"/>
              </a:spcAft>
              <a:buSzPts val="1760"/>
              <a:buNone/>
            </a:pPr>
            <a:r>
              <a:rPr lang="en-US" sz="2200">
                <a:latin typeface="Times New Roman"/>
                <a:ea typeface="Times New Roman"/>
                <a:cs typeface="Times New Roman"/>
                <a:sym typeface="Times New Roman"/>
              </a:rPr>
              <a:t>Architecture</a:t>
            </a:r>
            <a:endParaRPr>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p:txBody>
      </p:sp>
      <p:pic>
        <p:nvPicPr>
          <p:cNvPr id="160" name="Google Shape;160;p22"/>
          <p:cNvPicPr preferRelativeResize="0"/>
          <p:nvPr/>
        </p:nvPicPr>
        <p:blipFill rotWithShape="1">
          <a:blip r:embed="rId3">
            <a:alphaModFix/>
          </a:blip>
          <a:srcRect b="0" l="0" r="0" t="0"/>
          <a:stretch/>
        </p:blipFill>
        <p:spPr>
          <a:xfrm>
            <a:off x="2562407" y="1901713"/>
            <a:ext cx="8323332" cy="40266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1" type="body"/>
          </p:nvPr>
        </p:nvSpPr>
        <p:spPr>
          <a:xfrm>
            <a:off x="1828800" y="423450"/>
            <a:ext cx="8534400" cy="601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760"/>
              <a:buNone/>
            </a:pPr>
            <a:r>
              <a:rPr lang="en-US" sz="2200">
                <a:latin typeface="Times New Roman"/>
                <a:ea typeface="Times New Roman"/>
                <a:cs typeface="Times New Roman"/>
                <a:sym typeface="Times New Roman"/>
              </a:rPr>
              <a:t>Data Validation and Data Transformation :</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Name Validation - Validation of files name as per the DSA. We have created a regex pattern for validation. Once we upload the data we check the data is correct or not if it has any minor wrong data then we decided to delete it or make some changes to make them correct.“</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Number of Columns – total 14 columns are present, we deleted some unwanted columns and if columns don’t have any relation with target column then we have deleted the column.“</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Name of Columns - The name of the columns is validated and should be the same as given in the file.</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Null values in columns - If any of the columns in a file have all the values as NULL or missing, we handled those rows coz we had not any chances to change those data or add any values.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idx="1" type="body"/>
          </p:nvPr>
        </p:nvSpPr>
        <p:spPr>
          <a:xfrm>
            <a:off x="1912647" y="215721"/>
            <a:ext cx="11009805" cy="642655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760"/>
              <a:buNone/>
            </a:pPr>
            <a:r>
              <a:rPr lang="en-US" sz="2200">
                <a:latin typeface="Times New Roman"/>
                <a:ea typeface="Times New Roman"/>
                <a:cs typeface="Times New Roman"/>
                <a:sym typeface="Times New Roman"/>
              </a:rPr>
              <a:t>Model Training:</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Data downloaded from Kaggle :</a:t>
            </a:r>
            <a:endParaRPr>
              <a:latin typeface="Times New Roman"/>
              <a:ea typeface="Times New Roman"/>
              <a:cs typeface="Times New Roman"/>
              <a:sym typeface="Times New Roman"/>
            </a:endParaRPr>
          </a:p>
          <a:p>
            <a:pPr indent="0" lvl="2" marL="914400" rtl="0" algn="l">
              <a:spcBef>
                <a:spcPts val="960"/>
              </a:spcBef>
              <a:spcAft>
                <a:spcPts val="0"/>
              </a:spcAft>
              <a:buSzPts val="1440"/>
              <a:buNone/>
            </a:pPr>
            <a:r>
              <a:rPr lang="en-US" sz="1800">
                <a:latin typeface="Times New Roman"/>
                <a:ea typeface="Times New Roman"/>
                <a:cs typeface="Times New Roman"/>
                <a:sym typeface="Times New Roman"/>
              </a:rPr>
              <a:t>     The downloaded data from Kaggle is exported in csv format for model training</a:t>
            </a:r>
            <a:endParaRPr>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Data Preprocessing   </a:t>
            </a:r>
            <a:endParaRPr>
              <a:latin typeface="Times New Roman"/>
              <a:ea typeface="Times New Roman"/>
              <a:cs typeface="Times New Roman"/>
              <a:sym typeface="Times New Roman"/>
            </a:endParaRPr>
          </a:p>
          <a:p>
            <a:pPr indent="-285750" lvl="2" marL="1200150" rtl="0" algn="l">
              <a:spcBef>
                <a:spcPts val="960"/>
              </a:spcBef>
              <a:spcAft>
                <a:spcPts val="0"/>
              </a:spcAft>
              <a:buSzPts val="1440"/>
              <a:buFont typeface="Noto Sans Symbols"/>
              <a:buChar char="▪"/>
            </a:pPr>
            <a:r>
              <a:rPr lang="en-US" sz="1800">
                <a:latin typeface="Times New Roman"/>
                <a:ea typeface="Times New Roman"/>
                <a:cs typeface="Times New Roman"/>
                <a:sym typeface="Times New Roman"/>
              </a:rPr>
              <a:t>Performing EDA to get insight of data like  identifying distribution , outliers ,trend</a:t>
            </a:r>
            <a:endParaRPr>
              <a:latin typeface="Times New Roman"/>
              <a:ea typeface="Times New Roman"/>
              <a:cs typeface="Times New Roman"/>
              <a:sym typeface="Times New Roman"/>
            </a:endParaRPr>
          </a:p>
          <a:p>
            <a:pPr indent="0" lvl="2" marL="914400" rtl="0" algn="l">
              <a:spcBef>
                <a:spcPts val="960"/>
              </a:spcBef>
              <a:spcAft>
                <a:spcPts val="0"/>
              </a:spcAft>
              <a:buSzPts val="1440"/>
              <a:buNone/>
            </a:pPr>
            <a:r>
              <a:rPr lang="en-US" sz="1800">
                <a:latin typeface="Times New Roman"/>
                <a:ea typeface="Times New Roman"/>
                <a:cs typeface="Times New Roman"/>
                <a:sym typeface="Times New Roman"/>
              </a:rPr>
              <a:t>      among data etc.</a:t>
            </a:r>
            <a:endParaRPr sz="1800">
              <a:latin typeface="Times New Roman"/>
              <a:ea typeface="Times New Roman"/>
              <a:cs typeface="Times New Roman"/>
              <a:sym typeface="Times New Roman"/>
            </a:endParaRPr>
          </a:p>
          <a:p>
            <a:pPr indent="-285750" lvl="2" marL="1200150" rtl="0" algn="l">
              <a:spcBef>
                <a:spcPts val="960"/>
              </a:spcBef>
              <a:spcAft>
                <a:spcPts val="0"/>
              </a:spcAft>
              <a:buSzPts val="1440"/>
              <a:buFont typeface="Noto Sans Symbols"/>
              <a:buChar char="▪"/>
            </a:pPr>
            <a:r>
              <a:rPr lang="en-US" sz="1800">
                <a:latin typeface="Times New Roman"/>
                <a:ea typeface="Times New Roman"/>
                <a:cs typeface="Times New Roman"/>
                <a:sym typeface="Times New Roman"/>
              </a:rPr>
              <a:t>Check for null values in the columns. If present impute the null values.</a:t>
            </a:r>
            <a:endParaRPr sz="1800">
              <a:latin typeface="Times New Roman"/>
              <a:ea typeface="Times New Roman"/>
              <a:cs typeface="Times New Roman"/>
              <a:sym typeface="Times New Roman"/>
            </a:endParaRPr>
          </a:p>
          <a:p>
            <a:pPr indent="-285750" lvl="2" marL="1200150" rtl="0" algn="l">
              <a:spcBef>
                <a:spcPts val="960"/>
              </a:spcBef>
              <a:spcAft>
                <a:spcPts val="0"/>
              </a:spcAft>
              <a:buSzPts val="1440"/>
              <a:buFont typeface="Noto Sans Symbols"/>
              <a:buChar char="▪"/>
            </a:pPr>
            <a:r>
              <a:rPr lang="en-US" sz="1800">
                <a:latin typeface="Times New Roman"/>
                <a:ea typeface="Times New Roman"/>
                <a:cs typeface="Times New Roman"/>
                <a:sym typeface="Times New Roman"/>
              </a:rPr>
              <a:t>Encode the categorical values with numeric values.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idx="1" type="body"/>
          </p:nvPr>
        </p:nvSpPr>
        <p:spPr>
          <a:xfrm>
            <a:off x="1828800" y="738925"/>
            <a:ext cx="8534400" cy="5380149"/>
          </a:xfrm>
          <a:prstGeom prst="rect">
            <a:avLst/>
          </a:prstGeom>
          <a:noFill/>
          <a:ln>
            <a:noFill/>
          </a:ln>
        </p:spPr>
        <p:txBody>
          <a:bodyPr anchorCtr="0" anchor="ctr" bIns="45700" lIns="91425" spcFirstLastPara="1" rIns="91425" wrap="square" tIns="45700">
            <a:normAutofit/>
          </a:bodyPr>
          <a:lstStyle/>
          <a:p>
            <a:pPr indent="-285750" lvl="1"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Model Selection – before the model selection we split the data in training and testing set. The applied many algorithms like – Linear regression, random forest, Gradient Boosting, ,Decision Tree Support vector regressor from that we got 69% of accuracy with Gradient Boosting Regressor. Then for improving the accuracy we tried hyperparameter tunning but we did not get any big difference so we saved model.</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idx="1" type="body"/>
          </p:nvPr>
        </p:nvSpPr>
        <p:spPr>
          <a:xfrm>
            <a:off x="1828800" y="255967"/>
            <a:ext cx="8534400" cy="6346065"/>
          </a:xfrm>
          <a:prstGeom prst="rect">
            <a:avLst/>
          </a:prstGeom>
          <a:noFill/>
          <a:ln>
            <a:noFill/>
          </a:ln>
        </p:spPr>
        <p:txBody>
          <a:bodyPr anchorCtr="0" anchor="ctr" bIns="45700" lIns="91425" spcFirstLastPara="1" rIns="91425" wrap="square" tIns="45700">
            <a:normAutofit/>
          </a:bodyPr>
          <a:lstStyle/>
          <a:p>
            <a:pPr indent="-184150" lvl="0" marL="285750" rtl="0" algn="l">
              <a:spcBef>
                <a:spcPts val="0"/>
              </a:spcBef>
              <a:spcAft>
                <a:spcPts val="0"/>
              </a:spcAft>
              <a:buSzPts val="1600"/>
              <a:buNone/>
            </a:pPr>
            <a:r>
              <a:t/>
            </a:r>
            <a:endParaRPr>
              <a:latin typeface="Times New Roman"/>
              <a:ea typeface="Times New Roman"/>
              <a:cs typeface="Times New Roman"/>
              <a:sym typeface="Times New Roman"/>
            </a:endParaRPr>
          </a:p>
          <a:p>
            <a:pPr indent="0" lvl="0" marL="0" rtl="0" algn="l">
              <a:spcBef>
                <a:spcPts val="1040"/>
              </a:spcBef>
              <a:spcAft>
                <a:spcPts val="0"/>
              </a:spcAft>
              <a:buSzPts val="1760"/>
              <a:buNone/>
            </a:pPr>
            <a:r>
              <a:rPr lang="en-US" sz="2200">
                <a:latin typeface="Times New Roman"/>
                <a:ea typeface="Times New Roman"/>
                <a:cs typeface="Times New Roman"/>
                <a:sym typeface="Times New Roman"/>
              </a:rPr>
              <a:t>Prediction:</a:t>
            </a:r>
            <a:endParaRPr sz="2200">
              <a:latin typeface="Times New Roman"/>
              <a:ea typeface="Times New Roman"/>
              <a:cs typeface="Times New Roman"/>
              <a:sym typeface="Times New Roman"/>
            </a:endParaRPr>
          </a:p>
          <a:p>
            <a:pPr indent="-285750" lvl="2" marL="742950" rtl="0" algn="l">
              <a:spcBef>
                <a:spcPts val="960"/>
              </a:spcBef>
              <a:spcAft>
                <a:spcPts val="0"/>
              </a:spcAft>
              <a:buSzPts val="1440"/>
              <a:buFont typeface="Noto Sans Symbols"/>
              <a:buChar char="⮚"/>
            </a:pPr>
            <a:r>
              <a:rPr lang="en-US">
                <a:latin typeface="Times New Roman"/>
                <a:ea typeface="Times New Roman"/>
                <a:cs typeface="Times New Roman"/>
                <a:sym typeface="Times New Roman"/>
              </a:rPr>
              <a:t>Then we had a set of test data which I had created while splitting.</a:t>
            </a:r>
            <a:endParaRPr>
              <a:latin typeface="Times New Roman"/>
              <a:ea typeface="Times New Roman"/>
              <a:cs typeface="Times New Roman"/>
              <a:sym typeface="Times New Roman"/>
            </a:endParaRPr>
          </a:p>
          <a:p>
            <a:pPr indent="-285750" lvl="2" marL="742950" rtl="0" algn="l">
              <a:spcBef>
                <a:spcPts val="960"/>
              </a:spcBef>
              <a:spcAft>
                <a:spcPts val="0"/>
              </a:spcAft>
              <a:buSzPts val="1440"/>
              <a:buFont typeface="Noto Sans Symbols"/>
              <a:buChar char="⮚"/>
            </a:pPr>
            <a:r>
              <a:rPr lang="en-US" sz="1800">
                <a:latin typeface="Times New Roman"/>
                <a:ea typeface="Times New Roman"/>
                <a:cs typeface="Times New Roman"/>
                <a:sym typeface="Times New Roman"/>
              </a:rPr>
              <a:t>We perform data pre-processing techniques on it.</a:t>
            </a:r>
            <a:endParaRPr sz="1800">
              <a:latin typeface="Times New Roman"/>
              <a:ea typeface="Times New Roman"/>
              <a:cs typeface="Times New Roman"/>
              <a:sym typeface="Times New Roman"/>
            </a:endParaRPr>
          </a:p>
          <a:p>
            <a:pPr indent="-285750" lvl="2" marL="742950" rtl="0" algn="l">
              <a:spcBef>
                <a:spcPts val="960"/>
              </a:spcBef>
              <a:spcAft>
                <a:spcPts val="0"/>
              </a:spcAft>
              <a:buSzPts val="1440"/>
              <a:buFont typeface="Noto Sans Symbols"/>
              <a:buChar char="⮚"/>
            </a:pPr>
            <a:r>
              <a:rPr lang="en-US" sz="1800">
                <a:latin typeface="Times New Roman"/>
                <a:ea typeface="Times New Roman"/>
                <a:cs typeface="Times New Roman"/>
                <a:sym typeface="Times New Roman"/>
              </a:rPr>
              <a:t>model created during training is loaded.</a:t>
            </a:r>
            <a:endParaRPr/>
          </a:p>
          <a:p>
            <a:pPr indent="-285750" lvl="2" marL="742950" rtl="0" algn="l">
              <a:spcBef>
                <a:spcPts val="960"/>
              </a:spcBef>
              <a:spcAft>
                <a:spcPts val="0"/>
              </a:spcAft>
              <a:buSzPts val="1440"/>
              <a:buFont typeface="Noto Sans Symbols"/>
              <a:buChar char="⮚"/>
            </a:pPr>
            <a:r>
              <a:rPr lang="en-US" sz="1800">
                <a:latin typeface="Times New Roman"/>
                <a:ea typeface="Times New Roman"/>
                <a:cs typeface="Times New Roman"/>
                <a:sym typeface="Times New Roman"/>
              </a:rPr>
              <a:t>then I applied the model on test data </a:t>
            </a:r>
            <a:endParaRPr/>
          </a:p>
          <a:p>
            <a:pPr indent="-285750" lvl="2" marL="742950" rtl="0" algn="l">
              <a:spcBef>
                <a:spcPts val="960"/>
              </a:spcBef>
              <a:spcAft>
                <a:spcPts val="0"/>
              </a:spcAft>
              <a:buSzPts val="1440"/>
              <a:buFont typeface="Noto Sans Symbols"/>
              <a:buChar char="⮚"/>
            </a:pPr>
            <a:r>
              <a:rPr lang="en-US" sz="1800">
                <a:latin typeface="Times New Roman"/>
                <a:ea typeface="Times New Roman"/>
                <a:cs typeface="Times New Roman"/>
                <a:sym typeface="Times New Roman"/>
              </a:rPr>
              <a:t>I got the prediction that I store in another variable .</a:t>
            </a:r>
            <a:endParaRPr>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1" type="body"/>
          </p:nvPr>
        </p:nvSpPr>
        <p:spPr>
          <a:xfrm>
            <a:off x="1958831" y="719607"/>
            <a:ext cx="10520408" cy="541878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a:latin typeface="Times New Roman"/>
                <a:ea typeface="Times New Roman"/>
                <a:cs typeface="Times New Roman"/>
                <a:sym typeface="Times New Roman"/>
              </a:rPr>
              <a:t>									</a:t>
            </a:r>
            <a:r>
              <a:rPr lang="en-US" sz="2200">
                <a:latin typeface="Times New Roman"/>
                <a:ea typeface="Times New Roman"/>
                <a:cs typeface="Times New Roman"/>
                <a:sym typeface="Times New Roman"/>
              </a:rPr>
              <a:t>Q &amp; A:</a:t>
            </a:r>
            <a:endParaRPr>
              <a:latin typeface="Times New Roman"/>
              <a:ea typeface="Times New Roman"/>
              <a:cs typeface="Times New Roman"/>
              <a:sym typeface="Times New Roman"/>
            </a:endParaRPr>
          </a:p>
          <a:p>
            <a:pPr indent="0" lvl="0" marL="0" rtl="0" algn="l">
              <a:spcBef>
                <a:spcPts val="960"/>
              </a:spcBef>
              <a:spcAft>
                <a:spcPts val="0"/>
              </a:spcAft>
              <a:buSzPts val="1440"/>
              <a:buNone/>
            </a:pPr>
            <a:r>
              <a:rPr lang="en-US" sz="1800">
                <a:latin typeface="Times New Roman"/>
                <a:ea typeface="Times New Roman"/>
                <a:cs typeface="Times New Roman"/>
                <a:sym typeface="Times New Roman"/>
              </a:rPr>
              <a:t>Q1) What’s the source of data?</a:t>
            </a:r>
            <a:endParaRPr/>
          </a:p>
          <a:p>
            <a:pPr indent="0" lvl="0" marL="0" rtl="0" algn="l">
              <a:spcBef>
                <a:spcPts val="960"/>
              </a:spcBef>
              <a:spcAft>
                <a:spcPts val="0"/>
              </a:spcAft>
              <a:buSzPts val="1440"/>
              <a:buNone/>
            </a:pPr>
            <a:r>
              <a:rPr lang="en-US" sz="1800">
                <a:latin typeface="Times New Roman"/>
                <a:ea typeface="Times New Roman"/>
                <a:cs typeface="Times New Roman"/>
                <a:sym typeface="Times New Roman"/>
              </a:rPr>
              <a:t>Kaggle - </a:t>
            </a:r>
            <a:r>
              <a:rPr lang="en-US" sz="1400" u="sng">
                <a:solidFill>
                  <a:schemeClr val="hlink"/>
                </a:solidFill>
                <a:latin typeface="Times New Roman"/>
                <a:ea typeface="Times New Roman"/>
                <a:cs typeface="Times New Roman"/>
                <a:sym typeface="Times New Roman"/>
                <a:hlinkClick r:id="rId3"/>
              </a:rPr>
              <a:t>BigMart Sales Data | Kaggle </a:t>
            </a:r>
            <a:endParaRPr sz="1400">
              <a:latin typeface="Times New Roman"/>
              <a:ea typeface="Times New Roman"/>
              <a:cs typeface="Times New Roman"/>
              <a:sym typeface="Times New Roman"/>
            </a:endParaRPr>
          </a:p>
          <a:p>
            <a:pPr indent="0" lvl="0" marL="0" rtl="0" algn="l">
              <a:spcBef>
                <a:spcPts val="960"/>
              </a:spcBef>
              <a:spcAft>
                <a:spcPts val="0"/>
              </a:spcAft>
              <a:buSzPts val="1440"/>
              <a:buNone/>
            </a:pPr>
            <a:r>
              <a:t/>
            </a:r>
            <a:endParaRPr sz="1400">
              <a:latin typeface="Times New Roman"/>
              <a:ea typeface="Times New Roman"/>
              <a:cs typeface="Times New Roman"/>
              <a:sym typeface="Times New Roman"/>
            </a:endParaRPr>
          </a:p>
          <a:p>
            <a:pPr indent="0" lvl="0" marL="0" rtl="0" algn="l">
              <a:spcBef>
                <a:spcPts val="0"/>
              </a:spcBef>
              <a:spcAft>
                <a:spcPts val="0"/>
              </a:spcAft>
              <a:buSzPts val="1600"/>
              <a:buNone/>
            </a:pPr>
            <a:r>
              <a:rPr lang="en-US" sz="1800">
                <a:latin typeface="Times New Roman"/>
                <a:ea typeface="Times New Roman"/>
                <a:cs typeface="Times New Roman"/>
                <a:sym typeface="Times New Roman"/>
              </a:rPr>
              <a:t>Q 2) What was the type of data?</a:t>
            </a:r>
            <a:endParaRPr sz="1800">
              <a:latin typeface="Times New Roman"/>
              <a:ea typeface="Times New Roman"/>
              <a:cs typeface="Times New Roman"/>
              <a:sym typeface="Times New Roman"/>
            </a:endParaRPr>
          </a:p>
          <a:p>
            <a:pPr indent="0" lvl="0" marL="0" rtl="0" algn="l">
              <a:spcBef>
                <a:spcPts val="0"/>
              </a:spcBef>
              <a:spcAft>
                <a:spcPts val="0"/>
              </a:spcAft>
              <a:buSzPts val="1600"/>
              <a:buNone/>
            </a:pPr>
            <a:r>
              <a:rPr lang="en-US" sz="1800">
                <a:latin typeface="Times New Roman"/>
                <a:ea typeface="Times New Roman"/>
                <a:cs typeface="Times New Roman"/>
                <a:sym typeface="Times New Roman"/>
              </a:rPr>
              <a:t>	The data was the combination of numerical and Categorical values.</a:t>
            </a:r>
            <a:endParaRPr sz="1800">
              <a:latin typeface="Times New Roman"/>
              <a:ea typeface="Times New Roman"/>
              <a:cs typeface="Times New Roman"/>
              <a:sym typeface="Times New Roman"/>
            </a:endParaRPr>
          </a:p>
          <a:p>
            <a:pPr indent="0" lvl="0" marL="0" rtl="0" algn="l">
              <a:spcBef>
                <a:spcPts val="0"/>
              </a:spcBef>
              <a:spcAft>
                <a:spcPts val="0"/>
              </a:spcAft>
              <a:buSzPts val="1600"/>
              <a:buNone/>
            </a:pPr>
            <a:r>
              <a:t/>
            </a:r>
            <a:endParaRPr sz="1800">
              <a:latin typeface="Times New Roman"/>
              <a:ea typeface="Times New Roman"/>
              <a:cs typeface="Times New Roman"/>
              <a:sym typeface="Times New Roman"/>
            </a:endParaRPr>
          </a:p>
          <a:p>
            <a:pPr indent="0" lvl="0" marL="0" rtl="0" algn="l">
              <a:spcBef>
                <a:spcPts val="0"/>
              </a:spcBef>
              <a:spcAft>
                <a:spcPts val="0"/>
              </a:spcAft>
              <a:buSzPts val="1600"/>
              <a:buNone/>
            </a:pPr>
            <a:r>
              <a:rPr lang="en-US" sz="1800">
                <a:latin typeface="Times New Roman"/>
                <a:ea typeface="Times New Roman"/>
                <a:cs typeface="Times New Roman"/>
                <a:sym typeface="Times New Roman"/>
              </a:rPr>
              <a:t>Q 3) What’s the complete flow you followed in this Project?</a:t>
            </a:r>
            <a:endParaRPr sz="1800">
              <a:latin typeface="Times New Roman"/>
              <a:ea typeface="Times New Roman"/>
              <a:cs typeface="Times New Roman"/>
              <a:sym typeface="Times New Roman"/>
            </a:endParaRPr>
          </a:p>
          <a:p>
            <a:pPr indent="0" lvl="0" marL="0" rtl="0" algn="l">
              <a:spcBef>
                <a:spcPts val="0"/>
              </a:spcBef>
              <a:spcAft>
                <a:spcPts val="0"/>
              </a:spcAft>
              <a:buSzPts val="1600"/>
              <a:buNone/>
            </a:pPr>
            <a:r>
              <a:rPr lang="en-US" sz="1800">
                <a:latin typeface="Times New Roman"/>
                <a:ea typeface="Times New Roman"/>
                <a:cs typeface="Times New Roman"/>
                <a:sym typeface="Times New Roman"/>
              </a:rPr>
              <a:t>	Refer slide 4th for better Understanding </a:t>
            </a:r>
            <a:endParaRPr sz="1800">
              <a:latin typeface="Times New Roman"/>
              <a:ea typeface="Times New Roman"/>
              <a:cs typeface="Times New Roman"/>
              <a:sym typeface="Times New Roman"/>
            </a:endParaRPr>
          </a:p>
          <a:p>
            <a:pPr indent="0" lvl="0" marL="0" rtl="0" algn="l">
              <a:spcBef>
                <a:spcPts val="0"/>
              </a:spcBef>
              <a:spcAft>
                <a:spcPts val="0"/>
              </a:spcAft>
              <a:buSzPts val="1600"/>
              <a:buNone/>
            </a:pPr>
            <a:r>
              <a:t/>
            </a:r>
            <a:endParaRPr sz="1800">
              <a:latin typeface="Times New Roman"/>
              <a:ea typeface="Times New Roman"/>
              <a:cs typeface="Times New Roman"/>
              <a:sym typeface="Times New Roman"/>
            </a:endParaRPr>
          </a:p>
          <a:p>
            <a:pPr indent="0" lvl="0" marL="0" rtl="0" algn="l">
              <a:spcBef>
                <a:spcPts val="0"/>
              </a:spcBef>
              <a:spcAft>
                <a:spcPts val="0"/>
              </a:spcAft>
              <a:buSzPts val="1600"/>
              <a:buNone/>
            </a:pPr>
            <a:r>
              <a:rPr lang="en-US" sz="1800">
                <a:latin typeface="Times New Roman"/>
                <a:ea typeface="Times New Roman"/>
                <a:cs typeface="Times New Roman"/>
                <a:sym typeface="Times New Roman"/>
              </a:rPr>
              <a:t>Q 4) After the File validation what you do with incompatible file or files which didn’t pass the validation?</a:t>
            </a:r>
            <a:endParaRPr sz="1800">
              <a:latin typeface="Times New Roman"/>
              <a:ea typeface="Times New Roman"/>
              <a:cs typeface="Times New Roman"/>
              <a:sym typeface="Times New Roman"/>
            </a:endParaRPr>
          </a:p>
          <a:p>
            <a:pPr indent="0" lvl="0" marL="0" rtl="0" algn="l">
              <a:spcBef>
                <a:spcPts val="0"/>
              </a:spcBef>
              <a:spcAft>
                <a:spcPts val="0"/>
              </a:spcAft>
              <a:buSzPts val="1600"/>
              <a:buNone/>
            </a:pPr>
            <a:r>
              <a:rPr lang="en-US" sz="1800">
                <a:latin typeface="Times New Roman"/>
                <a:ea typeface="Times New Roman"/>
                <a:cs typeface="Times New Roman"/>
                <a:sym typeface="Times New Roman"/>
              </a:rPr>
              <a:t>	Files like these are moved to the Achieve Folder and a list of these files has been   </a:t>
            </a:r>
            <a:endParaRPr sz="1800">
              <a:latin typeface="Times New Roman"/>
              <a:ea typeface="Times New Roman"/>
              <a:cs typeface="Times New Roman"/>
              <a:sym typeface="Times New Roman"/>
            </a:endParaRPr>
          </a:p>
          <a:p>
            <a:pPr indent="0" lvl="0" marL="0" rtl="0" algn="l">
              <a:spcBef>
                <a:spcPts val="0"/>
              </a:spcBef>
              <a:spcAft>
                <a:spcPts val="0"/>
              </a:spcAft>
              <a:buSzPts val="1600"/>
              <a:buNone/>
            </a:pPr>
            <a:r>
              <a:rPr lang="en-US" sz="1800">
                <a:latin typeface="Times New Roman"/>
                <a:ea typeface="Times New Roman"/>
                <a:cs typeface="Times New Roman"/>
                <a:sym typeface="Times New Roman"/>
              </a:rPr>
              <a:t>         shared with the client and we removed the bad data folder.</a:t>
            </a:r>
            <a:endParaRPr sz="1800">
              <a:latin typeface="Times New Roman"/>
              <a:ea typeface="Times New Roman"/>
              <a:cs typeface="Times New Roman"/>
              <a:sym typeface="Times New Roman"/>
            </a:endParaRPr>
          </a:p>
          <a:p>
            <a:pPr indent="0" lvl="1" marL="0" rtl="0" algn="l">
              <a:spcBef>
                <a:spcPts val="1000"/>
              </a:spcBef>
              <a:spcAft>
                <a:spcPts val="0"/>
              </a:spcAft>
              <a:buSzPts val="1600"/>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