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ucune description de photo disponible.">
            <a:extLst>
              <a:ext uri="{FF2B5EF4-FFF2-40B4-BE49-F238E27FC236}">
                <a16:creationId xmlns:a16="http://schemas.microsoft.com/office/drawing/2014/main" id="{1D9B4E16-CF17-44D3-B96A-D8ABC57E4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918" y="92765"/>
            <a:ext cx="8136351" cy="5844209"/>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C0CE678F-B8CC-4BB0-AD33-99EF7E3982BB}"/>
              </a:ext>
            </a:extLst>
          </p:cNvPr>
          <p:cNvSpPr txBox="1"/>
          <p:nvPr/>
        </p:nvSpPr>
        <p:spPr>
          <a:xfrm>
            <a:off x="1577010" y="4996070"/>
            <a:ext cx="9488072" cy="769441"/>
          </a:xfrm>
          <a:prstGeom prst="rect">
            <a:avLst/>
          </a:prstGeom>
          <a:noFill/>
        </p:spPr>
        <p:txBody>
          <a:bodyPr wrap="square" rtlCol="0">
            <a:spAutoFit/>
          </a:bodyPr>
          <a:lstStyle/>
          <a:p>
            <a:r>
              <a:rPr lang="fr-FR" sz="4400" dirty="0">
                <a:latin typeface="Times New Roman" panose="02020603050405020304" pitchFamily="18" charset="0"/>
                <a:cs typeface="Times New Roman" panose="02020603050405020304" pitchFamily="18" charset="0"/>
              </a:rPr>
              <a:t>Conception du site de la CCAIMAG</a:t>
            </a:r>
            <a:endParaRPr lang="fr-GA"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2818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D716A31B-B147-4788-B15C-04A11058584F}"/>
              </a:ext>
            </a:extLst>
          </p:cNvPr>
          <p:cNvSpPr txBox="1"/>
          <p:nvPr/>
        </p:nvSpPr>
        <p:spPr>
          <a:xfrm>
            <a:off x="914400" y="1967060"/>
            <a:ext cx="5938976" cy="2923877"/>
          </a:xfrm>
          <a:prstGeom prst="rect">
            <a:avLst/>
          </a:prstGeom>
          <a:noFill/>
        </p:spPr>
        <p:txBody>
          <a:bodyPr wrap="square" rtlCol="0">
            <a:spAutoFit/>
          </a:bodyPr>
          <a:lstStyle/>
          <a:p>
            <a:r>
              <a:rPr lang="fr-FR" sz="2800" b="1" dirty="0"/>
              <a:t>Equipe : KIMO</a:t>
            </a:r>
          </a:p>
          <a:p>
            <a:endParaRPr lang="fr-FR" sz="2800" b="1" dirty="0"/>
          </a:p>
          <a:p>
            <a:r>
              <a:rPr lang="fr-FR" sz="2800" b="1" dirty="0"/>
              <a:t>Membres</a:t>
            </a:r>
          </a:p>
          <a:p>
            <a:r>
              <a:rPr lang="fr-FR" sz="2000" dirty="0"/>
              <a:t>Billy </a:t>
            </a:r>
            <a:r>
              <a:rPr lang="fr-FR" sz="2000" dirty="0" err="1"/>
              <a:t>Obame</a:t>
            </a:r>
            <a:endParaRPr lang="fr-FR" sz="2000" dirty="0"/>
          </a:p>
          <a:p>
            <a:r>
              <a:rPr lang="fr-FR" sz="2000" dirty="0"/>
              <a:t>Albert </a:t>
            </a:r>
            <a:r>
              <a:rPr lang="fr-FR" sz="2000" dirty="0" err="1"/>
              <a:t>Sisso</a:t>
            </a:r>
            <a:endParaRPr lang="fr-FR" sz="2000" dirty="0"/>
          </a:p>
          <a:p>
            <a:r>
              <a:rPr lang="fr-FR" sz="2000" dirty="0" err="1"/>
              <a:t>Kelby</a:t>
            </a:r>
            <a:r>
              <a:rPr lang="fr-FR" sz="2000" dirty="0"/>
              <a:t> Din </a:t>
            </a:r>
          </a:p>
          <a:p>
            <a:r>
              <a:rPr lang="fr-FR" sz="2000" dirty="0"/>
              <a:t>Syntiche </a:t>
            </a:r>
            <a:r>
              <a:rPr lang="fr-FR" sz="2000" dirty="0" err="1"/>
              <a:t>Esseng</a:t>
            </a:r>
            <a:endParaRPr lang="fr-FR" sz="2000" dirty="0"/>
          </a:p>
          <a:p>
            <a:r>
              <a:rPr lang="fr-FR" sz="2000" dirty="0" err="1"/>
              <a:t>Viny</a:t>
            </a:r>
            <a:r>
              <a:rPr lang="fr-FR" sz="2000" dirty="0"/>
              <a:t> </a:t>
            </a:r>
            <a:r>
              <a:rPr lang="fr-FR" sz="2000" dirty="0" err="1"/>
              <a:t>Ndolo</a:t>
            </a:r>
            <a:endParaRPr lang="fr-GA" sz="2000" dirty="0"/>
          </a:p>
        </p:txBody>
      </p:sp>
      <p:pic>
        <p:nvPicPr>
          <p:cNvPr id="2052" name="Picture 4" descr="RÃ©sultat de recherche d'images pour &quot;Equipe image&quot;">
            <a:extLst>
              <a:ext uri="{FF2B5EF4-FFF2-40B4-BE49-F238E27FC236}">
                <a16:creationId xmlns:a16="http://schemas.microsoft.com/office/drawing/2014/main" id="{4F06631B-5A1C-49E1-ABF5-B11382E0F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4327" y="1967060"/>
            <a:ext cx="52292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751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3C14ED-FB2E-419E-B8FF-21F78EB81AB2}"/>
              </a:ext>
            </a:extLst>
          </p:cNvPr>
          <p:cNvSpPr>
            <a:spLocks noGrp="1"/>
          </p:cNvSpPr>
          <p:nvPr>
            <p:ph type="title"/>
          </p:nvPr>
        </p:nvSpPr>
        <p:spPr>
          <a:xfrm>
            <a:off x="2095316" y="644359"/>
            <a:ext cx="8596668" cy="821635"/>
          </a:xfrm>
        </p:spPr>
        <p:txBody>
          <a:bodyPr>
            <a:normAutofit/>
          </a:bodyPr>
          <a:lstStyle/>
          <a:p>
            <a:r>
              <a:rPr lang="fr-FR" dirty="0"/>
              <a:t>Présentation de la CCAIMAG </a:t>
            </a:r>
            <a:endParaRPr lang="fr-GA" dirty="0"/>
          </a:p>
        </p:txBody>
      </p:sp>
      <p:sp>
        <p:nvSpPr>
          <p:cNvPr id="3" name="Espace réservé du contenu 2">
            <a:extLst>
              <a:ext uri="{FF2B5EF4-FFF2-40B4-BE49-F238E27FC236}">
                <a16:creationId xmlns:a16="http://schemas.microsoft.com/office/drawing/2014/main" id="{06BCB954-55BD-4B02-8D09-BC512BA9A048}"/>
              </a:ext>
            </a:extLst>
          </p:cNvPr>
          <p:cNvSpPr>
            <a:spLocks noGrp="1"/>
          </p:cNvSpPr>
          <p:nvPr>
            <p:ph idx="1"/>
          </p:nvPr>
        </p:nvSpPr>
        <p:spPr>
          <a:xfrm>
            <a:off x="332779" y="1603512"/>
            <a:ext cx="9235292" cy="4956313"/>
          </a:xfrm>
        </p:spPr>
        <p:txBody>
          <a:bodyPr>
            <a:normAutofit fontScale="70000" lnSpcReduction="20000"/>
          </a:bodyPr>
          <a:lstStyle/>
          <a:p>
            <a:pPr marL="0" indent="0" algn="ctr">
              <a:buNone/>
            </a:pPr>
            <a:r>
              <a:rPr lang="fr-FR" sz="2300" b="1" dirty="0"/>
              <a:t>Vision</a:t>
            </a:r>
          </a:p>
          <a:p>
            <a:pPr marL="0" indent="0" algn="just">
              <a:buNone/>
            </a:pPr>
            <a:r>
              <a:rPr lang="fr-FR" sz="2300" dirty="0"/>
              <a:t> S’inscrivant dans la politique de décollage économique et social, le Bureau de la Chambre de Commerce du Gabon se veut être un socle de la croissance économique et sociale en dynamisant sa fonction de Représentante, Consultante et Promotrice des Investissements. </a:t>
            </a:r>
          </a:p>
          <a:p>
            <a:pPr marL="0" indent="0" algn="ctr">
              <a:buNone/>
            </a:pPr>
            <a:endParaRPr lang="fr-FR" sz="2300" b="1" dirty="0"/>
          </a:p>
          <a:p>
            <a:pPr marL="0" indent="0" algn="ctr">
              <a:buNone/>
            </a:pPr>
            <a:r>
              <a:rPr lang="fr-FR" sz="2300" b="1" dirty="0"/>
              <a:t>Missions</a:t>
            </a:r>
          </a:p>
          <a:p>
            <a:pPr marL="0" indent="0">
              <a:buNone/>
            </a:pPr>
            <a:r>
              <a:rPr lang="fr-FR" sz="2300" b="1" dirty="0"/>
              <a:t>La Représentation</a:t>
            </a:r>
            <a:endParaRPr lang="fr-GA" sz="2300" dirty="0"/>
          </a:p>
          <a:p>
            <a:pPr marL="0" indent="0">
              <a:buNone/>
            </a:pPr>
            <a:r>
              <a:rPr lang="fr-FR" sz="2300" dirty="0"/>
              <a:t>Dans le cadre de sa mission de représentation, la Chambre de Commerce assure l’identification, l’information, la sensibilisation, la formation et l’assistance à tous ses ressortissants.</a:t>
            </a:r>
            <a:endParaRPr lang="fr-GA" sz="2300" dirty="0"/>
          </a:p>
          <a:p>
            <a:pPr marL="0" indent="0">
              <a:buNone/>
            </a:pPr>
            <a:r>
              <a:rPr lang="fr-FR" sz="2300" b="1" dirty="0"/>
              <a:t>La Consultation</a:t>
            </a:r>
            <a:endParaRPr lang="fr-GA" sz="2300" dirty="0"/>
          </a:p>
          <a:p>
            <a:pPr marL="0" indent="0">
              <a:buNone/>
            </a:pPr>
            <a:r>
              <a:rPr lang="fr-FR" sz="2300" dirty="0"/>
              <a:t>La Chambre de Commerce peut, de par sa propre initiative, ou à la demande des pouvoirs publics, formuler des recommandations qu’elle soumet à sa tutelle, sur toute question d’ordre économique.</a:t>
            </a:r>
            <a:endParaRPr lang="fr-GA" sz="2300" dirty="0"/>
          </a:p>
          <a:p>
            <a:pPr marL="0" indent="0">
              <a:buNone/>
            </a:pPr>
            <a:r>
              <a:rPr lang="fr-FR" sz="2300" b="1" dirty="0"/>
              <a:t>La Promotion des investissements privés</a:t>
            </a:r>
            <a:endParaRPr lang="fr-GA" sz="2300" dirty="0"/>
          </a:p>
          <a:p>
            <a:pPr marL="0" indent="0">
              <a:buNone/>
            </a:pPr>
            <a:r>
              <a:rPr lang="fr-FR" sz="2300" dirty="0"/>
              <a:t>Diffusion de l’information de l’information économique – Recherche des investisseurs- Rencontres régulières- Conseils.</a:t>
            </a:r>
            <a:endParaRPr lang="fr-GA" sz="2300" dirty="0"/>
          </a:p>
          <a:p>
            <a:pPr algn="ctr"/>
            <a:endParaRPr lang="fr-FR" b="1" dirty="0"/>
          </a:p>
        </p:txBody>
      </p:sp>
      <p:pic>
        <p:nvPicPr>
          <p:cNvPr id="4" name="Picture 2" descr="Aucune description de photo disponible.">
            <a:extLst>
              <a:ext uri="{FF2B5EF4-FFF2-40B4-BE49-F238E27FC236}">
                <a16:creationId xmlns:a16="http://schemas.microsoft.com/office/drawing/2014/main" id="{0C60F42E-2014-4990-A297-47438D717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435" y="101020"/>
            <a:ext cx="1512881" cy="108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467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C5BA07-7E20-405D-A3FB-7593E82DBF54}"/>
              </a:ext>
            </a:extLst>
          </p:cNvPr>
          <p:cNvSpPr>
            <a:spLocks noGrp="1"/>
          </p:cNvSpPr>
          <p:nvPr>
            <p:ph type="title"/>
          </p:nvPr>
        </p:nvSpPr>
        <p:spPr>
          <a:xfrm>
            <a:off x="2771177" y="869647"/>
            <a:ext cx="8596668" cy="583096"/>
          </a:xfrm>
        </p:spPr>
        <p:txBody>
          <a:bodyPr>
            <a:normAutofit fontScale="90000"/>
          </a:bodyPr>
          <a:lstStyle/>
          <a:p>
            <a:r>
              <a:rPr lang="fr-FR" dirty="0"/>
              <a:t>Contexte et problématique</a:t>
            </a:r>
            <a:endParaRPr lang="fr-GA" dirty="0"/>
          </a:p>
        </p:txBody>
      </p:sp>
      <p:sp>
        <p:nvSpPr>
          <p:cNvPr id="3" name="Espace réservé du contenu 2">
            <a:extLst>
              <a:ext uri="{FF2B5EF4-FFF2-40B4-BE49-F238E27FC236}">
                <a16:creationId xmlns:a16="http://schemas.microsoft.com/office/drawing/2014/main" id="{1013ADCD-96CD-4BE7-9F3D-CBA15D72105A}"/>
              </a:ext>
            </a:extLst>
          </p:cNvPr>
          <p:cNvSpPr>
            <a:spLocks noGrp="1"/>
          </p:cNvSpPr>
          <p:nvPr>
            <p:ph idx="1"/>
          </p:nvPr>
        </p:nvSpPr>
        <p:spPr>
          <a:xfrm>
            <a:off x="730343" y="1452743"/>
            <a:ext cx="9036509" cy="5252857"/>
          </a:xfrm>
        </p:spPr>
        <p:txBody>
          <a:bodyPr>
            <a:normAutofit/>
          </a:bodyPr>
          <a:lstStyle/>
          <a:p>
            <a:pPr marL="0" indent="0" algn="just">
              <a:buNone/>
            </a:pPr>
            <a:r>
              <a:rPr lang="fr-FR" dirty="0"/>
              <a:t> Etant dans l’ère de l’empire de la société de l’information, une automatisation des flux de données devient indispensable pour atteindre une compétitivité plus grande.</a:t>
            </a:r>
          </a:p>
          <a:p>
            <a:pPr marL="0" indent="0" algn="just">
              <a:buNone/>
            </a:pPr>
            <a:r>
              <a:rPr lang="fr-FR" dirty="0"/>
              <a:t>La Chambre de Commerce d’Agriculture, de l’Industrie, des Mines et de l’Artisanat porte plusieurs projets notamment :</a:t>
            </a:r>
          </a:p>
          <a:p>
            <a:pPr algn="just">
              <a:buFont typeface="Wingdings" panose="05000000000000000000" pitchFamily="2" charset="2"/>
              <a:buChar char="ü"/>
            </a:pPr>
            <a:r>
              <a:rPr lang="fr-FR" dirty="0"/>
              <a:t>le Fichier Consulaire des Adhérents; </a:t>
            </a:r>
          </a:p>
          <a:p>
            <a:pPr algn="just">
              <a:buFont typeface="Wingdings" panose="05000000000000000000" pitchFamily="2" charset="2"/>
              <a:buChar char="ü"/>
            </a:pPr>
            <a:r>
              <a:rPr lang="fr-FR" dirty="0"/>
              <a:t>le Centre de Gestion Agrée; </a:t>
            </a:r>
          </a:p>
          <a:p>
            <a:pPr algn="just">
              <a:buFont typeface="Wingdings" panose="05000000000000000000" pitchFamily="2" charset="2"/>
              <a:buChar char="ü"/>
            </a:pPr>
            <a:r>
              <a:rPr lang="fr-FR" dirty="0"/>
              <a:t>le Centre d’Arbitrage, de Médiation et de Conciliation; </a:t>
            </a:r>
          </a:p>
          <a:p>
            <a:pPr algn="just">
              <a:buFont typeface="Wingdings" panose="05000000000000000000" pitchFamily="2" charset="2"/>
              <a:buChar char="ü"/>
            </a:pPr>
            <a:r>
              <a:rPr lang="fr-FR" dirty="0"/>
              <a:t>l’Ecole Consulaire et la Bourse de la Sous-traitance et des Partenariats du Gabon.</a:t>
            </a:r>
          </a:p>
          <a:p>
            <a:pPr marL="0" indent="0">
              <a:buNone/>
            </a:pPr>
            <a:r>
              <a:rPr lang="fr-FR" dirty="0"/>
              <a:t> Raison pour laquelle, la CCAIMAG a décidé de se doter d’un site internet en vue d’automatiser et d’optimiser son système d’information ouvert au monde.</a:t>
            </a:r>
            <a:endParaRPr lang="fr-GA" dirty="0"/>
          </a:p>
        </p:txBody>
      </p:sp>
      <p:pic>
        <p:nvPicPr>
          <p:cNvPr id="4" name="Picture 2" descr="Aucune description de photo disponible.">
            <a:extLst>
              <a:ext uri="{FF2B5EF4-FFF2-40B4-BE49-F238E27FC236}">
                <a16:creationId xmlns:a16="http://schemas.microsoft.com/office/drawing/2014/main" id="{4065720C-4A94-49E0-9DED-08D575560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435" y="101020"/>
            <a:ext cx="1512881" cy="108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520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0879A1-AB7C-4D9D-9FF0-373761663B4A}"/>
              </a:ext>
            </a:extLst>
          </p:cNvPr>
          <p:cNvSpPr>
            <a:spLocks noGrp="1"/>
          </p:cNvSpPr>
          <p:nvPr>
            <p:ph type="title"/>
          </p:nvPr>
        </p:nvSpPr>
        <p:spPr>
          <a:xfrm>
            <a:off x="1797666" y="1647396"/>
            <a:ext cx="8596668" cy="503583"/>
          </a:xfrm>
        </p:spPr>
        <p:txBody>
          <a:bodyPr>
            <a:normAutofit fontScale="90000"/>
          </a:bodyPr>
          <a:lstStyle/>
          <a:p>
            <a:r>
              <a:rPr lang="fr-FR" dirty="0"/>
              <a:t>Objectifs et enjeux de la plateforme</a:t>
            </a:r>
            <a:endParaRPr lang="fr-GA" dirty="0"/>
          </a:p>
        </p:txBody>
      </p:sp>
      <p:sp>
        <p:nvSpPr>
          <p:cNvPr id="3" name="Espace réservé du contenu 2">
            <a:extLst>
              <a:ext uri="{FF2B5EF4-FFF2-40B4-BE49-F238E27FC236}">
                <a16:creationId xmlns:a16="http://schemas.microsoft.com/office/drawing/2014/main" id="{0E8F26A9-4D33-4583-A783-20569BAA54D8}"/>
              </a:ext>
            </a:extLst>
          </p:cNvPr>
          <p:cNvSpPr>
            <a:spLocks noGrp="1"/>
          </p:cNvSpPr>
          <p:nvPr>
            <p:ph idx="1"/>
          </p:nvPr>
        </p:nvSpPr>
        <p:spPr>
          <a:xfrm>
            <a:off x="1525473" y="3114261"/>
            <a:ext cx="8596668" cy="3134139"/>
          </a:xfrm>
        </p:spPr>
        <p:txBody>
          <a:bodyPr/>
          <a:lstStyle/>
          <a:p>
            <a:pPr>
              <a:buFont typeface="Wingdings" panose="05000000000000000000" pitchFamily="2" charset="2"/>
              <a:buChar char="v"/>
            </a:pPr>
            <a:r>
              <a:rPr lang="fr-FR" dirty="0"/>
              <a:t> Offrir une meilleure accessibilité aux missions de la CCAIMAG. </a:t>
            </a:r>
          </a:p>
          <a:p>
            <a:pPr>
              <a:buFont typeface="Wingdings" panose="05000000000000000000" pitchFamily="2" charset="2"/>
              <a:buChar char="v"/>
            </a:pPr>
            <a:r>
              <a:rPr lang="fr-FR" dirty="0"/>
              <a:t> Offrir une plateforme d’échanges multidimensionnels.</a:t>
            </a:r>
          </a:p>
          <a:p>
            <a:pPr>
              <a:buFont typeface="Wingdings" panose="05000000000000000000" pitchFamily="2" charset="2"/>
              <a:buChar char="v"/>
            </a:pPr>
            <a:r>
              <a:rPr lang="fr-FR" dirty="0"/>
              <a:t> Dynamiser et faciliter les échanges avec ses partenaires et ses membres adhérents.</a:t>
            </a:r>
          </a:p>
          <a:p>
            <a:pPr>
              <a:buFont typeface="Wingdings" panose="05000000000000000000" pitchFamily="2" charset="2"/>
              <a:buChar char="v"/>
            </a:pPr>
            <a:r>
              <a:rPr lang="fr-FR" dirty="0"/>
              <a:t>Elargir son périmètre d’action et de communication au niveau national qu’International.</a:t>
            </a:r>
          </a:p>
          <a:p>
            <a:pPr>
              <a:buFont typeface="Wingdings" panose="05000000000000000000" pitchFamily="2" charset="2"/>
              <a:buChar char="v"/>
            </a:pPr>
            <a:r>
              <a:rPr lang="fr-FR" dirty="0"/>
              <a:t> Améliorer la visibilité du potentiel économique gabonais auprès des investisseurs.</a:t>
            </a:r>
            <a:endParaRPr lang="fr-GA" dirty="0"/>
          </a:p>
        </p:txBody>
      </p:sp>
      <p:pic>
        <p:nvPicPr>
          <p:cNvPr id="4" name="Picture 2" descr="Aucune description de photo disponible.">
            <a:extLst>
              <a:ext uri="{FF2B5EF4-FFF2-40B4-BE49-F238E27FC236}">
                <a16:creationId xmlns:a16="http://schemas.microsoft.com/office/drawing/2014/main" id="{A6F9CA2B-5940-4D18-BCE3-0BC09B7BE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435" y="101020"/>
            <a:ext cx="1512881" cy="108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840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7A9C83-823A-4E32-AFA9-AD5875125202}"/>
              </a:ext>
            </a:extLst>
          </p:cNvPr>
          <p:cNvSpPr>
            <a:spLocks noGrp="1"/>
          </p:cNvSpPr>
          <p:nvPr>
            <p:ph type="title"/>
          </p:nvPr>
        </p:nvSpPr>
        <p:spPr>
          <a:xfrm>
            <a:off x="821636" y="1037796"/>
            <a:ext cx="4968092" cy="662609"/>
          </a:xfrm>
        </p:spPr>
        <p:txBody>
          <a:bodyPr>
            <a:normAutofit fontScale="90000"/>
          </a:bodyPr>
          <a:lstStyle/>
          <a:p>
            <a:r>
              <a:rPr lang="fr-FR" dirty="0"/>
              <a:t>Cibles de la plateforme</a:t>
            </a:r>
            <a:endParaRPr lang="fr-GA" dirty="0"/>
          </a:p>
        </p:txBody>
      </p:sp>
      <p:sp>
        <p:nvSpPr>
          <p:cNvPr id="3" name="Espace réservé du contenu 2">
            <a:extLst>
              <a:ext uri="{FF2B5EF4-FFF2-40B4-BE49-F238E27FC236}">
                <a16:creationId xmlns:a16="http://schemas.microsoft.com/office/drawing/2014/main" id="{B56D7EAD-86D3-4940-BB9E-90062CFA8904}"/>
              </a:ext>
            </a:extLst>
          </p:cNvPr>
          <p:cNvSpPr>
            <a:spLocks noGrp="1"/>
          </p:cNvSpPr>
          <p:nvPr>
            <p:ph idx="1"/>
          </p:nvPr>
        </p:nvSpPr>
        <p:spPr>
          <a:xfrm>
            <a:off x="1074474" y="1978701"/>
            <a:ext cx="6570559" cy="3510198"/>
          </a:xfrm>
        </p:spPr>
        <p:txBody>
          <a:bodyPr>
            <a:normAutofit fontScale="92500" lnSpcReduction="10000"/>
          </a:bodyPr>
          <a:lstStyle/>
          <a:p>
            <a:pPr>
              <a:buFont typeface="Wingdings" panose="05000000000000000000" pitchFamily="2" charset="2"/>
              <a:buChar char="v"/>
            </a:pPr>
            <a:r>
              <a:rPr lang="fr-FR" sz="2800" dirty="0"/>
              <a:t>Les Entreprises du Gabon</a:t>
            </a:r>
          </a:p>
          <a:p>
            <a:pPr marL="0" indent="0">
              <a:buNone/>
            </a:pPr>
            <a:endParaRPr lang="fr-FR" sz="2800" dirty="0"/>
          </a:p>
          <a:p>
            <a:pPr>
              <a:buFont typeface="Wingdings" panose="05000000000000000000" pitchFamily="2" charset="2"/>
              <a:buChar char="v"/>
            </a:pPr>
            <a:r>
              <a:rPr lang="fr-FR" sz="2800" dirty="0"/>
              <a:t>Les Investisseurs </a:t>
            </a:r>
          </a:p>
          <a:p>
            <a:pPr marL="0" indent="0">
              <a:buNone/>
            </a:pPr>
            <a:endParaRPr lang="fr-FR" sz="2800" dirty="0"/>
          </a:p>
          <a:p>
            <a:pPr>
              <a:buFont typeface="Wingdings" panose="05000000000000000000" pitchFamily="2" charset="2"/>
              <a:buChar char="v"/>
            </a:pPr>
            <a:r>
              <a:rPr lang="fr-FR" sz="2800" dirty="0"/>
              <a:t>Les Jeunes Diplômés</a:t>
            </a:r>
          </a:p>
          <a:p>
            <a:pPr marL="0" indent="0">
              <a:buNone/>
            </a:pPr>
            <a:endParaRPr lang="fr-FR" sz="2800" dirty="0"/>
          </a:p>
          <a:p>
            <a:pPr>
              <a:buFont typeface="Wingdings" panose="05000000000000000000" pitchFamily="2" charset="2"/>
              <a:buChar char="v"/>
            </a:pPr>
            <a:r>
              <a:rPr lang="fr-FR" sz="2800" dirty="0"/>
              <a:t>Les Agents de la CCAIMAG</a:t>
            </a:r>
            <a:endParaRPr lang="fr-GA" sz="2800" dirty="0"/>
          </a:p>
        </p:txBody>
      </p:sp>
      <p:pic>
        <p:nvPicPr>
          <p:cNvPr id="4" name="Picture 2" descr="Aucune description de photo disponible.">
            <a:extLst>
              <a:ext uri="{FF2B5EF4-FFF2-40B4-BE49-F238E27FC236}">
                <a16:creationId xmlns:a16="http://schemas.microsoft.com/office/drawing/2014/main" id="{AD714098-5C8C-453D-ADD3-F20A50C04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435" y="101020"/>
            <a:ext cx="1512881" cy="108667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02D97598-CE18-42D9-99B0-22E498A80285}"/>
              </a:ext>
            </a:extLst>
          </p:cNvPr>
          <p:cNvPicPr>
            <a:picLocks noChangeAspect="1"/>
          </p:cNvPicPr>
          <p:nvPr/>
        </p:nvPicPr>
        <p:blipFill>
          <a:blip r:embed="rId3"/>
          <a:stretch>
            <a:fillRect/>
          </a:stretch>
        </p:blipFill>
        <p:spPr>
          <a:xfrm>
            <a:off x="6402274" y="1369101"/>
            <a:ext cx="3256697" cy="3759490"/>
          </a:xfrm>
          <a:prstGeom prst="rect">
            <a:avLst/>
          </a:prstGeom>
        </p:spPr>
      </p:pic>
    </p:spTree>
    <p:extLst>
      <p:ext uri="{BB962C8B-B14F-4D97-AF65-F5344CB8AC3E}">
        <p14:creationId xmlns:p14="http://schemas.microsoft.com/office/powerpoint/2010/main" val="421568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E9267B-D578-42C2-A034-B0A298638B45}"/>
              </a:ext>
            </a:extLst>
          </p:cNvPr>
          <p:cNvSpPr>
            <a:spLocks noGrp="1"/>
          </p:cNvSpPr>
          <p:nvPr>
            <p:ph type="title"/>
          </p:nvPr>
        </p:nvSpPr>
        <p:spPr>
          <a:xfrm>
            <a:off x="1684499" y="503583"/>
            <a:ext cx="8596668" cy="675861"/>
          </a:xfrm>
        </p:spPr>
        <p:txBody>
          <a:bodyPr/>
          <a:lstStyle/>
          <a:p>
            <a:r>
              <a:rPr lang="fr-FR" dirty="0"/>
              <a:t>Opérations souhaitées sur le site</a:t>
            </a:r>
            <a:endParaRPr lang="fr-GA" dirty="0"/>
          </a:p>
        </p:txBody>
      </p:sp>
      <p:sp>
        <p:nvSpPr>
          <p:cNvPr id="3" name="Espace réservé du contenu 2">
            <a:extLst>
              <a:ext uri="{FF2B5EF4-FFF2-40B4-BE49-F238E27FC236}">
                <a16:creationId xmlns:a16="http://schemas.microsoft.com/office/drawing/2014/main" id="{7EDFBB04-9CFE-4503-967B-CDB4D7D688F1}"/>
              </a:ext>
            </a:extLst>
          </p:cNvPr>
          <p:cNvSpPr>
            <a:spLocks noGrp="1"/>
          </p:cNvSpPr>
          <p:nvPr>
            <p:ph idx="1"/>
          </p:nvPr>
        </p:nvSpPr>
        <p:spPr>
          <a:xfrm>
            <a:off x="677334" y="954157"/>
            <a:ext cx="8596668" cy="5539408"/>
          </a:xfrm>
        </p:spPr>
        <p:txBody>
          <a:bodyPr/>
          <a:lstStyle/>
          <a:p>
            <a:endParaRPr lang="fr-FR" dirty="0"/>
          </a:p>
          <a:p>
            <a:pPr algn="just">
              <a:buFont typeface="Wingdings" panose="05000000000000000000" pitchFamily="2" charset="2"/>
              <a:buChar char="ü"/>
            </a:pPr>
            <a:r>
              <a:rPr lang="fr-FR" dirty="0"/>
              <a:t> Module permettant d’avoir des informations relatives à une entreprise par une recherche via son nom, son adresse, son numéro de téléphone ou sa situation géographique.</a:t>
            </a:r>
          </a:p>
          <a:p>
            <a:pPr algn="just">
              <a:buFont typeface="Wingdings" panose="05000000000000000000" pitchFamily="2" charset="2"/>
              <a:buChar char="ü"/>
            </a:pPr>
            <a:r>
              <a:rPr lang="fr-FR" dirty="0"/>
              <a:t>Module des Messageries.</a:t>
            </a:r>
          </a:p>
          <a:p>
            <a:pPr algn="just">
              <a:buFont typeface="Wingdings" panose="05000000000000000000" pitchFamily="2" charset="2"/>
              <a:buChar char="ü"/>
            </a:pPr>
            <a:r>
              <a:rPr lang="fr-FR" dirty="0"/>
              <a:t> Module permettant aux adhérents de la CCAIMAG d’accéder à leur espace privé à partir duquel et en fonction de leur profil d’adhésion, ils peuvent accéder à des niveaux d’informations et d’actions différentes.</a:t>
            </a:r>
          </a:p>
          <a:p>
            <a:pPr algn="just">
              <a:buFont typeface="Wingdings" panose="05000000000000000000" pitchFamily="2" charset="2"/>
              <a:buChar char="ü"/>
            </a:pPr>
            <a:r>
              <a:rPr lang="fr-FR" dirty="0"/>
              <a:t> Module permettant aux internautes de souscrire à la newsletter en ligne de la CCAIMAG - Module permettant de gérer directement les mises à jour du site Espace vente de la CCAIMAG réservé aux adhérents et aux usagers. </a:t>
            </a:r>
          </a:p>
          <a:p>
            <a:pPr algn="just">
              <a:buFont typeface="Wingdings" panose="05000000000000000000" pitchFamily="2" charset="2"/>
              <a:buChar char="ü"/>
            </a:pPr>
            <a:r>
              <a:rPr lang="fr-FR" dirty="0"/>
              <a:t> Option permettant la mise en ligne et le téléchargement de documents - Module donnant les statistiques d’activités du site. </a:t>
            </a:r>
          </a:p>
          <a:p>
            <a:pPr algn="just">
              <a:buFont typeface="Wingdings" panose="05000000000000000000" pitchFamily="2" charset="2"/>
              <a:buChar char="ü"/>
            </a:pPr>
            <a:r>
              <a:rPr lang="fr-FR" dirty="0"/>
              <a:t>Module permettant une recherche multicritère. </a:t>
            </a:r>
          </a:p>
          <a:p>
            <a:pPr algn="just">
              <a:buFont typeface="Wingdings" panose="05000000000000000000" pitchFamily="2" charset="2"/>
              <a:buChar char="ü"/>
            </a:pPr>
            <a:r>
              <a:rPr lang="fr-FR" dirty="0"/>
              <a:t> version mobile du site permettant l’accès à la plateforme via un smartphone. </a:t>
            </a:r>
            <a:endParaRPr lang="fr-GA" dirty="0"/>
          </a:p>
        </p:txBody>
      </p:sp>
      <p:pic>
        <p:nvPicPr>
          <p:cNvPr id="4" name="Picture 2" descr="Aucune description de photo disponible.">
            <a:extLst>
              <a:ext uri="{FF2B5EF4-FFF2-40B4-BE49-F238E27FC236}">
                <a16:creationId xmlns:a16="http://schemas.microsoft.com/office/drawing/2014/main" id="{AC8E0239-0D08-4501-B750-DF0174A41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436" y="101020"/>
            <a:ext cx="1102064" cy="108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890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merci image&quot;">
            <a:extLst>
              <a:ext uri="{FF2B5EF4-FFF2-40B4-BE49-F238E27FC236}">
                <a16:creationId xmlns:a16="http://schemas.microsoft.com/office/drawing/2014/main" id="{1CE60DE7-0430-4A8A-BAFC-D09218B4CA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757" y="715618"/>
            <a:ext cx="5695122" cy="429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944949"/>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124</TotalTime>
  <Words>503</Words>
  <Application>Microsoft Office PowerPoint</Application>
  <PresentationFormat>Grand écran</PresentationFormat>
  <Paragraphs>51</Paragraphs>
  <Slides>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Times New Roman</vt:lpstr>
      <vt:lpstr>Trebuchet MS</vt:lpstr>
      <vt:lpstr>Wingdings</vt:lpstr>
      <vt:lpstr>Wingdings 3</vt:lpstr>
      <vt:lpstr>Facette</vt:lpstr>
      <vt:lpstr>Présentation PowerPoint</vt:lpstr>
      <vt:lpstr>Présentation PowerPoint</vt:lpstr>
      <vt:lpstr>Présentation de la CCAIMAG </vt:lpstr>
      <vt:lpstr>Contexte et problématique</vt:lpstr>
      <vt:lpstr>Objectifs et enjeux de la plateforme</vt:lpstr>
      <vt:lpstr>Cibles de la plateforme</vt:lpstr>
      <vt:lpstr>Opérations souhaitées sur le site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Jisca Syntiche</dc:creator>
  <cp:lastModifiedBy>Jisca Syntiche</cp:lastModifiedBy>
  <cp:revision>12</cp:revision>
  <dcterms:created xsi:type="dcterms:W3CDTF">2019-02-09T06:54:13Z</dcterms:created>
  <dcterms:modified xsi:type="dcterms:W3CDTF">2019-02-09T09:45:33Z</dcterms:modified>
</cp:coreProperties>
</file>