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7" r:id="rId4"/>
    <p:sldId id="259" r:id="rId5"/>
    <p:sldId id="260" r:id="rId6"/>
    <p:sldId id="262" r:id="rId7"/>
    <p:sldId id="263" r:id="rId8"/>
    <p:sldId id="288" r:id="rId9"/>
    <p:sldId id="264" r:id="rId10"/>
    <p:sldId id="265" r:id="rId11"/>
    <p:sldId id="266" r:id="rId12"/>
    <p:sldId id="268" r:id="rId13"/>
    <p:sldId id="269" r:id="rId14"/>
    <p:sldId id="272" r:id="rId15"/>
    <p:sldId id="270" r:id="rId16"/>
    <p:sldId id="271" r:id="rId17"/>
    <p:sldId id="273" r:id="rId18"/>
    <p:sldId id="282" r:id="rId19"/>
    <p:sldId id="283" r:id="rId20"/>
    <p:sldId id="285" r:id="rId21"/>
    <p:sldId id="284" r:id="rId22"/>
    <p:sldId id="286" r:id="rId23"/>
    <p:sldId id="287"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A3EA2B54-ACD6-47A6-BABE-AFB7E3A0F92D}">
          <p14:sldIdLst>
            <p14:sldId id="257"/>
            <p14:sldId id="258"/>
            <p14:sldId id="267"/>
            <p14:sldId id="259"/>
            <p14:sldId id="260"/>
            <p14:sldId id="262"/>
            <p14:sldId id="263"/>
            <p14:sldId id="288"/>
            <p14:sldId id="264"/>
            <p14:sldId id="265"/>
            <p14:sldId id="266"/>
            <p14:sldId id="268"/>
            <p14:sldId id="269"/>
            <p14:sldId id="272"/>
            <p14:sldId id="270"/>
            <p14:sldId id="271"/>
            <p14:sldId id="273"/>
            <p14:sldId id="282"/>
            <p14:sldId id="283"/>
            <p14:sldId id="285"/>
            <p14:sldId id="284"/>
            <p14:sldId id="286"/>
            <p14:sldId id="287"/>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7FDD7AA-D76F-4D29-9702-981BBE5D354B}"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240C8A-9EAD-4B4C-99C6-33B8C925704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DD7AA-D76F-4D29-9702-981BBE5D354B}" type="datetimeFigureOut">
              <a:rPr lang="zh-CN" altLang="en-US" smtClean="0"/>
              <a:t>2017/11/28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40C8A-9EAD-4B4C-99C6-33B8C925704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 name="文本框 1"/>
          <p:cNvSpPr txBox="1"/>
          <p:nvPr/>
        </p:nvSpPr>
        <p:spPr>
          <a:xfrm>
            <a:off x="2086456" y="2639477"/>
            <a:ext cx="5330851" cy="1384995"/>
          </a:xfrm>
          <a:prstGeom prst="rect">
            <a:avLst/>
          </a:prstGeom>
          <a:noFill/>
        </p:spPr>
        <p:txBody>
          <a:bodyPr wrap="square" rtlCol="0">
            <a:spAutoFit/>
          </a:bodyPr>
          <a:lstStyle/>
          <a:p>
            <a:pPr>
              <a:lnSpc>
                <a:spcPct val="150000"/>
              </a:lnSpc>
            </a:pPr>
            <a:r>
              <a:rPr lang="zh-CN" altLang="en-US" sz="3200" b="1" spc="300" dirty="0" smtClean="0">
                <a:solidFill>
                  <a:srgbClr val="C00000"/>
                </a:solidFill>
              </a:rPr>
              <a:t>浅谈特征选择</a:t>
            </a:r>
            <a:endParaRPr lang="en-US" altLang="zh-CN" sz="3200" b="1" spc="300" dirty="0" smtClean="0">
              <a:solidFill>
                <a:srgbClr val="C00000"/>
              </a:solidFill>
            </a:endParaRPr>
          </a:p>
          <a:p>
            <a:pPr algn="ctr">
              <a:lnSpc>
                <a:spcPct val="150000"/>
              </a:lnSpc>
            </a:pPr>
            <a:r>
              <a:rPr lang="en-US" altLang="zh-CN" sz="2400" b="1" dirty="0" smtClean="0"/>
              <a:t>—— </a:t>
            </a:r>
            <a:r>
              <a:rPr lang="zh-CN" altLang="en-US" sz="2400" b="1" dirty="0" smtClean="0">
                <a:solidFill>
                  <a:schemeClr val="tx1"/>
                </a:solidFill>
              </a:rPr>
              <a:t>三 种 常 见 手 段</a:t>
            </a:r>
          </a:p>
        </p:txBody>
      </p:sp>
      <p:sp>
        <p:nvSpPr>
          <p:cNvPr id="7" name="矩形 6"/>
          <p:cNvSpPr/>
          <p:nvPr/>
        </p:nvSpPr>
        <p:spPr>
          <a:xfrm>
            <a:off x="490730" y="428741"/>
            <a:ext cx="2336800" cy="129540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600" b="1" cap="none" spc="0" dirty="0" err="1" smtClean="0">
                <a:ln w="76200"/>
                <a:solidFill>
                  <a:srgbClr val="C00000"/>
                </a:solidFill>
                <a:effectLst>
                  <a:innerShdw blurRad="63500" dist="50800" dir="13500000">
                    <a:prstClr val="black">
                      <a:alpha val="50000"/>
                    </a:prstClr>
                  </a:innerShdw>
                </a:effectLst>
                <a:ea typeface="AppleGothic" panose="02000503000000000000" pitchFamily="2" charset="-127"/>
              </a:rPr>
              <a:t>banggood</a:t>
            </a:r>
          </a:p>
          <a:p>
            <a:pPr algn="ctr"/>
            <a:endParaRPr lang="en-US" altLang="zh-CN" sz="1100" b="1" cap="none" spc="0" dirty="0" smtClean="0">
              <a:ln w="76200"/>
              <a:solidFill>
                <a:srgbClr val="C00000"/>
              </a:solidFill>
              <a:effectLst>
                <a:innerShdw blurRad="63500" dist="50800" dir="13500000">
                  <a:prstClr val="black">
                    <a:alpha val="50000"/>
                  </a:prstClr>
                </a:innerShdw>
              </a:effectLst>
              <a:ea typeface="AppleGothic" panose="02000503000000000000" pitchFamily="2" charset="-127"/>
            </a:endParaRPr>
          </a:p>
          <a:p>
            <a:pPr algn="ctr"/>
            <a:r>
              <a:rPr lang="zh-CN" altLang="en-US" sz="3200" b="1" dirty="0">
                <a:ln w="76200"/>
                <a:solidFill>
                  <a:srgbClr val="C00000"/>
                </a:solidFill>
                <a:effectLst>
                  <a:innerShdw blurRad="63500" dist="50800" dir="13500000">
                    <a:prstClr val="black">
                      <a:alpha val="50000"/>
                    </a:prstClr>
                  </a:innerShdw>
                </a:effectLst>
              </a:rPr>
              <a:t>棒</a:t>
            </a:r>
            <a:r>
              <a:rPr lang="zh-CN" altLang="en-US" sz="3200" b="1" dirty="0" smtClean="0">
                <a:ln w="76200"/>
                <a:solidFill>
                  <a:srgbClr val="C00000"/>
                </a:solidFill>
                <a:effectLst>
                  <a:innerShdw blurRad="63500" dist="50800" dir="13500000">
                    <a:prstClr val="black">
                      <a:alpha val="50000"/>
                    </a:prstClr>
                  </a:innerShdw>
                </a:effectLst>
              </a:rPr>
              <a:t>谷科技</a:t>
            </a:r>
            <a:endParaRPr lang="zh-CN" altLang="en-US" sz="3200" b="1" cap="none" spc="0" dirty="0">
              <a:ln w="76200"/>
              <a:solidFill>
                <a:srgbClr val="C00000"/>
              </a:solidFill>
              <a:effectLst>
                <a:innerShdw blurRad="63500" dist="50800" dir="13500000">
                  <a:prstClr val="black">
                    <a:alpha val="50000"/>
                  </a:prstClr>
                </a:innerShdw>
              </a:effectLst>
            </a:endParaRPr>
          </a:p>
        </p:txBody>
      </p:sp>
      <p:cxnSp>
        <p:nvCxnSpPr>
          <p:cNvPr id="10" name="直接连接符 9"/>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3" name="文本框 2"/>
          <p:cNvSpPr txBox="1"/>
          <p:nvPr/>
        </p:nvSpPr>
        <p:spPr>
          <a:xfrm>
            <a:off x="8052214" y="4614090"/>
            <a:ext cx="3529584" cy="461665"/>
          </a:xfrm>
          <a:prstGeom prst="rect">
            <a:avLst/>
          </a:prstGeom>
          <a:noFill/>
        </p:spPr>
        <p:txBody>
          <a:bodyPr wrap="square" rtlCol="0">
            <a:spAutoFit/>
          </a:bodyPr>
          <a:lstStyle/>
          <a:p>
            <a:r>
              <a:rPr lang="zh-CN" altLang="en-US" sz="2400" b="1" dirty="0" smtClean="0">
                <a:solidFill>
                  <a:srgbClr val="C00000"/>
                </a:solidFill>
              </a:rPr>
              <a:t>汇报人    </a:t>
            </a:r>
            <a:r>
              <a:rPr lang="zh-CN" altLang="en-US" sz="2400" b="1" dirty="0" smtClean="0"/>
              <a:t>丁磊</a:t>
            </a:r>
            <a:endParaRPr lang="zh-CN" alt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410" y="1335501"/>
            <a:ext cx="9411855" cy="923330"/>
          </a:xfrm>
          <a:prstGeom prst="rect">
            <a:avLst/>
          </a:prstGeom>
          <a:noFill/>
        </p:spPr>
        <p:txBody>
          <a:bodyPr wrap="square" rtlCol="0">
            <a:spAutoFit/>
          </a:bodyPr>
          <a:lstStyle/>
          <a:p>
            <a:pPr>
              <a:lnSpc>
                <a:spcPct val="150000"/>
              </a:lnSpc>
            </a:pPr>
            <a:r>
              <a:rPr lang="zh-CN" altLang="en-US" dirty="0" smtClean="0"/>
              <a:t>使用机器学习方法对每个特征和响应变量构建预测模型，在回归问题中计算预测值与实际值的决定系数或均方误差，分类问题中计算准确率等作为衡量特征与响应变量相关性的指标。</a:t>
            </a:r>
            <a:endParaRPr lang="en-US" altLang="zh-CN" b="1" dirty="0"/>
          </a:p>
        </p:txBody>
      </p:sp>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Model based ranking</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128295" y="2306772"/>
            <a:ext cx="6911874"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sklearn.cross_validation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cross_val_score, ShuffleSplit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sklearn.datasets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load_boston</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sklearn.ensemble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RandomForestRegressor</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boston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load_boston()</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X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boston[</a:t>
            </a:r>
            <a:r>
              <a:rPr kumimoji="0" lang="zh-CN" altLang="zh-CN" sz="1400" b="0" i="0" u="none" strike="noStrike" cap="none" normalizeH="0" baseline="0" dirty="0" smtClean="0">
                <a:ln>
                  <a:noFill/>
                </a:ln>
                <a:solidFill>
                  <a:srgbClr val="0000FF"/>
                </a:solidFill>
                <a:effectLst/>
                <a:latin typeface="Arial Unicode MS"/>
                <a:ea typeface="Monaco"/>
              </a:rPr>
              <a:t>"data"</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Y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boston[</a:t>
            </a:r>
            <a:r>
              <a:rPr kumimoji="0" lang="zh-CN" altLang="zh-CN" sz="1400" b="0" i="0" u="none" strike="noStrike" cap="none" normalizeH="0" baseline="0" dirty="0" smtClean="0">
                <a:ln>
                  <a:noFill/>
                </a:ln>
                <a:solidFill>
                  <a:srgbClr val="0000FF"/>
                </a:solidFill>
                <a:effectLst/>
                <a:latin typeface="Arial Unicode MS"/>
                <a:ea typeface="Monaco"/>
              </a:rPr>
              <a:t>"target"</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names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boston[</a:t>
            </a:r>
            <a:r>
              <a:rPr kumimoji="0" lang="zh-CN" altLang="zh-CN" sz="1400" b="0" i="0" u="none" strike="noStrike" cap="none" normalizeH="0" baseline="0" dirty="0" smtClean="0">
                <a:ln>
                  <a:noFill/>
                </a:ln>
                <a:solidFill>
                  <a:srgbClr val="0000FF"/>
                </a:solidFill>
                <a:effectLst/>
                <a:latin typeface="Arial Unicode MS"/>
                <a:ea typeface="Monaco"/>
              </a:rPr>
              <a:t>"feature_names"</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rf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RandomForestRegressor(n_estimators</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9900"/>
                </a:solidFill>
                <a:effectLst/>
                <a:latin typeface="Arial Unicode MS"/>
                <a:ea typeface="Monaco"/>
              </a:rPr>
              <a:t>20</a:t>
            </a:r>
            <a:r>
              <a:rPr kumimoji="0" lang="zh-CN" altLang="zh-CN" sz="1400" b="0" i="0" u="none" strike="noStrike" cap="none" normalizeH="0" baseline="0" dirty="0" smtClean="0">
                <a:ln>
                  <a:noFill/>
                </a:ln>
                <a:solidFill>
                  <a:srgbClr val="000000"/>
                </a:solidFill>
                <a:effectLst/>
                <a:latin typeface="Arial Unicode MS"/>
                <a:ea typeface="Monaco"/>
              </a:rPr>
              <a:t>, max_depth</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9900"/>
                </a:solidFill>
                <a:effectLst/>
                <a:latin typeface="Arial Unicode MS"/>
                <a:ea typeface="Monaco"/>
              </a:rPr>
              <a:t>4</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scores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for</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i </a:t>
            </a:r>
            <a:r>
              <a:rPr kumimoji="0" lang="zh-CN" altLang="zh-CN" sz="1400" b="1" i="0" u="none" strike="noStrike" cap="none" normalizeH="0" baseline="0" dirty="0" smtClean="0">
                <a:ln>
                  <a:noFill/>
                </a:ln>
                <a:solidFill>
                  <a:srgbClr val="006699"/>
                </a:solidFill>
                <a:effectLst/>
                <a:latin typeface="Arial Unicode MS"/>
                <a:ea typeface="Monaco"/>
              </a:rPr>
              <a:t>in</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FF1493"/>
                </a:solidFill>
                <a:effectLst/>
                <a:latin typeface="Arial Unicode MS"/>
                <a:ea typeface="Monaco"/>
              </a:rPr>
              <a:t>range</a:t>
            </a:r>
            <a:r>
              <a:rPr kumimoji="0" lang="zh-CN" altLang="zh-CN" sz="1400" b="0" i="0" u="none" strike="noStrike" cap="none" normalizeH="0" baseline="0" dirty="0" smtClean="0">
                <a:ln>
                  <a:noFill/>
                </a:ln>
                <a:solidFill>
                  <a:srgbClr val="000000"/>
                </a:solidFill>
                <a:effectLst/>
                <a:latin typeface="Arial Unicode MS"/>
                <a:ea typeface="Monaco"/>
              </a:rPr>
              <a:t>(X.shape[</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score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cross_val_score(rf, X[:, i:i</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 Y, scoring</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00FF"/>
                </a:solidFill>
                <a:effectLst/>
                <a:latin typeface="Arial Unicode MS"/>
                <a:ea typeface="Monaco"/>
              </a:rPr>
              <a:t>"r2"</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cv</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0000"/>
                </a:solidFill>
                <a:effectLst/>
                <a:latin typeface="Arial Unicode MS"/>
                <a:ea typeface="Monaco"/>
              </a:rPr>
              <a:t>ShuffleSplit(</a:t>
            </a:r>
            <a:r>
              <a:rPr kumimoji="0" lang="zh-CN" altLang="zh-CN" sz="1400" b="0" i="0" u="none" strike="noStrike" cap="none" normalizeH="0" baseline="0" dirty="0" smtClean="0">
                <a:ln>
                  <a:noFill/>
                </a:ln>
                <a:solidFill>
                  <a:srgbClr val="FF1493"/>
                </a:solidFill>
                <a:effectLst/>
                <a:latin typeface="Arial Unicode MS"/>
                <a:ea typeface="Monaco"/>
              </a:rPr>
              <a:t>len</a:t>
            </a:r>
            <a:r>
              <a:rPr kumimoji="0" lang="zh-CN" altLang="zh-CN" sz="1400" b="0" i="0" u="none" strike="noStrike" cap="none" normalizeH="0" baseline="0" dirty="0" smtClean="0">
                <a:ln>
                  <a:noFill/>
                </a:ln>
                <a:solidFill>
                  <a:srgbClr val="000000"/>
                </a:solidFill>
                <a:effectLst/>
                <a:latin typeface="Arial Unicode MS"/>
                <a:ea typeface="Monaco"/>
              </a:rPr>
              <a:t>(X), </a:t>
            </a:r>
            <a:r>
              <a:rPr kumimoji="0" lang="zh-CN" altLang="zh-CN" sz="1400" b="0" i="0" u="none" strike="noStrike" cap="none" normalizeH="0" baseline="0" dirty="0" smtClean="0">
                <a:ln>
                  <a:noFill/>
                </a:ln>
                <a:solidFill>
                  <a:srgbClr val="009900"/>
                </a:solidFill>
                <a:effectLst/>
                <a:latin typeface="Arial Unicode MS"/>
                <a:ea typeface="Monaco"/>
              </a:rPr>
              <a:t>3</a:t>
            </a:r>
            <a:r>
              <a:rPr kumimoji="0" lang="zh-CN" altLang="zh-CN" sz="1400" b="0" i="0" u="none" strike="noStrike" cap="none" normalizeH="0" baseline="0" dirty="0" smtClean="0">
                <a:ln>
                  <a:noFill/>
                </a:ln>
                <a:solidFill>
                  <a:srgbClr val="000000"/>
                </a:solidFill>
                <a:effectLst/>
                <a:latin typeface="Arial Unicode MS"/>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3</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scores.append((</a:t>
            </a:r>
            <a:r>
              <a:rPr kumimoji="0" lang="zh-CN" altLang="zh-CN" sz="1400" b="0" i="0" u="none" strike="noStrike" cap="none" normalizeH="0" baseline="0" dirty="0" smtClean="0">
                <a:ln>
                  <a:noFill/>
                </a:ln>
                <a:solidFill>
                  <a:srgbClr val="FF1493"/>
                </a:solidFill>
                <a:effectLst/>
                <a:latin typeface="Arial Unicode MS"/>
                <a:ea typeface="Monaco"/>
              </a:rPr>
              <a:t>round</a:t>
            </a:r>
            <a:r>
              <a:rPr kumimoji="0" lang="zh-CN" altLang="zh-CN" sz="1400" b="0" i="0" u="none" strike="noStrike" cap="none" normalizeH="0" baseline="0" dirty="0" smtClean="0">
                <a:ln>
                  <a:noFill/>
                </a:ln>
                <a:solidFill>
                  <a:srgbClr val="000000"/>
                </a:solidFill>
                <a:effectLst/>
                <a:latin typeface="Arial Unicode MS"/>
                <a:ea typeface="Monaco"/>
              </a:rPr>
              <a:t>(np.mean(score), </a:t>
            </a:r>
            <a:r>
              <a:rPr kumimoji="0" lang="zh-CN" altLang="zh-CN" sz="1400" b="0" i="0" u="none" strike="noStrike" cap="none" normalizeH="0" baseline="0" dirty="0" smtClean="0">
                <a:ln>
                  <a:noFill/>
                </a:ln>
                <a:solidFill>
                  <a:srgbClr val="009900"/>
                </a:solidFill>
                <a:effectLst/>
                <a:latin typeface="Arial Unicode MS"/>
                <a:ea typeface="Monaco"/>
              </a:rPr>
              <a:t>3</a:t>
            </a:r>
            <a:r>
              <a:rPr kumimoji="0" lang="zh-CN" altLang="zh-CN" sz="1400" b="0" i="0" u="none" strike="noStrike" cap="none" normalizeH="0" baseline="0" dirty="0" smtClean="0">
                <a:ln>
                  <a:noFill/>
                </a:ln>
                <a:solidFill>
                  <a:srgbClr val="000000"/>
                </a:solidFill>
                <a:effectLst/>
                <a:latin typeface="Arial Unicode MS"/>
                <a:ea typeface="Monaco"/>
              </a:rPr>
              <a:t>), names[i]))</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400" dirty="0">
                <a:solidFill>
                  <a:srgbClr val="FF1493"/>
                </a:solidFill>
                <a:latin typeface="Arial Unicode MS"/>
                <a:ea typeface="Monaco"/>
              </a:rPr>
              <a:t>p</a:t>
            </a:r>
            <a:r>
              <a:rPr kumimoji="0" lang="zh-CN" altLang="zh-CN" sz="1400" b="0" i="0" u="none" strike="noStrike" cap="none" normalizeH="0" baseline="0" dirty="0" smtClean="0">
                <a:ln>
                  <a:noFill/>
                </a:ln>
                <a:solidFill>
                  <a:srgbClr val="FF1493"/>
                </a:solidFill>
                <a:effectLst/>
                <a:latin typeface="Arial Unicode MS"/>
                <a:ea typeface="Monaco"/>
              </a:rPr>
              <a:t>rint</a:t>
            </a:r>
            <a:r>
              <a:rPr lang="en-US" altLang="zh-CN" sz="1400" dirty="0" smtClean="0">
                <a:latin typeface="Arial Unicode MS"/>
                <a:ea typeface="Monaco"/>
              </a:rPr>
              <a:t>(</a:t>
            </a:r>
            <a:r>
              <a:rPr kumimoji="0" lang="zh-CN" altLang="zh-CN" sz="1400" b="0" i="0" u="none" strike="noStrike" cap="none" normalizeH="0" baseline="0" dirty="0" smtClean="0">
                <a:ln>
                  <a:noFill/>
                </a:ln>
                <a:solidFill>
                  <a:srgbClr val="FF1493"/>
                </a:solidFill>
                <a:effectLst/>
                <a:latin typeface="Arial Unicode MS"/>
                <a:ea typeface="Monaco"/>
              </a:rPr>
              <a:t>sorted</a:t>
            </a:r>
            <a:r>
              <a:rPr kumimoji="0" lang="zh-CN" altLang="zh-CN" sz="1400" b="0" i="0" u="none" strike="noStrike" cap="none" normalizeH="0" baseline="0" dirty="0" smtClean="0">
                <a:ln>
                  <a:noFill/>
                </a:ln>
                <a:solidFill>
                  <a:srgbClr val="000000"/>
                </a:solidFill>
                <a:effectLst/>
                <a:latin typeface="Arial Unicode MS"/>
                <a:ea typeface="Monaco"/>
              </a:rPr>
              <a:t>(scores, reverse</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808080"/>
                </a:solidFill>
                <a:effectLst/>
                <a:latin typeface="Arial Unicode MS"/>
                <a:ea typeface="Monaco"/>
              </a:rPr>
              <a:t>True</a:t>
            </a:r>
            <a:r>
              <a:rPr kumimoji="0" lang="zh-CN" altLang="zh-CN" sz="1400" b="0" i="0" u="none" strike="noStrike" cap="none" normalizeH="0" baseline="0" dirty="0" smtClean="0">
                <a:ln>
                  <a:noFill/>
                </a:ln>
                <a:solidFill>
                  <a:srgbClr val="000000"/>
                </a:solidFill>
                <a:effectLst/>
                <a:latin typeface="Arial Unicode MS"/>
                <a:ea typeface="Monaco"/>
              </a:rPr>
              <a:t>)</a:t>
            </a:r>
            <a:r>
              <a:rPr lang="en-US" altLang="zh-CN" sz="1400" dirty="0">
                <a:solidFill>
                  <a:srgbClr val="000000"/>
                </a:solidFill>
                <a:latin typeface="Arial Unicode MS"/>
                <a:ea typeface="Monac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410" y="1849986"/>
            <a:ext cx="9411855" cy="1754326"/>
          </a:xfrm>
          <a:prstGeom prst="rect">
            <a:avLst/>
          </a:prstGeom>
          <a:noFill/>
        </p:spPr>
        <p:txBody>
          <a:bodyPr wrap="square" rtlCol="0">
            <a:spAutoFit/>
          </a:bodyPr>
          <a:lstStyle/>
          <a:p>
            <a:pPr>
              <a:lnSpc>
                <a:spcPct val="150000"/>
              </a:lnSpc>
            </a:pPr>
            <a:r>
              <a:rPr lang="zh-CN" altLang="en-US" dirty="0" smtClean="0"/>
              <a:t>       单变量分析是我们建模认识数据的第一步，它能够帮助我们很好地认识数据，它能够快速帮我们决定</a:t>
            </a:r>
            <a:r>
              <a:rPr lang="en-US" altLang="zh-CN" dirty="0" smtClean="0"/>
              <a:t>top n</a:t>
            </a:r>
            <a:r>
              <a:rPr lang="zh-CN" altLang="en-US" dirty="0" smtClean="0"/>
              <a:t>个最优的变量。</a:t>
            </a:r>
            <a:endParaRPr lang="en-US" altLang="zh-CN" dirty="0" smtClean="0"/>
          </a:p>
          <a:p>
            <a:pPr>
              <a:lnSpc>
                <a:spcPct val="150000"/>
              </a:lnSpc>
            </a:pPr>
            <a:r>
              <a:rPr lang="zh-CN" altLang="en-US" dirty="0" smtClean="0"/>
              <a:t>       但是它无法删除冗余变量（比如从</a:t>
            </a:r>
            <a:r>
              <a:rPr lang="en-US" altLang="zh-CN" dirty="0" smtClean="0"/>
              <a:t>20</a:t>
            </a:r>
            <a:r>
              <a:rPr lang="zh-CN" altLang="en-US" dirty="0" smtClean="0"/>
              <a:t>个强相关的特征集里面选出最好的一个特征）。下面将针对这个提出更优化的方法。</a:t>
            </a:r>
            <a:endParaRPr lang="en-US" altLang="zh-CN" dirty="0"/>
          </a:p>
        </p:txBody>
      </p:sp>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87155" y="261721"/>
            <a:ext cx="7526666" cy="523220"/>
          </a:xfrm>
          <a:prstGeom prst="rect">
            <a:avLst/>
          </a:prstGeom>
          <a:noFill/>
        </p:spPr>
        <p:txBody>
          <a:bodyPr wrap="square" rtlCol="0">
            <a:spAutoFit/>
          </a:bodyPr>
          <a:lstStyle/>
          <a:p>
            <a:r>
              <a:rPr lang="en-US" altLang="zh-CN" sz="2800" b="1" dirty="0" smtClean="0">
                <a:solidFill>
                  <a:srgbClr val="C00000"/>
                </a:solidFill>
                <a:effectLst>
                  <a:innerShdw blurRad="63500" dist="50800" dir="13500000">
                    <a:prstClr val="black">
                      <a:alpha val="50000"/>
                    </a:prstClr>
                  </a:innerShdw>
                </a:effectLst>
              </a:rPr>
              <a:t>Part1: </a:t>
            </a:r>
            <a:r>
              <a:rPr lang="zh-CN" altLang="en-US" sz="2800" b="1" dirty="0" smtClean="0">
                <a:solidFill>
                  <a:srgbClr val="C00000"/>
                </a:solidFill>
                <a:effectLst>
                  <a:innerShdw blurRad="63500" dist="50800" dir="13500000">
                    <a:prstClr val="black">
                      <a:alpha val="50000"/>
                    </a:prstClr>
                  </a:innerShdw>
                </a:effectLst>
              </a:rPr>
              <a:t>总 结</a:t>
            </a:r>
            <a:endParaRPr lang="en-US" altLang="zh-CN" sz="2800" b="1" dirty="0">
              <a:solidFill>
                <a:srgbClr val="C00000"/>
              </a:solidFill>
              <a:effectLst>
                <a:innerShdw blurRad="63500" dist="50800" dir="13500000">
                  <a:prstClr val="black">
                    <a:alpha val="50000"/>
                  </a:prstClr>
                </a:innerShdw>
              </a:effectLst>
            </a:endParaRP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99410" y="1335501"/>
                <a:ext cx="9411855" cy="3416320"/>
              </a:xfrm>
              <a:prstGeom prst="rect">
                <a:avLst/>
              </a:prstGeom>
              <a:noFill/>
            </p:spPr>
            <p:txBody>
              <a:bodyPr wrap="square" rtlCol="0">
                <a:spAutoFit/>
              </a:bodyPr>
              <a:lstStyle/>
              <a:p>
                <a:pPr>
                  <a:lnSpc>
                    <a:spcPct val="150000"/>
                  </a:lnSpc>
                </a:pPr>
                <a:r>
                  <a:rPr lang="zh-CN" altLang="en-US" dirty="0" smtClean="0"/>
                  <a:t>思想：利用机器学习模型进行特征排序。很多机器学习模型都具有衡量特征重要性的特性，可以应用到回归模型、支持向量机模型、决策树模型、随机森林模型等等。</a:t>
                </a:r>
                <a:endParaRPr lang="en-US" altLang="zh-CN" dirty="0" smtClean="0"/>
              </a:p>
              <a:p>
                <a:pPr>
                  <a:lnSpc>
                    <a:spcPct val="150000"/>
                  </a:lnSpc>
                </a:pPr>
                <a:endParaRPr lang="en-US" altLang="zh-CN" dirty="0"/>
              </a:p>
              <a:p>
                <a:pPr>
                  <a:lnSpc>
                    <a:spcPct val="150000"/>
                  </a:lnSpc>
                </a:pPr>
                <a:r>
                  <a:rPr lang="zh-CN" altLang="en-US" dirty="0" smtClean="0"/>
                  <a:t>这里使用线性回归模型的拟合参数作为特征重要性的衡量依据</a:t>
                </a:r>
                <a:r>
                  <a:rPr lang="en-US" altLang="zh-CN" dirty="0" smtClean="0"/>
                  <a:t>——</a:t>
                </a:r>
                <a:r>
                  <a:rPr lang="zh-CN" altLang="en-US" dirty="0" smtClean="0"/>
                  <a:t>假设每个特征都归约到同一变化范围，而且是相互独立的。那模型的参数值越大说明对应的特征越重要，而与响应变量不相关的特征的拟合系数接近</a:t>
                </a:r>
                <a:r>
                  <a:rPr lang="en-US" altLang="zh-CN" dirty="0" smtClean="0"/>
                  <a:t>0.</a:t>
                </a:r>
              </a:p>
              <a:p>
                <a:pPr>
                  <a:lnSpc>
                    <a:spcPct val="150000"/>
                  </a:lnSpc>
                </a:pPr>
                <a:endParaRPr lang="en-US" altLang="zh-CN" dirty="0"/>
              </a:p>
              <a:p>
                <a:pPr>
                  <a:lnSpc>
                    <a:spcPct val="150000"/>
                  </a:lnSpc>
                </a:pPr>
                <a:r>
                  <a:rPr lang="en-US" altLang="zh-CN" dirty="0" smtClean="0"/>
                  <a:t>Ex:   Linear model:  0.984 </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oMath>
                </a14:m>
                <a:r>
                  <a:rPr lang="en-US" altLang="zh-CN" dirty="0" smtClean="0"/>
                  <a:t> </a:t>
                </a:r>
                <a:r>
                  <a:rPr lang="en-US" altLang="zh-CN" dirty="0"/>
                  <a:t>+ 1.995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1</m:t>
                        </m:r>
                      </m:sub>
                    </m:sSub>
                  </m:oMath>
                </a14:m>
                <a:r>
                  <a:rPr lang="en-US" altLang="zh-CN" dirty="0"/>
                  <a:t> + (-0.041)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2</m:t>
                        </m:r>
                      </m:sub>
                    </m:sSub>
                  </m:oMath>
                </a14:m>
                <a:endParaRPr lang="en-US" altLang="zh-CN" dirty="0"/>
              </a:p>
            </p:txBody>
          </p:sp>
        </mc:Choice>
        <mc:Fallback>
          <p:sp>
            <p:nvSpPr>
              <p:cNvPr id="2" name="文本框 1"/>
              <p:cNvSpPr txBox="1">
                <a:spLocks noRot="1" noChangeAspect="1" noMove="1" noResize="1" noEditPoints="1" noAdjustHandles="1" noChangeArrowheads="1" noChangeShapeType="1" noTextEdit="1"/>
              </p:cNvSpPr>
              <p:nvPr/>
            </p:nvSpPr>
            <p:spPr>
              <a:xfrm>
                <a:off x="899410" y="1335501"/>
                <a:ext cx="9411855" cy="3416320"/>
              </a:xfrm>
              <a:prstGeom prst="rect">
                <a:avLst/>
              </a:prstGeom>
              <a:blipFill>
                <a:blip r:embed="rId2"/>
                <a:stretch>
                  <a:fillRect l="-583" b="-714"/>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Part 2: linear models and regularization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99410" y="1335501"/>
                <a:ext cx="9411855" cy="3011978"/>
              </a:xfrm>
              <a:prstGeom prst="rect">
                <a:avLst/>
              </a:prstGeom>
              <a:noFill/>
            </p:spPr>
            <p:txBody>
              <a:bodyPr wrap="square" rtlCol="0">
                <a:spAutoFit/>
              </a:bodyPr>
              <a:lstStyle/>
              <a:p>
                <a:pPr>
                  <a:lnSpc>
                    <a:spcPct val="150000"/>
                  </a:lnSpc>
                </a:pPr>
                <a:r>
                  <a:rPr lang="zh-CN" altLang="en-US" b="1" dirty="0" smtClean="0"/>
                  <a:t>当变量之间存在多重相关性的时候，预测模型会变得不稳定：</a:t>
                </a:r>
                <a:endParaRPr lang="en-US" altLang="zh-CN" b="1" dirty="0" smtClean="0"/>
              </a:p>
              <a:p>
                <a:pPr>
                  <a:lnSpc>
                    <a:spcPct val="150000"/>
                  </a:lnSpc>
                </a:pPr>
                <a:endParaRPr lang="en-US" altLang="zh-CN" dirty="0" smtClean="0"/>
              </a:p>
              <a:p>
                <a:pPr>
                  <a:lnSpc>
                    <a:spcPct val="150000"/>
                  </a:lnSpc>
                </a:pPr>
                <a:r>
                  <a:rPr lang="en-US" altLang="zh-CN" dirty="0" smtClean="0"/>
                  <a:t>Ex:</a:t>
                </a:r>
              </a:p>
              <a:p>
                <a:pPr>
                  <a:lnSpc>
                    <a:spcPct val="150000"/>
                  </a:lnSpc>
                </a:pPr>
                <a:r>
                  <a:rPr lang="zh-CN" altLang="en-US" dirty="0"/>
                  <a:t>真实</a:t>
                </a:r>
                <a:r>
                  <a:rPr lang="zh-CN" altLang="en-US" dirty="0" smtClean="0"/>
                  <a:t>模型：</a:t>
                </a: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zh-CN" altLang="en-US" i="1">
                        <a:latin typeface="Cambria Math" panose="02040503050406030204" pitchFamily="18" charset="0"/>
                      </a:rPr>
                      <m:t>；</m:t>
                    </m:r>
                  </m:oMath>
                </a14:m>
                <a:r>
                  <a:rPr lang="zh-CN" altLang="en-US" dirty="0" smtClean="0"/>
                  <a:t>观测值：</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𝜀</m:t>
                    </m:r>
                  </m:oMath>
                </a14:m>
                <a:endParaRPr lang="en-US" altLang="zh-CN" dirty="0" smtClean="0"/>
              </a:p>
              <a:p>
                <a:pPr>
                  <a:lnSpc>
                    <a:spcPct val="150000"/>
                  </a:lnSpc>
                </a:pPr>
                <a:r>
                  <a:rPr lang="zh-CN" altLang="en-US" dirty="0"/>
                  <a:t>如果</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zh-CN" altLang="en-US" i="1" smtClean="0">
                        <a:latin typeface="Cambria Math" panose="02040503050406030204" pitchFamily="18" charset="0"/>
                      </a:rPr>
                      <m:t>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oMath>
                </a14:m>
                <a:r>
                  <a:rPr lang="zh-CN" altLang="en-US" dirty="0" smtClean="0"/>
                  <a:t>高度相关，</a:t>
                </a:r>
                <a:endParaRPr lang="en-US" altLang="zh-CN" dirty="0" smtClean="0"/>
              </a:p>
              <a:p>
                <a:pPr>
                  <a:lnSpc>
                    <a:spcPct val="150000"/>
                  </a:lnSpc>
                </a:pPr>
                <a:r>
                  <a:rPr lang="zh-CN" altLang="en-US" dirty="0" smtClean="0"/>
                  <a:t>取决于噪音大小、数据量的大小和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oMath>
                </a14:m>
                <a:r>
                  <a:rPr lang="zh-CN" altLang="en-US" dirty="0" smtClean="0"/>
                  <a:t>的相关程度，我们的预测模型可能变成：</a:t>
                </a:r>
                <a:endParaRPr lang="en-US" altLang="zh-CN" dirty="0"/>
              </a:p>
              <a:p>
                <a:pPr>
                  <a:lnSpc>
                    <a:spcPct val="150000"/>
                  </a:lnSpc>
                </a:pP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rPr>
                          <m:t>2</m:t>
                        </m:r>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zh-CN" altLang="en-US" i="1" smtClean="0">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rPr>
                          <m:t>−</m:t>
                        </m:r>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rPr>
                          <m:t>2</m:t>
                        </m:r>
                        <m:r>
                          <a:rPr lang="en-US" altLang="zh-CN" i="1">
                            <a:latin typeface="Cambria Math" panose="02040503050406030204" pitchFamily="18" charset="0"/>
                          </a:rPr>
                          <m:t>𝑋</m:t>
                        </m:r>
                      </m:e>
                      <m:sub>
                        <m:r>
                          <a:rPr lang="en-US" altLang="zh-CN" i="1">
                            <a:latin typeface="Cambria Math" panose="02040503050406030204" pitchFamily="18" charset="0"/>
                          </a:rPr>
                          <m:t>2</m:t>
                        </m:r>
                      </m:sub>
                    </m:sSub>
                  </m:oMath>
                </a14:m>
                <a:r>
                  <a:rPr lang="zh-CN" altLang="en-US" dirty="0" smtClean="0"/>
                  <a:t>等</a:t>
                </a:r>
                <a:endParaRPr lang="en-US" altLang="zh-CN" dirty="0"/>
              </a:p>
            </p:txBody>
          </p:sp>
        </mc:Choice>
        <mc:Fallback xmlns="">
          <p:sp>
            <p:nvSpPr>
              <p:cNvPr id="2" name="文本框 1"/>
              <p:cNvSpPr txBox="1">
                <a:spLocks noRot="1" noChangeAspect="1" noMove="1" noResize="1" noEditPoints="1" noAdjustHandles="1" noChangeArrowheads="1" noChangeShapeType="1" noTextEdit="1"/>
              </p:cNvSpPr>
              <p:nvPr/>
            </p:nvSpPr>
            <p:spPr>
              <a:xfrm>
                <a:off x="899410" y="1335501"/>
                <a:ext cx="9411855" cy="3011978"/>
              </a:xfrm>
              <a:prstGeom prst="rect">
                <a:avLst/>
              </a:prstGeom>
              <a:blipFill rotWithShape="1">
                <a:blip r:embed="rId2"/>
                <a:stretch>
                  <a:fillRect l="-583" b="-810"/>
                </a:stretch>
              </a:blipFill>
            </p:spPr>
            <p:txBody>
              <a:bodyPr/>
              <a:lstStyle/>
              <a:p>
                <a:r>
                  <a:rPr lang="zh-CN" altLang="en-US">
                    <a:noFill/>
                  </a:rPr>
                  <a:t> </a:t>
                </a:r>
                <a:endParaRPr lang="zh-CN" altLang="en-US">
                  <a:noFill/>
                </a:endParaRP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Part 2: linear models and regularization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09469" y="1326511"/>
                <a:ext cx="9411855" cy="2308324"/>
              </a:xfrm>
              <a:prstGeom prst="rect">
                <a:avLst/>
              </a:prstGeom>
              <a:noFill/>
            </p:spPr>
            <p:txBody>
              <a:bodyPr wrap="square" rtlCol="0">
                <a:spAutoFit/>
              </a:bodyPr>
              <a:lstStyle/>
              <a:p>
                <a:pPr fontAlgn="base"/>
                <a:r>
                  <a:rPr lang="zh-CN" altLang="en-US" b="1" dirty="0" smtClean="0"/>
                  <a:t>增加正则化项</a:t>
                </a:r>
                <a:r>
                  <a:rPr lang="en-US" altLang="zh-CN" b="1" dirty="0" smtClean="0"/>
                  <a:t>——</a:t>
                </a:r>
                <a:r>
                  <a:rPr lang="zh-CN" altLang="en-US" b="1" dirty="0" smtClean="0"/>
                  <a:t>提升模型的泛化能力防止过拟合</a:t>
                </a:r>
                <a:endParaRPr lang="en-US" altLang="zh-CN" b="1" dirty="0" smtClean="0"/>
              </a:p>
              <a:p>
                <a:pPr fontAlgn="base"/>
                <a:endParaRPr lang="en-US" altLang="zh-CN" b="1" dirty="0"/>
              </a:p>
              <a:p>
                <a:pPr fontAlgn="base"/>
                <a:r>
                  <a:rPr lang="zh-CN" altLang="en-US" dirty="0" smtClean="0"/>
                  <a:t>预测问题中替换最小化损失函数 </a:t>
                </a:r>
                <a14:m>
                  <m:oMath xmlns:m="http://schemas.openxmlformats.org/officeDocument/2006/math">
                    <m:r>
                      <a:rPr lang="en-US" altLang="zh-CN" b="0" i="1" smtClean="0">
                        <a:latin typeface="Cambria Math" panose="02040503050406030204" pitchFamily="18" charset="0"/>
                      </a:rPr>
                      <m:t>𝐶𝑜𝑠𝑡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dirty="0" smtClean="0"/>
                  <a:t> 为 </a:t>
                </a:r>
                <a14:m>
                  <m:oMath xmlns:m="http://schemas.openxmlformats.org/officeDocument/2006/math">
                    <m:r>
                      <a:rPr lang="en-US" altLang="zh-CN" i="1">
                        <a:latin typeface="Cambria Math" panose="02040503050406030204" pitchFamily="18" charset="0"/>
                      </a:rPr>
                      <m:t>𝐶𝑜𝑠𝑡</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 </m:t>
                    </m:r>
                    <m:r>
                      <a:rPr lang="en-US" altLang="zh-CN" i="1">
                        <a:latin typeface="Cambria Math" panose="02040503050406030204" pitchFamily="18" charset="0"/>
                      </a:rPr>
                      <m:t>𝑌</m:t>
                    </m:r>
                    <m:r>
                      <a:rPr lang="en-US" altLang="zh-CN" i="1">
                        <a:latin typeface="Cambria Math" panose="02040503050406030204" pitchFamily="18" charset="0"/>
                      </a:rPr>
                      <m:t>)+</m:t>
                    </m:r>
                    <m:r>
                      <a:rPr lang="zh-CN" altLang="en-US" i="1" smtClean="0">
                        <a:latin typeface="Cambria Math" panose="02040503050406030204" pitchFamily="18" charset="0"/>
                      </a:rPr>
                      <m:t>𝛼</m:t>
                    </m:r>
                    <m:d>
                      <m:dPr>
                        <m:begChr m:val="‖"/>
                        <m:endChr m:val="‖"/>
                        <m:ctrlPr>
                          <a:rPr lang="en-US" altLang="zh-CN" i="1" smtClean="0">
                            <a:latin typeface="Cambria Math" panose="02040503050406030204" pitchFamily="18" charset="0"/>
                          </a:rPr>
                        </m:ctrlPr>
                      </m:dPr>
                      <m:e>
                        <m:r>
                          <a:rPr lang="zh-CN" altLang="en-US" i="1" smtClean="0">
                            <a:latin typeface="Cambria Math" panose="02040503050406030204" pitchFamily="18" charset="0"/>
                          </a:rPr>
                          <m:t>𝜔</m:t>
                        </m:r>
                      </m:e>
                    </m:d>
                  </m:oMath>
                </a14:m>
                <a:endParaRPr lang="en-US" altLang="zh-CN" dirty="0" smtClean="0"/>
              </a:p>
              <a:p>
                <a:pPr fontAlgn="base"/>
                <a:endParaRPr lang="en-US" altLang="zh-CN" dirty="0"/>
              </a:p>
              <a:p>
                <a:pPr fontAlgn="base"/>
                <a:r>
                  <a:rPr lang="zh-CN" altLang="en-US" dirty="0" smtClean="0"/>
                  <a:t>其中：</a:t>
                </a:r>
                <a:endParaRPr lang="en-US" altLang="zh-CN" dirty="0" smtClean="0"/>
              </a:p>
              <a:p>
                <a:pPr marL="342900" indent="-342900" fontAlgn="base">
                  <a:buAutoNum type="arabicPeriod"/>
                </a:pPr>
                <a14:m>
                  <m:oMath xmlns:m="http://schemas.openxmlformats.org/officeDocument/2006/math">
                    <m:r>
                      <a:rPr lang="zh-CN" altLang="en-US" i="1">
                        <a:latin typeface="Cambria Math" panose="02040503050406030204" pitchFamily="18" charset="0"/>
                      </a:rPr>
                      <m:t>𝜔</m:t>
                    </m:r>
                  </m:oMath>
                </a14:m>
                <a:r>
                  <a:rPr lang="en-US" altLang="zh-CN" dirty="0" smtClean="0"/>
                  <a:t> </a:t>
                </a:r>
                <a:r>
                  <a:rPr lang="zh-CN" altLang="en-US" dirty="0" smtClean="0"/>
                  <a:t>是模型参数；</a:t>
                </a:r>
                <a:endParaRPr lang="en-US" altLang="zh-CN" dirty="0" smtClean="0"/>
              </a:p>
              <a:p>
                <a:pPr marL="342900" indent="-342900" fontAlgn="base">
                  <a:buFontTx/>
                  <a:buAutoNum type="arabicPeriod"/>
                </a:pPr>
                <a14:m>
                  <m:oMath xmlns:m="http://schemas.openxmlformats.org/officeDocument/2006/math">
                    <m:r>
                      <a:rPr lang="zh-CN" altLang="en-US" i="1">
                        <a:latin typeface="Cambria Math" panose="02040503050406030204" pitchFamily="18" charset="0"/>
                      </a:rPr>
                      <m:t>𝛼</m:t>
                    </m:r>
                  </m:oMath>
                </a14:m>
                <a:r>
                  <a:rPr lang="en-US" altLang="zh-CN" dirty="0"/>
                  <a:t> </a:t>
                </a:r>
                <a:r>
                  <a:rPr lang="zh-CN" altLang="en-US" dirty="0" smtClean="0"/>
                  <a:t>是可调参数，控制正则化的强度；</a:t>
                </a:r>
                <a:endParaRPr lang="en-US" altLang="zh-CN" dirty="0" smtClean="0"/>
              </a:p>
              <a:p>
                <a:pPr marL="342900" indent="-342900" fontAlgn="base">
                  <a:buFontTx/>
                  <a:buAutoNum type="arabicPeriod"/>
                </a:pPr>
                <a14:m>
                  <m:oMath xmlns:m="http://schemas.openxmlformats.org/officeDocument/2006/math">
                    <m:d>
                      <m:dPr>
                        <m:begChr m:val="‖"/>
                        <m:endChr m:val="‖"/>
                        <m:ctrlPr>
                          <a:rPr lang="en-US" altLang="zh-CN" i="1">
                            <a:latin typeface="Cambria Math" panose="02040503050406030204" pitchFamily="18" charset="0"/>
                          </a:rPr>
                        </m:ctrlPr>
                      </m:dPr>
                      <m:e>
                        <m:r>
                          <a:rPr lang="en-US" altLang="zh-CN" i="1" smtClean="0">
                            <a:latin typeface="Cambria Math" panose="02040503050406030204" pitchFamily="18" charset="0"/>
                          </a:rPr>
                          <m:t>·</m:t>
                        </m:r>
                      </m:e>
                    </m:d>
                  </m:oMath>
                </a14:m>
                <a:r>
                  <a:rPr lang="zh-CN" altLang="en-US" dirty="0" smtClean="0"/>
                  <a:t>经典的使用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1</m:t>
                        </m:r>
                      </m:sub>
                    </m:sSub>
                  </m:oMath>
                </a14:m>
                <a:r>
                  <a:rPr lang="zh-CN" altLang="en-US" dirty="0" smtClean="0"/>
                  <a:t>范数或者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smtClean="0">
                            <a:latin typeface="Cambria Math" panose="02040503050406030204" pitchFamily="18" charset="0"/>
                          </a:rPr>
                          <m:t>2</m:t>
                        </m:r>
                      </m:sub>
                    </m:sSub>
                  </m:oMath>
                </a14:m>
                <a:r>
                  <a:rPr lang="zh-CN" altLang="en-US" dirty="0" smtClean="0"/>
                  <a:t>范数；</a:t>
                </a:r>
                <a:endParaRPr lang="en-US" altLang="zh-CN" dirty="0"/>
              </a:p>
            </p:txBody>
          </p:sp>
        </mc:Choice>
        <mc:Fallback xmlns="">
          <p:sp>
            <p:nvSpPr>
              <p:cNvPr id="2" name="文本框 1"/>
              <p:cNvSpPr txBox="1">
                <a:spLocks noRot="1" noChangeAspect="1" noMove="1" noResize="1" noEditPoints="1" noAdjustHandles="1" noChangeArrowheads="1" noChangeShapeType="1" noTextEdit="1"/>
              </p:cNvSpPr>
              <p:nvPr/>
            </p:nvSpPr>
            <p:spPr>
              <a:xfrm>
                <a:off x="809469" y="1326511"/>
                <a:ext cx="9411855" cy="2308324"/>
              </a:xfrm>
              <a:prstGeom prst="rect">
                <a:avLst/>
              </a:prstGeom>
              <a:blipFill rotWithShape="1">
                <a:blip r:embed="rId2"/>
                <a:stretch>
                  <a:fillRect l="-583" t="-1587" b="-3439"/>
                </a:stretch>
              </a:blipFill>
            </p:spPr>
            <p:txBody>
              <a:bodyPr/>
              <a:lstStyle/>
              <a:p>
                <a:r>
                  <a:rPr lang="zh-CN" altLang="en-US">
                    <a:noFill/>
                  </a:rPr>
                  <a:t> </a:t>
                </a:r>
                <a:endParaRPr lang="zh-CN" altLang="en-US">
                  <a:noFill/>
                </a:endParaRP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Part 2: linear models and regularization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900373" y="1231252"/>
                <a:ext cx="9411855" cy="1201355"/>
              </a:xfrm>
              <a:prstGeom prst="rect">
                <a:avLst/>
              </a:prstGeom>
              <a:noFill/>
            </p:spPr>
            <p:txBody>
              <a:bodyPr wrap="square" rtlCol="0">
                <a:spAutoFit/>
              </a:bodyPr>
              <a:lstStyle/>
              <a:p>
                <a:pPr fontAlgn="base"/>
                <a:r>
                  <a:rPr lang="en-US" altLang="zh-CN" b="1" dirty="0" smtClean="0"/>
                  <a:t>L1 regularization / Lasso</a:t>
                </a:r>
              </a:p>
              <a:p>
                <a:pPr fontAlgn="base"/>
                <a:endParaRPr lang="en-US" altLang="zh-CN" b="1" dirty="0"/>
              </a:p>
              <a:p>
                <a:pPr fontAlgn="base"/>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oMath>
                </a14:m>
                <a:r>
                  <a:rPr lang="en-US" altLang="zh-CN" dirty="0" smtClean="0"/>
                  <a:t> </a:t>
                </a:r>
                <a:r>
                  <a:rPr lang="zh-CN" altLang="en-US" dirty="0" smtClean="0"/>
                  <a:t>正则化是给损失函数增加惩罚项 </a:t>
                </a:r>
                <a14:m>
                  <m:oMath xmlns:m="http://schemas.openxmlformats.org/officeDocument/2006/math">
                    <m:r>
                      <a:rPr lang="zh-CN" altLang="en-US" i="1" smtClean="0">
                        <a:latin typeface="Cambria Math" panose="02040503050406030204" pitchFamily="18" charset="0"/>
                      </a:rPr>
                      <m:t>𝛼</m:t>
                    </m:r>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endParaRPr lang="en-US" altLang="zh-CN" dirty="0" smtClean="0"/>
              </a:p>
              <a:p>
                <a:pPr fontAlgn="base"/>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oMath>
                </a14:m>
                <a:r>
                  <a:rPr lang="en-US" altLang="zh-CN" dirty="0"/>
                  <a:t> </a:t>
                </a:r>
                <a:r>
                  <a:rPr lang="zh-CN" altLang="en-US" dirty="0"/>
                  <a:t>正则</a:t>
                </a:r>
                <a:r>
                  <a:rPr lang="zh-CN" altLang="en-US" dirty="0" smtClean="0"/>
                  <a:t>化会产生稀疏解，与响应变量</a:t>
                </a:r>
                <a:r>
                  <a:rPr lang="en-US" altLang="zh-CN" dirty="0" smtClean="0"/>
                  <a:t>Y</a:t>
                </a:r>
                <a:r>
                  <a:rPr lang="zh-CN" altLang="en-US" dirty="0" smtClean="0"/>
                  <a:t>不相关的特征系数为</a:t>
                </a:r>
                <a:r>
                  <a:rPr lang="en-US" altLang="zh-CN" dirty="0" smtClean="0"/>
                  <a:t>0. </a:t>
                </a:r>
                <a:r>
                  <a:rPr lang="zh-CN" altLang="en-US" dirty="0" smtClean="0"/>
                  <a:t>所以相当于特征选择。</a:t>
                </a:r>
                <a:endParaRPr lang="en-US" altLang="zh-CN" b="1" dirty="0"/>
              </a:p>
            </p:txBody>
          </p:sp>
        </mc:Choice>
        <mc:Fallback>
          <p:sp>
            <p:nvSpPr>
              <p:cNvPr id="2" name="文本框 1"/>
              <p:cNvSpPr txBox="1">
                <a:spLocks noRot="1" noChangeAspect="1" noMove="1" noResize="1" noEditPoints="1" noAdjustHandles="1" noChangeArrowheads="1" noChangeShapeType="1" noTextEdit="1"/>
              </p:cNvSpPr>
              <p:nvPr/>
            </p:nvSpPr>
            <p:spPr>
              <a:xfrm>
                <a:off x="900373" y="1231252"/>
                <a:ext cx="9411855" cy="1201355"/>
              </a:xfrm>
              <a:prstGeom prst="rect">
                <a:avLst/>
              </a:prstGeom>
              <a:blipFill>
                <a:blip r:embed="rId2"/>
                <a:stretch>
                  <a:fillRect l="-583" t="-3046" b="-33503"/>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Part 2: linear models and regularization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1024099" y="2536856"/>
            <a:ext cx="7526666"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sklearn.linear_model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Lasso</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sklearn.preprocessing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StandardScaler</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sklearn.datasets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load_boston</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boston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load_boston()</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scaler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StandardScaler()</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X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scaler.fit_transform(boston[</a:t>
            </a:r>
            <a:r>
              <a:rPr kumimoji="0" lang="zh-CN" altLang="zh-CN" sz="1400" b="0" i="0" u="none" strike="noStrike" cap="none" normalizeH="0" baseline="0" dirty="0" smtClean="0">
                <a:ln>
                  <a:noFill/>
                </a:ln>
                <a:solidFill>
                  <a:srgbClr val="0000FF"/>
                </a:solidFill>
                <a:effectLst/>
                <a:latin typeface="Arial Unicode MS"/>
                <a:ea typeface="Monaco"/>
              </a:rPr>
              <a:t>"data"</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Y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boston[</a:t>
            </a:r>
            <a:r>
              <a:rPr kumimoji="0" lang="zh-CN" altLang="zh-CN" sz="1400" b="0" i="0" u="none" strike="noStrike" cap="none" normalizeH="0" baseline="0" dirty="0" smtClean="0">
                <a:ln>
                  <a:noFill/>
                </a:ln>
                <a:solidFill>
                  <a:srgbClr val="0000FF"/>
                </a:solidFill>
                <a:effectLst/>
                <a:latin typeface="Arial Unicode MS"/>
                <a:ea typeface="Monaco"/>
              </a:rPr>
              <a:t>"target"</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names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boston[</a:t>
            </a:r>
            <a:r>
              <a:rPr kumimoji="0" lang="zh-CN" altLang="zh-CN" sz="1400" b="0" i="0" u="none" strike="noStrike" cap="none" normalizeH="0" baseline="0" dirty="0" smtClean="0">
                <a:ln>
                  <a:noFill/>
                </a:ln>
                <a:solidFill>
                  <a:srgbClr val="0000FF"/>
                </a:solidFill>
                <a:effectLst/>
                <a:latin typeface="Arial Unicode MS"/>
                <a:ea typeface="Monaco"/>
              </a:rPr>
              <a:t>"feature_names"</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lasso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Lasso(alpha</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0000"/>
                </a:solidFill>
                <a:effectLst/>
                <a:latin typeface="Arial Unicode MS"/>
                <a:ea typeface="Monaco"/>
              </a:rPr>
              <a:t>.</a:t>
            </a:r>
            <a:r>
              <a:rPr kumimoji="0" lang="zh-CN" altLang="zh-CN" sz="1400" b="0" i="0" u="none" strike="noStrike" cap="none" normalizeH="0" baseline="0" dirty="0" smtClean="0">
                <a:ln>
                  <a:noFill/>
                </a:ln>
                <a:solidFill>
                  <a:srgbClr val="009900"/>
                </a:solidFill>
                <a:effectLst/>
                <a:latin typeface="Arial Unicode MS"/>
                <a:ea typeface="Monaco"/>
              </a:rPr>
              <a:t>3</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lasso.fit(X, Y)</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FF1493"/>
                </a:solidFill>
                <a:effectLst/>
                <a:latin typeface="Arial Unicode MS"/>
                <a:ea typeface="Monaco"/>
              </a:rPr>
              <a:t>print</a:t>
            </a:r>
            <a:r>
              <a:rPr kumimoji="0" lang="zh-CN" altLang="zh-CN" b="0" i="0" u="none" strike="noStrike" cap="none" normalizeH="0" baseline="0" dirty="0" smtClean="0">
                <a:ln>
                  <a:noFill/>
                </a:ln>
                <a:solidFill>
                  <a:srgbClr val="333333"/>
                </a:solidFill>
                <a:effectLst/>
                <a:ea typeface="Monaco"/>
              </a:rPr>
              <a:t> </a:t>
            </a:r>
            <a:r>
              <a:rPr lang="en-US" altLang="zh-CN" sz="1400" dirty="0">
                <a:solidFill>
                  <a:srgbClr val="333333"/>
                </a:solidFill>
                <a:ea typeface="Monaco"/>
              </a:rPr>
              <a:t>(</a:t>
            </a:r>
            <a:r>
              <a:rPr kumimoji="0" lang="zh-CN" altLang="zh-CN" sz="1400" b="0" i="0" u="none" strike="noStrike" cap="none" normalizeH="0" baseline="0" dirty="0" smtClean="0">
                <a:ln>
                  <a:noFill/>
                </a:ln>
                <a:solidFill>
                  <a:srgbClr val="0000FF"/>
                </a:solidFill>
                <a:effectLst/>
                <a:latin typeface="Arial Unicode MS"/>
                <a:ea typeface="Monaco"/>
              </a:rPr>
              <a:t>"Lasso model: "</a:t>
            </a:r>
            <a:r>
              <a:rPr kumimoji="0" lang="zh-CN" altLang="zh-CN" sz="1400" b="0" i="0" u="none" strike="noStrike" cap="none" normalizeH="0" baseline="0" dirty="0" smtClean="0">
                <a:ln>
                  <a:noFill/>
                </a:ln>
                <a:solidFill>
                  <a:srgbClr val="000000"/>
                </a:solidFill>
                <a:effectLst/>
                <a:latin typeface="Arial Unicode MS"/>
                <a:ea typeface="Monaco"/>
              </a:rPr>
              <a:t>, pretty_print_linear(lasso.coef_, names, sort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808080"/>
                </a:solidFill>
                <a:effectLst/>
                <a:latin typeface="Arial Unicode MS"/>
                <a:ea typeface="Monaco"/>
              </a:rPr>
              <a:t>True</a:t>
            </a:r>
            <a:r>
              <a:rPr kumimoji="0" lang="zh-CN" altLang="zh-CN" sz="1400" b="0" i="0" u="none" strike="noStrike" cap="none" normalizeH="0" baseline="0" dirty="0" smtClean="0">
                <a:ln>
                  <a:noFill/>
                </a:ln>
                <a:solidFill>
                  <a:srgbClr val="000000"/>
                </a:solidFill>
                <a:effectLst/>
                <a:latin typeface="Arial Unicode MS"/>
                <a:ea typeface="Monaco"/>
              </a:rPr>
              <a:t>)</a:t>
            </a:r>
            <a:r>
              <a:rPr kumimoji="0" lang="en-US" altLang="zh-CN" sz="1400" b="0" i="0" u="none" strike="noStrike" cap="none" normalizeH="0" baseline="0" dirty="0" smtClean="0">
                <a:ln>
                  <a:noFill/>
                </a:ln>
                <a:solidFill>
                  <a:srgbClr val="000000"/>
                </a:solidFill>
                <a:effectLst/>
                <a:latin typeface="Arial Unicode MS"/>
                <a:ea typeface="Monac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12" name="文本框 11"/>
          <p:cNvSpPr txBox="1"/>
          <p:nvPr/>
        </p:nvSpPr>
        <p:spPr>
          <a:xfrm>
            <a:off x="5994401" y="3386672"/>
            <a:ext cx="5800436" cy="1477328"/>
          </a:xfrm>
          <a:prstGeom prst="rect">
            <a:avLst/>
          </a:prstGeom>
          <a:noFill/>
        </p:spPr>
        <p:txBody>
          <a:bodyPr wrap="square" rtlCol="0">
            <a:spAutoFit/>
          </a:bodyPr>
          <a:lstStyle/>
          <a:p>
            <a:r>
              <a:rPr lang="en-US" altLang="zh-CN" dirty="0"/>
              <a:t>Lasso model: </a:t>
            </a:r>
            <a:endParaRPr lang="en-US" altLang="zh-CN" dirty="0" smtClean="0"/>
          </a:p>
          <a:p>
            <a:r>
              <a:rPr lang="en-US" altLang="zh-CN" dirty="0" smtClean="0"/>
              <a:t>-</a:t>
            </a:r>
            <a:r>
              <a:rPr lang="en-US" altLang="zh-CN" dirty="0"/>
              <a:t>3.707 * LSTAT + 2.992 * RM + -1.757 * PTRATIO + -1.081 * DIS + -0.7 * NOX + 0.631 * B + 0.54 * CHAS + -0.236 * CRIM + 0.081 * ZN + -0.0 * INDUS + -0.0 * AGE + 0.0 * RAD + -0.0 * TAX</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Part 2: linear models and regularization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3" name="组合 2"/>
          <p:cNvGrpSpPr/>
          <p:nvPr/>
        </p:nvGrpSpPr>
        <p:grpSpPr>
          <a:xfrm>
            <a:off x="899160" y="1223010"/>
            <a:ext cx="10972165" cy="5047615"/>
            <a:chOff x="1416" y="1926"/>
            <a:chExt cx="17279" cy="7949"/>
          </a:xfrm>
        </p:grpSpPr>
        <mc:AlternateContent xmlns:mc="http://schemas.openxmlformats.org/markup-compatibility/2006" xmlns:a14="http://schemas.microsoft.com/office/drawing/2010/main">
          <mc:Choice Requires="a14">
            <p:sp>
              <p:nvSpPr>
                <p:cNvPr id="2" name="文本框 1"/>
                <p:cNvSpPr txBox="1"/>
                <p:nvPr/>
              </p:nvSpPr>
              <p:spPr>
                <a:xfrm>
                  <a:off x="899410" y="1222715"/>
                  <a:ext cx="9411855" cy="2324098"/>
                </a:xfrm>
                <a:prstGeom prst="rect">
                  <a:avLst/>
                </a:prstGeom>
                <a:noFill/>
              </p:spPr>
              <p:txBody>
                <a:bodyPr wrap="square" rtlCol="0">
                  <a:spAutoFit/>
                </a:bodyPr>
                <a:lstStyle/>
                <a:p>
                  <a:pPr fontAlgn="base"/>
                  <a:r>
                    <a:rPr lang="en-US" altLang="zh-CN" b="1" dirty="0" smtClean="0"/>
                    <a:t>L2 regularization / Ridge regression</a:t>
                  </a:r>
                </a:p>
                <a:p>
                  <a:pPr fontAlgn="base"/>
                  <a:endParaRPr lang="en-US" altLang="zh-CN" b="1" dirty="0"/>
                </a:p>
                <a:p>
                  <a:pPr fontAlgn="base"/>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oMath>
                  </a14:m>
                  <a:r>
                    <a:rPr lang="en-US" altLang="zh-CN" dirty="0"/>
                    <a:t> </a:t>
                  </a:r>
                  <a:r>
                    <a:rPr lang="zh-CN" altLang="en-US" dirty="0"/>
                    <a:t>正则化是给损失函数增加惩罚项 </a:t>
                  </a:r>
                  <a14:m>
                    <m:oMath xmlns:m="http://schemas.openxmlformats.org/officeDocument/2006/math">
                      <m:r>
                        <a:rPr lang="zh-CN" altLang="en-US" i="1">
                          <a:latin typeface="Cambria Math" panose="02040503050406030204" pitchFamily="18" charset="0"/>
                        </a:rPr>
                        <m:t>𝛼</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𝜔</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e>
                      </m:nary>
                    </m:oMath>
                  </a14:m>
                  <a:endParaRPr lang="en-US" altLang="zh-CN" b="1" dirty="0" smtClean="0"/>
                </a:p>
                <a:p>
                  <a:pPr fontAlgn="base"/>
                  <a:endParaRPr lang="en-US" altLang="zh-CN" b="1" dirty="0" smtClean="0"/>
                </a:p>
                <a:p>
                  <a:pPr fontAlgn="base"/>
                  <a:r>
                    <a:rPr lang="en-US" altLang="zh-CN" dirty="0" smtClean="0"/>
                    <a:t>1.  </a:t>
                  </a:r>
                  <a:r>
                    <a:rPr lang="zh-CN" altLang="en-US" dirty="0" smtClean="0"/>
                    <a:t>不同于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oMath>
                  </a14:m>
                  <a:r>
                    <a:rPr lang="en-US" altLang="zh-CN" dirty="0"/>
                    <a:t> </a:t>
                  </a:r>
                  <a:r>
                    <a:rPr lang="zh-CN" altLang="en-US" dirty="0"/>
                    <a:t>正则</a:t>
                  </a:r>
                  <a:r>
                    <a:rPr lang="zh-CN" altLang="en-US" dirty="0" smtClean="0"/>
                    <a:t>化，</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oMath>
                  </a14:m>
                  <a:r>
                    <a:rPr lang="en-US" altLang="zh-CN" dirty="0"/>
                    <a:t> </a:t>
                  </a:r>
                  <a:r>
                    <a:rPr lang="zh-CN" altLang="en-US" dirty="0"/>
                    <a:t>正则</a:t>
                  </a:r>
                  <a:r>
                    <a:rPr lang="zh-CN" altLang="en-US" dirty="0" smtClean="0"/>
                    <a:t>化得到系数更加均匀分布，也就是说这些系数的值相近；</a:t>
                  </a:r>
                  <a:endParaRPr lang="en-US" altLang="zh-CN" dirty="0" smtClean="0"/>
                </a:p>
                <a:p>
                  <a:pPr fontAlgn="base"/>
                  <a:r>
                    <a:rPr lang="en-US" altLang="zh-CN" dirty="0" smtClean="0"/>
                    <a:t>2.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𝐿</m:t>
                          </m:r>
                        </m:e>
                        <m:sub>
                          <m:r>
                            <a:rPr lang="en-US" altLang="zh-CN" i="1">
                              <a:latin typeface="Cambria Math" panose="02040503050406030204" pitchFamily="18" charset="0"/>
                            </a:rPr>
                            <m:t>2</m:t>
                          </m:r>
                        </m:sub>
                      </m:sSub>
                    </m:oMath>
                  </a14:m>
                  <a:r>
                    <a:rPr lang="en-US" altLang="zh-CN" dirty="0"/>
                    <a:t> </a:t>
                  </a:r>
                  <a:r>
                    <a:rPr lang="zh-CN" altLang="en-US" dirty="0"/>
                    <a:t>正则</a:t>
                  </a:r>
                  <a:r>
                    <a:rPr lang="zh-CN" altLang="en-US" dirty="0" smtClean="0"/>
                    <a:t>化得到的模型就更加稳定（数据小范围的变化对系数值产生的影响较小）；</a:t>
                  </a:r>
                  <a:endParaRPr lang="en-US" altLang="zh-CN" dirty="0" smtClean="0"/>
                </a:p>
                <a:p>
                  <a:pPr fontAlgn="base"/>
                  <a:endParaRPr lang="en-US" altLang="zh-CN" b="1" dirty="0" smtClean="0"/>
                </a:p>
                <a:p>
                  <a:pPr fontAlgn="base"/>
                  <a:endParaRPr lang="en-US" altLang="zh-CN"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1416" y="1926"/>
                  <a:ext cx="14822" cy="3660"/>
                </a:xfrm>
                <a:prstGeom prst="rect">
                  <a:avLst/>
                </a:prstGeom>
                <a:blipFill rotWithShape="1">
                  <a:blip r:embed="rId2"/>
                  <a:stretch>
                    <a:fillRect l="-583" t="-1575"/>
                  </a:stretch>
                </a:blipFill>
              </p:spPr>
              <p:txBody>
                <a:bodyPr/>
                <a:lstStyle/>
                <a:p>
                  <a:r>
                    <a:rPr lang="zh-CN" altLang="en-US">
                      <a:noFill/>
                    </a:rPr>
                    <a:t> </a:t>
                  </a:r>
                  <a:endParaRPr lang="zh-CN" altLang="en-US">
                    <a:noFill/>
                  </a:endParaRPr>
                </a:p>
              </p:txBody>
            </p:sp>
          </mc:Fallback>
        </mc:AlternateContent>
        <p:sp>
          <p:nvSpPr>
            <p:cNvPr id="12" name="Rectangle 3"/>
            <p:cNvSpPr>
              <a:spLocks noChangeArrowheads="1"/>
            </p:cNvSpPr>
            <p:nvPr/>
          </p:nvSpPr>
          <p:spPr bwMode="auto">
            <a:xfrm>
              <a:off x="1577" y="4835"/>
              <a:ext cx="7753" cy="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sklearn.linear_model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Ridge</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sklearn.metrics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r2_score</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Arial Unicode MS"/>
                  <a:ea typeface="Monaco"/>
                </a:rPr>
                <a:t>size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100</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333333"/>
                  </a:solidFill>
                  <a:effectLst/>
                  <a:latin typeface="Arial" panose="020B0604020202020204" pitchFamily="34" charset="0"/>
                  <a:ea typeface="Monaco"/>
                </a:rPr>
                <a:t> </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smtClean="0">
                  <a:ln>
                    <a:noFill/>
                  </a:ln>
                  <a:solidFill>
                    <a:srgbClr val="006699"/>
                  </a:solidFill>
                  <a:effectLst/>
                  <a:latin typeface="Arial Unicode MS"/>
                  <a:ea typeface="Monaco"/>
                </a:rPr>
                <a:t>for</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i </a:t>
              </a:r>
              <a:r>
                <a:rPr kumimoji="0" lang="zh-CN" altLang="zh-CN" sz="1400" b="1" i="0" u="none" strike="noStrike" cap="none" normalizeH="0" baseline="0" dirty="0" smtClean="0">
                  <a:ln>
                    <a:noFill/>
                  </a:ln>
                  <a:solidFill>
                    <a:srgbClr val="006699"/>
                  </a:solidFill>
                  <a:effectLst/>
                  <a:latin typeface="Arial Unicode MS"/>
                  <a:ea typeface="Monaco"/>
                </a:rPr>
                <a:t>in</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FF1493"/>
                  </a:solidFill>
                  <a:effectLst/>
                  <a:latin typeface="Arial Unicode MS"/>
                  <a:ea typeface="Monaco"/>
                </a:rPr>
                <a:t>range</a:t>
              </a:r>
              <a:r>
                <a:rPr kumimoji="0" lang="zh-CN" altLang="zh-CN" sz="1400" b="0" i="0" u="none" strike="noStrike" cap="none" normalizeH="0" baseline="0" dirty="0" smtClean="0">
                  <a:ln>
                    <a:noFill/>
                  </a:ln>
                  <a:solidFill>
                    <a:srgbClr val="000000"/>
                  </a:solidFill>
                  <a:effectLst/>
                  <a:latin typeface="Arial Unicode MS"/>
                  <a:ea typeface="Monaco"/>
                </a:rPr>
                <a:t>(</a:t>
              </a:r>
              <a:r>
                <a:rPr kumimoji="0" lang="zh-CN" altLang="zh-CN" sz="1400" b="0" i="0" u="none" strike="noStrike" cap="none" normalizeH="0" baseline="0" dirty="0" smtClean="0">
                  <a:ln>
                    <a:noFill/>
                  </a:ln>
                  <a:solidFill>
                    <a:srgbClr val="009900"/>
                  </a:solidFill>
                  <a:effectLst/>
                  <a:latin typeface="Arial Unicode MS"/>
                  <a:ea typeface="Monaco"/>
                </a:rPr>
                <a:t>10</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FF1493"/>
                  </a:solidFill>
                  <a:effectLst/>
                  <a:latin typeface="Arial Unicode MS"/>
                  <a:ea typeface="Monaco"/>
                </a:rPr>
                <a:t>print</a:t>
              </a:r>
              <a:r>
                <a:rPr kumimoji="0" lang="zh-CN" altLang="zh-CN" sz="1600" b="0" i="0" u="none" strike="noStrike" cap="none" normalizeH="0" baseline="0" dirty="0" smtClean="0">
                  <a:ln>
                    <a:noFill/>
                  </a:ln>
                  <a:solidFill>
                    <a:srgbClr val="333333"/>
                  </a:solidFill>
                  <a:effectLst/>
                  <a:ea typeface="Monaco"/>
                </a:rPr>
                <a:t> </a:t>
              </a:r>
              <a:r>
                <a:rPr lang="zh-CN" altLang="zh-CN" sz="1200" dirty="0" smtClean="0">
                  <a:ln>
                    <a:noFill/>
                  </a:ln>
                  <a:solidFill>
                    <a:srgbClr val="000000"/>
                  </a:solidFill>
                  <a:effectLst/>
                  <a:latin typeface="Arial Unicode MS"/>
                  <a:ea typeface="Monaco"/>
                  <a:sym typeface="+mn-ea"/>
                </a:rPr>
                <a:t>(</a:t>
              </a:r>
              <a:r>
                <a:rPr kumimoji="0" lang="zh-CN" altLang="zh-CN" sz="1400" b="0" i="0" u="none" strike="noStrike" cap="none" normalizeH="0" baseline="0" dirty="0" smtClean="0">
                  <a:ln>
                    <a:noFill/>
                  </a:ln>
                  <a:solidFill>
                    <a:srgbClr val="0000FF"/>
                  </a:solidFill>
                  <a:effectLst/>
                  <a:latin typeface="Arial Unicode MS"/>
                  <a:ea typeface="Monaco"/>
                </a:rPr>
                <a:t>"Random seed %s"</a:t>
              </a:r>
              <a:r>
                <a:rPr kumimoji="0" lang="zh-CN" altLang="zh-CN" b="0" i="0" u="none" strike="noStrike" cap="none" normalizeH="0" baseline="0" dirty="0" smtClean="0">
                  <a:ln>
                    <a:noFill/>
                  </a:ln>
                  <a:solidFill>
                    <a:srgbClr val="333333"/>
                  </a:solidFill>
                  <a:effectLst/>
                  <a:ea typeface="Monaco"/>
                </a:rPr>
                <a:t>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i</a:t>
              </a:r>
              <a:r>
                <a:rPr kumimoji="0" lang="en-US"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np.random.seed(seed</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0000"/>
                  </a:solidFill>
                  <a:effectLst/>
                  <a:latin typeface="Arial Unicode MS"/>
                  <a:ea typeface="Monaco"/>
                </a:rPr>
                <a:t>i)</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X_seed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np.random.normal(</a:t>
              </a:r>
              <a:r>
                <a:rPr kumimoji="0" lang="zh-CN" altLang="zh-CN" sz="1400" b="0" i="0" u="none" strike="noStrike" cap="none" normalizeH="0" baseline="0" dirty="0" smtClean="0">
                  <a:ln>
                    <a:noFill/>
                  </a:ln>
                  <a:solidFill>
                    <a:srgbClr val="009900"/>
                  </a:solidFill>
                  <a:effectLst/>
                  <a:latin typeface="Arial Unicode MS"/>
                  <a:ea typeface="Monaco"/>
                </a:rPr>
                <a:t>0</a:t>
              </a:r>
              <a:r>
                <a:rPr kumimoji="0" lang="zh-CN" altLang="zh-CN" sz="1400" b="0" i="0" u="none" strike="noStrike" cap="none" normalizeH="0" baseline="0" dirty="0" smtClean="0">
                  <a:ln>
                    <a:noFill/>
                  </a:ln>
                  <a:solidFill>
                    <a:srgbClr val="000000"/>
                  </a:solidFill>
                  <a:effectLst/>
                  <a:latin typeface="Arial Unicode MS"/>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 size)</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X1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X_seed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np.random.normal(</a:t>
              </a:r>
              <a:r>
                <a:rPr kumimoji="0" lang="zh-CN" altLang="zh-CN" sz="1400" b="0" i="0" u="none" strike="noStrike" cap="none" normalizeH="0" baseline="0" dirty="0" smtClean="0">
                  <a:ln>
                    <a:noFill/>
                  </a:ln>
                  <a:solidFill>
                    <a:srgbClr val="009900"/>
                  </a:solidFill>
                  <a:effectLst/>
                  <a:latin typeface="Arial Unicode MS"/>
                  <a:ea typeface="Monaco"/>
                </a:rPr>
                <a:t>0</a:t>
              </a:r>
              <a:r>
                <a:rPr kumimoji="0" lang="zh-CN" altLang="zh-CN" sz="1400" b="0" i="0" u="none" strike="noStrike" cap="none" normalizeH="0" baseline="0" dirty="0" smtClean="0">
                  <a:ln>
                    <a:noFill/>
                  </a:ln>
                  <a:solidFill>
                    <a:srgbClr val="000000"/>
                  </a:solidFill>
                  <a:effectLst/>
                  <a:latin typeface="Arial Unicode MS"/>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 size)</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X2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X_seed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np.random.normal(</a:t>
              </a:r>
              <a:r>
                <a:rPr kumimoji="0" lang="zh-CN" altLang="zh-CN" sz="1400" b="0" i="0" u="none" strike="noStrike" cap="none" normalizeH="0" baseline="0" dirty="0" smtClean="0">
                  <a:ln>
                    <a:noFill/>
                  </a:ln>
                  <a:solidFill>
                    <a:srgbClr val="009900"/>
                  </a:solidFill>
                  <a:effectLst/>
                  <a:latin typeface="Arial Unicode MS"/>
                  <a:ea typeface="Monaco"/>
                </a:rPr>
                <a:t>0</a:t>
              </a:r>
              <a:r>
                <a:rPr kumimoji="0" lang="zh-CN" altLang="zh-CN" sz="1400" b="0" i="0" u="none" strike="noStrike" cap="none" normalizeH="0" baseline="0" dirty="0" smtClean="0">
                  <a:ln>
                    <a:noFill/>
                  </a:ln>
                  <a:solidFill>
                    <a:srgbClr val="000000"/>
                  </a:solidFill>
                  <a:effectLst/>
                  <a:latin typeface="Arial Unicode MS"/>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 size)</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X3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X_seed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np.random.normal(</a:t>
              </a:r>
              <a:r>
                <a:rPr kumimoji="0" lang="zh-CN" altLang="zh-CN" sz="1400" b="0" i="0" u="none" strike="noStrike" cap="none" normalizeH="0" baseline="0" dirty="0" smtClean="0">
                  <a:ln>
                    <a:noFill/>
                  </a:ln>
                  <a:solidFill>
                    <a:srgbClr val="009900"/>
                  </a:solidFill>
                  <a:effectLst/>
                  <a:latin typeface="Arial Unicode MS"/>
                  <a:ea typeface="Monaco"/>
                </a:rPr>
                <a:t>0</a:t>
              </a:r>
              <a:r>
                <a:rPr kumimoji="0" lang="zh-CN" altLang="zh-CN" sz="1400" b="0" i="0" u="none" strike="noStrike" cap="none" normalizeH="0" baseline="0" dirty="0" smtClean="0">
                  <a:ln>
                    <a:noFill/>
                  </a:ln>
                  <a:solidFill>
                    <a:srgbClr val="000000"/>
                  </a:solidFill>
                  <a:effectLst/>
                  <a:latin typeface="Arial Unicode MS"/>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 size)</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333333"/>
                  </a:solidFill>
                  <a:effectLst/>
                  <a:latin typeface="Arial Unicode MS"/>
                  <a:ea typeface="Monaco"/>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17" name="文本框 16"/>
            <p:cNvSpPr txBox="1"/>
            <p:nvPr/>
          </p:nvSpPr>
          <p:spPr>
            <a:xfrm>
              <a:off x="9226" y="5245"/>
              <a:ext cx="9469" cy="4457"/>
            </a:xfrm>
            <a:prstGeom prst="rect">
              <a:avLst/>
            </a:prstGeom>
            <a:noFill/>
          </p:spPr>
          <p:txBody>
            <a:bodyPr wrap="square" rtlCol="0">
              <a:spAutoFit/>
            </a:bodyPr>
            <a:lstStyle/>
            <a:p>
              <a:pPr lvl="1" eaLnBrk="0" fontAlgn="base" hangingPunct="0">
                <a:spcBef>
                  <a:spcPct val="0"/>
                </a:spcBef>
                <a:spcAft>
                  <a:spcPct val="0"/>
                </a:spcAft>
              </a:pPr>
              <a:r>
                <a:rPr lang="zh-CN" altLang="zh-CN" sz="1400" dirty="0" smtClean="0">
                  <a:solidFill>
                    <a:srgbClr val="000000"/>
                  </a:solidFill>
                  <a:latin typeface="Arial Unicode MS"/>
                  <a:ea typeface="Monaco"/>
                </a:rPr>
                <a:t>Y </a:t>
              </a:r>
              <a:r>
                <a:rPr lang="zh-CN" altLang="zh-CN" sz="1400" b="1" dirty="0">
                  <a:solidFill>
                    <a:srgbClr val="006699"/>
                  </a:solidFill>
                  <a:latin typeface="Arial Unicode MS"/>
                  <a:ea typeface="Monaco"/>
                </a:rPr>
                <a:t>=</a:t>
              </a:r>
              <a:r>
                <a:rPr lang="zh-CN" altLang="zh-CN" dirty="0">
                  <a:solidFill>
                    <a:srgbClr val="333333"/>
                  </a:solidFill>
                  <a:ea typeface="Monaco"/>
                </a:rPr>
                <a:t> </a:t>
              </a:r>
              <a:r>
                <a:rPr lang="zh-CN" altLang="zh-CN" sz="1400" dirty="0">
                  <a:solidFill>
                    <a:srgbClr val="000000"/>
                  </a:solidFill>
                  <a:latin typeface="Arial Unicode MS"/>
                  <a:ea typeface="Monaco"/>
                </a:rPr>
                <a:t>X1 </a:t>
              </a:r>
              <a:r>
                <a:rPr lang="zh-CN" altLang="zh-CN" sz="1400" b="1" dirty="0">
                  <a:solidFill>
                    <a:srgbClr val="006699"/>
                  </a:solidFill>
                  <a:latin typeface="Arial Unicode MS"/>
                  <a:ea typeface="Monaco"/>
                </a:rPr>
                <a:t>+</a:t>
              </a:r>
              <a:r>
                <a:rPr lang="zh-CN" altLang="zh-CN" dirty="0">
                  <a:solidFill>
                    <a:srgbClr val="333333"/>
                  </a:solidFill>
                  <a:ea typeface="Monaco"/>
                </a:rPr>
                <a:t> </a:t>
              </a:r>
              <a:r>
                <a:rPr lang="zh-CN" altLang="zh-CN" sz="1400" dirty="0">
                  <a:solidFill>
                    <a:srgbClr val="000000"/>
                  </a:solidFill>
                  <a:latin typeface="Arial Unicode MS"/>
                  <a:ea typeface="Monaco"/>
                </a:rPr>
                <a:t>X2 </a:t>
              </a:r>
              <a:r>
                <a:rPr lang="zh-CN" altLang="zh-CN" sz="1400" b="1" dirty="0">
                  <a:solidFill>
                    <a:srgbClr val="006699"/>
                  </a:solidFill>
                  <a:latin typeface="Arial Unicode MS"/>
                  <a:ea typeface="Monaco"/>
                </a:rPr>
                <a:t>+</a:t>
              </a:r>
              <a:r>
                <a:rPr lang="zh-CN" altLang="zh-CN" dirty="0">
                  <a:solidFill>
                    <a:srgbClr val="333333"/>
                  </a:solidFill>
                  <a:ea typeface="Monaco"/>
                </a:rPr>
                <a:t> </a:t>
              </a:r>
              <a:r>
                <a:rPr lang="zh-CN" altLang="zh-CN" sz="1400" dirty="0">
                  <a:solidFill>
                    <a:srgbClr val="000000"/>
                  </a:solidFill>
                  <a:latin typeface="Arial Unicode MS"/>
                  <a:ea typeface="Monaco"/>
                </a:rPr>
                <a:t>X3 </a:t>
              </a:r>
              <a:r>
                <a:rPr lang="zh-CN" altLang="zh-CN" sz="1400" b="1" dirty="0">
                  <a:solidFill>
                    <a:srgbClr val="006699"/>
                  </a:solidFill>
                  <a:latin typeface="Arial Unicode MS"/>
                  <a:ea typeface="Monaco"/>
                </a:rPr>
                <a:t>+</a:t>
              </a:r>
              <a:r>
                <a:rPr lang="zh-CN" altLang="zh-CN" dirty="0">
                  <a:solidFill>
                    <a:srgbClr val="333333"/>
                  </a:solidFill>
                  <a:ea typeface="Monaco"/>
                </a:rPr>
                <a:t> </a:t>
              </a:r>
              <a:r>
                <a:rPr lang="zh-CN" altLang="zh-CN" sz="1400" dirty="0">
                  <a:solidFill>
                    <a:srgbClr val="000000"/>
                  </a:solidFill>
                  <a:latin typeface="Arial Unicode MS"/>
                  <a:ea typeface="Monaco"/>
                </a:rPr>
                <a:t>np.random.normal(</a:t>
              </a:r>
              <a:r>
                <a:rPr lang="zh-CN" altLang="zh-CN" sz="1400" dirty="0">
                  <a:solidFill>
                    <a:srgbClr val="009900"/>
                  </a:solidFill>
                  <a:latin typeface="Arial Unicode MS"/>
                  <a:ea typeface="Monaco"/>
                </a:rPr>
                <a:t>0</a:t>
              </a:r>
              <a:r>
                <a:rPr lang="zh-CN" altLang="zh-CN" sz="1400" dirty="0">
                  <a:solidFill>
                    <a:srgbClr val="000000"/>
                  </a:solidFill>
                  <a:latin typeface="Arial Unicode MS"/>
                  <a:ea typeface="Monaco"/>
                </a:rPr>
                <a:t>, </a:t>
              </a:r>
              <a:r>
                <a:rPr lang="zh-CN" altLang="zh-CN" sz="1400" dirty="0">
                  <a:solidFill>
                    <a:srgbClr val="009900"/>
                  </a:solidFill>
                  <a:latin typeface="Arial Unicode MS"/>
                  <a:ea typeface="Monaco"/>
                </a:rPr>
                <a:t>1</a:t>
              </a:r>
              <a:r>
                <a:rPr lang="zh-CN" altLang="zh-CN" sz="1400" dirty="0">
                  <a:solidFill>
                    <a:srgbClr val="000000"/>
                  </a:solidFill>
                  <a:latin typeface="Arial Unicode MS"/>
                  <a:ea typeface="Monaco"/>
                </a:rPr>
                <a:t>, size)</a:t>
              </a:r>
              <a:endParaRPr lang="zh-CN" altLang="zh-CN" sz="1100" dirty="0"/>
            </a:p>
            <a:p>
              <a:pPr lvl="1" eaLnBrk="0" fontAlgn="base" hangingPunct="0">
                <a:spcBef>
                  <a:spcPct val="0"/>
                </a:spcBef>
                <a:spcAft>
                  <a:spcPct val="0"/>
                </a:spcAft>
              </a:pPr>
              <a:r>
                <a:rPr lang="zh-CN" altLang="zh-CN" sz="1400" dirty="0">
                  <a:solidFill>
                    <a:srgbClr val="000000"/>
                  </a:solidFill>
                  <a:latin typeface="Arial Unicode MS"/>
                  <a:ea typeface="Monaco"/>
                </a:rPr>
                <a:t>X </a:t>
              </a:r>
              <a:r>
                <a:rPr lang="zh-CN" altLang="zh-CN" sz="1400" b="1" dirty="0">
                  <a:solidFill>
                    <a:srgbClr val="006699"/>
                  </a:solidFill>
                  <a:latin typeface="Arial Unicode MS"/>
                  <a:ea typeface="Monaco"/>
                </a:rPr>
                <a:t>=</a:t>
              </a:r>
              <a:r>
                <a:rPr lang="zh-CN" altLang="zh-CN" dirty="0">
                  <a:solidFill>
                    <a:srgbClr val="333333"/>
                  </a:solidFill>
                  <a:ea typeface="Monaco"/>
                </a:rPr>
                <a:t> </a:t>
              </a:r>
              <a:r>
                <a:rPr lang="zh-CN" altLang="zh-CN" sz="1400" dirty="0">
                  <a:solidFill>
                    <a:srgbClr val="000000"/>
                  </a:solidFill>
                  <a:latin typeface="Arial Unicode MS"/>
                  <a:ea typeface="Monaco"/>
                </a:rPr>
                <a:t>np.array([X1, X2, X3]).</a:t>
              </a:r>
              <a:r>
                <a:rPr lang="zh-CN" altLang="zh-CN" sz="1400" dirty="0" smtClean="0">
                  <a:solidFill>
                    <a:srgbClr val="000000"/>
                  </a:solidFill>
                  <a:latin typeface="Arial Unicode MS"/>
                  <a:ea typeface="Monaco"/>
                </a:rPr>
                <a:t>T</a:t>
              </a:r>
              <a:endParaRPr lang="zh-CN" altLang="zh-CN" sz="1100" dirty="0">
                <a:latin typeface="Arial" panose="020B0604020202020204" pitchFamily="34" charset="0"/>
              </a:endParaRPr>
            </a:p>
            <a:p>
              <a:pPr lvl="1" eaLnBrk="0" fontAlgn="base" hangingPunct="0">
                <a:spcBef>
                  <a:spcPct val="0"/>
                </a:spcBef>
                <a:spcAft>
                  <a:spcPct val="0"/>
                </a:spcAft>
              </a:pPr>
              <a:endParaRPr lang="zh-CN" altLang="zh-CN" sz="1100" dirty="0">
                <a:latin typeface="Arial" panose="020B0604020202020204" pitchFamily="34" charset="0"/>
              </a:endParaRPr>
            </a:p>
            <a:p>
              <a:pPr lvl="1" eaLnBrk="0" fontAlgn="base" hangingPunct="0">
                <a:spcBef>
                  <a:spcPct val="0"/>
                </a:spcBef>
                <a:spcAft>
                  <a:spcPct val="0"/>
                </a:spcAft>
              </a:pPr>
              <a:r>
                <a:rPr lang="zh-CN" altLang="zh-CN" sz="1400" dirty="0">
                  <a:solidFill>
                    <a:srgbClr val="000000"/>
                  </a:solidFill>
                  <a:latin typeface="Arial Unicode MS"/>
                  <a:ea typeface="Monaco"/>
                </a:rPr>
                <a:t>lr </a:t>
              </a:r>
              <a:r>
                <a:rPr lang="zh-CN" altLang="zh-CN" sz="1400" b="1" dirty="0">
                  <a:solidFill>
                    <a:srgbClr val="006699"/>
                  </a:solidFill>
                  <a:latin typeface="Arial Unicode MS"/>
                  <a:ea typeface="Monaco"/>
                </a:rPr>
                <a:t>=</a:t>
              </a:r>
              <a:r>
                <a:rPr lang="zh-CN" altLang="zh-CN" dirty="0">
                  <a:solidFill>
                    <a:srgbClr val="333333"/>
                  </a:solidFill>
                  <a:ea typeface="Monaco"/>
                </a:rPr>
                <a:t> </a:t>
              </a:r>
              <a:r>
                <a:rPr lang="zh-CN" altLang="zh-CN" sz="1400" dirty="0">
                  <a:solidFill>
                    <a:srgbClr val="000000"/>
                  </a:solidFill>
                  <a:latin typeface="Arial Unicode MS"/>
                  <a:ea typeface="Monaco"/>
                </a:rPr>
                <a:t>LinearRegression()</a:t>
              </a:r>
              <a:endParaRPr lang="zh-CN" altLang="zh-CN" sz="1100" dirty="0"/>
            </a:p>
            <a:p>
              <a:pPr lvl="1" eaLnBrk="0" fontAlgn="base" hangingPunct="0">
                <a:spcBef>
                  <a:spcPct val="0"/>
                </a:spcBef>
                <a:spcAft>
                  <a:spcPct val="0"/>
                </a:spcAft>
              </a:pPr>
              <a:r>
                <a:rPr lang="zh-CN" altLang="zh-CN" sz="1400" dirty="0">
                  <a:solidFill>
                    <a:srgbClr val="000000"/>
                  </a:solidFill>
                  <a:latin typeface="Arial Unicode MS"/>
                  <a:ea typeface="Monaco"/>
                </a:rPr>
                <a:t>lr.fit(X,Y)</a:t>
              </a:r>
              <a:endParaRPr lang="zh-CN" altLang="zh-CN" sz="1100" dirty="0"/>
            </a:p>
            <a:p>
              <a:pPr lvl="1" eaLnBrk="0" fontAlgn="base" hangingPunct="0">
                <a:spcBef>
                  <a:spcPct val="0"/>
                </a:spcBef>
                <a:spcAft>
                  <a:spcPct val="0"/>
                </a:spcAft>
              </a:pPr>
              <a:r>
                <a:rPr lang="zh-CN" altLang="zh-CN" sz="1400" dirty="0">
                  <a:solidFill>
                    <a:srgbClr val="FF1493"/>
                  </a:solidFill>
                  <a:latin typeface="Arial Unicode MS"/>
                  <a:ea typeface="Monaco"/>
                </a:rPr>
                <a:t>print</a:t>
              </a:r>
              <a:r>
                <a:rPr lang="zh-CN" altLang="zh-CN" dirty="0">
                  <a:solidFill>
                    <a:srgbClr val="333333"/>
                  </a:solidFill>
                  <a:ea typeface="Monaco"/>
                </a:rPr>
                <a:t> </a:t>
              </a:r>
              <a:r>
                <a:rPr lang="en-US" altLang="zh-CN" sz="1400" dirty="0" smtClean="0">
                  <a:solidFill>
                    <a:srgbClr val="333333"/>
                  </a:solidFill>
                  <a:ea typeface="Monaco"/>
                </a:rPr>
                <a:t>(</a:t>
              </a:r>
              <a:r>
                <a:rPr lang="zh-CN" altLang="zh-CN" sz="1400" dirty="0" smtClean="0">
                  <a:solidFill>
                    <a:srgbClr val="0000FF"/>
                  </a:solidFill>
                  <a:latin typeface="Arial Unicode MS"/>
                  <a:ea typeface="Monaco"/>
                </a:rPr>
                <a:t>"</a:t>
              </a:r>
              <a:r>
                <a:rPr lang="zh-CN" altLang="zh-CN" sz="1400" dirty="0">
                  <a:solidFill>
                    <a:srgbClr val="0000FF"/>
                  </a:solidFill>
                  <a:latin typeface="Arial Unicode MS"/>
                  <a:ea typeface="Monaco"/>
                </a:rPr>
                <a:t>Linear model:"</a:t>
              </a:r>
              <a:r>
                <a:rPr lang="zh-CN" altLang="zh-CN" sz="1400" dirty="0">
                  <a:solidFill>
                    <a:srgbClr val="000000"/>
                  </a:solidFill>
                  <a:latin typeface="Arial Unicode MS"/>
                  <a:ea typeface="Monaco"/>
                </a:rPr>
                <a:t>, pretty_print_linear(lr.coef</a:t>
              </a:r>
              <a:r>
                <a:rPr lang="zh-CN" altLang="zh-CN" sz="1400" dirty="0" smtClean="0">
                  <a:solidFill>
                    <a:srgbClr val="000000"/>
                  </a:solidFill>
                  <a:latin typeface="Arial Unicode MS"/>
                  <a:ea typeface="Monaco"/>
                </a:rPr>
                <a:t>_)</a:t>
              </a:r>
              <a:r>
                <a:rPr lang="en-US" altLang="zh-CN" sz="1400" dirty="0" smtClean="0">
                  <a:solidFill>
                    <a:srgbClr val="000000"/>
                  </a:solidFill>
                  <a:latin typeface="Arial Unicode MS"/>
                  <a:ea typeface="Monaco"/>
                </a:rPr>
                <a:t>)</a:t>
              </a:r>
              <a:endParaRPr lang="zh-CN" altLang="zh-CN" sz="1100" dirty="0"/>
            </a:p>
            <a:p>
              <a:pPr lvl="1" eaLnBrk="0" fontAlgn="base" hangingPunct="0">
                <a:spcBef>
                  <a:spcPct val="0"/>
                </a:spcBef>
                <a:spcAft>
                  <a:spcPct val="0"/>
                </a:spcAft>
              </a:pPr>
              <a:endParaRPr lang="zh-CN" altLang="zh-CN" sz="1100" dirty="0">
                <a:latin typeface="Arial" panose="020B0604020202020204" pitchFamily="34" charset="0"/>
              </a:endParaRPr>
            </a:p>
            <a:p>
              <a:pPr lvl="1" eaLnBrk="0" fontAlgn="base" hangingPunct="0">
                <a:spcBef>
                  <a:spcPct val="0"/>
                </a:spcBef>
                <a:spcAft>
                  <a:spcPct val="0"/>
                </a:spcAft>
              </a:pPr>
              <a:r>
                <a:rPr lang="zh-CN" altLang="zh-CN" sz="1400" dirty="0">
                  <a:solidFill>
                    <a:srgbClr val="000000"/>
                  </a:solidFill>
                  <a:latin typeface="Arial Unicode MS"/>
                  <a:ea typeface="Monaco"/>
                </a:rPr>
                <a:t>ridge </a:t>
              </a:r>
              <a:r>
                <a:rPr lang="zh-CN" altLang="zh-CN" sz="1400" b="1" dirty="0">
                  <a:solidFill>
                    <a:srgbClr val="006699"/>
                  </a:solidFill>
                  <a:latin typeface="Arial Unicode MS"/>
                  <a:ea typeface="Monaco"/>
                </a:rPr>
                <a:t>=</a:t>
              </a:r>
              <a:r>
                <a:rPr lang="zh-CN" altLang="zh-CN" dirty="0">
                  <a:solidFill>
                    <a:srgbClr val="333333"/>
                  </a:solidFill>
                  <a:ea typeface="Monaco"/>
                </a:rPr>
                <a:t> </a:t>
              </a:r>
              <a:r>
                <a:rPr lang="zh-CN" altLang="zh-CN" sz="1400" dirty="0">
                  <a:solidFill>
                    <a:srgbClr val="000000"/>
                  </a:solidFill>
                  <a:latin typeface="Arial Unicode MS"/>
                  <a:ea typeface="Monaco"/>
                </a:rPr>
                <a:t>Ridge(alpha</a:t>
              </a:r>
              <a:r>
                <a:rPr lang="zh-CN" altLang="zh-CN" sz="1400" b="1" dirty="0">
                  <a:solidFill>
                    <a:srgbClr val="006699"/>
                  </a:solidFill>
                  <a:latin typeface="Arial Unicode MS"/>
                  <a:ea typeface="Monaco"/>
                </a:rPr>
                <a:t>=</a:t>
              </a:r>
              <a:r>
                <a:rPr lang="zh-CN" altLang="zh-CN" sz="1400" dirty="0">
                  <a:solidFill>
                    <a:srgbClr val="009900"/>
                  </a:solidFill>
                  <a:latin typeface="Arial Unicode MS"/>
                  <a:ea typeface="Monaco"/>
                </a:rPr>
                <a:t>10</a:t>
              </a:r>
              <a:r>
                <a:rPr lang="zh-CN" altLang="zh-CN" sz="1400" dirty="0">
                  <a:solidFill>
                    <a:srgbClr val="000000"/>
                  </a:solidFill>
                  <a:latin typeface="Arial Unicode MS"/>
                  <a:ea typeface="Monaco"/>
                </a:rPr>
                <a:t>)</a:t>
              </a:r>
              <a:endParaRPr lang="zh-CN" altLang="zh-CN" sz="1100" dirty="0"/>
            </a:p>
            <a:p>
              <a:pPr lvl="1" eaLnBrk="0" fontAlgn="base" hangingPunct="0">
                <a:spcBef>
                  <a:spcPct val="0"/>
                </a:spcBef>
                <a:spcAft>
                  <a:spcPct val="0"/>
                </a:spcAft>
              </a:pPr>
              <a:r>
                <a:rPr lang="zh-CN" altLang="zh-CN" sz="1400" dirty="0">
                  <a:solidFill>
                    <a:srgbClr val="000000"/>
                  </a:solidFill>
                  <a:latin typeface="Arial Unicode MS"/>
                  <a:ea typeface="Monaco"/>
                </a:rPr>
                <a:t>ridge.fit(X,Y)</a:t>
              </a:r>
              <a:endParaRPr lang="zh-CN" altLang="zh-CN" sz="1100" dirty="0"/>
            </a:p>
            <a:p>
              <a:pPr lvl="1" eaLnBrk="0" fontAlgn="base" hangingPunct="0">
                <a:spcBef>
                  <a:spcPct val="0"/>
                </a:spcBef>
                <a:spcAft>
                  <a:spcPct val="0"/>
                </a:spcAft>
              </a:pPr>
              <a:r>
                <a:rPr lang="zh-CN" altLang="zh-CN" sz="1400" dirty="0">
                  <a:solidFill>
                    <a:srgbClr val="FF1493"/>
                  </a:solidFill>
                  <a:latin typeface="Arial Unicode MS"/>
                  <a:ea typeface="Monaco"/>
                </a:rPr>
                <a:t>print</a:t>
              </a:r>
              <a:r>
                <a:rPr lang="zh-CN" altLang="zh-CN" sz="2400" dirty="0">
                  <a:solidFill>
                    <a:srgbClr val="333333"/>
                  </a:solidFill>
                  <a:ea typeface="Monaco"/>
                </a:rPr>
                <a:t> </a:t>
              </a:r>
              <a:r>
                <a:rPr lang="en-US" altLang="zh-CN" sz="1400" dirty="0" smtClean="0">
                  <a:solidFill>
                    <a:srgbClr val="333333"/>
                  </a:solidFill>
                  <a:ea typeface="Monaco"/>
                </a:rPr>
                <a:t>(</a:t>
              </a:r>
              <a:r>
                <a:rPr lang="zh-CN" altLang="zh-CN" sz="1400" dirty="0" smtClean="0">
                  <a:solidFill>
                    <a:srgbClr val="0000FF"/>
                  </a:solidFill>
                  <a:latin typeface="Arial Unicode MS"/>
                  <a:ea typeface="Monaco"/>
                </a:rPr>
                <a:t>"</a:t>
              </a:r>
              <a:r>
                <a:rPr lang="zh-CN" altLang="zh-CN" sz="1400" dirty="0">
                  <a:solidFill>
                    <a:srgbClr val="0000FF"/>
                  </a:solidFill>
                  <a:latin typeface="Arial Unicode MS"/>
                  <a:ea typeface="Monaco"/>
                </a:rPr>
                <a:t>Ridge model:"</a:t>
              </a:r>
              <a:r>
                <a:rPr lang="zh-CN" altLang="zh-CN" sz="1400" dirty="0">
                  <a:solidFill>
                    <a:srgbClr val="000000"/>
                  </a:solidFill>
                  <a:latin typeface="Arial Unicode MS"/>
                  <a:ea typeface="Monaco"/>
                </a:rPr>
                <a:t>, pretty_print_linear(ridge.coef</a:t>
              </a:r>
              <a:r>
                <a:rPr lang="zh-CN" altLang="zh-CN" sz="1400" dirty="0" smtClean="0">
                  <a:solidFill>
                    <a:srgbClr val="000000"/>
                  </a:solidFill>
                  <a:latin typeface="Arial Unicode MS"/>
                  <a:ea typeface="Monaco"/>
                </a:rPr>
                <a:t>_)</a:t>
              </a:r>
              <a:r>
                <a:rPr lang="en-US" altLang="zh-CN" sz="1400" dirty="0" smtClean="0">
                  <a:solidFill>
                    <a:srgbClr val="000000"/>
                  </a:solidFill>
                  <a:latin typeface="Arial Unicode MS"/>
                  <a:ea typeface="Monaco"/>
                </a:rPr>
                <a:t>)</a:t>
              </a:r>
              <a:endParaRPr lang="zh-CN" altLang="zh-CN" sz="3200" dirty="0">
                <a:latin typeface="Arial" panose="020B0604020202020204" pitchFamily="34" charset="0"/>
              </a:endParaRPr>
            </a:p>
            <a:p>
              <a:endParaRPr lang="zh-CN" altLang="en-US" sz="1400" dirty="0"/>
            </a:p>
          </p:txBody>
        </p:sp>
        <p:cxnSp>
          <p:nvCxnSpPr>
            <p:cNvPr id="19" name="直接连接符 18"/>
            <p:cNvCxnSpPr/>
            <p:nvPr/>
          </p:nvCxnSpPr>
          <p:spPr>
            <a:xfrm>
              <a:off x="9226" y="4664"/>
              <a:ext cx="0" cy="519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8" name="文本框 17"/>
              <p:cNvSpPr txBox="1"/>
              <p:nvPr/>
            </p:nvSpPr>
            <p:spPr>
              <a:xfrm>
                <a:off x="899410" y="1198645"/>
                <a:ext cx="9411855" cy="2324098"/>
              </a:xfrm>
              <a:prstGeom prst="rect">
                <a:avLst/>
              </a:prstGeom>
              <a:noFill/>
            </p:spPr>
            <p:txBody>
              <a:bodyPr wrap="square" rtlCol="0">
                <a:spAutoFit/>
              </a:bodyPr>
              <a:lstStyle/>
              <a:p>
                <a:pPr fontAlgn="base"/>
                <a:r>
                  <a:rPr lang="en-US" altLang="zh-CN" b="1" dirty="0" smtClean="0"/>
                  <a:t>L2 regularization / Ridge regression</a:t>
                </a:r>
              </a:p>
              <a:p>
                <a:pPr fontAlgn="base"/>
                <a:endParaRPr lang="en-US" altLang="zh-CN" b="1" dirty="0"/>
              </a:p>
              <a:p>
                <a:pPr fontAlgn="base"/>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oMath>
                </a14:m>
                <a:r>
                  <a:rPr lang="en-US" altLang="zh-CN" dirty="0"/>
                  <a:t> </a:t>
                </a:r>
                <a:r>
                  <a:rPr lang="zh-CN" altLang="en-US" dirty="0"/>
                  <a:t>正则化是给损失函数增加惩罚项 </a:t>
                </a:r>
                <a14:m>
                  <m:oMath xmlns:m="http://schemas.openxmlformats.org/officeDocument/2006/math">
                    <m:r>
                      <a:rPr lang="zh-CN" altLang="en-US" i="1">
                        <a:latin typeface="Cambria Math" panose="02040503050406030204" pitchFamily="18" charset="0"/>
                      </a:rPr>
                      <m:t>𝛼</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𝜔</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2</m:t>
                            </m:r>
                          </m:sup>
                        </m:sSubSup>
                      </m:e>
                    </m:nary>
                  </m:oMath>
                </a14:m>
                <a:endParaRPr lang="en-US" altLang="zh-CN" b="1" dirty="0" smtClean="0"/>
              </a:p>
              <a:p>
                <a:pPr fontAlgn="base"/>
                <a:endParaRPr lang="en-US" altLang="zh-CN" b="1" dirty="0" smtClean="0"/>
              </a:p>
              <a:p>
                <a:pPr fontAlgn="base"/>
                <a:r>
                  <a:rPr lang="en-US" altLang="zh-CN" dirty="0" smtClean="0"/>
                  <a:t>1.  </a:t>
                </a:r>
                <a:r>
                  <a:rPr lang="zh-CN" altLang="en-US" dirty="0" smtClean="0"/>
                  <a:t>不同于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oMath>
                </a14:m>
                <a:r>
                  <a:rPr lang="en-US" altLang="zh-CN" dirty="0"/>
                  <a:t> </a:t>
                </a:r>
                <a:r>
                  <a:rPr lang="zh-CN" altLang="en-US" dirty="0"/>
                  <a:t>正则</a:t>
                </a:r>
                <a:r>
                  <a:rPr lang="zh-CN" altLang="en-US" dirty="0" smtClean="0"/>
                  <a:t>化，</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oMath>
                </a14:m>
                <a:r>
                  <a:rPr lang="en-US" altLang="zh-CN" dirty="0"/>
                  <a:t> </a:t>
                </a:r>
                <a:r>
                  <a:rPr lang="zh-CN" altLang="en-US" dirty="0"/>
                  <a:t>正则</a:t>
                </a:r>
                <a:r>
                  <a:rPr lang="zh-CN" altLang="en-US" dirty="0" smtClean="0"/>
                  <a:t>化得到系数更加均匀分布，也就是说这些系数的值相近；</a:t>
                </a:r>
                <a:endParaRPr lang="en-US" altLang="zh-CN" dirty="0" smtClean="0"/>
              </a:p>
              <a:p>
                <a:pPr fontAlgn="base"/>
                <a:r>
                  <a:rPr lang="en-US" altLang="zh-CN" dirty="0" smtClean="0"/>
                  <a:t>2.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𝐿</m:t>
                        </m:r>
                      </m:e>
                      <m:sub>
                        <m:r>
                          <a:rPr lang="en-US" altLang="zh-CN" i="1">
                            <a:latin typeface="Cambria Math" panose="02040503050406030204" pitchFamily="18" charset="0"/>
                          </a:rPr>
                          <m:t>2</m:t>
                        </m:r>
                      </m:sub>
                    </m:sSub>
                  </m:oMath>
                </a14:m>
                <a:r>
                  <a:rPr lang="en-US" altLang="zh-CN" dirty="0"/>
                  <a:t> </a:t>
                </a:r>
                <a:r>
                  <a:rPr lang="zh-CN" altLang="en-US" dirty="0"/>
                  <a:t>正则</a:t>
                </a:r>
                <a:r>
                  <a:rPr lang="zh-CN" altLang="en-US" dirty="0" smtClean="0"/>
                  <a:t>化得到的模型就更加稳定（数据小范围的变化对系数值产生的影响较小）；</a:t>
                </a:r>
                <a:endParaRPr lang="en-US" altLang="zh-CN" dirty="0" smtClean="0"/>
              </a:p>
              <a:p>
                <a:pPr fontAlgn="base"/>
                <a:endParaRPr lang="en-US" altLang="zh-CN" b="1" dirty="0" smtClean="0"/>
              </a:p>
              <a:p>
                <a:pPr fontAlgn="base"/>
                <a:endParaRPr lang="en-US" altLang="zh-CN" b="1" dirty="0"/>
              </a:p>
            </p:txBody>
          </p:sp>
        </mc:Choice>
        <mc:Fallback>
          <p:sp>
            <p:nvSpPr>
              <p:cNvPr id="18" name="文本框 17"/>
              <p:cNvSpPr txBox="1">
                <a:spLocks noRot="1" noChangeAspect="1" noMove="1" noResize="1" noEditPoints="1" noAdjustHandles="1" noChangeArrowheads="1" noChangeShapeType="1" noTextEdit="1"/>
              </p:cNvSpPr>
              <p:nvPr/>
            </p:nvSpPr>
            <p:spPr>
              <a:xfrm>
                <a:off x="899410" y="1198645"/>
                <a:ext cx="9411855" cy="2324098"/>
              </a:xfrm>
              <a:prstGeom prst="rect">
                <a:avLst/>
              </a:prstGeom>
              <a:blipFill>
                <a:blip r:embed="rId3"/>
                <a:stretch>
                  <a:fillRect l="-583" t="-157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09469" y="1430576"/>
                <a:ext cx="9411855" cy="2169825"/>
              </a:xfrm>
              <a:prstGeom prst="rect">
                <a:avLst/>
              </a:prstGeom>
              <a:noFill/>
            </p:spPr>
            <p:txBody>
              <a:bodyPr wrap="square" rtlCol="0">
                <a:spAutoFit/>
              </a:bodyPr>
              <a:lstStyle/>
              <a:p>
                <a:pPr>
                  <a:lnSpc>
                    <a:spcPct val="150000"/>
                  </a:lnSpc>
                </a:pPr>
                <a:r>
                  <a:rPr lang="zh-CN" altLang="en-US"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oMath>
                </a14:m>
                <a:r>
                  <a:rPr lang="en-US" altLang="zh-CN" dirty="0"/>
                  <a:t> </a:t>
                </a:r>
                <a:r>
                  <a:rPr lang="zh-CN" altLang="en-US" dirty="0"/>
                  <a:t>正则</a:t>
                </a:r>
                <a:r>
                  <a:rPr lang="zh-CN" altLang="en-US" dirty="0" smtClean="0"/>
                  <a:t>化下的模型参数不稳定，当数据里存在相关特征的时候，数据的小变动会引起模型参数显著性变化；但是它的稀疏解作为特征选择比较有用；</a:t>
                </a:r>
                <a:endParaRPr lang="en-US" altLang="zh-CN" dirty="0" smtClean="0"/>
              </a:p>
              <a:p>
                <a:pPr>
                  <a:lnSpc>
                    <a:spcPct val="150000"/>
                  </a:lnSpc>
                </a:pP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oMath>
                </a14:m>
                <a:r>
                  <a:rPr lang="en-US" altLang="zh-CN" dirty="0"/>
                  <a:t> </a:t>
                </a:r>
                <a:r>
                  <a:rPr lang="zh-CN" altLang="en-US" dirty="0"/>
                  <a:t>正则</a:t>
                </a:r>
                <a:r>
                  <a:rPr lang="zh-CN" altLang="en-US" dirty="0" smtClean="0"/>
                  <a:t>化更加稳定，有用的特征趋向于特征非零；</a:t>
                </a:r>
                <a:endParaRPr lang="en-US" altLang="zh-CN" dirty="0" smtClean="0"/>
              </a:p>
              <a:p>
                <a:pPr>
                  <a:lnSpc>
                    <a:spcPct val="150000"/>
                  </a:lnSpc>
                </a:pPr>
                <a:r>
                  <a:rPr lang="en-US" altLang="zh-CN" dirty="0"/>
                  <a:t> </a:t>
                </a:r>
                <a:r>
                  <a:rPr lang="en-US" altLang="zh-CN" dirty="0" smtClean="0"/>
                  <a:t>      </a:t>
                </a:r>
                <a:r>
                  <a:rPr lang="zh-CN" altLang="en-US" dirty="0" smtClean="0"/>
                  <a:t>对于特征非线性的情况</a:t>
                </a:r>
                <a:r>
                  <a:rPr lang="zh-CN" altLang="en-US" smtClean="0"/>
                  <a:t>可以尝试进行数据变化，转成线性或接近线性的情况，使得这套方案可用。</a:t>
                </a:r>
                <a:endParaRPr lang="en-US" altLang="zh-CN" dirty="0"/>
              </a:p>
            </p:txBody>
          </p:sp>
        </mc:Choice>
        <mc:Fallback>
          <p:sp>
            <p:nvSpPr>
              <p:cNvPr id="2" name="文本框 1"/>
              <p:cNvSpPr txBox="1">
                <a:spLocks noRot="1" noChangeAspect="1" noMove="1" noResize="1" noEditPoints="1" noAdjustHandles="1" noChangeArrowheads="1" noChangeShapeType="1" noTextEdit="1"/>
              </p:cNvSpPr>
              <p:nvPr/>
            </p:nvSpPr>
            <p:spPr>
              <a:xfrm>
                <a:off x="809469" y="1430576"/>
                <a:ext cx="9411855" cy="2169825"/>
              </a:xfrm>
              <a:prstGeom prst="rect">
                <a:avLst/>
              </a:prstGeom>
              <a:blipFill>
                <a:blip r:embed="rId2"/>
                <a:stretch>
                  <a:fillRect l="-583" r="-194" b="-1685"/>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87155" y="261721"/>
            <a:ext cx="7526666" cy="523220"/>
          </a:xfrm>
          <a:prstGeom prst="rect">
            <a:avLst/>
          </a:prstGeom>
          <a:noFill/>
        </p:spPr>
        <p:txBody>
          <a:bodyPr wrap="square" rtlCol="0">
            <a:spAutoFit/>
          </a:bodyPr>
          <a:lstStyle/>
          <a:p>
            <a:r>
              <a:rPr lang="en-US" altLang="zh-CN" sz="2800" b="1" dirty="0" smtClean="0">
                <a:solidFill>
                  <a:srgbClr val="C00000"/>
                </a:solidFill>
                <a:effectLst>
                  <a:innerShdw blurRad="63500" dist="50800" dir="13500000">
                    <a:prstClr val="black">
                      <a:alpha val="50000"/>
                    </a:prstClr>
                  </a:innerShdw>
                </a:effectLst>
              </a:rPr>
              <a:t>Part2: </a:t>
            </a:r>
            <a:r>
              <a:rPr lang="zh-CN" altLang="en-US" sz="2800" b="1" dirty="0" smtClean="0">
                <a:solidFill>
                  <a:srgbClr val="C00000"/>
                </a:solidFill>
                <a:effectLst>
                  <a:innerShdw blurRad="63500" dist="50800" dir="13500000">
                    <a:prstClr val="black">
                      <a:alpha val="50000"/>
                    </a:prstClr>
                  </a:innerShdw>
                </a:effectLst>
              </a:rPr>
              <a:t>总 结</a:t>
            </a:r>
            <a:endParaRPr lang="en-US" altLang="zh-CN" sz="2800" b="1" dirty="0">
              <a:solidFill>
                <a:srgbClr val="C00000"/>
              </a:solidFill>
              <a:effectLst>
                <a:innerShdw blurRad="63500" dist="50800" dir="13500000">
                  <a:prstClr val="black">
                    <a:alpha val="50000"/>
                  </a:prstClr>
                </a:innerShdw>
              </a:effectLst>
            </a:endParaRP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410" y="1335501"/>
            <a:ext cx="9411855" cy="1754326"/>
          </a:xfrm>
          <a:prstGeom prst="rect">
            <a:avLst/>
          </a:prstGeom>
          <a:noFill/>
        </p:spPr>
        <p:txBody>
          <a:bodyPr wrap="square" rtlCol="0">
            <a:spAutoFit/>
          </a:bodyPr>
          <a:lstStyle/>
          <a:p>
            <a:pPr>
              <a:lnSpc>
                <a:spcPct val="150000"/>
              </a:lnSpc>
            </a:pPr>
            <a:r>
              <a:rPr lang="zh-CN" altLang="en-US" dirty="0" smtClean="0"/>
              <a:t>随机森林算法提供两个指标进行特征重要性衡量</a:t>
            </a:r>
            <a:r>
              <a:rPr lang="en-US" altLang="zh-CN" dirty="0" smtClean="0"/>
              <a:t>——</a:t>
            </a:r>
          </a:p>
          <a:p>
            <a:pPr>
              <a:lnSpc>
                <a:spcPct val="150000"/>
              </a:lnSpc>
            </a:pPr>
            <a:endParaRPr lang="en-US" altLang="zh-CN" dirty="0" smtClean="0"/>
          </a:p>
          <a:p>
            <a:pPr>
              <a:lnSpc>
                <a:spcPct val="150000"/>
              </a:lnSpc>
            </a:pPr>
            <a:r>
              <a:rPr lang="en-US" altLang="zh-CN" dirty="0" smtClean="0"/>
              <a:t>	</a:t>
            </a:r>
            <a:r>
              <a:rPr lang="zh-CN" altLang="en-US" b="1" dirty="0" smtClean="0"/>
              <a:t>mean decrease impurity  </a:t>
            </a:r>
            <a:r>
              <a:rPr lang="en-US" altLang="zh-CN" dirty="0" smtClean="0"/>
              <a:t>&amp;  </a:t>
            </a:r>
            <a:r>
              <a:rPr lang="zh-CN" altLang="en-US" b="1" dirty="0" smtClean="0"/>
              <a:t>mean decrease accuracy</a:t>
            </a:r>
          </a:p>
          <a:p>
            <a:pPr>
              <a:lnSpc>
                <a:spcPct val="150000"/>
              </a:lnSpc>
            </a:pPr>
            <a:endParaRPr lang="en-US" altLang="zh-CN" dirty="0"/>
          </a:p>
        </p:txBody>
      </p:sp>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197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Part 3: random forests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99410" y="1218312"/>
                <a:ext cx="9411855" cy="4078168"/>
              </a:xfrm>
              <a:prstGeom prst="rect">
                <a:avLst/>
              </a:prstGeom>
              <a:noFill/>
            </p:spPr>
            <p:txBody>
              <a:bodyPr wrap="square" rtlCol="0">
                <a:spAutoFit/>
              </a:bodyPr>
              <a:lstStyle/>
              <a:p>
                <a:pPr>
                  <a:lnSpc>
                    <a:spcPct val="150000"/>
                  </a:lnSpc>
                </a:pPr>
                <a:r>
                  <a:rPr lang="zh-CN" altLang="en-US" dirty="0" smtClean="0"/>
                  <a:t>mean decrease impurity 典型衡量指标：Gini importance</a:t>
                </a:r>
              </a:p>
              <a:p>
                <a:pPr>
                  <a:lnSpc>
                    <a:spcPct val="150000"/>
                  </a:lnSpc>
                </a:pPr>
                <a:endParaRPr lang="zh-CN" altLang="en-US" dirty="0" smtClean="0"/>
              </a:p>
              <a:p>
                <a:pPr>
                  <a:lnSpc>
                    <a:spcPct val="150000"/>
                  </a:lnSpc>
                </a:pPr>
                <a:r>
                  <a:rPr lang="zh-CN" altLang="en-US" dirty="0" smtClean="0"/>
                  <a:t> </a:t>
                </a:r>
                <a:r>
                  <a:rPr lang="zh-CN" altLang="en-US" dirty="0" smtClean="0"/>
                  <a:t>假设森林中有</a:t>
                </a:r>
                <a:r>
                  <a:rPr lang="en-US" altLang="zh-CN" dirty="0" smtClean="0"/>
                  <a:t>B</a:t>
                </a:r>
                <a:r>
                  <a:rPr lang="zh-CN" altLang="en-US" dirty="0" smtClean="0"/>
                  <a:t>棵</a:t>
                </a:r>
                <a:r>
                  <a:rPr lang="zh-CN" altLang="en-US" dirty="0" smtClean="0"/>
                  <a:t>树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𝐵</m:t>
                            </m:r>
                          </m:sub>
                        </m:sSub>
                        <m:r>
                          <a:rPr lang="en-US" altLang="zh-CN" i="1">
                            <a:latin typeface="Cambria Math" panose="02040503050406030204" pitchFamily="18" charset="0"/>
                          </a:rPr>
                          <m:t>,</m:t>
                        </m:r>
                      </m:e>
                    </m:d>
                  </m:oMath>
                </a14:m>
                <a:r>
                  <a:rPr lang="zh-CN" altLang="en-US" dirty="0" smtClean="0"/>
                  <a:t>，每棵树</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oMath>
                </a14:m>
                <a:r>
                  <a:rPr lang="zh-CN" altLang="en-US" dirty="0" smtClean="0"/>
                  <a:t>有</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𝐽</m:t>
                        </m:r>
                      </m:e>
                      <m:sub>
                        <m:r>
                          <a:rPr lang="en-US" altLang="zh-CN" b="0" i="1" dirty="0" smtClean="0">
                            <a:latin typeface="Cambria Math" panose="02040503050406030204" pitchFamily="18" charset="0"/>
                          </a:rPr>
                          <m:t>𝑏</m:t>
                        </m:r>
                      </m:sub>
                    </m:sSub>
                    <m:r>
                      <a:rPr lang="zh-CN" altLang="en-US" b="0" i="1" dirty="0" smtClean="0">
                        <a:latin typeface="Cambria Math" panose="02040503050406030204" pitchFamily="18" charset="0"/>
                      </a:rPr>
                      <m:t>个</m:t>
                    </m:r>
                    <m:r>
                      <a:rPr lang="zh-CN" altLang="en-US" i="1" dirty="0">
                        <a:latin typeface="Cambria Math" panose="02040503050406030204" pitchFamily="18" charset="0"/>
                      </a:rPr>
                      <m:t>中间节点</m:t>
                    </m:r>
                  </m:oMath>
                </a14:m>
                <a:r>
                  <a:rPr lang="zh-CN" altLang="en-US" dirty="0" smtClean="0"/>
                  <a:t>：</a:t>
                </a:r>
                <a:endParaRPr lang="zh-CN" altLang="en-US" dirty="0" smtClean="0"/>
              </a:p>
              <a:p>
                <a:pPr marL="342900" indent="-342900">
                  <a:lnSpc>
                    <a:spcPct val="150000"/>
                  </a:lnSpc>
                  <a:buAutoNum type="arabicPeriod"/>
                </a:pPr>
                <a:r>
                  <a:rPr lang="zh-CN" altLang="en-US" dirty="0" smtClean="0"/>
                  <a:t>对于</a:t>
                </a:r>
                <a:r>
                  <a:rPr lang="zh-CN" altLang="en-US" dirty="0"/>
                  <a:t>每棵树</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oMath>
                </a14:m>
                <a:r>
                  <a:rPr lang="zh-CN" altLang="en-US" dirty="0" smtClean="0"/>
                  <a:t>：</a:t>
                </a:r>
                <a:endParaRPr lang="en-US" altLang="zh-CN" dirty="0" smtClean="0"/>
              </a:p>
              <a:p>
                <a:pPr marL="800100" lvl="1" indent="-342900">
                  <a:lnSpc>
                    <a:spcPct val="150000"/>
                  </a:lnSpc>
                  <a:buFont typeface="Arial" panose="020B0604020202020204" pitchFamily="34" charset="0"/>
                  <a:buChar char="•"/>
                </a:pPr>
                <a:r>
                  <a:rPr lang="zh-CN" altLang="en-US" dirty="0" smtClean="0"/>
                  <a:t>特征</a:t>
                </a:r>
                <a14:m>
                  <m:oMath xmlns:m="http://schemas.openxmlformats.org/officeDocument/2006/math">
                    <m:r>
                      <a:rPr lang="en-US" altLang="zh-CN" b="0" i="1" smtClean="0">
                        <a:latin typeface="Cambria Math" panose="02040503050406030204" pitchFamily="18" charset="0"/>
                      </a:rPr>
                      <m:t>𝑙</m:t>
                    </m:r>
                  </m:oMath>
                </a14:m>
                <a:r>
                  <a:rPr lang="zh-CN" altLang="en-US" dirty="0" smtClean="0"/>
                  <a:t>的平方重要性度量：</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𝑉𝐼</m:t>
                        </m:r>
                      </m:e>
                      <m:sub>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2</m:t>
                        </m:r>
                      </m:sup>
                    </m:sSubSup>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𝐽</m:t>
                            </m:r>
                          </m:e>
                          <m:sub>
                            <m:r>
                              <a:rPr lang="en-US" altLang="zh-CN" i="1" dirty="0">
                                <a:latin typeface="Cambria Math" panose="02040503050406030204" pitchFamily="18" charset="0"/>
                              </a:rPr>
                              <m:t>𝑏</m:t>
                            </m:r>
                          </m:sub>
                        </m:sSub>
                      </m:sup>
                      <m:e>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𝑖</m:t>
                                    </m:r>
                                  </m:e>
                                </m:acc>
                              </m:e>
                              <m:sub>
                                <m:r>
                                  <a:rPr lang="en-US" altLang="zh-CN" b="0" i="1" smtClean="0">
                                    <a:latin typeface="Cambria Math" panose="02040503050406030204" pitchFamily="18" charset="0"/>
                                  </a:rPr>
                                  <m:t>𝑡</m:t>
                                </m:r>
                              </m:sub>
                            </m:sSub>
                          </m:e>
                          <m:sup>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𝐼</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e>
                    </m:d>
                  </m:oMath>
                </a14:m>
                <a:endParaRPr lang="en-US" altLang="zh-CN" dirty="0" smtClean="0"/>
              </a:p>
              <a:p>
                <a:pPr marL="800100" lvl="1" indent="-342900">
                  <a:lnSpc>
                    <a:spcPct val="150000"/>
                  </a:lnSpc>
                  <a:buFont typeface="Arial" panose="020B0604020202020204" pitchFamily="34" charset="0"/>
                  <a:buChar char="•"/>
                </a:pPr>
                <a:r>
                  <a:rPr lang="zh-CN" altLang="en-US" dirty="0" smtClean="0"/>
                  <a:t>含义：</a:t>
                </a:r>
                <a:r>
                  <a:rPr lang="en-US" altLang="zh-CN" dirty="0"/>
                  <a:t> </a:t>
                </a:r>
                <a:endParaRPr lang="en-US" altLang="zh-CN" i="1" dirty="0" smtClean="0">
                  <a:latin typeface="Cambria Math" panose="02040503050406030204" pitchFamily="18" charset="0"/>
                </a:endParaRPr>
              </a:p>
              <a:p>
                <a:pPr marL="1714500" lvl="3" indent="-342900">
                  <a:lnSpc>
                    <a:spcPct val="150000"/>
                  </a:lnSpc>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smtClean="0"/>
                  <a:t>是在节点</a:t>
                </a:r>
                <a14:m>
                  <m:oMath xmlns:m="http://schemas.openxmlformats.org/officeDocument/2006/math">
                    <m:r>
                      <a:rPr lang="en-US" altLang="zh-CN" b="0" i="1" smtClean="0">
                        <a:latin typeface="Cambria Math" panose="02040503050406030204" pitchFamily="18" charset="0"/>
                      </a:rPr>
                      <m:t>𝑡</m:t>
                    </m:r>
                  </m:oMath>
                </a14:m>
                <a:r>
                  <a:rPr lang="zh-CN" altLang="en-US" dirty="0" smtClean="0"/>
                  <a:t>被选做最优划分的特征，</a:t>
                </a:r>
                <a:r>
                  <a:rPr lang="en-US" altLang="zh-CN" dirty="0"/>
                  <a:t> </a:t>
                </a:r>
                <a14:m>
                  <m:oMath xmlns:m="http://schemas.openxmlformats.org/officeDocument/2006/math">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 </m:t>
                    </m:r>
                  </m:oMath>
                </a14:m>
                <a:r>
                  <a:rPr lang="zh-CN" altLang="en-US" dirty="0" smtClean="0"/>
                  <a:t>就是说这个特征是</a:t>
                </a:r>
                <a14:m>
                  <m:oMath xmlns:m="http://schemas.openxmlformats.org/officeDocument/2006/math">
                    <m:r>
                      <a:rPr lang="en-US" altLang="zh-CN" i="1">
                        <a:latin typeface="Cambria Math" panose="02040503050406030204" pitchFamily="18" charset="0"/>
                      </a:rPr>
                      <m:t>𝑙</m:t>
                    </m:r>
                    <m:r>
                      <a:rPr lang="en-US" altLang="zh-CN" i="1">
                        <a:latin typeface="Cambria Math" panose="02040503050406030204" pitchFamily="18" charset="0"/>
                      </a:rPr>
                      <m:t> </m:t>
                    </m:r>
                  </m:oMath>
                </a14:m>
                <a:r>
                  <a:rPr lang="zh-CN" altLang="en-US" dirty="0" smtClean="0"/>
                  <a:t>；</a:t>
                </a:r>
                <a:r>
                  <a:rPr lang="en-US" altLang="zh-CN" dirty="0" smtClean="0"/>
                  <a:t> </a:t>
                </a:r>
              </a:p>
              <a:p>
                <a:pPr marL="1714500" lvl="3" indent="-342900">
                  <a:lnSpc>
                    <a:spcPct val="150000"/>
                  </a:lnSpc>
                  <a:buFont typeface="Arial" panose="020B0604020202020204" pitchFamily="34" charset="0"/>
                  <a:buChar char="•"/>
                </a:pP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𝑖</m:t>
                                </m:r>
                              </m:e>
                            </m:acc>
                          </m:e>
                          <m:sub>
                            <m:r>
                              <a:rPr lang="en-US" altLang="zh-CN" i="1">
                                <a:latin typeface="Cambria Math" panose="02040503050406030204" pitchFamily="18" charset="0"/>
                              </a:rPr>
                              <m:t>𝑡</m:t>
                            </m:r>
                          </m:sub>
                        </m:sSub>
                      </m:e>
                      <m:sup>
                        <m:r>
                          <a:rPr lang="en-US" altLang="zh-CN" i="1">
                            <a:latin typeface="Cambria Math" panose="02040503050406030204" pitchFamily="18" charset="0"/>
                          </a:rPr>
                          <m:t>2</m:t>
                        </m:r>
                      </m:sup>
                    </m:sSup>
                  </m:oMath>
                </a14:m>
                <a:r>
                  <a:rPr lang="zh-CN" altLang="en-US" dirty="0"/>
                  <a:t>是节点</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 </m:t>
                    </m:r>
                  </m:oMath>
                </a14:m>
                <a:r>
                  <a:rPr lang="zh-CN" altLang="en-US" dirty="0" smtClean="0"/>
                  <a:t>划分前后的</a:t>
                </a:r>
                <a:r>
                  <a:rPr lang="en-US" altLang="zh-CN" dirty="0" smtClean="0"/>
                  <a:t>Gini impurity</a:t>
                </a:r>
                <a:r>
                  <a:rPr lang="zh-CN" altLang="en-US" dirty="0" smtClean="0"/>
                  <a:t>（</a:t>
                </a:r>
                <a:r>
                  <a:rPr lang="en-US" altLang="zh-CN" dirty="0" smtClean="0"/>
                  <a:t>Gini Gain</a:t>
                </a:r>
                <a:r>
                  <a:rPr lang="zh-CN" altLang="en-US" dirty="0" smtClean="0"/>
                  <a:t>）；</a:t>
                </a:r>
                <a:endParaRPr lang="en-US" altLang="zh-CN" dirty="0"/>
              </a:p>
              <a:p>
                <a:pPr marL="342900" indent="-342900">
                  <a:lnSpc>
                    <a:spcPct val="150000"/>
                  </a:lnSpc>
                  <a:buFont typeface="+mj-lt"/>
                  <a:buAutoNum type="arabicPeriod"/>
                </a:pPr>
                <a:r>
                  <a:rPr lang="zh-CN" altLang="en-US" dirty="0" smtClean="0"/>
                  <a:t>所以，特征</a:t>
                </a:r>
                <a14:m>
                  <m:oMath xmlns:m="http://schemas.openxmlformats.org/officeDocument/2006/math">
                    <m:r>
                      <a:rPr lang="en-US" altLang="zh-CN" i="1">
                        <a:latin typeface="Cambria Math" panose="02040503050406030204" pitchFamily="18" charset="0"/>
                      </a:rPr>
                      <m:t>𝑙</m:t>
                    </m:r>
                  </m:oMath>
                </a14:m>
                <a:r>
                  <a:rPr lang="zh-CN" altLang="en-US" dirty="0" smtClean="0"/>
                  <a:t>在整个森林中的总</a:t>
                </a:r>
                <a:r>
                  <a:rPr lang="zh-CN" altLang="en-US" dirty="0"/>
                  <a:t>平方重要性</a:t>
                </a:r>
                <a:r>
                  <a:rPr lang="zh-CN" altLang="en-US" dirty="0" smtClean="0"/>
                  <a:t>度量：</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𝑉𝐼</m:t>
                        </m:r>
                      </m:e>
                      <m:sub>
                        <m:r>
                          <a:rPr lang="en-US" altLang="zh-CN" i="1">
                            <a:latin typeface="Cambria Math" panose="02040503050406030204" pitchFamily="18" charset="0"/>
                          </a:rPr>
                          <m:t>𝑙</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𝐵</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𝑏</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𝐵</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𝑉𝐼</m:t>
                            </m:r>
                          </m:e>
                          <m:sub>
                            <m:r>
                              <a:rPr lang="en-US" altLang="zh-CN" i="1">
                                <a:latin typeface="Cambria Math" panose="02040503050406030204" pitchFamily="18" charset="0"/>
                              </a:rPr>
                              <m:t>𝑙</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e>
                        </m:d>
                      </m:e>
                    </m:nary>
                  </m:oMath>
                </a14:m>
                <a:endParaRPr lang="en-US" altLang="zh-CN" dirty="0" smtClean="0"/>
              </a:p>
            </p:txBody>
          </p:sp>
        </mc:Choice>
        <mc:Fallback>
          <p:sp>
            <p:nvSpPr>
              <p:cNvPr id="2" name="文本框 1"/>
              <p:cNvSpPr txBox="1">
                <a:spLocks noRot="1" noChangeAspect="1" noMove="1" noResize="1" noEditPoints="1" noAdjustHandles="1" noChangeArrowheads="1" noChangeShapeType="1" noTextEdit="1"/>
              </p:cNvSpPr>
              <p:nvPr/>
            </p:nvSpPr>
            <p:spPr>
              <a:xfrm>
                <a:off x="899410" y="1218312"/>
                <a:ext cx="9411855" cy="4078168"/>
              </a:xfrm>
              <a:prstGeom prst="rect">
                <a:avLst/>
              </a:prstGeom>
              <a:blipFill>
                <a:blip r:embed="rId2"/>
                <a:stretch>
                  <a:fillRect l="-583" b="-14649"/>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197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Mean decrease impurity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1044679" y="345900"/>
            <a:ext cx="2848131" cy="523220"/>
          </a:xfrm>
          <a:prstGeom prst="rect">
            <a:avLst/>
          </a:prstGeom>
          <a:noFill/>
        </p:spPr>
        <p:txBody>
          <a:bodyPr wrap="square" rtlCol="0">
            <a:spAutoFit/>
          </a:bodyPr>
          <a:lstStyle/>
          <a:p>
            <a:r>
              <a:rPr lang="zh-CN" altLang="en-US" sz="2800" b="1" dirty="0" smtClean="0">
                <a:solidFill>
                  <a:srgbClr val="C00000"/>
                </a:solidFill>
                <a:effectLst>
                  <a:innerShdw blurRad="63500" dist="50800" dir="13500000">
                    <a:prstClr val="black">
                      <a:alpha val="50000"/>
                    </a:prstClr>
                  </a:innerShdw>
                </a:effectLst>
              </a:rPr>
              <a:t>前 言</a:t>
            </a:r>
            <a:endParaRPr lang="zh-CN" altLang="en-US" sz="2800" b="1" dirty="0">
              <a:solidFill>
                <a:srgbClr val="C00000"/>
              </a:solidFill>
              <a:effectLst>
                <a:innerShdw blurRad="63500" dist="50800" dir="13500000">
                  <a:prstClr val="black">
                    <a:alpha val="50000"/>
                  </a:prstClr>
                </a:innerShdw>
              </a:effectLst>
            </a:endParaRP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2" name="文本框 1"/>
          <p:cNvSpPr txBox="1"/>
          <p:nvPr/>
        </p:nvSpPr>
        <p:spPr>
          <a:xfrm>
            <a:off x="1391909" y="1413486"/>
            <a:ext cx="7752092" cy="3508653"/>
          </a:xfrm>
          <a:prstGeom prst="rect">
            <a:avLst/>
          </a:prstGeom>
          <a:noFill/>
        </p:spPr>
        <p:txBody>
          <a:bodyPr wrap="square" rtlCol="0">
            <a:spAutoFit/>
          </a:bodyPr>
          <a:lstStyle/>
          <a:p>
            <a:pPr>
              <a:lnSpc>
                <a:spcPct val="150000"/>
              </a:lnSpc>
            </a:pPr>
            <a:r>
              <a:rPr lang="zh-CN" altLang="en-US" sz="2000" b="1" dirty="0" smtClean="0"/>
              <a:t>为什么要进行特征选择？</a:t>
            </a:r>
            <a:endParaRPr lang="en-US" altLang="zh-CN" sz="2000" b="1" dirty="0" smtClean="0"/>
          </a:p>
          <a:p>
            <a:pPr>
              <a:lnSpc>
                <a:spcPct val="150000"/>
              </a:lnSpc>
            </a:pPr>
            <a:endParaRPr lang="en-US" altLang="zh-CN" sz="2000" b="1" dirty="0"/>
          </a:p>
          <a:p>
            <a:pPr marL="342900" indent="-342900">
              <a:lnSpc>
                <a:spcPct val="150000"/>
              </a:lnSpc>
              <a:buAutoNum type="arabicPeriod"/>
            </a:pPr>
            <a:r>
              <a:rPr lang="zh-CN" altLang="en-US" dirty="0" smtClean="0"/>
              <a:t>通过降低特征数量达到降低过拟合的风险和提高模型泛化能力的目的；</a:t>
            </a:r>
            <a:endParaRPr lang="en-US" altLang="zh-CN" dirty="0" smtClean="0"/>
          </a:p>
          <a:p>
            <a:pPr marL="342900" indent="-342900">
              <a:lnSpc>
                <a:spcPct val="150000"/>
              </a:lnSpc>
              <a:buAutoNum type="arabicPeriod"/>
            </a:pPr>
            <a:r>
              <a:rPr lang="zh-CN" altLang="en-US" dirty="0" smtClean="0"/>
              <a:t>更好的理解特征以及特征与响应变量之间的关系；</a:t>
            </a:r>
            <a:endParaRPr lang="en-US" altLang="zh-CN" dirty="0" smtClean="0"/>
          </a:p>
          <a:p>
            <a:pPr marL="342900" indent="-342900">
              <a:lnSpc>
                <a:spcPct val="150000"/>
              </a:lnSpc>
              <a:buAutoNum type="arabicPeriod"/>
            </a:pPr>
            <a:endParaRPr lang="en-US" altLang="zh-CN" dirty="0" smtClean="0"/>
          </a:p>
          <a:p>
            <a:pPr>
              <a:lnSpc>
                <a:spcPct val="150000"/>
              </a:lnSpc>
            </a:pPr>
            <a:endParaRPr lang="en-US" altLang="zh-CN" dirty="0"/>
          </a:p>
          <a:p>
            <a:pPr>
              <a:lnSpc>
                <a:spcPct val="150000"/>
              </a:lnSpc>
            </a:pPr>
            <a:r>
              <a:rPr lang="zh-CN" altLang="en-US" dirty="0" smtClean="0"/>
              <a:t>特征选择方法往往不能做到反应特征之间关系的同时给出合理指标进行特征选择，因此做好特征选择要多角度综合考虑。</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197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Mean decrease impurity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899410" y="1704925"/>
            <a:ext cx="961641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6699"/>
                </a:solidFill>
                <a:effectLst/>
                <a:latin typeface="Arial Unicode MS"/>
                <a:ea typeface="Monaco"/>
              </a:rPr>
              <a:t>from</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sklearn.datasets </a:t>
            </a:r>
            <a:r>
              <a:rPr kumimoji="0" lang="zh-CN" altLang="zh-CN" sz="1600" b="1" i="0" u="none" strike="noStrike" cap="none" normalizeH="0" baseline="0" dirty="0" smtClean="0">
                <a:ln>
                  <a:noFill/>
                </a:ln>
                <a:solidFill>
                  <a:srgbClr val="006699"/>
                </a:solidFill>
                <a:effectLst/>
                <a:latin typeface="Arial Unicode MS"/>
                <a:ea typeface="Monaco"/>
              </a:rPr>
              <a:t>import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load_boston</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6699"/>
                </a:solidFill>
                <a:effectLst/>
                <a:latin typeface="Arial Unicode MS"/>
                <a:ea typeface="Monaco"/>
              </a:rPr>
              <a:t>from</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sklearn.ensemble </a:t>
            </a:r>
            <a:r>
              <a:rPr kumimoji="0" lang="zh-CN" altLang="zh-CN" sz="1600" b="1" i="0" u="none" strike="noStrike" cap="none" normalizeH="0" baseline="0" dirty="0" smtClean="0">
                <a:ln>
                  <a:noFill/>
                </a:ln>
                <a:solidFill>
                  <a:srgbClr val="006699"/>
                </a:solidFill>
                <a:effectLst/>
                <a:latin typeface="Arial Unicode MS"/>
                <a:ea typeface="Monaco"/>
              </a:rPr>
              <a:t>import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RandomForestRegressor</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6699"/>
                </a:solidFill>
                <a:effectLst/>
                <a:latin typeface="Arial Unicode MS"/>
                <a:ea typeface="Monaco"/>
              </a:rPr>
              <a:t>import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numpy as np</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8200"/>
                </a:solidFill>
                <a:effectLst/>
                <a:latin typeface="Arial Unicode MS"/>
                <a:ea typeface="Monaco"/>
              </a:rPr>
              <a:t>#Load boston housing dataset as an example</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Unicode MS"/>
                <a:ea typeface="Monaco"/>
              </a:rPr>
              <a:t>boston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load_boston()</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Unicode MS"/>
                <a:ea typeface="Monaco"/>
              </a:rPr>
              <a:t>X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boston[</a:t>
            </a:r>
            <a:r>
              <a:rPr kumimoji="0" lang="zh-CN" altLang="zh-CN" sz="1600" b="0" i="0" u="none" strike="noStrike" cap="none" normalizeH="0" baseline="0" dirty="0" smtClean="0">
                <a:ln>
                  <a:noFill/>
                </a:ln>
                <a:solidFill>
                  <a:srgbClr val="0000FF"/>
                </a:solidFill>
                <a:effectLst/>
                <a:latin typeface="Arial Unicode MS"/>
                <a:ea typeface="Monaco"/>
              </a:rPr>
              <a:t>"data"</a:t>
            </a:r>
            <a:r>
              <a:rPr kumimoji="0" lang="zh-CN" altLang="zh-CN" sz="1600" b="0" i="0" u="none" strike="noStrike" cap="none" normalizeH="0" baseline="0" dirty="0" smtClean="0">
                <a:ln>
                  <a:noFill/>
                </a:ln>
                <a:solidFill>
                  <a:srgbClr val="000000"/>
                </a:solidFill>
                <a:effectLst/>
                <a:latin typeface="Arial Unicode MS"/>
                <a:ea typeface="Monaco"/>
              </a:rPr>
              <a:t>]</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Unicode MS"/>
                <a:ea typeface="Monaco"/>
              </a:rPr>
              <a:t>Y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boston[</a:t>
            </a:r>
            <a:r>
              <a:rPr kumimoji="0" lang="zh-CN" altLang="zh-CN" sz="1600" b="0" i="0" u="none" strike="noStrike" cap="none" normalizeH="0" baseline="0" dirty="0" smtClean="0">
                <a:ln>
                  <a:noFill/>
                </a:ln>
                <a:solidFill>
                  <a:srgbClr val="0000FF"/>
                </a:solidFill>
                <a:effectLst/>
                <a:latin typeface="Arial Unicode MS"/>
                <a:ea typeface="Monaco"/>
              </a:rPr>
              <a:t>"target"</a:t>
            </a:r>
            <a:r>
              <a:rPr kumimoji="0" lang="zh-CN" altLang="zh-CN" sz="1600" b="0" i="0" u="none" strike="noStrike" cap="none" normalizeH="0" baseline="0" dirty="0" smtClean="0">
                <a:ln>
                  <a:noFill/>
                </a:ln>
                <a:solidFill>
                  <a:srgbClr val="000000"/>
                </a:solidFill>
                <a:effectLst/>
                <a:latin typeface="Arial Unicode MS"/>
                <a:ea typeface="Monaco"/>
              </a:rPr>
              <a:t>]</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Unicode MS"/>
                <a:ea typeface="Monaco"/>
              </a:rPr>
              <a:t>names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boston[</a:t>
            </a:r>
            <a:r>
              <a:rPr kumimoji="0" lang="zh-CN" altLang="zh-CN" sz="1600" b="0" i="0" u="none" strike="noStrike" cap="none" normalizeH="0" baseline="0" dirty="0" smtClean="0">
                <a:ln>
                  <a:noFill/>
                </a:ln>
                <a:solidFill>
                  <a:srgbClr val="0000FF"/>
                </a:solidFill>
                <a:effectLst/>
                <a:latin typeface="Arial Unicode MS"/>
                <a:ea typeface="Monaco"/>
              </a:rPr>
              <a:t>"feature_names"</a:t>
            </a:r>
            <a:r>
              <a:rPr kumimoji="0" lang="zh-CN" altLang="zh-CN" sz="1600" b="0" i="0" u="none" strike="noStrike" cap="none" normalizeH="0" baseline="0" dirty="0" smtClean="0">
                <a:ln>
                  <a:noFill/>
                </a:ln>
                <a:solidFill>
                  <a:srgbClr val="000000"/>
                </a:solidFill>
                <a:effectLst/>
                <a:latin typeface="Arial Unicode MS"/>
                <a:ea typeface="Monaco"/>
              </a:rPr>
              <a:t>]</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Unicode MS"/>
                <a:ea typeface="Monaco"/>
              </a:rPr>
              <a:t>rf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RandomForestRegressor()</a:t>
            </a:r>
            <a:endParaRPr kumimoji="0" lang="zh-CN"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Unicode MS"/>
                <a:ea typeface="Monaco"/>
              </a:rPr>
              <a:t>rf.fit(X, Y)</a:t>
            </a:r>
            <a:endParaRPr kumimoji="0" lang="zh-CN" altLang="zh-CN" sz="1200" b="0" i="0" u="none" strike="noStrike" cap="none" normalizeH="0" baseline="0" dirty="0" smtClean="0">
              <a:ln>
                <a:noFill/>
              </a:ln>
              <a:solidFill>
                <a:schemeClr val="tx1"/>
              </a:solidFill>
              <a:effectLst/>
            </a:endParaRPr>
          </a:p>
          <a:p>
            <a:pPr lvl="0"/>
            <a:r>
              <a:rPr kumimoji="0" lang="zh-CN" altLang="zh-CN" sz="1600" b="0" i="0" u="none" strike="noStrike" cap="none" normalizeH="0" baseline="0" dirty="0" smtClean="0">
                <a:ln>
                  <a:noFill/>
                </a:ln>
                <a:solidFill>
                  <a:srgbClr val="FF1493"/>
                </a:solidFill>
                <a:effectLst/>
                <a:latin typeface="Arial Unicode MS"/>
                <a:ea typeface="Monaco"/>
              </a:rPr>
              <a:t>print</a:t>
            </a:r>
            <a:r>
              <a:rPr kumimoji="0" lang="zh-CN" altLang="zh-CN" sz="2000" b="0" i="0" u="none" strike="noStrike" cap="none" normalizeH="0" baseline="0" dirty="0" smtClean="0">
                <a:ln>
                  <a:noFill/>
                </a:ln>
                <a:solidFill>
                  <a:srgbClr val="333333"/>
                </a:solidFill>
                <a:effectLst/>
                <a:ea typeface="Monaco"/>
              </a:rPr>
              <a:t> </a:t>
            </a:r>
            <a:r>
              <a:rPr lang="en-US" altLang="zh-CN" sz="1600" dirty="0">
                <a:solidFill>
                  <a:srgbClr val="000000"/>
                </a:solidFill>
                <a:latin typeface="Arial Unicode MS"/>
                <a:ea typeface="Monaco"/>
              </a:rPr>
              <a:t>( </a:t>
            </a:r>
            <a:r>
              <a:rPr kumimoji="0" lang="zh-CN" altLang="zh-CN" sz="1600" b="0" i="0" u="none" strike="noStrike" cap="none" normalizeH="0" baseline="0" dirty="0" smtClean="0">
                <a:ln>
                  <a:noFill/>
                </a:ln>
                <a:solidFill>
                  <a:srgbClr val="0000FF"/>
                </a:solidFill>
                <a:effectLst/>
                <a:latin typeface="Arial Unicode MS"/>
                <a:ea typeface="Monaco"/>
              </a:rPr>
              <a:t>"Features sorted by their score:"</a:t>
            </a:r>
            <a:r>
              <a:rPr lang="en-US" altLang="zh-CN" sz="1200" dirty="0">
                <a:solidFill>
                  <a:srgbClr val="000000"/>
                </a:solidFill>
                <a:latin typeface="Arial Unicode MS"/>
                <a:ea typeface="Monaco"/>
              </a:rPr>
              <a:t> </a:t>
            </a:r>
            <a:r>
              <a:rPr lang="en-US" altLang="zh-CN" sz="1400" dirty="0">
                <a:solidFill>
                  <a:srgbClr val="000000"/>
                </a:solidFill>
                <a:latin typeface="Arial Unicode MS"/>
                <a:ea typeface="Monaco"/>
              </a:rPr>
              <a:t>)</a:t>
            </a:r>
            <a:endParaRPr kumimoji="0" lang="zh-CN" altLang="zh-CN" sz="1400" b="0" i="0" u="none" strike="noStrike" cap="none" normalizeH="0" baseline="0" dirty="0" smtClean="0">
              <a:ln>
                <a:noFill/>
              </a:ln>
              <a:solidFill>
                <a:schemeClr val="tx1"/>
              </a:solidFill>
              <a:effectLst/>
            </a:endParaRPr>
          </a:p>
          <a:p>
            <a:pPr lvl="0"/>
            <a:r>
              <a:rPr kumimoji="0" lang="zh-CN" altLang="zh-CN" sz="1600" b="0" i="0" u="none" strike="noStrike" cap="none" normalizeH="0" baseline="0" dirty="0" smtClean="0">
                <a:ln>
                  <a:noFill/>
                </a:ln>
                <a:solidFill>
                  <a:srgbClr val="FF1493"/>
                </a:solidFill>
                <a:effectLst/>
                <a:latin typeface="Arial Unicode MS"/>
                <a:ea typeface="Monaco"/>
              </a:rPr>
              <a:t>print</a:t>
            </a:r>
            <a:r>
              <a:rPr lang="zh-CN" altLang="zh-CN" sz="2000" dirty="0">
                <a:solidFill>
                  <a:srgbClr val="000000"/>
                </a:solidFill>
                <a:latin typeface="Arial Unicode MS"/>
                <a:ea typeface="Monaco"/>
              </a:rPr>
              <a:t> </a:t>
            </a:r>
            <a:r>
              <a:rPr lang="en-US" altLang="zh-CN" sz="1600" dirty="0" smtClean="0">
                <a:solidFill>
                  <a:srgbClr val="000000"/>
                </a:solidFill>
                <a:latin typeface="Arial Unicode MS"/>
                <a:ea typeface="Monaco"/>
              </a:rPr>
              <a:t>(</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FF1493"/>
                </a:solidFill>
                <a:effectLst/>
                <a:latin typeface="Arial Unicode MS"/>
                <a:ea typeface="Monaco"/>
              </a:rPr>
              <a:t>sorted</a:t>
            </a:r>
            <a:r>
              <a:rPr kumimoji="0" lang="zh-CN" altLang="zh-CN" sz="1600" b="0" i="0" u="none" strike="noStrike" cap="none" normalizeH="0" baseline="0" dirty="0" smtClean="0">
                <a:ln>
                  <a:noFill/>
                </a:ln>
                <a:solidFill>
                  <a:srgbClr val="000000"/>
                </a:solidFill>
                <a:effectLst/>
                <a:latin typeface="Arial Unicode MS"/>
                <a:ea typeface="Monaco"/>
              </a:rPr>
              <a:t>(</a:t>
            </a:r>
            <a:r>
              <a:rPr kumimoji="0" lang="zh-CN" altLang="zh-CN" sz="1600" b="0" i="0" u="none" strike="noStrike" cap="none" normalizeH="0" baseline="0" dirty="0" smtClean="0">
                <a:ln>
                  <a:noFill/>
                </a:ln>
                <a:solidFill>
                  <a:srgbClr val="FF1493"/>
                </a:solidFill>
                <a:effectLst/>
                <a:latin typeface="Arial Unicode MS"/>
                <a:ea typeface="Monaco"/>
              </a:rPr>
              <a:t>zip</a:t>
            </a:r>
            <a:r>
              <a:rPr kumimoji="0" lang="zh-CN" altLang="zh-CN" sz="1600" b="0" i="0" u="none" strike="noStrike" cap="none" normalizeH="0" baseline="0" dirty="0" smtClean="0">
                <a:ln>
                  <a:noFill/>
                </a:ln>
                <a:solidFill>
                  <a:srgbClr val="000000"/>
                </a:solidFill>
                <a:effectLst/>
                <a:latin typeface="Arial Unicode MS"/>
                <a:ea typeface="Monaco"/>
              </a:rPr>
              <a:t>(</a:t>
            </a:r>
            <a:r>
              <a:rPr kumimoji="0" lang="zh-CN" altLang="zh-CN" sz="1600" b="0" i="0" u="none" strike="noStrike" cap="none" normalizeH="0" baseline="0" dirty="0" smtClean="0">
                <a:ln>
                  <a:noFill/>
                </a:ln>
                <a:solidFill>
                  <a:srgbClr val="FF1493"/>
                </a:solidFill>
                <a:effectLst/>
                <a:latin typeface="Arial Unicode MS"/>
                <a:ea typeface="Monaco"/>
              </a:rPr>
              <a:t>map</a:t>
            </a:r>
            <a:r>
              <a:rPr kumimoji="0" lang="zh-CN" altLang="zh-CN" sz="1600" b="0" i="0" u="none" strike="noStrike" cap="none" normalizeH="0" baseline="0" dirty="0" smtClean="0">
                <a:ln>
                  <a:noFill/>
                </a:ln>
                <a:solidFill>
                  <a:srgbClr val="000000"/>
                </a:solidFill>
                <a:effectLst/>
                <a:latin typeface="Arial Unicode MS"/>
                <a:ea typeface="Monaco"/>
              </a:rPr>
              <a:t>(</a:t>
            </a:r>
            <a:r>
              <a:rPr kumimoji="0" lang="zh-CN" altLang="zh-CN" sz="1600" b="1" i="0" u="none" strike="noStrike" cap="none" normalizeH="0" baseline="0" dirty="0" smtClean="0">
                <a:ln>
                  <a:noFill/>
                </a:ln>
                <a:solidFill>
                  <a:srgbClr val="006699"/>
                </a:solidFill>
                <a:effectLst/>
                <a:latin typeface="Arial Unicode MS"/>
                <a:ea typeface="Monaco"/>
              </a:rPr>
              <a:t>lambda</a:t>
            </a:r>
            <a:r>
              <a:rPr kumimoji="0" lang="zh-CN" altLang="zh-CN" sz="20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x: </a:t>
            </a:r>
            <a:r>
              <a:rPr kumimoji="0" lang="zh-CN" altLang="zh-CN" sz="1600" b="0" i="0" u="none" strike="noStrike" cap="none" normalizeH="0" baseline="0" dirty="0" smtClean="0">
                <a:ln>
                  <a:noFill/>
                </a:ln>
                <a:solidFill>
                  <a:srgbClr val="FF1493"/>
                </a:solidFill>
                <a:effectLst/>
                <a:latin typeface="Arial Unicode MS"/>
                <a:ea typeface="Monaco"/>
              </a:rPr>
              <a:t>round</a:t>
            </a:r>
            <a:r>
              <a:rPr kumimoji="0" lang="zh-CN" altLang="zh-CN" sz="1600" b="0" i="0" u="none" strike="noStrike" cap="none" normalizeH="0" baseline="0" dirty="0" smtClean="0">
                <a:ln>
                  <a:noFill/>
                </a:ln>
                <a:solidFill>
                  <a:srgbClr val="000000"/>
                </a:solidFill>
                <a:effectLst/>
                <a:latin typeface="Arial Unicode MS"/>
                <a:ea typeface="Monaco"/>
              </a:rPr>
              <a:t>(x, </a:t>
            </a:r>
            <a:r>
              <a:rPr kumimoji="0" lang="zh-CN" altLang="zh-CN" sz="1600" b="0" i="0" u="none" strike="noStrike" cap="none" normalizeH="0" baseline="0" dirty="0" smtClean="0">
                <a:ln>
                  <a:noFill/>
                </a:ln>
                <a:solidFill>
                  <a:srgbClr val="009900"/>
                </a:solidFill>
                <a:effectLst/>
                <a:latin typeface="Arial Unicode MS"/>
                <a:ea typeface="Monaco"/>
              </a:rPr>
              <a:t>4</a:t>
            </a:r>
            <a:r>
              <a:rPr kumimoji="0" lang="zh-CN" altLang="zh-CN" sz="1600" b="0" i="0" u="none" strike="noStrike" cap="none" normalizeH="0" baseline="0" dirty="0" smtClean="0">
                <a:ln>
                  <a:noFill/>
                </a:ln>
                <a:solidFill>
                  <a:srgbClr val="000000"/>
                </a:solidFill>
                <a:effectLst/>
                <a:latin typeface="Arial Unicode MS"/>
                <a:ea typeface="Monaco"/>
              </a:rPr>
              <a:t>), rf.feature_importances_), names), reverse</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808080"/>
                </a:solidFill>
                <a:effectLst/>
                <a:latin typeface="Arial Unicode MS"/>
                <a:ea typeface="Monaco"/>
              </a:rPr>
              <a:t>True</a:t>
            </a:r>
            <a:r>
              <a:rPr kumimoji="0" lang="zh-CN" altLang="zh-CN" sz="1600" b="0" i="0" u="none" strike="noStrike" cap="none" normalizeH="0" baseline="0" dirty="0" smtClean="0">
                <a:ln>
                  <a:noFill/>
                </a:ln>
                <a:solidFill>
                  <a:srgbClr val="000000"/>
                </a:solidFill>
                <a:effectLst/>
                <a:latin typeface="Arial Unicode MS"/>
                <a:ea typeface="Monaco"/>
              </a:rPr>
              <a:t>)</a:t>
            </a:r>
            <a:r>
              <a:rPr lang="en-US" altLang="zh-CN" sz="1600" dirty="0">
                <a:solidFill>
                  <a:srgbClr val="000000"/>
                </a:solidFill>
                <a:latin typeface="Arial Unicode MS"/>
                <a:ea typeface="Monaco"/>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616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99410" y="1335501"/>
                <a:ext cx="9411855" cy="4061048"/>
              </a:xfrm>
              <a:prstGeom prst="rect">
                <a:avLst/>
              </a:prstGeom>
              <a:noFill/>
            </p:spPr>
            <p:txBody>
              <a:bodyPr wrap="square" rtlCol="0">
                <a:spAutoFit/>
              </a:bodyPr>
              <a:lstStyle/>
              <a:p>
                <a:pPr>
                  <a:lnSpc>
                    <a:spcPct val="150000"/>
                  </a:lnSpc>
                </a:pPr>
                <a:r>
                  <a:rPr lang="zh-CN" altLang="en-US" dirty="0" smtClean="0">
                    <a:sym typeface="+mn-ea"/>
                  </a:rPr>
                  <a:t>mean decrease accuracy 典型衡量指标：Permutation importance</a:t>
                </a:r>
                <a:r>
                  <a:rPr lang="en-US" altLang="zh-CN" dirty="0" smtClean="0">
                    <a:sym typeface="+mn-ea"/>
                  </a:rPr>
                  <a:t>——</a:t>
                </a:r>
                <a:r>
                  <a:rPr lang="zh-CN" altLang="en-US" dirty="0" smtClean="0"/>
                  <a:t>用</a:t>
                </a:r>
                <a:r>
                  <a:rPr lang="en-US" altLang="zh-CN" dirty="0" smtClean="0"/>
                  <a:t>OOB</a:t>
                </a:r>
                <a:r>
                  <a:rPr lang="zh-CN" altLang="en-US" dirty="0" smtClean="0"/>
                  <a:t>样本计算得到</a:t>
                </a:r>
                <a:endParaRPr lang="en-US" altLang="zh-CN" dirty="0" smtClean="0"/>
              </a:p>
              <a:p>
                <a:pPr>
                  <a:lnSpc>
                    <a:spcPct val="150000"/>
                  </a:lnSpc>
                </a:pPr>
                <a:endParaRPr lang="en-US" altLang="zh-CN" dirty="0"/>
              </a:p>
              <a:p>
                <a:pPr marL="342900" indent="-342900">
                  <a:lnSpc>
                    <a:spcPct val="150000"/>
                  </a:lnSpc>
                  <a:buAutoNum type="arabicPeriod"/>
                </a:pPr>
                <a:r>
                  <a:rPr lang="en-US" altLang="zh-CN" dirty="0" smtClean="0"/>
                  <a:t>OOB</a:t>
                </a:r>
                <a:r>
                  <a:rPr lang="zh-CN" altLang="en-US" dirty="0" smtClean="0"/>
                  <a:t>样本在决策树</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oMath>
                </a14:m>
                <a:r>
                  <a:rPr lang="zh-CN" altLang="en-US" dirty="0" smtClean="0"/>
                  <a:t>中的精度度量：</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𝑏</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𝑂𝑂</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𝑏</m:t>
                            </m:r>
                          </m:sup>
                        </m:sSup>
                        <m:r>
                          <a:rPr lang="en-US" altLang="zh-CN" b="0" i="1" smtClean="0">
                            <a:latin typeface="Cambria Math" panose="02040503050406030204" pitchFamily="18" charset="0"/>
                          </a:rPr>
                          <m:t>|</m:t>
                        </m:r>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𝑂𝑂</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𝐵</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acc>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e>
                            </m:d>
                          </m:sub>
                        </m:sSub>
                      </m:e>
                    </m:nary>
                  </m:oMath>
                </a14:m>
                <a:endParaRPr lang="en-US" altLang="zh-CN" b="0" dirty="0" smtClean="0"/>
              </a:p>
              <a:p>
                <a:pPr marL="342900" indent="-342900">
                  <a:lnSpc>
                    <a:spcPct val="150000"/>
                  </a:lnSpc>
                  <a:buAutoNum type="arabicPeriod"/>
                </a:pPr>
                <a:r>
                  <a:rPr lang="zh-CN" altLang="en-US" dirty="0" smtClean="0"/>
                  <a:t>将第</a:t>
                </a:r>
                <a14:m>
                  <m:oMath xmlns:m="http://schemas.openxmlformats.org/officeDocument/2006/math">
                    <m:r>
                      <a:rPr lang="en-US" altLang="zh-CN" i="1">
                        <a:latin typeface="Cambria Math" panose="02040503050406030204" pitchFamily="18" charset="0"/>
                      </a:rPr>
                      <m:t>𝑙</m:t>
                    </m:r>
                  </m:oMath>
                </a14:m>
                <a:r>
                  <a:rPr lang="zh-CN" altLang="en-US" dirty="0" smtClean="0"/>
                  <a:t>个特征的值</a:t>
                </a:r>
                <a:r>
                  <a:rPr lang="zh-CN" altLang="en-US" dirty="0"/>
                  <a:t>打乱顺序（其他特征不变</a:t>
                </a:r>
                <a:r>
                  <a:rPr lang="zh-CN" altLang="en-US" dirty="0" smtClean="0"/>
                  <a:t>），新的精度度量：</a:t>
                </a:r>
                <a:endParaRPr lang="en-US" altLang="zh-CN" dirty="0" smtClean="0"/>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𝑙</m:t>
                              </m:r>
                            </m:sub>
                          </m:sSub>
                        </m:e>
                        <m:sup>
                          <m:r>
                            <a:rPr lang="en-US" altLang="zh-CN" i="1">
                              <a:latin typeface="Cambria Math" panose="02040503050406030204" pitchFamily="18" charset="0"/>
                            </a:rPr>
                            <m:t>𝑏</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m:t>
                          </m:r>
                          <m:r>
                            <a:rPr lang="en-US" altLang="zh-CN" i="1">
                              <a:latin typeface="Cambria Math" panose="02040503050406030204" pitchFamily="18" charset="0"/>
                            </a:rPr>
                            <m:t>𝑂𝑂</m:t>
                          </m:r>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𝑏</m:t>
                              </m:r>
                            </m:sup>
                          </m:sSup>
                          <m:r>
                            <a:rPr lang="en-US" altLang="zh-CN" i="1">
                              <a:latin typeface="Cambria Math" panose="02040503050406030204" pitchFamily="18" charset="0"/>
                            </a:rPr>
                            <m:t>|</m:t>
                          </m:r>
                        </m:den>
                      </m:f>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𝑂𝑂</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𝐵</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sup>
                          </m:sSup>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d>
                                <m:dPr>
                                  <m:begChr m:val="{"/>
                                  <m:endChr m:val="}"/>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r>
                                            <a:rPr lang="en-US" altLang="zh-CN" b="0" i="1" smtClean="0">
                                              <a:latin typeface="Cambria Math" panose="02040503050406030204" pitchFamily="18" charset="0"/>
                                            </a:rPr>
                                            <m:t>, </m:t>
                                          </m:r>
                                          <m:r>
                                            <a:rPr lang="zh-CN" altLang="en-US"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b>
                                      </m:sSub>
                                    </m:e>
                                  </m:acc>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e>
                              </m:d>
                            </m:sub>
                          </m:sSub>
                        </m:e>
                      </m:nary>
                    </m:oMath>
                  </m:oMathPara>
                </a14:m>
                <a:endParaRPr lang="en-US" altLang="zh-CN" dirty="0" smtClean="0"/>
              </a:p>
              <a:p>
                <a:pPr marL="342900" indent="-342900">
                  <a:lnSpc>
                    <a:spcPct val="150000"/>
                  </a:lnSpc>
                  <a:buAutoNum type="arabicPeriod" startAt="3"/>
                </a:pPr>
                <a:r>
                  <a:rPr lang="zh-CN" altLang="en-US" dirty="0" smtClean="0"/>
                  <a:t>由此，在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oMath>
                </a14:m>
                <a:r>
                  <a:rPr lang="zh-CN" altLang="en-US" dirty="0" smtClean="0"/>
                  <a:t>中的特征</a:t>
                </a:r>
                <a14:m>
                  <m:oMath xmlns:m="http://schemas.openxmlformats.org/officeDocument/2006/math">
                    <m:r>
                      <a:rPr lang="en-US" altLang="zh-CN" i="1">
                        <a:latin typeface="Cambria Math" panose="02040503050406030204" pitchFamily="18" charset="0"/>
                      </a:rPr>
                      <m:t>𝑙</m:t>
                    </m:r>
                  </m:oMath>
                </a14:m>
                <a:r>
                  <a:rPr lang="zh-CN" altLang="en-US" dirty="0" smtClean="0"/>
                  <a:t>重要性度量：</a:t>
                </a:r>
                <a14:m>
                  <m:oMath xmlns:m="http://schemas.openxmlformats.org/officeDocument/2006/math">
                    <m:r>
                      <a:rPr lang="en-US" altLang="zh-CN" b="0" i="1" smtClean="0">
                        <a:latin typeface="Cambria Math" panose="02040503050406030204" pitchFamily="18" charset="0"/>
                      </a:rPr>
                      <m:t>𝑉</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r>
                      <a:rPr lang="en-US" altLang="zh-CN" b="0" i="1" smtClean="0">
                        <a:latin typeface="Cambria Math" panose="02040503050406030204" pitchFamily="18" charset="0"/>
                      </a:rPr>
                      <m:t>)</m:t>
                    </m:r>
                  </m:oMath>
                </a14:m>
                <a:r>
                  <a:rPr lang="en-US" altLang="zh-CN" dirty="0" smtClean="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𝑏</m:t>
                        </m:r>
                      </m:sup>
                    </m:sSup>
                    <m:r>
                      <a:rPr lang="en-US" altLang="zh-CN" b="0" i="0" smtClean="0">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𝑙</m:t>
                            </m:r>
                          </m:sub>
                        </m:sSub>
                      </m:e>
                      <m:sup>
                        <m:r>
                          <a:rPr lang="en-US" altLang="zh-CN" i="1">
                            <a:latin typeface="Cambria Math" panose="02040503050406030204" pitchFamily="18" charset="0"/>
                          </a:rPr>
                          <m:t>𝑏</m:t>
                        </m:r>
                      </m:sup>
                    </m:sSup>
                  </m:oMath>
                </a14:m>
                <a:endParaRPr lang="en-US" altLang="zh-CN" dirty="0" smtClean="0"/>
              </a:p>
              <a:p>
                <a:pPr marL="342900" indent="-342900">
                  <a:lnSpc>
                    <a:spcPct val="150000"/>
                  </a:lnSpc>
                  <a:buAutoNum type="arabicPeriod" startAt="3"/>
                </a:pPr>
                <a:r>
                  <a:rPr lang="zh-CN" altLang="en-US" dirty="0"/>
                  <a:t>所以，特征</a:t>
                </a:r>
                <a14:m>
                  <m:oMath xmlns:m="http://schemas.openxmlformats.org/officeDocument/2006/math">
                    <m:r>
                      <a:rPr lang="en-US" altLang="zh-CN" i="1">
                        <a:latin typeface="Cambria Math" panose="02040503050406030204" pitchFamily="18" charset="0"/>
                      </a:rPr>
                      <m:t>𝑙</m:t>
                    </m:r>
                  </m:oMath>
                </a14:m>
                <a:r>
                  <a:rPr lang="zh-CN" altLang="en-US" dirty="0"/>
                  <a:t>在整个森林中的总</a:t>
                </a:r>
                <a:r>
                  <a:rPr lang="zh-CN" altLang="en-US" dirty="0"/>
                  <a:t>平方重要性</a:t>
                </a:r>
                <a:r>
                  <a:rPr lang="zh-CN" altLang="en-US" dirty="0"/>
                  <a:t>度量：</a:t>
                </a:r>
                <a14:m>
                  <m:oMath xmlns:m="http://schemas.openxmlformats.org/officeDocument/2006/math">
                    <m:r>
                      <a:rPr lang="en-US" altLang="zh-CN" i="1">
                        <a:latin typeface="Cambria Math" panose="02040503050406030204" pitchFamily="18" charset="0"/>
                      </a:rPr>
                      <m:t>𝑉</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𝑙</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𝐵</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𝑏</m:t>
                        </m:r>
                        <m:r>
                          <a:rPr lang="en-US" altLang="zh-CN" i="1">
                            <a:latin typeface="Cambria Math" panose="02040503050406030204" pitchFamily="18" charset="0"/>
                          </a:rPr>
                          <m:t>=1</m:t>
                        </m:r>
                      </m:sub>
                      <m:sup>
                        <m:r>
                          <a:rPr lang="en-US" altLang="zh-CN" i="1">
                            <a:latin typeface="Cambria Math" panose="02040503050406030204" pitchFamily="18" charset="0"/>
                          </a:rPr>
                          <m:t>𝐵</m:t>
                        </m:r>
                      </m:sup>
                      <m:e>
                        <m:r>
                          <a:rPr lang="en-US" altLang="zh-CN" i="1">
                            <a:latin typeface="Cambria Math" panose="02040503050406030204" pitchFamily="18" charset="0"/>
                          </a:rPr>
                          <m:t>𝑉</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𝑙</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𝑏</m:t>
                                </m:r>
                              </m:sub>
                            </m:sSub>
                          </m:e>
                        </m:d>
                      </m:e>
                    </m:nary>
                  </m:oMath>
                </a14:m>
                <a:endParaRPr lang="en-US" altLang="zh-CN" dirty="0" smtClean="0"/>
              </a:p>
            </p:txBody>
          </p:sp>
        </mc:Choice>
        <mc:Fallback>
          <p:sp>
            <p:nvSpPr>
              <p:cNvPr id="2" name="文本框 1"/>
              <p:cNvSpPr txBox="1">
                <a:spLocks noRot="1" noChangeAspect="1" noMove="1" noResize="1" noEditPoints="1" noAdjustHandles="1" noChangeArrowheads="1" noChangeShapeType="1" noTextEdit="1"/>
              </p:cNvSpPr>
              <p:nvPr/>
            </p:nvSpPr>
            <p:spPr>
              <a:xfrm>
                <a:off x="899410" y="1335501"/>
                <a:ext cx="9411855" cy="4061048"/>
              </a:xfrm>
              <a:prstGeom prst="rect">
                <a:avLst/>
              </a:prstGeom>
              <a:blipFill>
                <a:blip r:embed="rId2"/>
                <a:stretch>
                  <a:fillRect l="-583" b="-13514"/>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197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Mean decrease accuracy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197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Mean decrease accuracy </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899410" y="1140798"/>
            <a:ext cx="8588910" cy="516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6699"/>
                </a:solidFill>
                <a:effectLst/>
                <a:latin typeface="Arial Unicode MS"/>
                <a:ea typeface="Monaco"/>
              </a:rPr>
              <a:t>from</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sklearn.cross_validation </a:t>
            </a:r>
            <a:r>
              <a:rPr kumimoji="0" lang="zh-CN" altLang="zh-CN" sz="1200" b="1" i="0" u="none" strike="noStrike" cap="none" normalizeH="0" baseline="0" dirty="0" smtClean="0">
                <a:ln>
                  <a:noFill/>
                </a:ln>
                <a:solidFill>
                  <a:srgbClr val="006699"/>
                </a:solidFill>
                <a:effectLst/>
                <a:latin typeface="Arial Unicode MS"/>
                <a:ea typeface="Monaco"/>
              </a:rPr>
              <a:t>import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ShuffleSplit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6699"/>
                </a:solidFill>
                <a:effectLst/>
                <a:latin typeface="Arial Unicode MS"/>
                <a:ea typeface="Monaco"/>
              </a:rPr>
              <a:t>from</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sklearn.metrics </a:t>
            </a:r>
            <a:r>
              <a:rPr kumimoji="0" lang="zh-CN" altLang="zh-CN" sz="1200" b="1" i="0" u="none" strike="noStrike" cap="none" normalizeH="0" baseline="0" dirty="0" smtClean="0">
                <a:ln>
                  <a:noFill/>
                </a:ln>
                <a:solidFill>
                  <a:srgbClr val="006699"/>
                </a:solidFill>
                <a:effectLst/>
                <a:latin typeface="Arial Unicode MS"/>
                <a:ea typeface="Monaco"/>
              </a:rPr>
              <a:t>import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r2_score</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6699"/>
                </a:solidFill>
                <a:effectLst/>
                <a:latin typeface="Arial Unicode MS"/>
                <a:ea typeface="Monaco"/>
              </a:rPr>
              <a:t>from</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collections </a:t>
            </a:r>
            <a:r>
              <a:rPr kumimoji="0" lang="zh-CN" altLang="zh-CN" sz="1200" b="1" i="0" u="none" strike="noStrike" cap="none" normalizeH="0" baseline="0" dirty="0" smtClean="0">
                <a:ln>
                  <a:noFill/>
                </a:ln>
                <a:solidFill>
                  <a:srgbClr val="006699"/>
                </a:solidFill>
                <a:effectLst/>
                <a:latin typeface="Arial Unicode MS"/>
                <a:ea typeface="Monaco"/>
              </a:rPr>
              <a:t>import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defaultdict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Unicode MS"/>
                <a:ea typeface="Monaco"/>
              </a:rPr>
              <a:t>X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boston[</a:t>
            </a:r>
            <a:r>
              <a:rPr kumimoji="0" lang="zh-CN" altLang="zh-CN" sz="1200" b="0" i="0" u="none" strike="noStrike" cap="none" normalizeH="0" baseline="0" dirty="0" smtClean="0">
                <a:ln>
                  <a:noFill/>
                </a:ln>
                <a:solidFill>
                  <a:srgbClr val="0000FF"/>
                </a:solidFill>
                <a:effectLst/>
                <a:latin typeface="Arial Unicode MS"/>
                <a:ea typeface="Monaco"/>
              </a:rPr>
              <a:t>"data"</a:t>
            </a:r>
            <a:r>
              <a:rPr kumimoji="0" lang="zh-CN" altLang="zh-CN" sz="1200" b="0" i="0" u="none" strike="noStrike" cap="none" normalizeH="0" baseline="0" dirty="0" smtClean="0">
                <a:ln>
                  <a:noFill/>
                </a:ln>
                <a:solidFill>
                  <a:srgbClr val="000000"/>
                </a:solidFill>
                <a:effectLst/>
                <a:latin typeface="Arial Unicode MS"/>
                <a:ea typeface="Monaco"/>
              </a:rPr>
              <a: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Unicode MS"/>
                <a:ea typeface="Monaco"/>
              </a:rPr>
              <a:t>Y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boston[</a:t>
            </a:r>
            <a:r>
              <a:rPr kumimoji="0" lang="zh-CN" altLang="zh-CN" sz="1200" b="0" i="0" u="none" strike="noStrike" cap="none" normalizeH="0" baseline="0" dirty="0" smtClean="0">
                <a:ln>
                  <a:noFill/>
                </a:ln>
                <a:solidFill>
                  <a:srgbClr val="0000FF"/>
                </a:solidFill>
                <a:effectLst/>
                <a:latin typeface="Arial Unicode MS"/>
                <a:ea typeface="Monaco"/>
              </a:rPr>
              <a:t>"target"</a:t>
            </a:r>
            <a:r>
              <a:rPr kumimoji="0" lang="zh-CN" altLang="zh-CN" sz="1200" b="0" i="0" u="none" strike="noStrike" cap="none" normalizeH="0" baseline="0" dirty="0" smtClean="0">
                <a:ln>
                  <a:noFill/>
                </a:ln>
                <a:solidFill>
                  <a:srgbClr val="000000"/>
                </a:solidFill>
                <a:effectLst/>
                <a:latin typeface="Arial Unicode MS"/>
                <a:ea typeface="Monaco"/>
              </a:rPr>
              <a: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Unicode MS"/>
                <a:ea typeface="Monaco"/>
              </a:rPr>
              <a:t>rf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RandomForestRegressor()</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Unicode MS"/>
                <a:ea typeface="Monaco"/>
              </a:rPr>
              <a:t>scores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defaultdict(</a:t>
            </a:r>
            <a:r>
              <a:rPr kumimoji="0" lang="zh-CN" altLang="zh-CN" sz="1200" b="0" i="0" u="none" strike="noStrike" cap="none" normalizeH="0" baseline="0" dirty="0" smtClean="0">
                <a:ln>
                  <a:noFill/>
                </a:ln>
                <a:solidFill>
                  <a:srgbClr val="FF1493"/>
                </a:solidFill>
                <a:effectLst/>
                <a:latin typeface="Arial Unicode MS"/>
                <a:ea typeface="Monaco"/>
              </a:rPr>
              <a:t>list</a:t>
            </a:r>
            <a:r>
              <a:rPr kumimoji="0" lang="zh-CN" altLang="zh-CN" sz="1200" b="0" i="0" u="none" strike="noStrike" cap="none" normalizeH="0" baseline="0" dirty="0" smtClean="0">
                <a:ln>
                  <a:noFill/>
                </a:ln>
                <a:solidFill>
                  <a:srgbClr val="000000"/>
                </a:solidFill>
                <a:effectLst/>
                <a:latin typeface="Arial Unicode MS"/>
                <a:ea typeface="Monaco"/>
              </a:rPr>
              <a: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8200"/>
                </a:solidFill>
                <a:effectLst/>
                <a:latin typeface="Arial Unicode MS"/>
                <a:ea typeface="Monaco"/>
              </a:rPr>
              <a:t>#crossvalidate the scores on a number of different random splits of the data</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6699"/>
                </a:solidFill>
                <a:effectLst/>
                <a:latin typeface="Arial Unicode MS"/>
                <a:ea typeface="Monaco"/>
              </a:rPr>
              <a:t>for</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train_idx, test_idx </a:t>
            </a:r>
            <a:r>
              <a:rPr kumimoji="0" lang="zh-CN" altLang="zh-CN" sz="1200" b="1" i="0" u="none" strike="noStrike" cap="none" normalizeH="0" baseline="0" dirty="0" smtClean="0">
                <a:ln>
                  <a:noFill/>
                </a:ln>
                <a:solidFill>
                  <a:srgbClr val="006699"/>
                </a:solidFill>
                <a:effectLst/>
                <a:latin typeface="Arial Unicode MS"/>
                <a:ea typeface="Monaco"/>
              </a:rPr>
              <a:t>in</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ShuffleSplit(</a:t>
            </a:r>
            <a:r>
              <a:rPr kumimoji="0" lang="zh-CN" altLang="zh-CN" sz="1200" b="0" i="0" u="none" strike="noStrike" cap="none" normalizeH="0" baseline="0" dirty="0" smtClean="0">
                <a:ln>
                  <a:noFill/>
                </a:ln>
                <a:solidFill>
                  <a:srgbClr val="FF1493"/>
                </a:solidFill>
                <a:effectLst/>
                <a:latin typeface="Arial Unicode MS"/>
                <a:ea typeface="Monaco"/>
              </a:rPr>
              <a:t>len</a:t>
            </a:r>
            <a:r>
              <a:rPr kumimoji="0" lang="zh-CN" altLang="zh-CN" sz="1200" b="0" i="0" u="none" strike="noStrike" cap="none" normalizeH="0" baseline="0" dirty="0" smtClean="0">
                <a:ln>
                  <a:noFill/>
                </a:ln>
                <a:solidFill>
                  <a:srgbClr val="000000"/>
                </a:solidFill>
                <a:effectLst/>
                <a:latin typeface="Arial Unicode MS"/>
                <a:ea typeface="Monaco"/>
              </a:rPr>
              <a:t>(X), </a:t>
            </a:r>
            <a:r>
              <a:rPr kumimoji="0" lang="zh-CN" altLang="zh-CN" sz="1200" b="0" i="0" u="none" strike="noStrike" cap="none" normalizeH="0" baseline="0" dirty="0" smtClean="0">
                <a:ln>
                  <a:noFill/>
                </a:ln>
                <a:solidFill>
                  <a:srgbClr val="009900"/>
                </a:solidFill>
                <a:effectLst/>
                <a:latin typeface="Arial Unicode MS"/>
                <a:ea typeface="Monaco"/>
              </a:rPr>
              <a:t>100</a:t>
            </a:r>
            <a:r>
              <a:rPr kumimoji="0" lang="zh-CN" altLang="zh-CN" sz="1200" b="0" i="0" u="none" strike="noStrike" cap="none" normalizeH="0" baseline="0" dirty="0" smtClean="0">
                <a:ln>
                  <a:noFill/>
                </a:ln>
                <a:solidFill>
                  <a:srgbClr val="000000"/>
                </a:solidFill>
                <a:effectLst/>
                <a:latin typeface="Arial Unicode MS"/>
                <a:ea typeface="Monaco"/>
              </a:rPr>
              <a:t>, .</a:t>
            </a:r>
            <a:r>
              <a:rPr kumimoji="0" lang="zh-CN" altLang="zh-CN" sz="1200" b="0" i="0" u="none" strike="noStrike" cap="none" normalizeH="0" baseline="0" dirty="0" smtClean="0">
                <a:ln>
                  <a:noFill/>
                </a:ln>
                <a:solidFill>
                  <a:srgbClr val="009900"/>
                </a:solidFill>
                <a:effectLst/>
                <a:latin typeface="Arial Unicode MS"/>
                <a:ea typeface="Monaco"/>
              </a:rPr>
              <a:t>3</a:t>
            </a:r>
            <a:r>
              <a:rPr kumimoji="0" lang="zh-CN" altLang="zh-CN" sz="1200" b="0" i="0" u="none" strike="noStrike" cap="none" normalizeH="0" baseline="0" dirty="0" smtClean="0">
                <a:ln>
                  <a:noFill/>
                </a:ln>
                <a:solidFill>
                  <a:srgbClr val="000000"/>
                </a:solidFill>
                <a:effectLst/>
                <a:latin typeface="Arial Unicode MS"/>
                <a:ea typeface="Monaco"/>
              </a:rPr>
              <a: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X_train, X_test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X[train_idx], X[test_idx]</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Y_train, Y_test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Y[train_idx], Y[test_idx]</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r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rf.fit(X_train, Y_train)</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acc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r2_score(Y_test, rf.predict(X_test))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1" i="0" u="none" strike="noStrike" cap="none" normalizeH="0" baseline="0" dirty="0" smtClean="0">
                <a:ln>
                  <a:noFill/>
                </a:ln>
                <a:solidFill>
                  <a:srgbClr val="006699"/>
                </a:solidFill>
                <a:effectLst/>
                <a:latin typeface="Arial Unicode MS"/>
                <a:ea typeface="Monaco"/>
              </a:rPr>
              <a:t>for</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i </a:t>
            </a:r>
            <a:r>
              <a:rPr kumimoji="0" lang="zh-CN" altLang="zh-CN" sz="1200" b="1" i="0" u="none" strike="noStrike" cap="none" normalizeH="0" baseline="0" dirty="0" smtClean="0">
                <a:ln>
                  <a:noFill/>
                </a:ln>
                <a:solidFill>
                  <a:srgbClr val="006699"/>
                </a:solidFill>
                <a:effectLst/>
                <a:latin typeface="Arial Unicode MS"/>
                <a:ea typeface="Monaco"/>
              </a:rPr>
              <a:t>in</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FF1493"/>
                </a:solidFill>
                <a:effectLst/>
                <a:latin typeface="Arial Unicode MS"/>
                <a:ea typeface="Monaco"/>
              </a:rPr>
              <a:t>range</a:t>
            </a:r>
            <a:r>
              <a:rPr kumimoji="0" lang="zh-CN" altLang="zh-CN" sz="1200" b="0" i="0" u="none" strike="noStrike" cap="none" normalizeH="0" baseline="0" dirty="0" smtClean="0">
                <a:ln>
                  <a:noFill/>
                </a:ln>
                <a:solidFill>
                  <a:srgbClr val="000000"/>
                </a:solidFill>
                <a:effectLst/>
                <a:latin typeface="Arial Unicode MS"/>
                <a:ea typeface="Monaco"/>
              </a:rPr>
              <a:t>(X.shape[</a:t>
            </a:r>
            <a:r>
              <a:rPr kumimoji="0" lang="zh-CN" altLang="zh-CN" sz="1200" b="0" i="0" u="none" strike="noStrike" cap="none" normalizeH="0" baseline="0" dirty="0" smtClean="0">
                <a:ln>
                  <a:noFill/>
                </a:ln>
                <a:solidFill>
                  <a:srgbClr val="009900"/>
                </a:solidFill>
                <a:effectLst/>
                <a:latin typeface="Arial Unicode MS"/>
                <a:ea typeface="Monaco"/>
              </a:rPr>
              <a:t>1</a:t>
            </a:r>
            <a:r>
              <a:rPr kumimoji="0" lang="zh-CN" altLang="zh-CN" sz="1200" b="0" i="0" u="none" strike="noStrike" cap="none" normalizeH="0" baseline="0" dirty="0" smtClean="0">
                <a:ln>
                  <a:noFill/>
                </a:ln>
                <a:solidFill>
                  <a:srgbClr val="000000"/>
                </a:solidFill>
                <a:effectLst/>
                <a:latin typeface="Arial Unicode MS"/>
                <a:ea typeface="Monaco"/>
              </a:rPr>
              <a: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X_t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X_test.copy()</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np.random.shuffle(X_t[:, i])</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shuff_acc </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r2_score(Y_test, rf.predict(X_t))</a:t>
            </a:r>
            <a:endParaRPr kumimoji="0" lang="zh-CN"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333333"/>
                </a:solidFill>
                <a:effectLst/>
                <a:latin typeface="Arial Unicode MS"/>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scores[names[i]].append((acc</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200" b="0" i="0" u="none" strike="noStrike" cap="none" normalizeH="0" baseline="0" dirty="0" smtClean="0">
                <a:ln>
                  <a:noFill/>
                </a:ln>
                <a:solidFill>
                  <a:srgbClr val="000000"/>
                </a:solidFill>
                <a:effectLst/>
                <a:latin typeface="Arial Unicode MS"/>
                <a:ea typeface="Monaco"/>
              </a:rPr>
              <a:t>shuff_acc)</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200" b="0" i="0" u="none" strike="noStrike" cap="none" normalizeH="0" baseline="0" dirty="0" smtClean="0">
                <a:ln>
                  <a:noFill/>
                </a:ln>
                <a:solidFill>
                  <a:srgbClr val="000000"/>
                </a:solidFill>
                <a:effectLst/>
                <a:latin typeface="Arial Unicode MS"/>
                <a:ea typeface="Monaco"/>
              </a:rPr>
              <a:t>acc)</a:t>
            </a:r>
            <a:endParaRPr kumimoji="0" lang="zh-CN" altLang="zh-CN" sz="1050" b="0" i="0" u="none" strike="noStrike" cap="none" normalizeH="0" baseline="0" dirty="0" smtClean="0">
              <a:ln>
                <a:noFill/>
              </a:ln>
              <a:solidFill>
                <a:schemeClr val="tx1"/>
              </a:solidFill>
              <a:effectLst/>
            </a:endParaRPr>
          </a:p>
          <a:p>
            <a:pPr lvl="0"/>
            <a:r>
              <a:rPr kumimoji="0" lang="zh-CN" altLang="zh-CN" sz="1200" b="0" i="0" u="none" strike="noStrike" cap="none" normalizeH="0" baseline="0" dirty="0" smtClean="0">
                <a:ln>
                  <a:noFill/>
                </a:ln>
                <a:solidFill>
                  <a:srgbClr val="FF1493"/>
                </a:solidFill>
                <a:effectLst/>
                <a:latin typeface="Arial Unicode MS"/>
                <a:ea typeface="Monaco"/>
              </a:rPr>
              <a:t>print</a:t>
            </a:r>
            <a:r>
              <a:rPr lang="zh-CN" altLang="zh-CN" sz="1200" dirty="0" smtClean="0">
                <a:solidFill>
                  <a:srgbClr val="000000"/>
                </a:solidFill>
                <a:latin typeface="Arial Unicode MS"/>
                <a:ea typeface="Monaco"/>
              </a:rPr>
              <a:t>( </a:t>
            </a:r>
            <a:r>
              <a:rPr kumimoji="0" lang="zh-CN" altLang="zh-CN" sz="1200" b="0" i="0" u="none" strike="noStrike" cap="none" normalizeH="0" baseline="0" dirty="0" smtClean="0">
                <a:ln>
                  <a:noFill/>
                </a:ln>
                <a:solidFill>
                  <a:srgbClr val="0000FF"/>
                </a:solidFill>
                <a:effectLst/>
                <a:latin typeface="Arial Unicode MS"/>
                <a:ea typeface="Monaco"/>
              </a:rPr>
              <a:t>"Features sorted by their score:"</a:t>
            </a:r>
            <a:r>
              <a:rPr lang="en-US" altLang="zh-CN" sz="1050" dirty="0">
                <a:solidFill>
                  <a:srgbClr val="000000"/>
                </a:solidFill>
                <a:latin typeface="Arial Unicode MS"/>
                <a:ea typeface="Monaco"/>
              </a:rPr>
              <a:t> </a:t>
            </a:r>
            <a:r>
              <a:rPr lang="en-US" altLang="zh-CN" sz="1100" dirty="0">
                <a:solidFill>
                  <a:srgbClr val="000000"/>
                </a:solidFill>
                <a:latin typeface="Arial Unicode MS"/>
                <a:ea typeface="Monaco"/>
              </a:rPr>
              <a:t>)</a:t>
            </a:r>
            <a:endParaRPr kumimoji="0" lang="zh-CN" altLang="zh-CN" sz="1100" b="0" i="0" u="none" strike="noStrike" cap="none" normalizeH="0" baseline="0" dirty="0" smtClean="0">
              <a:ln>
                <a:noFill/>
              </a:ln>
              <a:solidFill>
                <a:schemeClr val="tx1"/>
              </a:solidFill>
              <a:effectLst/>
            </a:endParaRPr>
          </a:p>
          <a:p>
            <a:pPr lvl="0"/>
            <a:r>
              <a:rPr kumimoji="0" lang="zh-CN" altLang="zh-CN" sz="1200" b="0" i="0" u="none" strike="noStrike" cap="none" normalizeH="0" baseline="0" dirty="0" smtClean="0">
                <a:ln>
                  <a:noFill/>
                </a:ln>
                <a:solidFill>
                  <a:srgbClr val="FF1493"/>
                </a:solidFill>
                <a:effectLst/>
                <a:latin typeface="Arial Unicode MS"/>
                <a:ea typeface="Monaco"/>
              </a:rPr>
              <a:t>print</a:t>
            </a:r>
            <a:r>
              <a:rPr lang="zh-CN" altLang="zh-CN" sz="1400" dirty="0">
                <a:solidFill>
                  <a:srgbClr val="000000"/>
                </a:solidFill>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FF1493"/>
                </a:solidFill>
                <a:effectLst/>
                <a:latin typeface="Arial Unicode MS"/>
                <a:ea typeface="Monaco"/>
              </a:rPr>
              <a:t>sorted</a:t>
            </a:r>
            <a:r>
              <a:rPr kumimoji="0" lang="zh-CN" altLang="zh-CN" sz="1200" b="0" i="0" u="none" strike="noStrike" cap="none" normalizeH="0" baseline="0" dirty="0" smtClean="0">
                <a:ln>
                  <a:noFill/>
                </a:ln>
                <a:solidFill>
                  <a:srgbClr val="000000"/>
                </a:solidFill>
                <a:effectLst/>
                <a:latin typeface="Arial Unicode MS"/>
                <a:ea typeface="Monaco"/>
              </a:rPr>
              <a:t>([(</a:t>
            </a:r>
            <a:r>
              <a:rPr kumimoji="0" lang="zh-CN" altLang="zh-CN" sz="1200" b="0" i="0" u="none" strike="noStrike" cap="none" normalizeH="0" baseline="0" dirty="0" smtClean="0">
                <a:ln>
                  <a:noFill/>
                </a:ln>
                <a:solidFill>
                  <a:srgbClr val="FF1493"/>
                </a:solidFill>
                <a:effectLst/>
                <a:latin typeface="Arial Unicode MS"/>
                <a:ea typeface="Monaco"/>
              </a:rPr>
              <a:t>round</a:t>
            </a:r>
            <a:r>
              <a:rPr kumimoji="0" lang="zh-CN" altLang="zh-CN" sz="1200" b="0" i="0" u="none" strike="noStrike" cap="none" normalizeH="0" baseline="0" dirty="0" smtClean="0">
                <a:ln>
                  <a:noFill/>
                </a:ln>
                <a:solidFill>
                  <a:srgbClr val="000000"/>
                </a:solidFill>
                <a:effectLst/>
                <a:latin typeface="Arial Unicode MS"/>
                <a:ea typeface="Monaco"/>
              </a:rPr>
              <a:t>(np.mean(score), </a:t>
            </a:r>
            <a:r>
              <a:rPr kumimoji="0" lang="zh-CN" altLang="zh-CN" sz="1200" b="0" i="0" u="none" strike="noStrike" cap="none" normalizeH="0" baseline="0" dirty="0" smtClean="0">
                <a:ln>
                  <a:noFill/>
                </a:ln>
                <a:solidFill>
                  <a:srgbClr val="009900"/>
                </a:solidFill>
                <a:effectLst/>
                <a:latin typeface="Arial Unicode MS"/>
                <a:ea typeface="Monaco"/>
              </a:rPr>
              <a:t>4</a:t>
            </a:r>
            <a:r>
              <a:rPr kumimoji="0" lang="zh-CN" altLang="zh-CN" sz="1200" b="0" i="0" u="none" strike="noStrike" cap="none" normalizeH="0" baseline="0" dirty="0" smtClean="0">
                <a:ln>
                  <a:noFill/>
                </a:ln>
                <a:solidFill>
                  <a:srgbClr val="000000"/>
                </a:solidFill>
                <a:effectLst/>
                <a:latin typeface="Arial Unicode MS"/>
                <a:ea typeface="Monaco"/>
              </a:rPr>
              <a:t>), feat) </a:t>
            </a:r>
            <a:r>
              <a:rPr kumimoji="0" lang="zh-CN" altLang="zh-CN" sz="1200" b="1" i="0" u="none" strike="noStrike" cap="none" normalizeH="0" baseline="0" dirty="0" smtClean="0">
                <a:ln>
                  <a:noFill/>
                </a:ln>
                <a:solidFill>
                  <a:srgbClr val="006699"/>
                </a:solidFill>
                <a:effectLst/>
                <a:latin typeface="Arial Unicode MS"/>
                <a:ea typeface="Monaco"/>
              </a:rPr>
              <a:t>for</a:t>
            </a:r>
            <a:r>
              <a:rPr lang="en-US" altLang="zh-CN" sz="1050" dirty="0"/>
              <a:t> </a:t>
            </a:r>
            <a:r>
              <a:rPr lang="en-US" altLang="zh-CN" sz="1050" dirty="0" smtClean="0"/>
              <a:t> </a:t>
            </a:r>
            <a:r>
              <a:rPr kumimoji="0" lang="zh-CN" altLang="zh-CN" sz="1200" b="0" i="0" u="none" strike="noStrike" cap="none" normalizeH="0" baseline="0" dirty="0" smtClean="0">
                <a:ln>
                  <a:noFill/>
                </a:ln>
                <a:solidFill>
                  <a:srgbClr val="000000"/>
                </a:solidFill>
                <a:effectLst/>
                <a:latin typeface="Arial Unicode MS"/>
                <a:ea typeface="Monaco"/>
              </a:rPr>
              <a:t>feat, score </a:t>
            </a:r>
            <a:r>
              <a:rPr kumimoji="0" lang="zh-CN" altLang="zh-CN" sz="1200" b="1" i="0" u="none" strike="noStrike" cap="none" normalizeH="0" baseline="0" dirty="0" smtClean="0">
                <a:ln>
                  <a:noFill/>
                </a:ln>
                <a:solidFill>
                  <a:srgbClr val="006699"/>
                </a:solidFill>
                <a:effectLst/>
                <a:latin typeface="Arial Unicode MS"/>
                <a:ea typeface="Monaco"/>
              </a:rPr>
              <a:t>in</a:t>
            </a:r>
            <a:r>
              <a:rPr kumimoji="0" lang="zh-CN" altLang="zh-CN" sz="1600" b="0" i="0" u="none" strike="noStrike" cap="none" normalizeH="0" baseline="0" dirty="0" smtClean="0">
                <a:ln>
                  <a:noFill/>
                </a:ln>
                <a:solidFill>
                  <a:srgbClr val="333333"/>
                </a:solidFill>
                <a:effectLst/>
                <a:ea typeface="Monaco"/>
              </a:rPr>
              <a:t> </a:t>
            </a:r>
            <a:r>
              <a:rPr kumimoji="0" lang="zh-CN" altLang="zh-CN" sz="1200" b="0" i="0" u="none" strike="noStrike" cap="none" normalizeH="0" baseline="0" dirty="0" smtClean="0">
                <a:ln>
                  <a:noFill/>
                </a:ln>
                <a:solidFill>
                  <a:srgbClr val="000000"/>
                </a:solidFill>
                <a:effectLst/>
                <a:latin typeface="Arial Unicode MS"/>
                <a:ea typeface="Monaco"/>
              </a:rPr>
              <a:t>scores.items()], reverse</a:t>
            </a:r>
            <a:r>
              <a:rPr kumimoji="0" lang="zh-CN" altLang="zh-CN" sz="1200" b="1" i="0" u="none" strike="noStrike" cap="none" normalizeH="0" baseline="0" dirty="0" smtClean="0">
                <a:ln>
                  <a:noFill/>
                </a:ln>
                <a:solidFill>
                  <a:srgbClr val="006699"/>
                </a:solidFill>
                <a:effectLst/>
                <a:latin typeface="Arial Unicode MS"/>
                <a:ea typeface="Monaco"/>
              </a:rPr>
              <a:t>=</a:t>
            </a:r>
            <a:r>
              <a:rPr kumimoji="0" lang="zh-CN" altLang="zh-CN" sz="1200" b="0" i="0" u="none" strike="noStrike" cap="none" normalizeH="0" baseline="0" dirty="0" smtClean="0">
                <a:ln>
                  <a:noFill/>
                </a:ln>
                <a:solidFill>
                  <a:srgbClr val="808080"/>
                </a:solidFill>
                <a:effectLst/>
                <a:latin typeface="Arial Unicode MS"/>
                <a:ea typeface="Monaco"/>
              </a:rPr>
              <a:t>True</a:t>
            </a:r>
            <a:r>
              <a:rPr kumimoji="0" lang="zh-CN" altLang="zh-CN" sz="1200" b="0" i="0" u="none" strike="noStrike" cap="none" normalizeH="0" baseline="0" dirty="0" smtClean="0">
                <a:ln>
                  <a:noFill/>
                </a:ln>
                <a:solidFill>
                  <a:srgbClr val="000000"/>
                </a:solidFill>
                <a:effectLst/>
                <a:latin typeface="Arial Unicode MS"/>
                <a:ea typeface="Monaco"/>
              </a:rPr>
              <a:t>)</a:t>
            </a:r>
            <a:r>
              <a:rPr kumimoji="0" lang="en-US" altLang="zh-CN" sz="1200" b="0" i="0" u="none" strike="noStrike" cap="none" normalizeH="0" baseline="0" dirty="0" smtClean="0">
                <a:ln>
                  <a:noFill/>
                </a:ln>
                <a:solidFill>
                  <a:srgbClr val="000000"/>
                </a:solidFill>
                <a:effectLst/>
                <a:latin typeface="Arial Unicode MS"/>
                <a:ea typeface="Monac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142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410" y="1849986"/>
            <a:ext cx="9411855" cy="2169825"/>
          </a:xfrm>
          <a:prstGeom prst="rect">
            <a:avLst/>
          </a:prstGeom>
          <a:noFill/>
        </p:spPr>
        <p:txBody>
          <a:bodyPr wrap="square" rtlCol="0">
            <a:spAutoFit/>
          </a:bodyPr>
          <a:lstStyle/>
          <a:p>
            <a:pPr>
              <a:lnSpc>
                <a:spcPct val="150000"/>
              </a:lnSpc>
            </a:pPr>
            <a:r>
              <a:rPr lang="zh-CN" altLang="en-US" dirty="0" smtClean="0"/>
              <a:t>随机森林的整两个特征重要性度量有两个小缺陷：</a:t>
            </a:r>
            <a:endParaRPr lang="en-US" altLang="zh-CN" dirty="0" smtClean="0"/>
          </a:p>
          <a:p>
            <a:pPr marL="342900" indent="-342900">
              <a:lnSpc>
                <a:spcPct val="150000"/>
              </a:lnSpc>
              <a:buAutoNum type="arabicPeriod"/>
            </a:pPr>
            <a:r>
              <a:rPr lang="zh-CN" altLang="en-US" dirty="0" smtClean="0"/>
              <a:t>当几个重要特征存在相关性时，他们的重要性得分会降低（这一点对特征选择影响不大，因为特征选择一部分目标就是筛出冗余特征，只是会影响特征得分的可解释性）；</a:t>
            </a:r>
            <a:endParaRPr lang="en-US" altLang="zh-CN" dirty="0" smtClean="0"/>
          </a:p>
          <a:p>
            <a:pPr marL="342900" indent="-342900">
              <a:lnSpc>
                <a:spcPct val="150000"/>
              </a:lnSpc>
              <a:buAutoNum type="arabicPeriod"/>
            </a:pPr>
            <a:r>
              <a:rPr lang="zh-CN" altLang="en-US" dirty="0" smtClean="0"/>
              <a:t>当特征属于离散型，往往特征值多（</a:t>
            </a:r>
            <a:r>
              <a:rPr lang="en-US" altLang="zh-CN" dirty="0"/>
              <a:t>variables with many categories</a:t>
            </a:r>
            <a:r>
              <a:rPr lang="zh-CN" altLang="en-US" dirty="0" smtClean="0"/>
              <a:t>）的特征会得到较高的分数；</a:t>
            </a:r>
            <a:endParaRPr lang="en-US" altLang="zh-CN" dirty="0"/>
          </a:p>
        </p:txBody>
      </p:sp>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87155" y="261721"/>
            <a:ext cx="7526666" cy="523220"/>
          </a:xfrm>
          <a:prstGeom prst="rect">
            <a:avLst/>
          </a:prstGeom>
          <a:noFill/>
        </p:spPr>
        <p:txBody>
          <a:bodyPr wrap="square" rtlCol="0">
            <a:spAutoFit/>
          </a:bodyPr>
          <a:lstStyle/>
          <a:p>
            <a:r>
              <a:rPr lang="en-US" altLang="zh-CN" sz="2800" b="1" dirty="0" smtClean="0">
                <a:solidFill>
                  <a:srgbClr val="C00000"/>
                </a:solidFill>
                <a:effectLst>
                  <a:innerShdw blurRad="63500" dist="50800" dir="13500000">
                    <a:prstClr val="black">
                      <a:alpha val="50000"/>
                    </a:prstClr>
                  </a:innerShdw>
                </a:effectLst>
              </a:rPr>
              <a:t>Part3: </a:t>
            </a:r>
            <a:r>
              <a:rPr lang="zh-CN" altLang="en-US" sz="2800" b="1" dirty="0" smtClean="0">
                <a:solidFill>
                  <a:srgbClr val="C00000"/>
                </a:solidFill>
                <a:effectLst>
                  <a:innerShdw blurRad="63500" dist="50800" dir="13500000">
                    <a:prstClr val="black">
                      <a:alpha val="50000"/>
                    </a:prstClr>
                  </a:innerShdw>
                </a:effectLst>
              </a:rPr>
              <a:t>总 结</a:t>
            </a:r>
            <a:endParaRPr lang="en-US" altLang="zh-CN" sz="2800" b="1" dirty="0">
              <a:solidFill>
                <a:srgbClr val="C00000"/>
              </a:solidFill>
              <a:effectLst>
                <a:innerShdw blurRad="63500" dist="50800" dir="13500000">
                  <a:prstClr val="black">
                    <a:alpha val="50000"/>
                  </a:prstClr>
                </a:innerShdw>
              </a:effectLst>
            </a:endParaRP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4173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 name="文本框 1"/>
          <p:cNvSpPr txBox="1"/>
          <p:nvPr/>
        </p:nvSpPr>
        <p:spPr>
          <a:xfrm>
            <a:off x="3432410" y="2296806"/>
            <a:ext cx="5330851" cy="1751377"/>
          </a:xfrm>
          <a:prstGeom prst="rect">
            <a:avLst/>
          </a:prstGeom>
          <a:no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txBody>
          <a:bodyPr wrap="square" rtlCol="0">
            <a:spAutoFit/>
          </a:bodyPr>
          <a:lstStyle/>
          <a:p>
            <a:pPr algn="ctr">
              <a:lnSpc>
                <a:spcPct val="150000"/>
              </a:lnSpc>
            </a:pPr>
            <a:r>
              <a:rPr lang="zh-CN" altLang="en-US" sz="8000" b="1" dirty="0" smtClean="0">
                <a:solidFill>
                  <a:srgbClr val="C00000"/>
                </a:solidFill>
                <a:effectLst>
                  <a:innerShdw blurRad="63500" dist="50800" dir="8100000">
                    <a:prstClr val="black">
                      <a:alpha val="50000"/>
                    </a:prstClr>
                  </a:innerShdw>
                </a:effectLst>
              </a:rPr>
              <a:t>谢 谢</a:t>
            </a:r>
            <a:endParaRPr lang="zh-CN" altLang="en-US" sz="8000" b="1" dirty="0">
              <a:solidFill>
                <a:srgbClr val="C00000"/>
              </a:solidFill>
              <a:effectLst>
                <a:innerShdw blurRad="63500" dist="50800" dir="8100000">
                  <a:prstClr val="black">
                    <a:alpha val="50000"/>
                  </a:prstClr>
                </a:innerShdw>
              </a:effectLst>
            </a:endParaRPr>
          </a:p>
        </p:txBody>
      </p:sp>
      <p:sp>
        <p:nvSpPr>
          <p:cNvPr id="7" name="矩形 6"/>
          <p:cNvSpPr/>
          <p:nvPr/>
        </p:nvSpPr>
        <p:spPr>
          <a:xfrm>
            <a:off x="484380" y="424931"/>
            <a:ext cx="2336800" cy="129540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600" b="1" cap="none" spc="0" dirty="0" err="1" smtClean="0">
                <a:ln w="76200"/>
                <a:solidFill>
                  <a:srgbClr val="C00000"/>
                </a:solidFill>
                <a:effectLst>
                  <a:innerShdw blurRad="63500" dist="50800" dir="13500000">
                    <a:prstClr val="black">
                      <a:alpha val="50000"/>
                    </a:prstClr>
                  </a:innerShdw>
                </a:effectLst>
                <a:ea typeface="AppleGothic" panose="02000503000000000000" pitchFamily="2" charset="-127"/>
              </a:rPr>
              <a:t>banggood</a:t>
            </a:r>
          </a:p>
          <a:p>
            <a:pPr algn="ctr"/>
            <a:endParaRPr lang="en-US" altLang="zh-CN" sz="1100" b="1" cap="none" spc="0" dirty="0" smtClean="0">
              <a:ln w="76200"/>
              <a:solidFill>
                <a:srgbClr val="C00000"/>
              </a:solidFill>
              <a:effectLst>
                <a:innerShdw blurRad="63500" dist="50800" dir="13500000">
                  <a:prstClr val="black">
                    <a:alpha val="50000"/>
                  </a:prstClr>
                </a:innerShdw>
              </a:effectLst>
              <a:ea typeface="AppleGothic" panose="02000503000000000000" pitchFamily="2" charset="-127"/>
            </a:endParaRPr>
          </a:p>
          <a:p>
            <a:pPr algn="ctr"/>
            <a:r>
              <a:rPr lang="zh-CN" altLang="en-US" sz="3200" b="1" dirty="0">
                <a:ln w="76200"/>
                <a:solidFill>
                  <a:srgbClr val="C00000"/>
                </a:solidFill>
                <a:effectLst>
                  <a:innerShdw blurRad="63500" dist="50800" dir="13500000">
                    <a:prstClr val="black">
                      <a:alpha val="50000"/>
                    </a:prstClr>
                  </a:innerShdw>
                </a:effectLst>
              </a:rPr>
              <a:t>棒</a:t>
            </a:r>
            <a:r>
              <a:rPr lang="zh-CN" altLang="en-US" sz="3200" b="1" dirty="0" smtClean="0">
                <a:ln w="76200"/>
                <a:solidFill>
                  <a:srgbClr val="C00000"/>
                </a:solidFill>
                <a:effectLst>
                  <a:innerShdw blurRad="63500" dist="50800" dir="13500000">
                    <a:prstClr val="black">
                      <a:alpha val="50000"/>
                    </a:prstClr>
                  </a:innerShdw>
                </a:effectLst>
              </a:rPr>
              <a:t>谷科技</a:t>
            </a:r>
            <a:endParaRPr lang="zh-CN" altLang="en-US" sz="3200" b="1" cap="none" spc="0" dirty="0">
              <a:ln w="76200"/>
              <a:solidFill>
                <a:srgbClr val="C00000"/>
              </a:solidFill>
              <a:effectLst>
                <a:innerShdw blurRad="63500" dist="50800" dir="13500000">
                  <a:prstClr val="black">
                    <a:alpha val="50000"/>
                  </a:prstClr>
                </a:innerShdw>
              </a:effectLst>
            </a:endParaRPr>
          </a:p>
        </p:txBody>
      </p:sp>
      <p:sp>
        <p:nvSpPr>
          <p:cNvPr id="3" name="文本框 2"/>
          <p:cNvSpPr txBox="1"/>
          <p:nvPr/>
        </p:nvSpPr>
        <p:spPr>
          <a:xfrm>
            <a:off x="8052214" y="4614090"/>
            <a:ext cx="3529584" cy="461665"/>
          </a:xfrm>
          <a:prstGeom prst="rect">
            <a:avLst/>
          </a:prstGeom>
          <a:noFill/>
        </p:spPr>
        <p:txBody>
          <a:bodyPr wrap="square" rtlCol="0">
            <a:spAutoFit/>
          </a:bodyPr>
          <a:lstStyle/>
          <a:p>
            <a:r>
              <a:rPr lang="zh-CN" altLang="en-US" sz="2400" b="1" dirty="0" smtClean="0">
                <a:solidFill>
                  <a:srgbClr val="C00000"/>
                </a:solidFill>
              </a:rPr>
              <a:t>汇报人    </a:t>
            </a:r>
            <a:r>
              <a:rPr lang="zh-CN" altLang="en-US" sz="2400" b="1" dirty="0" smtClean="0"/>
              <a:t>丁磊</a:t>
            </a:r>
            <a:endParaRPr lang="zh-CN" altLang="en-US" sz="2400" b="1" dirty="0"/>
          </a:p>
        </p:txBody>
      </p:sp>
      <p:grpSp>
        <p:nvGrpSpPr>
          <p:cNvPr id="4" name="组合 3"/>
          <p:cNvGrpSpPr/>
          <p:nvPr/>
        </p:nvGrpSpPr>
        <p:grpSpPr>
          <a:xfrm>
            <a:off x="584200" y="6192520"/>
            <a:ext cx="11149965" cy="368300"/>
            <a:chOff x="920" y="9752"/>
            <a:chExt cx="17559" cy="580"/>
          </a:xfrm>
        </p:grpSpPr>
        <p:cxnSp>
          <p:nvCxnSpPr>
            <p:cNvPr id="6" name="直接连接符 5"/>
            <p:cNvCxnSpPr/>
            <p:nvPr/>
          </p:nvCxnSpPr>
          <p:spPr>
            <a:xfrm>
              <a:off x="920" y="10043"/>
              <a:ext cx="5971"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9" idx="3"/>
            </p:cNvCxnSpPr>
            <p:nvPr/>
          </p:nvCxnSpPr>
          <p:spPr>
            <a:xfrm>
              <a:off x="12327" y="10042"/>
              <a:ext cx="615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934" y="9752"/>
              <a:ext cx="5393" cy="580"/>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a:t>
              </a:r>
              <a:r>
                <a:rPr lang="zh-CN" altLang="en-US" b="1" dirty="0" smtClean="0">
                  <a:solidFill>
                    <a:srgbClr val="C00000"/>
                  </a:solidFill>
                </a:rPr>
                <a:t>组</a:t>
              </a:r>
            </a:p>
          </p:txBody>
        </p:sp>
      </p:grpSp>
    </p:spTree>
    <p:extLst>
      <p:ext uri="{BB962C8B-B14F-4D97-AF65-F5344CB8AC3E}">
        <p14:creationId xmlns:p14="http://schemas.microsoft.com/office/powerpoint/2010/main" val="265674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1044679" y="345900"/>
            <a:ext cx="2848131" cy="523220"/>
          </a:xfrm>
          <a:prstGeom prst="rect">
            <a:avLst/>
          </a:prstGeom>
          <a:noFill/>
        </p:spPr>
        <p:txBody>
          <a:bodyPr wrap="square" rtlCol="0">
            <a:spAutoFit/>
          </a:bodyPr>
          <a:lstStyle/>
          <a:p>
            <a:r>
              <a:rPr lang="zh-CN" altLang="en-US" sz="2800" b="1" dirty="0" smtClean="0">
                <a:solidFill>
                  <a:srgbClr val="C00000"/>
                </a:solidFill>
                <a:effectLst>
                  <a:innerShdw blurRad="63500" dist="50800" dir="13500000">
                    <a:prstClr val="black">
                      <a:alpha val="50000"/>
                    </a:prstClr>
                  </a:innerShdw>
                </a:effectLst>
              </a:rPr>
              <a:t>前 言</a:t>
            </a:r>
            <a:endParaRPr lang="zh-CN" altLang="en-US" sz="2800" b="1" dirty="0">
              <a:solidFill>
                <a:srgbClr val="C00000"/>
              </a:solidFill>
              <a:effectLst>
                <a:innerShdw blurRad="63500" dist="50800" dir="13500000">
                  <a:prstClr val="black">
                    <a:alpha val="50000"/>
                  </a:prstClr>
                </a:innerShdw>
              </a:effectLst>
            </a:endParaRP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2" name="文本框 1"/>
          <p:cNvSpPr txBox="1"/>
          <p:nvPr/>
        </p:nvSpPr>
        <p:spPr>
          <a:xfrm>
            <a:off x="1290309" y="1598213"/>
            <a:ext cx="7752092" cy="2799715"/>
          </a:xfrm>
          <a:prstGeom prst="rect">
            <a:avLst/>
          </a:prstGeom>
          <a:noFill/>
        </p:spPr>
        <p:txBody>
          <a:bodyPr wrap="square" rtlCol="0">
            <a:spAutoFit/>
          </a:bodyPr>
          <a:lstStyle/>
          <a:p>
            <a:pPr>
              <a:lnSpc>
                <a:spcPct val="200000"/>
              </a:lnSpc>
            </a:pPr>
            <a:r>
              <a:rPr lang="zh-CN" altLang="en-US" sz="2000" b="1" dirty="0" smtClean="0"/>
              <a:t>三种</a:t>
            </a:r>
            <a:r>
              <a:rPr lang="zh-CN" altLang="en-US" sz="2000" b="1" dirty="0" smtClean="0"/>
              <a:t>常用</a:t>
            </a:r>
            <a:r>
              <a:rPr lang="zh-CN" altLang="en-US" sz="2000" b="1" dirty="0"/>
              <a:t>手段</a:t>
            </a:r>
            <a:r>
              <a:rPr lang="en-US" altLang="zh-CN" sz="2000" b="1" dirty="0" smtClean="0"/>
              <a:t>——</a:t>
            </a:r>
            <a:endParaRPr lang="zh-CN" altLang="en-US" sz="2000" b="1" dirty="0" smtClean="0"/>
          </a:p>
          <a:p>
            <a:pPr marL="342900" indent="-342900">
              <a:lnSpc>
                <a:spcPct val="200000"/>
              </a:lnSpc>
              <a:buAutoNum type="arabicPeriod"/>
            </a:pPr>
            <a:r>
              <a:rPr lang="en-US" altLang="zh-CN" sz="2000" b="1" dirty="0"/>
              <a:t>univariate feature selection</a:t>
            </a:r>
            <a:r>
              <a:rPr lang="zh-CN" altLang="en-US" sz="2400" b="1" dirty="0" smtClean="0"/>
              <a:t>；</a:t>
            </a:r>
          </a:p>
          <a:p>
            <a:pPr marL="342900" indent="-342900">
              <a:lnSpc>
                <a:spcPct val="200000"/>
              </a:lnSpc>
              <a:buAutoNum type="arabicPeriod"/>
            </a:pPr>
            <a:r>
              <a:rPr lang="en-US" altLang="zh-CN" sz="2000" b="1" dirty="0"/>
              <a:t>linear models and regularization</a:t>
            </a:r>
            <a:r>
              <a:rPr lang="zh-CN" altLang="en-US" sz="2400" b="1" dirty="0" smtClean="0"/>
              <a:t>；</a:t>
            </a:r>
          </a:p>
          <a:p>
            <a:pPr marL="342900" indent="-342900">
              <a:lnSpc>
                <a:spcPct val="200000"/>
              </a:lnSpc>
              <a:buAutoNum type="arabicPeriod"/>
            </a:pPr>
            <a:r>
              <a:rPr lang="en-US" altLang="zh-CN" sz="2000" b="1" dirty="0"/>
              <a:t>tree based </a:t>
            </a:r>
            <a:r>
              <a:rPr lang="en-US" altLang="zh-CN" sz="2000" b="1" dirty="0" smtClean="0"/>
              <a:t>methods</a:t>
            </a:r>
            <a:r>
              <a:rPr lang="zh-CN" altLang="en-US" sz="2000" b="1"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1044679" y="345900"/>
            <a:ext cx="7304994" cy="523220"/>
          </a:xfrm>
          <a:prstGeom prst="rect">
            <a:avLst/>
          </a:prstGeom>
          <a:noFill/>
        </p:spPr>
        <p:txBody>
          <a:bodyPr wrap="square" rtlCol="0">
            <a:spAutoFit/>
          </a:bodyPr>
          <a:lstStyle/>
          <a:p>
            <a:r>
              <a:rPr lang="en-US" altLang="zh-CN" sz="2800" b="1" dirty="0" smtClean="0">
                <a:solidFill>
                  <a:srgbClr val="C00000"/>
                </a:solidFill>
                <a:effectLst>
                  <a:innerShdw blurRad="63500" dist="50800" dir="13500000">
                    <a:prstClr val="black">
                      <a:alpha val="50000"/>
                    </a:prstClr>
                  </a:innerShdw>
                </a:effectLst>
              </a:rPr>
              <a:t>Part 1: univariate </a:t>
            </a:r>
            <a:r>
              <a:rPr lang="en-US" altLang="zh-CN" sz="2800" b="1" dirty="0">
                <a:solidFill>
                  <a:srgbClr val="C00000"/>
                </a:solidFill>
                <a:effectLst>
                  <a:innerShdw blurRad="63500" dist="50800" dir="13500000">
                    <a:prstClr val="black">
                      <a:alpha val="50000"/>
                    </a:prstClr>
                  </a:innerShdw>
                </a:effectLst>
              </a:rPr>
              <a:t>feature selection</a:t>
            </a:r>
            <a:endParaRPr lang="zh-CN" altLang="en-US" sz="2800" b="1" dirty="0">
              <a:solidFill>
                <a:srgbClr val="C00000"/>
              </a:solidFill>
              <a:effectLst>
                <a:innerShdw blurRad="63500" dist="50800" dir="13500000">
                  <a:prstClr val="black">
                    <a:alpha val="50000"/>
                  </a:prstClr>
                </a:innerShdw>
              </a:effectLst>
            </a:endParaRP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2" name="文本框 1"/>
          <p:cNvSpPr txBox="1"/>
          <p:nvPr/>
        </p:nvSpPr>
        <p:spPr>
          <a:xfrm>
            <a:off x="1391908" y="1413486"/>
            <a:ext cx="9411855" cy="3831818"/>
          </a:xfrm>
          <a:prstGeom prst="rect">
            <a:avLst/>
          </a:prstGeom>
          <a:noFill/>
        </p:spPr>
        <p:txBody>
          <a:bodyPr wrap="square" rtlCol="0">
            <a:spAutoFit/>
          </a:bodyPr>
          <a:lstStyle/>
          <a:p>
            <a:pPr>
              <a:lnSpc>
                <a:spcPct val="150000"/>
              </a:lnSpc>
            </a:pPr>
            <a:r>
              <a:rPr lang="zh-CN" altLang="en-US" dirty="0" smtClean="0"/>
              <a:t>分析单个特征与响应变量之间的关系</a:t>
            </a:r>
            <a:endParaRPr lang="en-US" altLang="zh-CN" dirty="0" smtClean="0"/>
          </a:p>
          <a:p>
            <a:pPr>
              <a:lnSpc>
                <a:spcPct val="150000"/>
              </a:lnSpc>
            </a:pPr>
            <a:endParaRPr lang="en-US" altLang="zh-CN" dirty="0"/>
          </a:p>
          <a:p>
            <a:pPr>
              <a:lnSpc>
                <a:spcPct val="150000"/>
              </a:lnSpc>
            </a:pPr>
            <a:r>
              <a:rPr lang="zh-CN" altLang="en-US" dirty="0" smtClean="0"/>
              <a:t>优点： 简单，易实现，能帮助我们更好地理解数据；</a:t>
            </a:r>
            <a:endParaRPr lang="en-US" altLang="zh-CN" dirty="0" smtClean="0"/>
          </a:p>
          <a:p>
            <a:pPr>
              <a:lnSpc>
                <a:spcPct val="150000"/>
              </a:lnSpc>
            </a:pPr>
            <a:r>
              <a:rPr lang="zh-CN" altLang="en-US" dirty="0" smtClean="0"/>
              <a:t>缺点： 不一定能够帮助我们精炼特征集；</a:t>
            </a:r>
            <a:endParaRPr lang="en-US" altLang="zh-CN" dirty="0" smtClean="0"/>
          </a:p>
          <a:p>
            <a:pPr>
              <a:lnSpc>
                <a:spcPct val="150000"/>
              </a:lnSpc>
            </a:pPr>
            <a:endParaRPr lang="en-US" altLang="zh-CN" dirty="0"/>
          </a:p>
          <a:p>
            <a:pPr marL="342900" indent="-342900">
              <a:lnSpc>
                <a:spcPct val="150000"/>
              </a:lnSpc>
              <a:buAutoNum type="arabicPeriod"/>
            </a:pPr>
            <a:r>
              <a:rPr lang="en-US" altLang="zh-CN" dirty="0" smtClean="0"/>
              <a:t>Pearson Correlation</a:t>
            </a:r>
          </a:p>
          <a:p>
            <a:pPr marL="342900" indent="-342900">
              <a:lnSpc>
                <a:spcPct val="150000"/>
              </a:lnSpc>
              <a:buAutoNum type="arabicPeriod"/>
            </a:pPr>
            <a:r>
              <a:rPr lang="en-US" altLang="zh-CN" dirty="0"/>
              <a:t>Mutual information and maximal information coefficient (MIC</a:t>
            </a:r>
            <a:r>
              <a:rPr lang="en-US" altLang="zh-CN" dirty="0" smtClean="0"/>
              <a:t>)</a:t>
            </a:r>
          </a:p>
          <a:p>
            <a:pPr marL="342900" indent="-342900">
              <a:lnSpc>
                <a:spcPct val="150000"/>
              </a:lnSpc>
              <a:buAutoNum type="arabicPeriod"/>
            </a:pPr>
            <a:r>
              <a:rPr lang="en-US" altLang="zh-CN" dirty="0"/>
              <a:t>Distance </a:t>
            </a:r>
            <a:r>
              <a:rPr lang="en-US" altLang="zh-CN" dirty="0" smtClean="0"/>
              <a:t>correlation</a:t>
            </a:r>
          </a:p>
          <a:p>
            <a:pPr marL="342900" indent="-342900">
              <a:lnSpc>
                <a:spcPct val="150000"/>
              </a:lnSpc>
              <a:buAutoNum type="arabicPeriod"/>
            </a:pPr>
            <a:r>
              <a:rPr lang="en-US" altLang="zh-CN" dirty="0"/>
              <a:t>Model based </a:t>
            </a:r>
            <a:r>
              <a:rPr lang="en-US" altLang="zh-CN" dirty="0" smtClean="0"/>
              <a:t>ranking</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99410" y="1335501"/>
                <a:ext cx="9411855" cy="4489306"/>
              </a:xfrm>
              <a:prstGeom prst="rect">
                <a:avLst/>
              </a:prstGeom>
              <a:noFill/>
            </p:spPr>
            <p:txBody>
              <a:bodyPr wrap="square" rtlCol="0">
                <a:spAutoFit/>
              </a:bodyPr>
              <a:lstStyle/>
              <a:p>
                <a:pPr>
                  <a:lnSpc>
                    <a:spcPct val="150000"/>
                  </a:lnSpc>
                </a:pPr>
                <a:r>
                  <a:rPr lang="zh-CN" altLang="en-US" dirty="0" smtClean="0"/>
                  <a:t>公式：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m:rPr>
                            <m:sty m:val="p"/>
                          </m:rPr>
                          <a:rPr lang="en-US" altLang="zh-CN" i="1">
                            <a:latin typeface="Cambria Math" panose="02040503050406030204" pitchFamily="18" charset="0"/>
                          </a:rPr>
                          <m:t>X</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𝑐𝑜𝑣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𝑋</m:t>
                            </m:r>
                          </m:sub>
                        </m:s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𝑌</m:t>
                            </m:r>
                          </m:sub>
                        </m:sSub>
                      </m:den>
                    </m:f>
                    <m:r>
                      <a:rPr lang="en-US" altLang="zh-CN" b="0" i="0" smtClean="0">
                        <a:latin typeface="Cambria Math" panose="02040503050406030204" pitchFamily="18" charset="0"/>
                      </a:rPr>
                      <m:t> </m:t>
                    </m:r>
                  </m:oMath>
                </a14:m>
                <a:endParaRPr lang="en-US" altLang="zh-CN" b="0" dirty="0" smtClean="0"/>
              </a:p>
              <a:p>
                <a:pPr>
                  <a:lnSpc>
                    <a:spcPct val="150000"/>
                  </a:lnSpc>
                </a:pPr>
                <a:r>
                  <a:rPr lang="zh-CN" altLang="en-US" dirty="0" smtClean="0"/>
                  <a:t>案例：</a:t>
                </a:r>
                <a:endParaRPr lang="en-US" altLang="zh-CN" b="0" dirty="0" smtClean="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评价： </a:t>
                </a:r>
                <a:r>
                  <a:rPr lang="en-US" altLang="zh-CN" dirty="0" smtClean="0"/>
                  <a:t>Pearson</a:t>
                </a:r>
                <a:r>
                  <a:rPr lang="zh-CN" altLang="en-US" dirty="0" smtClean="0"/>
                  <a:t>系数值的大小虽然能够作为特征重要性的排序依据，但是仅能衡量特征之间的线性关系，多数情况下应该结合图示来分析。</a:t>
                </a:r>
                <a:endParaRPr lang="en-US" altLang="zh-CN" dirty="0"/>
              </a:p>
            </p:txBody>
          </p:sp>
        </mc:Choice>
        <mc:Fallback>
          <p:sp>
            <p:nvSpPr>
              <p:cNvPr id="2" name="文本框 1"/>
              <p:cNvSpPr txBox="1">
                <a:spLocks noRot="1" noChangeAspect="1" noMove="1" noResize="1" noEditPoints="1" noAdjustHandles="1" noChangeArrowheads="1" noChangeShapeType="1" noTextEdit="1"/>
              </p:cNvSpPr>
              <p:nvPr/>
            </p:nvSpPr>
            <p:spPr>
              <a:xfrm>
                <a:off x="899410" y="1335501"/>
                <a:ext cx="9411855" cy="4489306"/>
              </a:xfrm>
              <a:prstGeom prst="rect">
                <a:avLst/>
              </a:prstGeom>
              <a:blipFill>
                <a:blip r:embed="rId2"/>
                <a:stretch>
                  <a:fillRect l="-583" b="-136"/>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1044679" y="345900"/>
            <a:ext cx="3421102"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Pearson Correlation</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7" name="Rectangle 2"/>
          <p:cNvSpPr>
            <a:spLocks noChangeArrowheads="1"/>
          </p:cNvSpPr>
          <p:nvPr/>
        </p:nvSpPr>
        <p:spPr bwMode="auto">
          <a:xfrm>
            <a:off x="1716240" y="2218382"/>
            <a:ext cx="715066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smtClean="0">
                <a:ln>
                  <a:noFill/>
                </a:ln>
                <a:solidFill>
                  <a:srgbClr val="006699"/>
                </a:solidFill>
                <a:effectLst/>
                <a:latin typeface="Arial Unicode MS"/>
                <a:ea typeface="Monaco"/>
              </a:rPr>
              <a:t>import</a:t>
            </a:r>
            <a:r>
              <a:rPr kumimoji="0" lang="zh-CN" altLang="zh-CN" sz="16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numpy as np</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smtClean="0">
                <a:ln>
                  <a:noFill/>
                </a:ln>
                <a:solidFill>
                  <a:srgbClr val="006699"/>
                </a:solidFill>
                <a:effectLst/>
                <a:latin typeface="Arial Unicode MS"/>
                <a:ea typeface="Monaco"/>
              </a:rPr>
              <a:t>from</a:t>
            </a:r>
            <a:r>
              <a:rPr kumimoji="0" lang="zh-CN" altLang="zh-CN" sz="16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scipy.stats </a:t>
            </a:r>
            <a:r>
              <a:rPr kumimoji="0" lang="zh-CN" altLang="zh-CN" sz="1600" b="1" i="0" u="none" strike="noStrike" cap="none" normalizeH="0" baseline="0" dirty="0" smtClean="0">
                <a:ln>
                  <a:noFill/>
                </a:ln>
                <a:solidFill>
                  <a:srgbClr val="006699"/>
                </a:solidFill>
                <a:effectLst/>
                <a:latin typeface="Arial Unicode MS"/>
                <a:ea typeface="Monaco"/>
              </a:rPr>
              <a:t>import</a:t>
            </a:r>
            <a:r>
              <a:rPr kumimoji="0" lang="zh-CN" altLang="zh-CN" sz="16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pearsonr</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000000"/>
                </a:solidFill>
                <a:effectLst/>
                <a:latin typeface="Arial Unicode MS"/>
                <a:ea typeface="Monaco"/>
              </a:rPr>
              <a:t>np.random.seed(</a:t>
            </a:r>
            <a:r>
              <a:rPr kumimoji="0" lang="zh-CN" altLang="zh-CN" sz="1600" b="0" i="0" u="none" strike="noStrike" cap="none" normalizeH="0" baseline="0" dirty="0" smtClean="0">
                <a:ln>
                  <a:noFill/>
                </a:ln>
                <a:solidFill>
                  <a:srgbClr val="009900"/>
                </a:solidFill>
                <a:effectLst/>
                <a:latin typeface="Arial Unicode MS"/>
                <a:ea typeface="Monaco"/>
              </a:rPr>
              <a:t>0</a:t>
            </a:r>
            <a:r>
              <a:rPr kumimoji="0" lang="zh-CN" altLang="zh-CN" sz="1600" b="0" i="0" u="none" strike="noStrike" cap="none" normalizeH="0" baseline="0" dirty="0" smtClean="0">
                <a:ln>
                  <a:noFill/>
                </a:ln>
                <a:solidFill>
                  <a:srgbClr val="000000"/>
                </a:solidFill>
                <a:effectLst/>
                <a:latin typeface="Arial Unicode MS"/>
                <a:ea typeface="Monaco"/>
              </a:rPr>
              <a: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000000"/>
                </a:solidFill>
                <a:effectLst/>
                <a:latin typeface="Arial Unicode MS"/>
                <a:ea typeface="Monaco"/>
              </a:rPr>
              <a:t>size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9900"/>
                </a:solidFill>
                <a:effectLst/>
                <a:latin typeface="Arial Unicode MS"/>
                <a:ea typeface="Monaco"/>
              </a:rPr>
              <a:t>300</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000000"/>
                </a:solidFill>
                <a:effectLst/>
                <a:latin typeface="Arial Unicode MS"/>
                <a:ea typeface="Monaco"/>
              </a:rPr>
              <a:t>x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np.random.normal(</a:t>
            </a:r>
            <a:r>
              <a:rPr kumimoji="0" lang="zh-CN" altLang="zh-CN" sz="1600" b="0" i="0" u="none" strike="noStrike" cap="none" normalizeH="0" baseline="0" dirty="0" smtClean="0">
                <a:ln>
                  <a:noFill/>
                </a:ln>
                <a:solidFill>
                  <a:srgbClr val="009900"/>
                </a:solidFill>
                <a:effectLst/>
                <a:latin typeface="Arial Unicode MS"/>
                <a:ea typeface="Monaco"/>
              </a:rPr>
              <a:t>0</a:t>
            </a:r>
            <a:r>
              <a:rPr kumimoji="0" lang="zh-CN" altLang="zh-CN" sz="1600" b="0" i="0" u="none" strike="noStrike" cap="none" normalizeH="0" baseline="0" dirty="0" smtClean="0">
                <a:ln>
                  <a:noFill/>
                </a:ln>
                <a:solidFill>
                  <a:srgbClr val="000000"/>
                </a:solidFill>
                <a:effectLst/>
                <a:latin typeface="Arial Unicode MS"/>
                <a:ea typeface="Monaco"/>
              </a:rPr>
              <a:t>, </a:t>
            </a:r>
            <a:r>
              <a:rPr kumimoji="0" lang="zh-CN" altLang="zh-CN" sz="1600" b="0" i="0" u="none" strike="noStrike" cap="none" normalizeH="0" baseline="0" dirty="0" smtClean="0">
                <a:ln>
                  <a:noFill/>
                </a:ln>
                <a:solidFill>
                  <a:srgbClr val="009900"/>
                </a:solidFill>
                <a:effectLst/>
                <a:latin typeface="Arial Unicode MS"/>
                <a:ea typeface="Monaco"/>
              </a:rPr>
              <a:t>1</a:t>
            </a:r>
            <a:r>
              <a:rPr kumimoji="0" lang="zh-CN" altLang="zh-CN" sz="1600" b="0" i="0" u="none" strike="noStrike" cap="none" normalizeH="0" baseline="0" dirty="0" smtClean="0">
                <a:ln>
                  <a:noFill/>
                </a:ln>
                <a:solidFill>
                  <a:srgbClr val="000000"/>
                </a:solidFill>
                <a:effectLst/>
                <a:latin typeface="Arial Unicode MS"/>
                <a:ea typeface="Monaco"/>
              </a:rPr>
              <a:t>, size)</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600" dirty="0">
                <a:solidFill>
                  <a:srgbClr val="FF1493"/>
                </a:solidFill>
                <a:latin typeface="Arial Unicode MS"/>
                <a:ea typeface="Monaco"/>
              </a:rPr>
              <a:t>p</a:t>
            </a:r>
            <a:r>
              <a:rPr kumimoji="0" lang="zh-CN" altLang="zh-CN" sz="1600" b="0" i="0" u="none" strike="noStrike" cap="none" normalizeH="0" baseline="0" dirty="0" smtClean="0">
                <a:ln>
                  <a:noFill/>
                </a:ln>
                <a:solidFill>
                  <a:srgbClr val="FF1493"/>
                </a:solidFill>
                <a:effectLst/>
                <a:latin typeface="Arial Unicode MS"/>
                <a:ea typeface="Monaco"/>
              </a:rPr>
              <a:t>rint</a:t>
            </a:r>
            <a:r>
              <a:rPr lang="en-US" altLang="zh-CN" sz="1600" dirty="0">
                <a:solidFill>
                  <a:srgbClr val="333333"/>
                </a:solidFill>
                <a:ea typeface="Monaco"/>
              </a:rPr>
              <a:t>(</a:t>
            </a:r>
            <a:r>
              <a:rPr kumimoji="0" lang="zh-CN" altLang="zh-CN" sz="1600" b="0" i="0" u="none" strike="noStrike" cap="none" normalizeH="0" baseline="0" dirty="0" smtClean="0">
                <a:ln>
                  <a:noFill/>
                </a:ln>
                <a:solidFill>
                  <a:srgbClr val="0000FF"/>
                </a:solidFill>
                <a:effectLst/>
                <a:latin typeface="Arial Unicode MS"/>
                <a:ea typeface="Monaco"/>
              </a:rPr>
              <a:t>"Lower noise"</a:t>
            </a:r>
            <a:r>
              <a:rPr kumimoji="0" lang="zh-CN" altLang="zh-CN" sz="1600" b="0" i="0" u="none" strike="noStrike" cap="none" normalizeH="0" baseline="0" dirty="0" smtClean="0">
                <a:ln>
                  <a:noFill/>
                </a:ln>
                <a:solidFill>
                  <a:srgbClr val="000000"/>
                </a:solidFill>
                <a:effectLst/>
                <a:latin typeface="Arial Unicode MS"/>
                <a:ea typeface="Monaco"/>
              </a:rPr>
              <a:t>, pearsonr(x, x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np.random.normal(</a:t>
            </a:r>
            <a:r>
              <a:rPr kumimoji="0" lang="zh-CN" altLang="zh-CN" sz="1600" b="0" i="0" u="none" strike="noStrike" cap="none" normalizeH="0" baseline="0" dirty="0" smtClean="0">
                <a:ln>
                  <a:noFill/>
                </a:ln>
                <a:solidFill>
                  <a:srgbClr val="009900"/>
                </a:solidFill>
                <a:effectLst/>
                <a:latin typeface="Arial Unicode MS"/>
                <a:ea typeface="Monaco"/>
              </a:rPr>
              <a:t>0</a:t>
            </a:r>
            <a:r>
              <a:rPr kumimoji="0" lang="zh-CN" altLang="zh-CN" sz="1600" b="0" i="0" u="none" strike="noStrike" cap="none" normalizeH="0" baseline="0" dirty="0" smtClean="0">
                <a:ln>
                  <a:noFill/>
                </a:ln>
                <a:solidFill>
                  <a:srgbClr val="000000"/>
                </a:solidFill>
                <a:effectLst/>
                <a:latin typeface="Arial Unicode MS"/>
                <a:ea typeface="Monaco"/>
              </a:rPr>
              <a:t>, </a:t>
            </a:r>
            <a:r>
              <a:rPr kumimoji="0" lang="zh-CN" altLang="zh-CN" sz="1600" b="0" i="0" u="none" strike="noStrike" cap="none" normalizeH="0" baseline="0" dirty="0" smtClean="0">
                <a:ln>
                  <a:noFill/>
                </a:ln>
                <a:solidFill>
                  <a:srgbClr val="009900"/>
                </a:solidFill>
                <a:effectLst/>
                <a:latin typeface="Arial Unicode MS"/>
                <a:ea typeface="Monaco"/>
              </a:rPr>
              <a:t>1</a:t>
            </a:r>
            <a:r>
              <a:rPr kumimoji="0" lang="zh-CN" altLang="zh-CN" sz="1600" b="0" i="0" u="none" strike="noStrike" cap="none" normalizeH="0" baseline="0" dirty="0" smtClean="0">
                <a:ln>
                  <a:noFill/>
                </a:ln>
                <a:solidFill>
                  <a:srgbClr val="000000"/>
                </a:solidFill>
                <a:effectLst/>
                <a:latin typeface="Arial Unicode MS"/>
                <a:ea typeface="Monaco"/>
              </a:rPr>
              <a:t>, size))</a:t>
            </a:r>
            <a:r>
              <a:rPr kumimoji="0" lang="en-US" altLang="zh-CN" sz="1600" b="0" i="0" u="none" strike="noStrike" cap="none" normalizeH="0" baseline="0" dirty="0" smtClean="0">
                <a:ln>
                  <a:noFill/>
                </a:ln>
                <a:solidFill>
                  <a:srgbClr val="000000"/>
                </a:solidFill>
                <a:effectLst/>
                <a:latin typeface="Arial Unicode MS"/>
                <a:ea typeface="Monaco"/>
              </a:rPr>
              <a: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600" dirty="0">
                <a:solidFill>
                  <a:srgbClr val="FF1493"/>
                </a:solidFill>
                <a:latin typeface="Arial Unicode MS"/>
                <a:ea typeface="Monaco"/>
              </a:rPr>
              <a:t>p</a:t>
            </a:r>
            <a:r>
              <a:rPr kumimoji="0" lang="zh-CN" altLang="zh-CN" sz="1600" b="0" i="0" u="none" strike="noStrike" cap="none" normalizeH="0" baseline="0" dirty="0" smtClean="0">
                <a:ln>
                  <a:noFill/>
                </a:ln>
                <a:solidFill>
                  <a:srgbClr val="FF1493"/>
                </a:solidFill>
                <a:effectLst/>
                <a:latin typeface="Arial Unicode MS"/>
                <a:ea typeface="Monaco"/>
              </a:rPr>
              <a:t>rint</a:t>
            </a:r>
            <a:r>
              <a:rPr kumimoji="0" lang="en-US" altLang="zh-CN" sz="1600" b="0" i="0" u="none" strike="noStrike" cap="none" normalizeH="0" baseline="0" dirty="0" smtClean="0">
                <a:ln>
                  <a:noFill/>
                </a:ln>
                <a:solidFill>
                  <a:srgbClr val="333333"/>
                </a:solidFill>
                <a:effectLst/>
                <a:ea typeface="Monaco"/>
              </a:rPr>
              <a:t>(</a:t>
            </a:r>
            <a:r>
              <a:rPr kumimoji="0" lang="zh-CN" altLang="zh-CN" sz="1600" b="0" i="0" u="none" strike="noStrike" cap="none" normalizeH="0" baseline="0" dirty="0" smtClean="0">
                <a:ln>
                  <a:noFill/>
                </a:ln>
                <a:solidFill>
                  <a:srgbClr val="0000FF"/>
                </a:solidFill>
                <a:effectLst/>
                <a:latin typeface="Arial Unicode MS"/>
                <a:ea typeface="Monaco"/>
              </a:rPr>
              <a:t>"Higher noise"</a:t>
            </a:r>
            <a:r>
              <a:rPr kumimoji="0" lang="zh-CN" altLang="zh-CN" sz="1600" b="0" i="0" u="none" strike="noStrike" cap="none" normalizeH="0" baseline="0" dirty="0" smtClean="0">
                <a:ln>
                  <a:noFill/>
                </a:ln>
                <a:solidFill>
                  <a:srgbClr val="000000"/>
                </a:solidFill>
                <a:effectLst/>
                <a:latin typeface="Arial Unicode MS"/>
                <a:ea typeface="Monaco"/>
              </a:rPr>
              <a:t>, pearsonr(x, x </a:t>
            </a:r>
            <a:r>
              <a:rPr kumimoji="0" lang="zh-CN" altLang="zh-CN" sz="1600" b="1" i="0" u="none" strike="noStrike" cap="none" normalizeH="0" baseline="0" dirty="0" smtClean="0">
                <a:ln>
                  <a:noFill/>
                </a:ln>
                <a:solidFill>
                  <a:srgbClr val="006699"/>
                </a:solidFill>
                <a:effectLst/>
                <a:latin typeface="Arial Unicode MS"/>
                <a:ea typeface="Monaco"/>
              </a:rPr>
              <a:t>+</a:t>
            </a:r>
            <a:r>
              <a:rPr kumimoji="0" lang="zh-CN" altLang="zh-CN" sz="1600" b="0" i="0" u="none" strike="noStrike" cap="none" normalizeH="0" baseline="0" dirty="0" smtClean="0">
                <a:ln>
                  <a:noFill/>
                </a:ln>
                <a:solidFill>
                  <a:srgbClr val="333333"/>
                </a:solidFill>
                <a:effectLst/>
                <a:ea typeface="Monaco"/>
              </a:rPr>
              <a:t> </a:t>
            </a:r>
            <a:r>
              <a:rPr kumimoji="0" lang="zh-CN" altLang="zh-CN" sz="1600" b="0" i="0" u="none" strike="noStrike" cap="none" normalizeH="0" baseline="0" dirty="0" smtClean="0">
                <a:ln>
                  <a:noFill/>
                </a:ln>
                <a:solidFill>
                  <a:srgbClr val="000000"/>
                </a:solidFill>
                <a:effectLst/>
                <a:latin typeface="Arial Unicode MS"/>
                <a:ea typeface="Monaco"/>
              </a:rPr>
              <a:t>np.random.normal(</a:t>
            </a:r>
            <a:r>
              <a:rPr kumimoji="0" lang="zh-CN" altLang="zh-CN" sz="1600" b="0" i="0" u="none" strike="noStrike" cap="none" normalizeH="0" baseline="0" dirty="0" smtClean="0">
                <a:ln>
                  <a:noFill/>
                </a:ln>
                <a:solidFill>
                  <a:srgbClr val="009900"/>
                </a:solidFill>
                <a:effectLst/>
                <a:latin typeface="Arial Unicode MS"/>
                <a:ea typeface="Monaco"/>
              </a:rPr>
              <a:t>0</a:t>
            </a:r>
            <a:r>
              <a:rPr kumimoji="0" lang="zh-CN" altLang="zh-CN" sz="1600" b="0" i="0" u="none" strike="noStrike" cap="none" normalizeH="0" baseline="0" dirty="0" smtClean="0">
                <a:ln>
                  <a:noFill/>
                </a:ln>
                <a:solidFill>
                  <a:srgbClr val="000000"/>
                </a:solidFill>
                <a:effectLst/>
                <a:latin typeface="Arial Unicode MS"/>
                <a:ea typeface="Monaco"/>
              </a:rPr>
              <a:t>, </a:t>
            </a:r>
            <a:r>
              <a:rPr kumimoji="0" lang="zh-CN" altLang="zh-CN" sz="1600" b="0" i="0" u="none" strike="noStrike" cap="none" normalizeH="0" baseline="0" dirty="0" smtClean="0">
                <a:ln>
                  <a:noFill/>
                </a:ln>
                <a:solidFill>
                  <a:srgbClr val="009900"/>
                </a:solidFill>
                <a:effectLst/>
                <a:latin typeface="Arial Unicode MS"/>
                <a:ea typeface="Monaco"/>
              </a:rPr>
              <a:t>10</a:t>
            </a:r>
            <a:r>
              <a:rPr kumimoji="0" lang="zh-CN" altLang="zh-CN" sz="1600" b="0" i="0" u="none" strike="noStrike" cap="none" normalizeH="0" baseline="0" dirty="0" smtClean="0">
                <a:ln>
                  <a:noFill/>
                </a:ln>
                <a:solidFill>
                  <a:srgbClr val="000000"/>
                </a:solidFill>
                <a:effectLst/>
                <a:latin typeface="Arial Unicode MS"/>
                <a:ea typeface="Monaco"/>
              </a:rPr>
              <a:t>, size))</a:t>
            </a:r>
            <a:r>
              <a:rPr kumimoji="0" lang="en-US" altLang="zh-CN" sz="1600" b="0" i="0" u="none" strike="noStrike" cap="none" normalizeH="0" baseline="0" dirty="0" smtClean="0">
                <a:ln>
                  <a:noFill/>
                </a:ln>
                <a:solidFill>
                  <a:srgbClr val="000000"/>
                </a:solidFill>
                <a:effectLst/>
                <a:latin typeface="Arial Unicode MS"/>
                <a:ea typeface="Monaco"/>
              </a:rPr>
              <a:t>)</a:t>
            </a: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000000"/>
              </a:solidFill>
              <a:latin typeface="Arial Unicode MS"/>
            </a:endParaRPr>
          </a:p>
          <a:p>
            <a:pPr lvl="0"/>
            <a:r>
              <a:rPr lang="en-US" altLang="zh-CN" sz="1400" dirty="0"/>
              <a:t>Lower </a:t>
            </a:r>
            <a:r>
              <a:rPr lang="en-US" altLang="zh-CN" sz="1400" dirty="0" smtClean="0"/>
              <a:t> noise  (0.71824836862138386   ,  7.3240173129992273e-49)</a:t>
            </a:r>
            <a:r>
              <a:rPr lang="en-US" altLang="zh-CN" sz="1100" dirty="0"/>
              <a:t/>
            </a:r>
            <a:br>
              <a:rPr lang="en-US" altLang="zh-CN" sz="1100" dirty="0"/>
            </a:br>
            <a:r>
              <a:rPr lang="en-US" altLang="zh-CN" sz="1400" dirty="0"/>
              <a:t>Higher noise </a:t>
            </a:r>
            <a:r>
              <a:rPr lang="en-US" altLang="zh-CN" sz="1400" dirty="0" smtClean="0"/>
              <a:t> (0.057964292079338148 ,  0.31700993885324746</a:t>
            </a:r>
            <a:r>
              <a:rPr lang="en-US" altLang="zh-CN" sz="1400" dirty="0"/>
              <a:t>)</a:t>
            </a:r>
            <a:endParaRPr kumimoji="0" lang="zh-CN" altLang="zh-CN" sz="1100" b="0" i="0" u="none" strike="noStrike" cap="none" normalizeH="0" baseline="0" dirty="0" smtClean="0">
              <a:ln>
                <a:noFill/>
              </a:ln>
              <a:solidFill>
                <a:schemeClr val="tx1"/>
              </a:solidFill>
              <a:effectLst/>
            </a:endParaRPr>
          </a:p>
        </p:txBody>
      </p: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99410" y="1335501"/>
                <a:ext cx="9411855" cy="3293337"/>
              </a:xfrm>
              <a:prstGeom prst="rect">
                <a:avLst/>
              </a:prstGeom>
              <a:noFill/>
            </p:spPr>
            <p:txBody>
              <a:bodyPr wrap="square" rtlCol="0">
                <a:spAutoFit/>
              </a:bodyPr>
              <a:lstStyle/>
              <a:p>
                <a:pPr>
                  <a:lnSpc>
                    <a:spcPct val="150000"/>
                  </a:lnSpc>
                </a:pPr>
                <a:r>
                  <a:rPr lang="en-US" altLang="zh-CN" sz="2000" b="1" dirty="0" smtClean="0"/>
                  <a:t>Mutual information </a:t>
                </a:r>
                <a:endParaRPr lang="en-US" altLang="zh-CN" dirty="0" smtClean="0"/>
              </a:p>
              <a:p>
                <a:pPr>
                  <a:lnSpc>
                    <a:spcPct val="150000"/>
                  </a:lnSpc>
                </a:pPr>
                <a:r>
                  <a:rPr lang="zh-CN" altLang="en-US" dirty="0" smtClean="0"/>
                  <a:t>公式</a:t>
                </a:r>
                <a:r>
                  <a:rPr lang="zh-CN" altLang="en-US" dirty="0" smtClean="0"/>
                  <a:t>：</a:t>
                </a:r>
                <a14:m>
                  <m:oMath xmlns:m="http://schemas.openxmlformats.org/officeDocument/2006/math">
                    <m:r>
                      <a:rPr lang="en-US" altLang="zh-CN" i="1" dirty="0" smtClean="0">
                        <a:latin typeface="Cambria Math" panose="02040503050406030204" pitchFamily="18" charset="0"/>
                      </a:rPr>
                      <m:t>𝐼</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𝑌</m:t>
                    </m:r>
                    <m:r>
                      <a:rPr lang="en-US" altLang="zh-CN" i="1" dirty="0" smtClean="0">
                        <a:latin typeface="Cambria Math" panose="02040503050406030204" pitchFamily="18" charset="0"/>
                      </a:rPr>
                      <m:t>)=</m:t>
                    </m:r>
                    <m:nary>
                      <m:naryPr>
                        <m:chr m:val="∑"/>
                        <m:supHide m:val="on"/>
                        <m:ctrlPr>
                          <a:rPr lang="en-US" altLang="zh-CN"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𝑦</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𝑌</m:t>
                        </m:r>
                      </m:sub>
                      <m:sup/>
                      <m:e>
                        <m:nary>
                          <m:naryPr>
                            <m:chr m:val="∑"/>
                            <m:limLoc m:val="subSup"/>
                            <m:supHide m:val="on"/>
                            <m:ctrlPr>
                              <a:rPr lang="en-US" altLang="zh-CN" i="1" dirty="0" smtClean="0">
                                <a:latin typeface="Cambria Math" panose="02040503050406030204" pitchFamily="18" charset="0"/>
                              </a:rPr>
                            </m:ctrlPr>
                          </m:naryPr>
                          <m:sub>
                            <m:r>
                              <m:rPr>
                                <m:brk m:alnAt="9"/>
                              </m:rPr>
                              <a:rPr lang="en-US" altLang="zh-CN" b="0" i="1" dirty="0" smtClean="0">
                                <a:latin typeface="Cambria Math" panose="02040503050406030204" pitchFamily="18" charset="0"/>
                              </a:rPr>
                              <m:t>𝑥</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𝑋</m:t>
                            </m:r>
                          </m:sub>
                          <m:sup/>
                          <m:e>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r>
                                  <m:rPr>
                                    <m:sty m:val="p"/>
                                  </m:rPr>
                                  <a:rPr lang="en-US" altLang="zh-CN" i="1" dirty="0">
                                    <a:latin typeface="Cambria Math" panose="02040503050406030204" pitchFamily="18" charset="0"/>
                                  </a:rPr>
                                  <m:t>x</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𝑦</m:t>
                                </m:r>
                              </m:e>
                            </m:d>
                            <m:r>
                              <m:rPr>
                                <m:sty m:val="p"/>
                              </m:rPr>
                              <a:rPr lang="en-US" altLang="zh-CN" b="0" i="0" dirty="0" smtClean="0">
                                <a:latin typeface="Cambria Math" panose="02040503050406030204" pitchFamily="18" charset="0"/>
                              </a:rPr>
                              <m:t>log</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num>
                              <m:den>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den>
                            </m:f>
                            <m:r>
                              <a:rPr lang="en-US" altLang="zh-CN" b="0" i="1" dirty="0" smtClean="0">
                                <a:latin typeface="Cambria Math" panose="02040503050406030204" pitchFamily="18" charset="0"/>
                              </a:rPr>
                              <m:t>)</m:t>
                            </m:r>
                          </m:e>
                        </m:nary>
                      </m:e>
                    </m:nary>
                  </m:oMath>
                </a14:m>
                <a:endParaRPr lang="en-US" altLang="zh-CN" b="0" dirty="0" smtClean="0"/>
              </a:p>
              <a:p>
                <a:pPr>
                  <a:lnSpc>
                    <a:spcPct val="150000"/>
                  </a:lnSpc>
                </a:pPr>
                <a:r>
                  <a:rPr lang="zh-CN" altLang="en-US" dirty="0" smtClean="0"/>
                  <a:t>用于测量两个特征之间相互依赖</a:t>
                </a:r>
                <a:r>
                  <a:rPr lang="zh-CN" altLang="en-US" dirty="0" smtClean="0"/>
                  <a:t>关系，表示由</a:t>
                </a:r>
                <a14:m>
                  <m:oMath xmlns:m="http://schemas.openxmlformats.org/officeDocument/2006/math">
                    <m:r>
                      <a:rPr lang="en-US" altLang="zh-CN" i="1" dirty="0">
                        <a:latin typeface="Cambria Math" panose="02040503050406030204" pitchFamily="18" charset="0"/>
                      </a:rPr>
                      <m:t>𝑋</m:t>
                    </m:r>
                  </m:oMath>
                </a14:m>
                <a:r>
                  <a:rPr lang="zh-CN" altLang="en-US" dirty="0" smtClean="0"/>
                  <a:t>的引入使得</a:t>
                </a:r>
                <a14:m>
                  <m:oMath xmlns:m="http://schemas.openxmlformats.org/officeDocument/2006/math">
                    <m:r>
                      <a:rPr lang="en-US" altLang="zh-CN" i="1" dirty="0">
                        <a:latin typeface="Cambria Math" panose="02040503050406030204" pitchFamily="18" charset="0"/>
                      </a:rPr>
                      <m:t>𝑌</m:t>
                    </m:r>
                  </m:oMath>
                </a14:m>
                <a:r>
                  <a:rPr lang="zh-CN" altLang="en-US" dirty="0" smtClean="0"/>
                  <a:t>的不确定性减小的量</a:t>
                </a:r>
                <a:endParaRPr lang="en-US" altLang="zh-CN" dirty="0" smtClean="0"/>
              </a:p>
              <a:p>
                <a:pPr>
                  <a:lnSpc>
                    <a:spcPct val="150000"/>
                  </a:lnSpc>
                </a:pPr>
                <a:endParaRPr lang="en-US" altLang="zh-CN" dirty="0" smtClean="0"/>
              </a:p>
              <a:p>
                <a:pPr>
                  <a:lnSpc>
                    <a:spcPct val="150000"/>
                  </a:lnSpc>
                </a:pPr>
                <a:r>
                  <a:rPr lang="zh-CN" altLang="en-US" dirty="0" smtClean="0"/>
                  <a:t>评价： </a:t>
                </a:r>
                <a:r>
                  <a:rPr lang="en-US" altLang="zh-CN" dirty="0" smtClean="0"/>
                  <a:t>MI</a:t>
                </a:r>
                <a:r>
                  <a:rPr lang="zh-CN" altLang="en-US" dirty="0" smtClean="0"/>
                  <a:t>不能直接用来作为特征排序的依据</a:t>
                </a:r>
                <a:endParaRPr lang="en-US" altLang="zh-CN" dirty="0" smtClean="0"/>
              </a:p>
              <a:p>
                <a:pPr>
                  <a:lnSpc>
                    <a:spcPct val="150000"/>
                  </a:lnSpc>
                </a:pPr>
                <a:r>
                  <a:rPr lang="zh-CN" altLang="en-US" dirty="0" smtClean="0"/>
                  <a:t>（</a:t>
                </a:r>
                <a:r>
                  <a:rPr lang="en-US" altLang="zh-CN" dirty="0" smtClean="0"/>
                  <a:t>1</a:t>
                </a:r>
                <a:r>
                  <a:rPr lang="zh-CN" altLang="en-US" dirty="0" smtClean="0"/>
                  <a:t>）不同数据集的</a:t>
                </a:r>
                <a:r>
                  <a:rPr lang="en-US" altLang="zh-CN" dirty="0" smtClean="0"/>
                  <a:t>MI</a:t>
                </a:r>
                <a:r>
                  <a:rPr lang="zh-CN" altLang="en-US" dirty="0" smtClean="0"/>
                  <a:t>值不能</a:t>
                </a:r>
                <a:r>
                  <a:rPr lang="zh-CN" altLang="en-US" dirty="0" smtClean="0"/>
                  <a:t>直接比较，因为它没有归一化处理（映射到一个固定区间）；</a:t>
                </a:r>
                <a:endParaRPr lang="en-US" altLang="zh-CN" dirty="0" smtClean="0"/>
              </a:p>
              <a:p>
                <a:pPr>
                  <a:lnSpc>
                    <a:spcPct val="150000"/>
                  </a:lnSpc>
                </a:pPr>
                <a:r>
                  <a:rPr lang="zh-CN" altLang="en-US" dirty="0" smtClean="0"/>
                  <a:t>（</a:t>
                </a:r>
                <a:r>
                  <a:rPr lang="en-US" altLang="zh-CN" dirty="0" smtClean="0"/>
                  <a:t>2</a:t>
                </a:r>
                <a:r>
                  <a:rPr lang="zh-CN" altLang="en-US" dirty="0" smtClean="0"/>
                  <a:t>）它不适合对连续样本值，处理连续值就得装箱处理，</a:t>
                </a:r>
                <a:r>
                  <a:rPr lang="en-US" altLang="zh-CN" dirty="0" smtClean="0"/>
                  <a:t>MI</a:t>
                </a:r>
                <a:r>
                  <a:rPr lang="zh-CN" altLang="en-US" dirty="0" smtClean="0"/>
                  <a:t>值对装箱的处理还特别敏感；</a:t>
                </a:r>
                <a:endParaRPr lang="en-US" altLang="zh-CN" dirty="0"/>
              </a:p>
            </p:txBody>
          </p:sp>
        </mc:Choice>
        <mc:Fallback>
          <p:sp>
            <p:nvSpPr>
              <p:cNvPr id="2" name="文本框 1"/>
              <p:cNvSpPr txBox="1">
                <a:spLocks noRot="1" noChangeAspect="1" noMove="1" noResize="1" noEditPoints="1" noAdjustHandles="1" noChangeArrowheads="1" noChangeShapeType="1" noTextEdit="1"/>
              </p:cNvSpPr>
              <p:nvPr/>
            </p:nvSpPr>
            <p:spPr>
              <a:xfrm>
                <a:off x="899410" y="1335501"/>
                <a:ext cx="9411855" cy="3293337"/>
              </a:xfrm>
              <a:prstGeom prst="rect">
                <a:avLst/>
              </a:prstGeom>
              <a:blipFill>
                <a:blip r:embed="rId2"/>
                <a:stretch>
                  <a:fillRect l="-713" b="-741"/>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899410" y="89609"/>
            <a:ext cx="8219394" cy="954107"/>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Mutual information </a:t>
            </a:r>
            <a:r>
              <a:rPr lang="en-US" altLang="zh-CN" sz="2800" b="1" dirty="0" smtClean="0">
                <a:solidFill>
                  <a:srgbClr val="C00000"/>
                </a:solidFill>
                <a:effectLst>
                  <a:innerShdw blurRad="63500" dist="50800" dir="13500000">
                    <a:prstClr val="black">
                      <a:alpha val="50000"/>
                    </a:prstClr>
                  </a:innerShdw>
                </a:effectLst>
              </a:rPr>
              <a:t>&amp; </a:t>
            </a:r>
          </a:p>
          <a:p>
            <a:r>
              <a:rPr lang="en-US" altLang="zh-CN" sz="2800" b="1" dirty="0" smtClean="0">
                <a:solidFill>
                  <a:srgbClr val="C00000"/>
                </a:solidFill>
                <a:effectLst>
                  <a:innerShdw blurRad="63500" dist="50800" dir="13500000">
                    <a:prstClr val="black">
                      <a:alpha val="50000"/>
                    </a:prstClr>
                  </a:innerShdw>
                </a:effectLst>
              </a:rPr>
              <a:t>maximal </a:t>
            </a:r>
            <a:r>
              <a:rPr lang="en-US" altLang="zh-CN" sz="2800" b="1" dirty="0">
                <a:solidFill>
                  <a:srgbClr val="C00000"/>
                </a:solidFill>
                <a:effectLst>
                  <a:innerShdw blurRad="63500" dist="50800" dir="13500000">
                    <a:prstClr val="black">
                      <a:alpha val="50000"/>
                    </a:prstClr>
                  </a:innerShdw>
                </a:effectLst>
              </a:rPr>
              <a:t>information coefficient (MIC)</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899410" y="1335501"/>
                <a:ext cx="9411855" cy="4188967"/>
              </a:xfrm>
              <a:prstGeom prst="rect">
                <a:avLst/>
              </a:prstGeom>
              <a:noFill/>
            </p:spPr>
            <p:txBody>
              <a:bodyPr wrap="square" rtlCol="0">
                <a:spAutoFit/>
              </a:bodyPr>
              <a:lstStyle/>
              <a:p>
                <a:pPr>
                  <a:lnSpc>
                    <a:spcPct val="150000"/>
                  </a:lnSpc>
                </a:pPr>
                <a:r>
                  <a:rPr lang="en-US" altLang="zh-CN" sz="2000" b="1" dirty="0" smtClean="0"/>
                  <a:t>maximal information coefficient (MIC)</a:t>
                </a:r>
              </a:p>
              <a:p>
                <a:pPr>
                  <a:lnSpc>
                    <a:spcPct val="150000"/>
                  </a:lnSpc>
                </a:pPr>
                <a:r>
                  <a:rPr lang="zh-CN" altLang="en-US" dirty="0" smtClean="0"/>
                  <a:t>公式：</a:t>
                </a:r>
                <a14:m>
                  <m:oMath xmlns:m="http://schemas.openxmlformats.org/officeDocument/2006/math">
                    <m:r>
                      <a:rPr lang="en-US" altLang="zh-CN" b="0" i="1" smtClean="0">
                        <a:latin typeface="Cambria Math" panose="02040503050406030204" pitchFamily="18" charset="0"/>
                      </a:rPr>
                      <m:t>𝑀𝐼𝐶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𝑥</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𝑥</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r>
                          <a:rPr lang="en-US" altLang="zh-CN" i="1">
                            <a:latin typeface="Cambria Math" panose="02040503050406030204" pitchFamily="18" charset="0"/>
                          </a:rPr>
                          <m:t>&lt;</m:t>
                        </m:r>
                        <m:r>
                          <a:rPr lang="en-US" altLang="zh-CN" i="1">
                            <a:latin typeface="Cambria Math" panose="02040503050406030204" pitchFamily="18" charset="0"/>
                          </a:rPr>
                          <m:t>𝑏</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sub>
                    </m:sSub>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r>
                          <a:rPr lang="en-US" altLang="zh-CN" b="0" i="1" smtClean="0">
                            <a:latin typeface="Cambria Math" panose="02040503050406030204" pitchFamily="18" charset="0"/>
                          </a:rPr>
                          <m:t>)</m:t>
                        </m:r>
                      </m:num>
                      <m:den>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r>
                          <a:rPr lang="en-US" altLang="zh-CN" b="0" i="1" smtClean="0">
                            <a:latin typeface="Cambria Math" panose="02040503050406030204" pitchFamily="18" charset="0"/>
                          </a:rPr>
                          <m:t>))</m:t>
                        </m:r>
                      </m:den>
                    </m:f>
                  </m:oMath>
                </a14:m>
                <a:endParaRPr lang="en-US" altLang="zh-CN" dirty="0" smtClean="0"/>
              </a:p>
              <a:p>
                <a:pPr>
                  <a:lnSpc>
                    <a:spcPct val="150000"/>
                  </a:lnSpc>
                </a:pPr>
                <a:r>
                  <a:rPr lang="zh-CN" altLang="en-US" dirty="0" smtClean="0"/>
                  <a:t>案例：</a:t>
                </a:r>
                <a:endParaRPr lang="en-US" altLang="zh-CN" b="0" dirty="0" smtClean="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评价： 最大互信息系数是解决互信息系数的缺点而生的。它寻找最大互信息值并将其映射到</a:t>
                </a:r>
                <a:r>
                  <a:rPr lang="en-US" altLang="zh-CN" dirty="0" smtClean="0"/>
                  <a:t>[0, 1]</a:t>
                </a:r>
                <a:r>
                  <a:rPr lang="zh-CN" altLang="en-US" dirty="0" smtClean="0"/>
                  <a:t>区间内。适用线性和非线性的情况，</a:t>
                </a:r>
                <a:r>
                  <a:rPr lang="en-US" altLang="zh-CN" dirty="0" smtClean="0"/>
                  <a:t>MIC</a:t>
                </a:r>
                <a:r>
                  <a:rPr lang="zh-CN" altLang="en-US" dirty="0" smtClean="0"/>
                  <a:t>值可以用作特征重要性排序。</a:t>
                </a:r>
                <a:endParaRPr lang="en-US" altLang="zh-CN" dirty="0"/>
              </a:p>
            </p:txBody>
          </p:sp>
        </mc:Choice>
        <mc:Fallback>
          <p:sp>
            <p:nvSpPr>
              <p:cNvPr id="2" name="文本框 1"/>
              <p:cNvSpPr txBox="1">
                <a:spLocks noRot="1" noChangeAspect="1" noMove="1" noResize="1" noEditPoints="1" noAdjustHandles="1" noChangeArrowheads="1" noChangeShapeType="1" noTextEdit="1"/>
              </p:cNvSpPr>
              <p:nvPr/>
            </p:nvSpPr>
            <p:spPr>
              <a:xfrm>
                <a:off x="899410" y="1335501"/>
                <a:ext cx="9411855" cy="4188967"/>
              </a:xfrm>
              <a:prstGeom prst="rect">
                <a:avLst/>
              </a:prstGeom>
              <a:blipFill>
                <a:blip r:embed="rId2"/>
                <a:stretch>
                  <a:fillRect l="-713" r="-518" b="-437"/>
                </a:stretch>
              </a:blipFill>
            </p:spPr>
            <p:txBody>
              <a:bodyPr/>
              <a:lstStyle/>
              <a:p>
                <a:r>
                  <a:rPr lang="zh-CN" altLang="en-US">
                    <a:noFill/>
                  </a:rPr>
                  <a:t> </a:t>
                </a:r>
              </a:p>
            </p:txBody>
          </p:sp>
        </mc:Fallback>
      </mc:AlternateContent>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899410" y="89609"/>
            <a:ext cx="7526666" cy="954107"/>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Mutual information &amp; </a:t>
            </a:r>
          </a:p>
          <a:p>
            <a:r>
              <a:rPr lang="en-US" altLang="zh-CN" sz="2800" b="1" dirty="0">
                <a:solidFill>
                  <a:srgbClr val="C00000"/>
                </a:solidFill>
                <a:effectLst>
                  <a:innerShdw blurRad="63500" dist="50800" dir="13500000">
                    <a:prstClr val="black">
                      <a:alpha val="50000"/>
                    </a:prstClr>
                  </a:innerShdw>
                </a:effectLst>
              </a:rPr>
              <a:t>maximal information coefficient (MIC)</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743075" y="2742853"/>
            <a:ext cx="8258176"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006699"/>
                </a:solidFill>
                <a:effectLst/>
                <a:latin typeface="Arial Unicode MS"/>
                <a:ea typeface="Monaco"/>
              </a:rPr>
              <a:t>from</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minepy </a:t>
            </a:r>
            <a:r>
              <a:rPr kumimoji="0" lang="zh-CN" altLang="zh-CN" sz="1400" b="1" i="0" u="none" strike="noStrike" cap="none" normalizeH="0" baseline="0" dirty="0" smtClean="0">
                <a:ln>
                  <a:noFill/>
                </a:ln>
                <a:solidFill>
                  <a:srgbClr val="006699"/>
                </a:solidFill>
                <a:effectLst/>
                <a:latin typeface="Arial Unicode MS"/>
                <a:ea typeface="Monaco"/>
              </a:rPr>
              <a:t>import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MINE</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rial Unicode MS"/>
                <a:ea typeface="Monaco"/>
              </a:rPr>
              <a:t>m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MINE()</a:t>
            </a:r>
            <a:endParaRPr kumimoji="0" lang="en-US" altLang="zh-CN" sz="1400" b="0" i="0" u="none" strike="noStrike" cap="none" normalizeH="0" baseline="0" dirty="0" smtClean="0">
              <a:ln>
                <a:noFill/>
              </a:ln>
              <a:solidFill>
                <a:srgbClr val="000000"/>
              </a:solidFill>
              <a:effectLst/>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rial Unicode MS"/>
                <a:ea typeface="Monaco"/>
              </a:rPr>
              <a:t>x </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np.random.uniform(</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1</a:t>
            </a:r>
            <a:r>
              <a:rPr kumimoji="0" lang="zh-CN" altLang="zh-CN" sz="1400" b="0" i="0" u="none" strike="noStrike" cap="none" normalizeH="0" baseline="0" dirty="0" smtClean="0">
                <a:ln>
                  <a:noFill/>
                </a:ln>
                <a:solidFill>
                  <a:srgbClr val="000000"/>
                </a:solidFill>
                <a:effectLst/>
                <a:latin typeface="Arial Unicode MS"/>
                <a:ea typeface="Monaco"/>
              </a:rPr>
              <a:t>, </a:t>
            </a:r>
            <a:r>
              <a:rPr kumimoji="0" lang="zh-CN" altLang="zh-CN" sz="1400" b="0" i="0" u="none" strike="noStrike" cap="none" normalizeH="0" baseline="0" dirty="0" smtClean="0">
                <a:ln>
                  <a:noFill/>
                </a:ln>
                <a:solidFill>
                  <a:srgbClr val="009900"/>
                </a:solidFill>
                <a:effectLst/>
                <a:latin typeface="Arial Unicode MS"/>
                <a:ea typeface="Monaco"/>
              </a:rPr>
              <a:t>10000</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rial Unicode MS"/>
                <a:ea typeface="Monaco"/>
              </a:rPr>
              <a:t>m.compute_score(x, x</a:t>
            </a:r>
            <a:r>
              <a:rPr kumimoji="0" lang="zh-CN" altLang="zh-CN" sz="1400" b="1" i="0" u="none" strike="noStrike" cap="none" normalizeH="0" baseline="0" dirty="0" smtClean="0">
                <a:ln>
                  <a:noFill/>
                </a:ln>
                <a:solidFill>
                  <a:srgbClr val="006699"/>
                </a:solidFill>
                <a:effectLst/>
                <a:latin typeface="Arial Unicode MS"/>
                <a:ea typeface="Monaco"/>
              </a:rPr>
              <a:t>**</a:t>
            </a:r>
            <a:r>
              <a:rPr kumimoji="0" lang="zh-CN" altLang="zh-CN" sz="1400" b="0" i="0" u="none" strike="noStrike" cap="none" normalizeH="0" baseline="0" dirty="0" smtClean="0">
                <a:ln>
                  <a:noFill/>
                </a:ln>
                <a:solidFill>
                  <a:srgbClr val="009900"/>
                </a:solidFill>
                <a:effectLst/>
                <a:latin typeface="Arial Unicode MS"/>
                <a:ea typeface="Monaco"/>
              </a:rPr>
              <a:t>2</a:t>
            </a:r>
            <a:r>
              <a:rPr kumimoji="0" lang="zh-CN" altLang="zh-CN" sz="1400" b="0" i="0" u="none" strike="noStrike" cap="none" normalizeH="0" baseline="0" dirty="0" smtClean="0">
                <a:ln>
                  <a:noFill/>
                </a:ln>
                <a:solidFill>
                  <a:srgbClr val="000000"/>
                </a:solidFill>
                <a:effectLst/>
                <a:latin typeface="Arial Unicode MS"/>
                <a:ea typeface="Monaco"/>
              </a:rPr>
              <a:t>)</a:t>
            </a:r>
            <a:endParaRPr kumimoji="0" lang="zh-CN" altLang="zh-CN" sz="1100" b="0" i="0" u="none" strike="noStrike" cap="none" normalizeH="0" baseline="0" dirty="0" smtClean="0">
              <a:ln>
                <a:noFill/>
              </a:ln>
              <a:solidFill>
                <a:schemeClr val="tx1"/>
              </a:solidFill>
              <a:effectLst/>
            </a:endParaRPr>
          </a:p>
          <a:p>
            <a:pPr lvl="0"/>
            <a:r>
              <a:rPr kumimoji="0" lang="zh-CN" altLang="zh-CN" sz="1400" b="0" i="0" u="none" strike="noStrike" cap="none" normalizeH="0" baseline="0" dirty="0" smtClean="0">
                <a:ln>
                  <a:noFill/>
                </a:ln>
                <a:solidFill>
                  <a:srgbClr val="FF1493"/>
                </a:solidFill>
                <a:effectLst/>
                <a:latin typeface="Arial Unicode MS"/>
                <a:ea typeface="Monaco"/>
              </a:rPr>
              <a:t>print</a:t>
            </a:r>
            <a:r>
              <a:rPr lang="zh-CN" altLang="zh-CN" sz="1400" dirty="0" smtClean="0">
                <a:solidFill>
                  <a:srgbClr val="000000"/>
                </a:solidFill>
                <a:latin typeface="Arial Unicode MS"/>
                <a:ea typeface="Monaco"/>
              </a:rPr>
              <a:t>(</a:t>
            </a:r>
            <a:r>
              <a:rPr kumimoji="0" lang="zh-CN" altLang="zh-CN" sz="1400" b="0" i="0" u="none" strike="noStrike" cap="none" normalizeH="0" baseline="0" dirty="0" smtClean="0">
                <a:ln>
                  <a:noFill/>
                </a:ln>
                <a:solidFill>
                  <a:srgbClr val="333333"/>
                </a:solidFill>
                <a:effectLst/>
                <a:ea typeface="Monaco"/>
              </a:rPr>
              <a:t> </a:t>
            </a:r>
            <a:r>
              <a:rPr kumimoji="0" lang="zh-CN" altLang="zh-CN" sz="1400" b="0" i="0" u="none" strike="noStrike" cap="none" normalizeH="0" baseline="0" dirty="0" smtClean="0">
                <a:ln>
                  <a:noFill/>
                </a:ln>
                <a:solidFill>
                  <a:srgbClr val="000000"/>
                </a:solidFill>
                <a:effectLst/>
                <a:latin typeface="Arial Unicode MS"/>
                <a:ea typeface="Monaco"/>
              </a:rPr>
              <a:t>m.mic()</a:t>
            </a:r>
            <a:r>
              <a:rPr lang="zh-CN" altLang="zh-CN" sz="1400" dirty="0" smtClean="0">
                <a:solidFill>
                  <a:srgbClr val="000000"/>
                </a:solidFill>
                <a:latin typeface="Arial Unicode MS"/>
                <a:ea typeface="Monaco"/>
              </a:rPr>
              <a:t>)</a:t>
            </a:r>
            <a:endParaRPr kumimoji="0" lang="zh-CN" altLang="zh-CN" sz="14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1390" y="1105629"/>
            <a:ext cx="5822231" cy="2839239"/>
          </a:xfrm>
          <a:prstGeom prst="rect">
            <a:avLst/>
          </a:prstGeom>
          <a:noFill/>
        </p:spPr>
        <p:txBody>
          <a:bodyPr wrap="square" rtlCol="0">
            <a:spAutoFit/>
          </a:bodyPr>
          <a:lstStyle/>
          <a:p>
            <a:pPr>
              <a:lnSpc>
                <a:spcPct val="150000"/>
              </a:lnSpc>
            </a:pPr>
            <a:r>
              <a:rPr lang="en-US" altLang="zh-CN" sz="2000" b="1" dirty="0" smtClean="0"/>
              <a:t>maximal information coefficient (MIC)</a:t>
            </a:r>
            <a:r>
              <a:rPr lang="zh-CN" altLang="en-US" sz="2000" b="1" dirty="0" smtClean="0"/>
              <a:t>实例</a:t>
            </a:r>
            <a:endParaRPr lang="en-US" altLang="zh-CN" sz="800" b="1" dirty="0"/>
          </a:p>
          <a:p>
            <a:pPr>
              <a:lnSpc>
                <a:spcPct val="150000"/>
              </a:lnSpc>
            </a:pPr>
            <a:endParaRPr lang="en-US" altLang="zh-CN" sz="300" b="1" dirty="0" smtClean="0"/>
          </a:p>
          <a:p>
            <a:pPr>
              <a:lnSpc>
                <a:spcPct val="150000"/>
              </a:lnSpc>
            </a:pPr>
            <a:r>
              <a:rPr lang="zh-CN" altLang="en-US" sz="1200" dirty="0" smtClean="0"/>
              <a:t>        给定</a:t>
            </a:r>
            <a:r>
              <a:rPr lang="zh-CN" altLang="en-US" sz="1200" dirty="0"/>
              <a:t>了某个网格化方案</a:t>
            </a:r>
            <a:r>
              <a:rPr lang="zh-CN" altLang="en-US" sz="1200" dirty="0" smtClean="0"/>
              <a:t>后</a:t>
            </a:r>
            <a:r>
              <a:rPr lang="zh-CN" altLang="en-US" sz="1200" dirty="0"/>
              <a:t>，</a:t>
            </a:r>
            <a:r>
              <a:rPr lang="zh-CN" altLang="en-US" sz="1200" dirty="0" smtClean="0"/>
              <a:t>这里</a:t>
            </a:r>
            <a:r>
              <a:rPr lang="zh-CN" altLang="en-US" sz="1200" dirty="0"/>
              <a:t>以上图中红色的网格化方案为例进行说明。红色网格化方案将所有数据点分为四个区域：左上，右上，左下，右下。每个区域对应的数据点数量为</a:t>
            </a:r>
            <a:r>
              <a:rPr lang="en-US" altLang="zh-CN" sz="1200" dirty="0"/>
              <a:t>1</a:t>
            </a:r>
            <a:r>
              <a:rPr lang="zh-CN" altLang="en-US" sz="1200" dirty="0"/>
              <a:t>，</a:t>
            </a:r>
            <a:r>
              <a:rPr lang="en-US" altLang="zh-CN" sz="1200" dirty="0"/>
              <a:t>4</a:t>
            </a:r>
            <a:r>
              <a:rPr lang="zh-CN" altLang="en-US" sz="1200" dirty="0"/>
              <a:t>，</a:t>
            </a:r>
            <a:r>
              <a:rPr lang="en-US" altLang="zh-CN" sz="1200" dirty="0"/>
              <a:t>4</a:t>
            </a:r>
            <a:r>
              <a:rPr lang="zh-CN" altLang="en-US" sz="1200" dirty="0"/>
              <a:t>，</a:t>
            </a:r>
            <a:r>
              <a:rPr lang="en-US" altLang="zh-CN" sz="1200" dirty="0"/>
              <a:t>1</a:t>
            </a:r>
            <a:r>
              <a:rPr lang="zh-CN" altLang="en-US" sz="1200" dirty="0"/>
              <a:t>。将数据点数归一化得到四个区域的数据点频率，分别为</a:t>
            </a:r>
            <a:r>
              <a:rPr lang="en-US" altLang="zh-CN" sz="1200" dirty="0"/>
              <a:t>0.1</a:t>
            </a:r>
            <a:r>
              <a:rPr lang="zh-CN" altLang="en-US" sz="1200" dirty="0"/>
              <a:t>，</a:t>
            </a:r>
            <a:r>
              <a:rPr lang="en-US" altLang="zh-CN" sz="1200" dirty="0"/>
              <a:t>0.4</a:t>
            </a:r>
            <a:r>
              <a:rPr lang="zh-CN" altLang="en-US" sz="1200" dirty="0"/>
              <a:t>，</a:t>
            </a:r>
            <a:r>
              <a:rPr lang="en-US" altLang="zh-CN" sz="1200" dirty="0"/>
              <a:t>0.4</a:t>
            </a:r>
            <a:r>
              <a:rPr lang="zh-CN" altLang="en-US" sz="1200" dirty="0"/>
              <a:t>，</a:t>
            </a:r>
            <a:r>
              <a:rPr lang="en-US" altLang="zh-CN" sz="1200" dirty="0"/>
              <a:t>0.1</a:t>
            </a:r>
            <a:r>
              <a:rPr lang="zh-CN" altLang="en-US" sz="1200" dirty="0"/>
              <a:t>。也就是说，此时，</a:t>
            </a:r>
            <a:r>
              <a:rPr lang="en-US" altLang="zh-CN" sz="1200" dirty="0"/>
              <a:t>X</a:t>
            </a:r>
            <a:r>
              <a:rPr lang="zh-CN" altLang="en-US" sz="1200" dirty="0"/>
              <a:t>有两种取值：左和右，</a:t>
            </a:r>
            <a:r>
              <a:rPr lang="en-US" altLang="zh-CN" sz="1200" dirty="0"/>
              <a:t>Y</a:t>
            </a:r>
            <a:r>
              <a:rPr lang="zh-CN" altLang="en-US" sz="1200" dirty="0"/>
              <a:t>有两种取值：上和下</a:t>
            </a:r>
            <a:r>
              <a:rPr lang="zh-CN" altLang="en-US" sz="1200" dirty="0" smtClean="0"/>
              <a:t>。</a:t>
            </a:r>
            <a:endParaRPr lang="en-US" altLang="zh-CN" sz="1200" dirty="0" smtClean="0"/>
          </a:p>
          <a:p>
            <a:pPr>
              <a:lnSpc>
                <a:spcPct val="150000"/>
              </a:lnSpc>
            </a:pPr>
            <a:r>
              <a:rPr lang="en-US" altLang="zh-CN" sz="1200" dirty="0"/>
              <a:t> </a:t>
            </a:r>
            <a:r>
              <a:rPr lang="en-US" altLang="zh-CN" sz="1200" dirty="0" smtClean="0"/>
              <a:t>       P(X</a:t>
            </a:r>
            <a:r>
              <a:rPr lang="en-US" altLang="zh-CN" sz="1200" dirty="0"/>
              <a:t>=</a:t>
            </a:r>
            <a:r>
              <a:rPr lang="zh-CN" altLang="en-US" sz="1200" dirty="0"/>
              <a:t>左</a:t>
            </a:r>
            <a:r>
              <a:rPr lang="en-US" altLang="zh-CN" sz="1200" dirty="0"/>
              <a:t>,Y=</a:t>
            </a:r>
            <a:r>
              <a:rPr lang="zh-CN" altLang="en-US" sz="1200" dirty="0"/>
              <a:t>上</a:t>
            </a:r>
            <a:r>
              <a:rPr lang="en-US" altLang="zh-CN" sz="1200" dirty="0"/>
              <a:t>)=0.1</a:t>
            </a:r>
            <a:r>
              <a:rPr lang="zh-CN" altLang="en-US" sz="1200" dirty="0"/>
              <a:t>，</a:t>
            </a:r>
            <a:r>
              <a:rPr lang="en-US" altLang="zh-CN" sz="1200" dirty="0"/>
              <a:t>P(X=</a:t>
            </a:r>
            <a:r>
              <a:rPr lang="zh-CN" altLang="en-US" sz="1200" dirty="0"/>
              <a:t>右</a:t>
            </a:r>
            <a:r>
              <a:rPr lang="en-US" altLang="zh-CN" sz="1200" dirty="0"/>
              <a:t>,Y=</a:t>
            </a:r>
            <a:r>
              <a:rPr lang="zh-CN" altLang="en-US" sz="1200" dirty="0"/>
              <a:t>上</a:t>
            </a:r>
            <a:r>
              <a:rPr lang="en-US" altLang="zh-CN" sz="1200" dirty="0"/>
              <a:t>)=0.4</a:t>
            </a:r>
            <a:r>
              <a:rPr lang="zh-CN" altLang="en-US" sz="1200" dirty="0"/>
              <a:t>，</a:t>
            </a:r>
            <a:r>
              <a:rPr lang="en-US" altLang="zh-CN" sz="1200" dirty="0"/>
              <a:t>P(X=</a:t>
            </a:r>
            <a:r>
              <a:rPr lang="zh-CN" altLang="en-US" sz="1200" dirty="0"/>
              <a:t>左</a:t>
            </a:r>
            <a:r>
              <a:rPr lang="en-US" altLang="zh-CN" sz="1200" dirty="0"/>
              <a:t>,Y=</a:t>
            </a:r>
            <a:r>
              <a:rPr lang="zh-CN" altLang="en-US" sz="1200" dirty="0"/>
              <a:t>下</a:t>
            </a:r>
            <a:r>
              <a:rPr lang="en-US" altLang="zh-CN" sz="1200" dirty="0"/>
              <a:t>)=0.4</a:t>
            </a:r>
            <a:r>
              <a:rPr lang="zh-CN" altLang="en-US" sz="1200" dirty="0"/>
              <a:t>，</a:t>
            </a:r>
            <a:r>
              <a:rPr lang="en-US" altLang="zh-CN" sz="1200" dirty="0"/>
              <a:t>P(X=</a:t>
            </a:r>
            <a:r>
              <a:rPr lang="zh-CN" altLang="en-US" sz="1200" dirty="0"/>
              <a:t>右</a:t>
            </a:r>
            <a:r>
              <a:rPr lang="en-US" altLang="zh-CN" sz="1200" dirty="0"/>
              <a:t>,Y=</a:t>
            </a:r>
            <a:r>
              <a:rPr lang="zh-CN" altLang="en-US" sz="1200" dirty="0"/>
              <a:t>下</a:t>
            </a:r>
            <a:r>
              <a:rPr lang="en-US" altLang="zh-CN" sz="1200" dirty="0"/>
              <a:t>)=0.1</a:t>
            </a:r>
            <a:r>
              <a:rPr lang="zh-CN" altLang="en-US" sz="1200" dirty="0"/>
              <a:t>。并且，</a:t>
            </a:r>
            <a:r>
              <a:rPr lang="en-US" altLang="zh-CN" sz="1200" dirty="0"/>
              <a:t>P(X=</a:t>
            </a:r>
            <a:r>
              <a:rPr lang="zh-CN" altLang="en-US" sz="1200" dirty="0"/>
              <a:t>左</a:t>
            </a:r>
            <a:r>
              <a:rPr lang="en-US" altLang="zh-CN" sz="1200" dirty="0"/>
              <a:t>)=0.5</a:t>
            </a:r>
            <a:r>
              <a:rPr lang="zh-CN" altLang="en-US" sz="1200" dirty="0"/>
              <a:t>，</a:t>
            </a:r>
            <a:r>
              <a:rPr lang="en-US" altLang="zh-CN" sz="1200" dirty="0"/>
              <a:t>P(X=</a:t>
            </a:r>
            <a:r>
              <a:rPr lang="zh-CN" altLang="en-US" sz="1200" dirty="0"/>
              <a:t>右</a:t>
            </a:r>
            <a:r>
              <a:rPr lang="en-US" altLang="zh-CN" sz="1200" dirty="0"/>
              <a:t>)=0.5</a:t>
            </a:r>
            <a:r>
              <a:rPr lang="zh-CN" altLang="en-US" sz="1200" dirty="0"/>
              <a:t>，</a:t>
            </a:r>
            <a:r>
              <a:rPr lang="en-US" altLang="zh-CN" sz="1200" dirty="0"/>
              <a:t>P(Y=</a:t>
            </a:r>
            <a:r>
              <a:rPr lang="zh-CN" altLang="en-US" sz="1200" dirty="0"/>
              <a:t>上</a:t>
            </a:r>
            <a:r>
              <a:rPr lang="en-US" altLang="zh-CN" sz="1200" dirty="0"/>
              <a:t>)=0.5</a:t>
            </a:r>
            <a:r>
              <a:rPr lang="zh-CN" altLang="en-US" sz="1200" dirty="0"/>
              <a:t>，</a:t>
            </a:r>
            <a:r>
              <a:rPr lang="en-US" altLang="zh-CN" sz="1200" dirty="0"/>
              <a:t>P(Y=</a:t>
            </a:r>
            <a:r>
              <a:rPr lang="zh-CN" altLang="en-US" sz="1200" dirty="0"/>
              <a:t>下</a:t>
            </a:r>
            <a:r>
              <a:rPr lang="en-US" altLang="zh-CN" sz="1200" dirty="0"/>
              <a:t>)=</a:t>
            </a:r>
            <a:r>
              <a:rPr lang="en-US" altLang="zh-CN" sz="1200" dirty="0" smtClean="0"/>
              <a:t>0.5</a:t>
            </a:r>
            <a:r>
              <a:rPr lang="zh-CN" altLang="en-US" sz="1200" dirty="0" smtClean="0"/>
              <a:t>。</a:t>
            </a:r>
            <a:endParaRPr lang="en-US" altLang="zh-CN" sz="1200" dirty="0" smtClean="0"/>
          </a:p>
          <a:p>
            <a:pPr>
              <a:lnSpc>
                <a:spcPct val="150000"/>
              </a:lnSpc>
            </a:pPr>
            <a:endParaRPr lang="en-US" altLang="zh-CN" sz="1200" b="1" dirty="0" smtClean="0"/>
          </a:p>
        </p:txBody>
      </p:sp>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899410" y="89609"/>
            <a:ext cx="7526666" cy="954107"/>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Mutual information &amp; </a:t>
            </a:r>
          </a:p>
          <a:p>
            <a:r>
              <a:rPr lang="en-US" altLang="zh-CN" sz="2800" b="1" dirty="0">
                <a:solidFill>
                  <a:srgbClr val="C00000"/>
                </a:solidFill>
                <a:effectLst>
                  <a:innerShdw blurRad="63500" dist="50800" dir="13500000">
                    <a:prstClr val="black">
                      <a:alpha val="50000"/>
                    </a:prstClr>
                  </a:innerShdw>
                </a:effectLst>
              </a:rPr>
              <a:t>maximal information coefficient (MIC)</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5122"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862" y="1913851"/>
            <a:ext cx="4804936" cy="366078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32" y="3695464"/>
            <a:ext cx="5065069" cy="240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902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410" y="1335501"/>
            <a:ext cx="9411855" cy="2585323"/>
          </a:xfrm>
          <a:prstGeom prst="rect">
            <a:avLst/>
          </a:prstGeom>
          <a:noFill/>
        </p:spPr>
        <p:txBody>
          <a:bodyPr wrap="square" rtlCol="0">
            <a:spAutoFit/>
          </a:bodyPr>
          <a:lstStyle/>
          <a:p>
            <a:pPr>
              <a:lnSpc>
                <a:spcPct val="150000"/>
              </a:lnSpc>
            </a:pPr>
            <a:r>
              <a:rPr lang="zh-CN" altLang="en-US" dirty="0" smtClean="0"/>
              <a:t>距离系数也是一种比较鲁棒的相关性估计方法。</a:t>
            </a:r>
            <a:r>
              <a:rPr lang="zh-CN" altLang="en-US" dirty="0" smtClean="0"/>
              <a:t>解决</a:t>
            </a:r>
            <a:r>
              <a:rPr lang="en-US" altLang="zh-CN" dirty="0" smtClean="0"/>
              <a:t>Pearson</a:t>
            </a:r>
            <a:r>
              <a:rPr lang="zh-CN" altLang="en-US" dirty="0" smtClean="0"/>
              <a:t>相关系数</a:t>
            </a:r>
            <a:r>
              <a:rPr lang="zh-CN" altLang="en-US" dirty="0" smtClean="0"/>
              <a:t>不能衡量非线性关系的缺点。</a:t>
            </a:r>
            <a:endParaRPr lang="en-US" altLang="zh-CN" dirty="0" smtClean="0"/>
          </a:p>
          <a:p>
            <a:pPr>
              <a:lnSpc>
                <a:spcPct val="150000"/>
              </a:lnSpc>
            </a:pPr>
            <a:r>
              <a:rPr lang="zh-CN" altLang="en-US" dirty="0" smtClean="0"/>
              <a:t>（此处省略）</a:t>
            </a:r>
            <a:endParaRPr lang="en-US" altLang="zh-CN" dirty="0" smtClean="0"/>
          </a:p>
          <a:p>
            <a:pPr>
              <a:lnSpc>
                <a:spcPct val="150000"/>
              </a:lnSpc>
            </a:pPr>
            <a:endParaRPr lang="en-US" altLang="zh-CN" dirty="0"/>
          </a:p>
          <a:p>
            <a:pPr>
              <a:lnSpc>
                <a:spcPct val="150000"/>
              </a:lnSpc>
            </a:pPr>
            <a:r>
              <a:rPr lang="zh-CN" altLang="en-US" b="1" dirty="0" smtClean="0"/>
              <a:t>在数据集的特征多呈现出线性关系的时候还是比较推荐</a:t>
            </a:r>
            <a:r>
              <a:rPr lang="zh-CN" altLang="en-US" b="1" dirty="0" smtClean="0"/>
              <a:t>使用</a:t>
            </a:r>
            <a:r>
              <a:rPr lang="en-US" altLang="zh-CN" b="1" dirty="0" smtClean="0"/>
              <a:t>Pearson</a:t>
            </a:r>
            <a:r>
              <a:rPr lang="zh-CN" altLang="en-US" b="1" dirty="0" smtClean="0"/>
              <a:t>相关系数的：一来是简单有效，二来它还能保留正负相关的信息。</a:t>
            </a:r>
            <a:endParaRPr lang="en-US" altLang="zh-CN" b="1" dirty="0"/>
          </a:p>
        </p:txBody>
      </p:sp>
      <p:cxnSp>
        <p:nvCxnSpPr>
          <p:cNvPr id="5" name="直接连接符 4"/>
          <p:cNvCxnSpPr/>
          <p:nvPr/>
        </p:nvCxnSpPr>
        <p:spPr>
          <a:xfrm>
            <a:off x="583894" y="1067426"/>
            <a:ext cx="11027884" cy="0"/>
          </a:xfrm>
          <a:prstGeom prst="line">
            <a:avLst/>
          </a:prstGeom>
          <a:ln w="28575">
            <a:solidFill>
              <a:srgbClr val="CC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719528" y="174335"/>
            <a:ext cx="179882" cy="694785"/>
          </a:xfrm>
          <a:prstGeom prst="rect">
            <a:avLst/>
          </a:prstGeom>
          <a:solidFill>
            <a:srgbClr val="C00000"/>
          </a:solidFill>
          <a:ln>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24357" y="14166"/>
            <a:ext cx="2097405" cy="1005840"/>
          </a:xfrm>
          <a:prstGeom prst="rect">
            <a:avLst/>
          </a:prstGeom>
          <a:noFill/>
          <a:effectLst>
            <a:reflection blurRad="6350" stA="52000" endA="300" endPos="35000" dir="5400000" sy="-100000" algn="bl" rotWithShape="0"/>
            <a:softEdge rad="63500"/>
          </a:effectLst>
        </p:spPr>
        <p:txBody>
          <a:bodyPr wrap="none" lIns="91440" tIns="45720" rIns="91440" bIns="45720">
            <a:spAutoFit/>
          </a:bodyPr>
          <a:lstStyle/>
          <a:p>
            <a:pPr algn="ctr"/>
            <a:r>
              <a:rPr lang="en-US" altLang="zh-CN" sz="3200" b="1" dirty="0" err="1" smtClean="0">
                <a:ln w="76200"/>
                <a:effectLst>
                  <a:innerShdw blurRad="63500" dist="50800" dir="13500000">
                    <a:prstClr val="black">
                      <a:alpha val="50000"/>
                    </a:prstClr>
                  </a:innerShdw>
                </a:effectLst>
                <a:ea typeface="AppleGothic" panose="02000503000000000000" pitchFamily="2" charset="-127"/>
                <a:sym typeface="+mn-ea"/>
              </a:rPr>
              <a:t>banggood</a:t>
            </a:r>
            <a:endParaRPr lang="en-US" altLang="zh-CN" sz="3200" b="1" cap="none" spc="0" dirty="0" err="1" smtClean="0">
              <a:ln w="76200"/>
              <a:effectLst>
                <a:innerShdw blurRad="63500" dist="50800" dir="13500000">
                  <a:prstClr val="black">
                    <a:alpha val="50000"/>
                  </a:prstClr>
                </a:innerShdw>
              </a:effectLst>
              <a:ea typeface="AppleGothic" panose="02000503000000000000" pitchFamily="2" charset="-127"/>
              <a:sym typeface="+mn-ea"/>
            </a:endParaRPr>
          </a:p>
          <a:p>
            <a:pPr algn="ctr"/>
            <a:r>
              <a:rPr lang="zh-CN" altLang="en-US" sz="2800" b="1" dirty="0">
                <a:ln w="76200"/>
                <a:effectLst>
                  <a:innerShdw blurRad="63500" dist="50800" dir="13500000">
                    <a:prstClr val="black">
                      <a:alpha val="50000"/>
                    </a:prstClr>
                  </a:innerShdw>
                </a:effectLst>
                <a:sym typeface="+mn-ea"/>
              </a:rPr>
              <a:t>棒</a:t>
            </a:r>
            <a:r>
              <a:rPr lang="zh-CN" altLang="en-US" sz="2800" b="1" dirty="0" smtClean="0">
                <a:ln w="76200"/>
                <a:effectLst>
                  <a:innerShdw blurRad="63500" dist="50800" dir="13500000">
                    <a:prstClr val="black">
                      <a:alpha val="50000"/>
                    </a:prstClr>
                  </a:innerShdw>
                </a:effectLst>
                <a:sym typeface="+mn-ea"/>
              </a:rPr>
              <a:t>谷科技</a:t>
            </a:r>
            <a:endParaRPr lang="zh-CN" altLang="en-US" sz="2800" b="1" cap="none" spc="0" dirty="0">
              <a:ln w="76200"/>
              <a:effectLst>
                <a:innerShdw blurRad="63500" dist="50800" dir="13500000">
                  <a:prstClr val="black">
                    <a:alpha val="50000"/>
                  </a:prstClr>
                </a:innerShdw>
              </a:effectLst>
            </a:endParaRPr>
          </a:p>
        </p:txBody>
      </p:sp>
      <p:sp>
        <p:nvSpPr>
          <p:cNvPr id="8" name="文本框 7"/>
          <p:cNvSpPr txBox="1"/>
          <p:nvPr/>
        </p:nvSpPr>
        <p:spPr>
          <a:xfrm>
            <a:off x="931736" y="265651"/>
            <a:ext cx="7526666" cy="523220"/>
          </a:xfrm>
          <a:prstGeom prst="rect">
            <a:avLst/>
          </a:prstGeom>
          <a:noFill/>
        </p:spPr>
        <p:txBody>
          <a:bodyPr wrap="square" rtlCol="0">
            <a:spAutoFit/>
          </a:bodyPr>
          <a:lstStyle/>
          <a:p>
            <a:r>
              <a:rPr lang="en-US" altLang="zh-CN" sz="2800" b="1" dirty="0">
                <a:solidFill>
                  <a:srgbClr val="C00000"/>
                </a:solidFill>
                <a:effectLst>
                  <a:innerShdw blurRad="63500" dist="50800" dir="13500000">
                    <a:prstClr val="black">
                      <a:alpha val="50000"/>
                    </a:prstClr>
                  </a:innerShdw>
                </a:effectLst>
              </a:rPr>
              <a:t>Distance correlation</a:t>
            </a:r>
          </a:p>
        </p:txBody>
      </p:sp>
      <p:sp>
        <p:nvSpPr>
          <p:cNvPr id="16" name="文本框 15"/>
          <p:cNvSpPr txBox="1"/>
          <p:nvPr/>
        </p:nvSpPr>
        <p:spPr>
          <a:xfrm>
            <a:off x="593038" y="6479486"/>
            <a:ext cx="2680514" cy="307777"/>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zh-CN" altLang="en-US" sz="1400" b="1" dirty="0" smtClean="0"/>
              <a:t>工作汇报及经验分享</a:t>
            </a:r>
            <a:r>
              <a:rPr lang="en-US" altLang="zh-CN" sz="1400" b="1" dirty="0" smtClean="0">
                <a:ea typeface="AppleGothic" panose="02000503000000000000" pitchFamily="2" charset="-127"/>
              </a:rPr>
              <a:t>	</a:t>
            </a:r>
            <a:r>
              <a:rPr lang="zh-CN" altLang="en-US" sz="1400" b="1" dirty="0" smtClean="0"/>
              <a:t>丁磊</a:t>
            </a:r>
            <a:endParaRPr lang="zh-CN" altLang="en-US" sz="1400" b="1" dirty="0"/>
          </a:p>
        </p:txBody>
      </p:sp>
      <p:cxnSp>
        <p:nvCxnSpPr>
          <p:cNvPr id="13" name="直接连接符 12"/>
          <p:cNvCxnSpPr/>
          <p:nvPr/>
        </p:nvCxnSpPr>
        <p:spPr>
          <a:xfrm>
            <a:off x="583894" y="6377116"/>
            <a:ext cx="3738724"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34036" y="6377116"/>
            <a:ext cx="3647762" cy="0"/>
          </a:xfrm>
          <a:prstGeom prst="line">
            <a:avLst/>
          </a:prstGeom>
          <a:ln w="38100">
            <a:solidFill>
              <a:srgbClr val="C00000"/>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65781" y="6192450"/>
            <a:ext cx="3352800" cy="36933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zh-CN" altLang="en-US" b="1" dirty="0" smtClean="0">
                <a:solidFill>
                  <a:srgbClr val="C00000"/>
                </a:solidFill>
              </a:rPr>
              <a:t>人工智能 </a:t>
            </a:r>
            <a:r>
              <a:rPr lang="en-US" altLang="zh-CN" b="1" dirty="0" smtClean="0">
                <a:solidFill>
                  <a:srgbClr val="C00000"/>
                </a:solidFill>
                <a:ea typeface="AppleGothic" panose="02000503000000000000" pitchFamily="2" charset="-127"/>
              </a:rPr>
              <a:t>— </a:t>
            </a:r>
            <a:r>
              <a:rPr lang="zh-CN" altLang="en-US" b="1" dirty="0" smtClean="0">
                <a:solidFill>
                  <a:srgbClr val="C00000"/>
                </a:solidFill>
              </a:rPr>
              <a:t>自然语言处理</a:t>
            </a:r>
            <a:r>
              <a:rPr lang="zh-CN" altLang="en-US" b="1" dirty="0">
                <a:solidFill>
                  <a:srgbClr val="C00000"/>
                </a:solidFill>
              </a:rPr>
              <a:t>小组</a:t>
            </a:r>
            <a:endParaRPr lang="zh-CN" altLang="en-US" b="1" dirty="0" smtClean="0">
              <a:solidFill>
                <a:srgbClr val="C00000"/>
              </a:solidFill>
            </a:endParaRPr>
          </a:p>
        </p:txBody>
      </p:sp>
      <p:sp>
        <p:nvSpPr>
          <p:cNvPr id="4" name="Rectangle 2"/>
          <p:cNvSpPr>
            <a:spLocks noChangeArrowheads="1"/>
          </p:cNvSpPr>
          <p:nvPr/>
        </p:nvSpPr>
        <p:spPr bwMode="auto">
          <a:xfrm>
            <a:off x="4344988" y="317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1918</Words>
  <Application>Microsoft Office PowerPoint</Application>
  <PresentationFormat>宽屏</PresentationFormat>
  <Paragraphs>362</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AppleGothic</vt:lpstr>
      <vt:lpstr>Arial Unicode MS</vt:lpstr>
      <vt:lpstr>Monaco</vt: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丁磊</dc:creator>
  <cp:lastModifiedBy>User</cp:lastModifiedBy>
  <cp:revision>157</cp:revision>
  <dcterms:created xsi:type="dcterms:W3CDTF">2017-07-09T08:40:00Z</dcterms:created>
  <dcterms:modified xsi:type="dcterms:W3CDTF">2017-11-28T06:33:13Z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