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1"/>
  </p:notesMasterIdLst>
  <p:handoutMasterIdLst>
    <p:handoutMasterId r:id="rId12"/>
  </p:handoutMasterIdLst>
  <p:sldIdLst>
    <p:sldId id="256" r:id="rId5"/>
    <p:sldId id="257" r:id="rId6"/>
    <p:sldId id="259"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23-Sep-20</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23-Sep-20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5056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23-Sep-20</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23-Sep-20</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23-Sep-20</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23-Sep-20</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23-Sep-20</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23-Sep-20</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sz="6600" b="1" dirty="0">
                <a:solidFill>
                  <a:schemeClr val="bg1">
                    <a:lumMod val="95000"/>
                  </a:schemeClr>
                </a:solidFill>
                <a:effectLst/>
                <a:latin typeface="Arial" panose="020B0604020202020204" pitchFamily="34" charset="0"/>
                <a:ea typeface="Times New Roman" panose="02020603050405020304" pitchFamily="18" charset="0"/>
              </a:rPr>
              <a:t>A Scenario of The City</a:t>
            </a:r>
            <a:br>
              <a:rPr lang="en-US" sz="1800" dirty="0">
                <a:effectLst/>
                <a:latin typeface="Times New Roman" panose="02020603050405020304" pitchFamily="18" charset="0"/>
                <a:ea typeface="Times New Roman" panose="02020603050405020304" pitchFamily="18" charset="0"/>
              </a:rPr>
            </a:br>
            <a:endParaRPr lang="en-US" b="0" dirty="0"/>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E5D5290-6ED4-42CA-AB51-76CB38B7C1F6}"/>
              </a:ext>
            </a:extLst>
          </p:cNvPr>
          <p:cNvGraphicFramePr>
            <a:graphicFrameLocks noGrp="1"/>
          </p:cNvGraphicFramePr>
          <p:nvPr>
            <p:ph sz="half" idx="4294967295"/>
            <p:extLst>
              <p:ext uri="{D42A27DB-BD31-4B8C-83A1-F6EECF244321}">
                <p14:modId xmlns:p14="http://schemas.microsoft.com/office/powerpoint/2010/main" val="4194063727"/>
              </p:ext>
            </p:extLst>
          </p:nvPr>
        </p:nvGraphicFramePr>
        <p:xfrm>
          <a:off x="923278" y="2823099"/>
          <a:ext cx="10067277" cy="3089427"/>
        </p:xfrm>
        <a:graphic>
          <a:graphicData uri="http://schemas.openxmlformats.org/drawingml/2006/table">
            <a:tbl>
              <a:tblPr firstRow="1" firstCol="1" bandRow="1">
                <a:tableStyleId>{69C7853C-536D-4A76-A0AE-DD22124D55A5}</a:tableStyleId>
              </a:tblPr>
              <a:tblGrid>
                <a:gridCol w="2618912">
                  <a:extLst>
                    <a:ext uri="{9D8B030D-6E8A-4147-A177-3AD203B41FA5}">
                      <a16:colId xmlns:a16="http://schemas.microsoft.com/office/drawing/2014/main" val="2544769648"/>
                    </a:ext>
                  </a:extLst>
                </a:gridCol>
                <a:gridCol w="7448365">
                  <a:extLst>
                    <a:ext uri="{9D8B030D-6E8A-4147-A177-3AD203B41FA5}">
                      <a16:colId xmlns:a16="http://schemas.microsoft.com/office/drawing/2014/main" val="2514659308"/>
                    </a:ext>
                  </a:extLst>
                </a:gridCol>
              </a:tblGrid>
              <a:tr h="630137">
                <a:tc>
                  <a:txBody>
                    <a:bodyPr/>
                    <a:lstStyle/>
                    <a:p>
                      <a:pPr marL="0" marR="0" algn="ctr">
                        <a:spcBef>
                          <a:spcPts val="0"/>
                        </a:spcBef>
                        <a:spcAft>
                          <a:spcPts val="0"/>
                        </a:spcAft>
                      </a:pPr>
                      <a:r>
                        <a:rPr lang="en-US" sz="1200" dirty="0">
                          <a:effectLst/>
                          <a:latin typeface="+mn-lt"/>
                        </a:rPr>
                        <a:t>Student ID</a:t>
                      </a:r>
                      <a:endParaRPr lang="en-US" sz="1200" dirty="0">
                        <a:effectLst/>
                        <a:latin typeface="+mn-lt"/>
                        <a:ea typeface="Times New Roman" panose="02020603050405020304" pitchFamily="18" charset="0"/>
                        <a:cs typeface="Vrinda" panose="020B0502040204020203" pitchFamily="34" charset="0"/>
                      </a:endParaRPr>
                    </a:p>
                  </a:txBody>
                  <a:tcPr marL="68580" marR="68580" marT="0" marB="0" anchor="ctr"/>
                </a:tc>
                <a:tc>
                  <a:txBody>
                    <a:bodyPr/>
                    <a:lstStyle/>
                    <a:p>
                      <a:pPr marL="0" marR="0" algn="ctr">
                        <a:spcBef>
                          <a:spcPts val="0"/>
                        </a:spcBef>
                        <a:spcAft>
                          <a:spcPts val="0"/>
                        </a:spcAft>
                      </a:pPr>
                      <a:r>
                        <a:rPr lang="en-US" sz="1200">
                          <a:effectLst/>
                          <a:latin typeface="+mn-lt"/>
                        </a:rPr>
                        <a:t>Student Name</a:t>
                      </a:r>
                      <a:endParaRPr lang="en-US" sz="1200">
                        <a:effectLst/>
                        <a:latin typeface="+mn-lt"/>
                        <a:ea typeface="Times New Roman" panose="02020603050405020304" pitchFamily="18" charset="0"/>
                        <a:cs typeface="Vrinda" panose="020B0502040204020203" pitchFamily="34" charset="0"/>
                      </a:endParaRPr>
                    </a:p>
                  </a:txBody>
                  <a:tcPr marL="68580" marR="68580" marT="0" marB="0" anchor="ctr"/>
                </a:tc>
                <a:extLst>
                  <a:ext uri="{0D108BD9-81ED-4DB2-BD59-A6C34878D82A}">
                    <a16:rowId xmlns:a16="http://schemas.microsoft.com/office/drawing/2014/main" val="2312286719"/>
                  </a:ext>
                </a:extLst>
              </a:tr>
              <a:tr h="637594">
                <a:tc>
                  <a:txBody>
                    <a:bodyPr/>
                    <a:lstStyle/>
                    <a:p>
                      <a:pPr marL="0" marR="0">
                        <a:spcBef>
                          <a:spcPts val="0"/>
                        </a:spcBef>
                        <a:spcAft>
                          <a:spcPts val="0"/>
                        </a:spcAft>
                      </a:pPr>
                      <a:r>
                        <a:rPr lang="en-US" sz="2000" b="1">
                          <a:effectLst/>
                          <a:latin typeface="+mn-lt"/>
                        </a:rPr>
                        <a:t>18-37645-1</a:t>
                      </a:r>
                      <a:endParaRPr lang="en-US" sz="2000" b="1">
                        <a:effectLst/>
                        <a:latin typeface="+mn-lt"/>
                        <a:ea typeface="Times New Roman" panose="02020603050405020304" pitchFamily="18" charset="0"/>
                        <a:cs typeface="Vrinda" panose="020B0502040204020203" pitchFamily="34" charset="0"/>
                      </a:endParaRPr>
                    </a:p>
                  </a:txBody>
                  <a:tcPr marL="68580" marR="68580" marT="0" marB="0" anchor="ctr"/>
                </a:tc>
                <a:tc>
                  <a:txBody>
                    <a:bodyPr/>
                    <a:lstStyle/>
                    <a:p>
                      <a:pPr marL="0" marR="0">
                        <a:spcBef>
                          <a:spcPts val="0"/>
                        </a:spcBef>
                        <a:spcAft>
                          <a:spcPts val="0"/>
                        </a:spcAft>
                      </a:pPr>
                      <a:r>
                        <a:rPr lang="en-US" sz="2000" b="1" dirty="0">
                          <a:effectLst/>
                          <a:latin typeface="+mn-lt"/>
                        </a:rPr>
                        <a:t>ROWNAK AL RASHID</a:t>
                      </a:r>
                      <a:endParaRPr lang="en-US" sz="2000" b="1" dirty="0">
                        <a:effectLst/>
                        <a:latin typeface="+mn-lt"/>
                        <a:ea typeface="Times New Roman" panose="02020603050405020304" pitchFamily="18" charset="0"/>
                        <a:cs typeface="Vrinda" panose="020B0502040204020203" pitchFamily="34" charset="0"/>
                      </a:endParaRPr>
                    </a:p>
                  </a:txBody>
                  <a:tcPr marL="68580" marR="68580" marT="0" marB="0" anchor="ctr"/>
                </a:tc>
                <a:extLst>
                  <a:ext uri="{0D108BD9-81ED-4DB2-BD59-A6C34878D82A}">
                    <a16:rowId xmlns:a16="http://schemas.microsoft.com/office/drawing/2014/main" val="1225802495"/>
                  </a:ext>
                </a:extLst>
              </a:tr>
              <a:tr h="607232">
                <a:tc>
                  <a:txBody>
                    <a:bodyPr/>
                    <a:lstStyle/>
                    <a:p>
                      <a:pPr marL="0" marR="0">
                        <a:spcBef>
                          <a:spcPts val="0"/>
                        </a:spcBef>
                        <a:spcAft>
                          <a:spcPts val="0"/>
                        </a:spcAft>
                      </a:pPr>
                      <a:r>
                        <a:rPr lang="en-US" sz="2000" b="1">
                          <a:effectLst/>
                          <a:latin typeface="+mn-lt"/>
                        </a:rPr>
                        <a:t>17-34465-2</a:t>
                      </a:r>
                      <a:endParaRPr lang="en-US" sz="2000" b="1">
                        <a:effectLst/>
                        <a:latin typeface="+mn-lt"/>
                        <a:ea typeface="Times New Roman" panose="02020603050405020304" pitchFamily="18" charset="0"/>
                        <a:cs typeface="Vrinda" panose="020B0502040204020203" pitchFamily="34" charset="0"/>
                      </a:endParaRPr>
                    </a:p>
                  </a:txBody>
                  <a:tcPr marL="68580" marR="68580" marT="0" marB="0" anchor="ctr"/>
                </a:tc>
                <a:tc>
                  <a:txBody>
                    <a:bodyPr/>
                    <a:lstStyle/>
                    <a:p>
                      <a:pPr marL="0" marR="0">
                        <a:spcBef>
                          <a:spcPts val="0"/>
                        </a:spcBef>
                        <a:spcAft>
                          <a:spcPts val="0"/>
                        </a:spcAft>
                      </a:pPr>
                      <a:r>
                        <a:rPr lang="en-US" sz="2000" b="1" dirty="0">
                          <a:effectLst/>
                          <a:latin typeface="+mn-lt"/>
                        </a:rPr>
                        <a:t>DIN MOHAMMAD DOHAN</a:t>
                      </a:r>
                      <a:endParaRPr lang="en-US" sz="2000" b="1" dirty="0">
                        <a:effectLst/>
                        <a:latin typeface="+mn-lt"/>
                        <a:ea typeface="Times New Roman" panose="02020603050405020304" pitchFamily="18" charset="0"/>
                        <a:cs typeface="Vrinda" panose="020B0502040204020203" pitchFamily="34" charset="0"/>
                      </a:endParaRPr>
                    </a:p>
                  </a:txBody>
                  <a:tcPr marL="68580" marR="68580" marT="0" marB="0" anchor="ctr"/>
                </a:tc>
                <a:extLst>
                  <a:ext uri="{0D108BD9-81ED-4DB2-BD59-A6C34878D82A}">
                    <a16:rowId xmlns:a16="http://schemas.microsoft.com/office/drawing/2014/main" val="695627726"/>
                  </a:ext>
                </a:extLst>
              </a:tr>
              <a:tr h="607232">
                <a:tc>
                  <a:txBody>
                    <a:bodyPr/>
                    <a:lstStyle/>
                    <a:p>
                      <a:pPr marL="0" marR="0">
                        <a:spcBef>
                          <a:spcPts val="0"/>
                        </a:spcBef>
                        <a:spcAft>
                          <a:spcPts val="0"/>
                        </a:spcAft>
                      </a:pPr>
                      <a:r>
                        <a:rPr lang="en-US" sz="2000" b="1">
                          <a:effectLst/>
                          <a:latin typeface="+mn-lt"/>
                        </a:rPr>
                        <a:t>18-36581-1</a:t>
                      </a:r>
                      <a:endParaRPr lang="en-US" sz="2000" b="1">
                        <a:effectLst/>
                        <a:latin typeface="+mn-lt"/>
                        <a:ea typeface="Times New Roman" panose="02020603050405020304" pitchFamily="18" charset="0"/>
                        <a:cs typeface="Vrinda" panose="020B0502040204020203" pitchFamily="34" charset="0"/>
                      </a:endParaRPr>
                    </a:p>
                  </a:txBody>
                  <a:tcPr marL="68580" marR="68580" marT="0" marB="0" anchor="ctr"/>
                </a:tc>
                <a:tc>
                  <a:txBody>
                    <a:bodyPr/>
                    <a:lstStyle/>
                    <a:p>
                      <a:pPr marL="0" marR="0">
                        <a:spcBef>
                          <a:spcPts val="0"/>
                        </a:spcBef>
                        <a:spcAft>
                          <a:spcPts val="0"/>
                        </a:spcAft>
                      </a:pPr>
                      <a:r>
                        <a:rPr lang="en-US" sz="2000" b="1">
                          <a:effectLst/>
                          <a:latin typeface="+mn-lt"/>
                        </a:rPr>
                        <a:t>SHEULY AKTER</a:t>
                      </a:r>
                      <a:endParaRPr lang="en-US" sz="2000" b="1">
                        <a:effectLst/>
                        <a:latin typeface="+mn-lt"/>
                        <a:ea typeface="Times New Roman" panose="02020603050405020304" pitchFamily="18" charset="0"/>
                        <a:cs typeface="Vrinda" panose="020B0502040204020203" pitchFamily="34" charset="0"/>
                      </a:endParaRPr>
                    </a:p>
                  </a:txBody>
                  <a:tcPr marL="68580" marR="68580" marT="0" marB="0" anchor="ctr"/>
                </a:tc>
                <a:extLst>
                  <a:ext uri="{0D108BD9-81ED-4DB2-BD59-A6C34878D82A}">
                    <a16:rowId xmlns:a16="http://schemas.microsoft.com/office/drawing/2014/main" val="2818418504"/>
                  </a:ext>
                </a:extLst>
              </a:tr>
              <a:tr h="607232">
                <a:tc>
                  <a:txBody>
                    <a:bodyPr/>
                    <a:lstStyle/>
                    <a:p>
                      <a:pPr marL="0" marR="0">
                        <a:spcBef>
                          <a:spcPts val="0"/>
                        </a:spcBef>
                        <a:spcAft>
                          <a:spcPts val="0"/>
                        </a:spcAft>
                      </a:pPr>
                      <a:r>
                        <a:rPr lang="en-US" sz="2000" b="1">
                          <a:effectLst/>
                          <a:latin typeface="+mn-lt"/>
                        </a:rPr>
                        <a:t>18-37684-1</a:t>
                      </a:r>
                      <a:endParaRPr lang="en-US" sz="2000" b="1">
                        <a:effectLst/>
                        <a:latin typeface="+mn-lt"/>
                        <a:ea typeface="Times New Roman" panose="02020603050405020304" pitchFamily="18" charset="0"/>
                        <a:cs typeface="Vrinda" panose="020B0502040204020203" pitchFamily="34" charset="0"/>
                      </a:endParaRPr>
                    </a:p>
                  </a:txBody>
                  <a:tcPr marL="68580" marR="68580" marT="0" marB="0" anchor="ctr"/>
                </a:tc>
                <a:tc>
                  <a:txBody>
                    <a:bodyPr/>
                    <a:lstStyle/>
                    <a:p>
                      <a:pPr marL="0" marR="0">
                        <a:spcBef>
                          <a:spcPts val="0"/>
                        </a:spcBef>
                        <a:spcAft>
                          <a:spcPts val="0"/>
                        </a:spcAft>
                      </a:pPr>
                      <a:r>
                        <a:rPr lang="en-US" sz="2000" b="1" dirty="0">
                          <a:effectLst/>
                          <a:latin typeface="+mn-lt"/>
                        </a:rPr>
                        <a:t>MD. MASUDUL HASAN JOARDER</a:t>
                      </a:r>
                      <a:endParaRPr lang="en-US" sz="2000" b="1" dirty="0">
                        <a:effectLst/>
                        <a:latin typeface="+mn-lt"/>
                        <a:ea typeface="Times New Roman" panose="02020603050405020304" pitchFamily="18" charset="0"/>
                        <a:cs typeface="Vrinda" panose="020B0502040204020203" pitchFamily="34" charset="0"/>
                      </a:endParaRPr>
                    </a:p>
                  </a:txBody>
                  <a:tcPr marL="68580" marR="68580" marT="0" marB="0" anchor="ctr"/>
                </a:tc>
                <a:extLst>
                  <a:ext uri="{0D108BD9-81ED-4DB2-BD59-A6C34878D82A}">
                    <a16:rowId xmlns:a16="http://schemas.microsoft.com/office/drawing/2014/main" val="2919736639"/>
                  </a:ext>
                </a:extLst>
              </a:tr>
            </a:tbl>
          </a:graphicData>
        </a:graphic>
      </p:graphicFrame>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dirty="0"/>
              <a:t>Features</a:t>
            </a:r>
            <a:endParaRPr lang="en-US" sz="4000" dirty="0"/>
          </a:p>
        </p:txBody>
      </p:sp>
      <p:sp>
        <p:nvSpPr>
          <p:cNvPr id="4" name="Content Placeholder 3">
            <a:extLst>
              <a:ext uri="{FF2B5EF4-FFF2-40B4-BE49-F238E27FC236}">
                <a16:creationId xmlns:a16="http://schemas.microsoft.com/office/drawing/2014/main" id="{43A8F686-128E-4552-87A5-5DCD16DEBFCC}"/>
              </a:ext>
            </a:extLst>
          </p:cNvPr>
          <p:cNvSpPr>
            <a:spLocks noGrp="1"/>
          </p:cNvSpPr>
          <p:nvPr>
            <p:ph idx="1"/>
          </p:nvPr>
        </p:nvSpPr>
        <p:spPr>
          <a:xfrm>
            <a:off x="818712" y="2805344"/>
            <a:ext cx="11831968" cy="4811696"/>
          </a:xfrm>
        </p:spPr>
        <p:txBody>
          <a:bodyPr>
            <a:normAutofit/>
          </a:bodyPr>
          <a:lstStyle/>
          <a:p>
            <a:pPr marL="400050" indent="-400050">
              <a:buFont typeface="+mj-lt"/>
              <a:buAutoNum type="romanUcPeriod"/>
            </a:pPr>
            <a:r>
              <a:rPr lang="en-US" sz="2200" dirty="0"/>
              <a:t>Building.</a:t>
            </a:r>
          </a:p>
          <a:p>
            <a:pPr marL="400050" indent="-400050">
              <a:buFont typeface="+mj-lt"/>
              <a:buAutoNum type="romanUcPeriod"/>
            </a:pPr>
            <a:r>
              <a:rPr lang="en-US" sz="2200" dirty="0"/>
              <a:t>Street.</a:t>
            </a:r>
          </a:p>
          <a:p>
            <a:pPr marL="400050" indent="-400050">
              <a:buFont typeface="+mj-lt"/>
              <a:buAutoNum type="romanUcPeriod"/>
            </a:pPr>
            <a:r>
              <a:rPr lang="en-US" sz="2200" dirty="0"/>
              <a:t>Street Lamp.</a:t>
            </a:r>
          </a:p>
          <a:p>
            <a:pPr marL="400050" indent="-400050">
              <a:buFont typeface="+mj-lt"/>
              <a:buAutoNum type="romanUcPeriod"/>
            </a:pPr>
            <a:r>
              <a:rPr lang="en-US" sz="2200" dirty="0"/>
              <a:t>Moving Car And Bus.</a:t>
            </a:r>
          </a:p>
          <a:p>
            <a:pPr marL="400050" indent="-400050">
              <a:buFont typeface="+mj-lt"/>
              <a:buAutoNum type="romanUcPeriod"/>
            </a:pPr>
            <a:r>
              <a:rPr lang="en-US" sz="2200" dirty="0"/>
              <a:t>Traffic Signal.</a:t>
            </a:r>
          </a:p>
          <a:p>
            <a:pPr marL="400050" indent="-400050">
              <a:buFont typeface="+mj-lt"/>
              <a:buAutoNum type="romanUcPeriod"/>
            </a:pPr>
            <a:r>
              <a:rPr lang="en-US" sz="2200" dirty="0"/>
              <a:t>Moving Sun And Moon.</a:t>
            </a:r>
          </a:p>
          <a:p>
            <a:pPr marL="400050" indent="-400050">
              <a:buFont typeface="+mj-lt"/>
              <a:buAutoNum type="romanUcPeriod"/>
            </a:pPr>
            <a:r>
              <a:rPr lang="en-US" sz="2200" dirty="0"/>
              <a:t>Sky.</a:t>
            </a:r>
          </a:p>
          <a:p>
            <a:pPr marL="400050" indent="-400050">
              <a:buFont typeface="+mj-lt"/>
              <a:buAutoNum type="romanUcPeriod"/>
            </a:pPr>
            <a:r>
              <a:rPr lang="en-US" sz="2200" dirty="0"/>
              <a:t>Clouds.</a:t>
            </a:r>
          </a:p>
          <a:p>
            <a:pPr marL="400050" indent="-400050">
              <a:buFont typeface="+mj-lt"/>
              <a:buAutoNum type="romanUcPeriod"/>
            </a:pPr>
            <a:r>
              <a:rPr lang="en-US" sz="2200" dirty="0"/>
              <a:t>Star.</a:t>
            </a:r>
          </a:p>
          <a:p>
            <a:pPr marL="400050" indent="-400050">
              <a:buFont typeface="+mj-lt"/>
              <a:buAutoNum type="romanUcPeriod"/>
            </a:pPr>
            <a:r>
              <a:rPr lang="en-US" sz="2200" dirty="0"/>
              <a:t>Day Night View.</a:t>
            </a:r>
          </a:p>
          <a:p>
            <a:pPr marL="400050" indent="-400050">
              <a:buFont typeface="+mj-lt"/>
              <a:buAutoNum type="romanUcPeriod"/>
            </a:pPr>
            <a:endParaRPr lang="en-US" dirty="0"/>
          </a:p>
          <a:p>
            <a:pPr marL="400050" indent="-400050">
              <a:buFont typeface="+mj-lt"/>
              <a:buAutoNum type="romanUcPeriod"/>
            </a:pPr>
            <a:endParaRPr lang="en-US" dirty="0"/>
          </a:p>
          <a:p>
            <a:pPr marL="400050" indent="-400050">
              <a:buFont typeface="+mj-lt"/>
              <a:buAutoNum type="romanUcPeriod"/>
            </a:pPr>
            <a:endParaRPr lang="en-US" dirty="0"/>
          </a:p>
          <a:p>
            <a:endParaRPr lang="en-US" dirty="0"/>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C61D5BC-4FA6-4A09-B3C8-61802826C1B3}"/>
              </a:ext>
            </a:extLst>
          </p:cNvPr>
          <p:cNvSpPr>
            <a:spLocks noGrp="1"/>
          </p:cNvSpPr>
          <p:nvPr>
            <p:ph idx="1"/>
          </p:nvPr>
        </p:nvSpPr>
        <p:spPr>
          <a:xfrm>
            <a:off x="632280" y="2220413"/>
            <a:ext cx="10554574" cy="3636511"/>
          </a:xfrm>
        </p:spPr>
        <p:txBody>
          <a:bodyPr/>
          <a:lstStyle/>
          <a:p>
            <a:pPr algn="just" rtl="0">
              <a:spcBef>
                <a:spcPts val="400"/>
              </a:spcBef>
              <a:spcAft>
                <a:spcPts val="600"/>
              </a:spcAft>
            </a:pPr>
            <a:r>
              <a:rPr lang="en-US" sz="2000" i="0" u="none" strike="noStrike" dirty="0">
                <a:solidFill>
                  <a:srgbClr val="000000"/>
                </a:solidFill>
                <a:effectLst/>
              </a:rPr>
              <a:t>In this scenario, we will describe the city. There will be some apartments. Car will be moving in the street in front of the apartment. There will also be a day-night view. When the sun rises, the sunlight will shine all around and cars will move. This city will become very busy. Thus slowly when sunset then night view will become active and it will be dark all around, street light will be turned on, we will see the stars in the sky. After this happens, the day will start again.</a:t>
            </a:r>
            <a:endParaRPr lang="en-US" sz="2000" dirty="0">
              <a:effectLst/>
            </a:endParaRPr>
          </a:p>
          <a:p>
            <a:pPr marL="0" indent="0">
              <a:buNone/>
            </a:pPr>
            <a:endParaRPr lang="en-US" dirty="0"/>
          </a:p>
        </p:txBody>
      </p:sp>
      <p:sp>
        <p:nvSpPr>
          <p:cNvPr id="9" name="Title 8">
            <a:extLst>
              <a:ext uri="{FF2B5EF4-FFF2-40B4-BE49-F238E27FC236}">
                <a16:creationId xmlns:a16="http://schemas.microsoft.com/office/drawing/2014/main" id="{8648E867-CDDD-4186-9115-2D8636AF684C}"/>
              </a:ext>
            </a:extLst>
          </p:cNvPr>
          <p:cNvSpPr>
            <a:spLocks noGrp="1"/>
          </p:cNvSpPr>
          <p:nvPr>
            <p:ph type="title"/>
          </p:nvPr>
        </p:nvSpPr>
        <p:spPr/>
        <p:txBody>
          <a:bodyPr/>
          <a:lstStyle/>
          <a:p>
            <a:r>
              <a:rPr lang="en-US" dirty="0"/>
              <a:t>Description</a:t>
            </a:r>
          </a:p>
        </p:txBody>
      </p:sp>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idx="1"/>
          </p:nvPr>
        </p:nvSpPr>
        <p:spPr/>
        <p:txBody>
          <a:bodyPr/>
          <a:lstStyle/>
          <a:p>
            <a:pPr rtl="0">
              <a:spcBef>
                <a:spcPts val="400"/>
              </a:spcBef>
              <a:spcAft>
                <a:spcPts val="600"/>
              </a:spcAft>
            </a:pPr>
            <a:r>
              <a:rPr lang="en-US" sz="1800" b="0" i="0" u="none" strike="noStrike" dirty="0">
                <a:solidFill>
                  <a:srgbClr val="700000"/>
                </a:solidFill>
                <a:effectLst/>
              </a:rPr>
              <a:t>Clouds aren't moving.</a:t>
            </a:r>
            <a:endParaRPr lang="en-US" b="0" dirty="0">
              <a:effectLst/>
            </a:endParaRPr>
          </a:p>
          <a:p>
            <a:pPr rtl="0">
              <a:spcBef>
                <a:spcPts val="400"/>
              </a:spcBef>
              <a:spcAft>
                <a:spcPts val="600"/>
              </a:spcAft>
            </a:pPr>
            <a:r>
              <a:rPr lang="en-US" sz="1800" b="0" i="0" u="none" strike="noStrike" dirty="0">
                <a:solidFill>
                  <a:srgbClr val="700000"/>
                </a:solidFill>
                <a:effectLst/>
              </a:rPr>
              <a:t>No sound </a:t>
            </a:r>
            <a:r>
              <a:rPr lang="en-US" dirty="0">
                <a:solidFill>
                  <a:srgbClr val="700000"/>
                </a:solidFill>
              </a:rPr>
              <a:t>e</a:t>
            </a:r>
            <a:r>
              <a:rPr lang="en-US" sz="1800" b="0" i="0" u="none" strike="noStrike" dirty="0">
                <a:solidFill>
                  <a:srgbClr val="700000"/>
                </a:solidFill>
                <a:effectLst/>
              </a:rPr>
              <a:t>ffect.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3C19-2F2E-4E2B-ABCE-2293185003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53EFB3-52EB-4EE4-AFEF-B5A276C3AEAA}"/>
              </a:ext>
            </a:extLst>
          </p:cNvPr>
          <p:cNvSpPr>
            <a:spLocks noGrp="1"/>
          </p:cNvSpPr>
          <p:nvPr>
            <p:ph idx="1"/>
          </p:nvPr>
        </p:nvSpPr>
        <p:spPr/>
        <p:txBody>
          <a:bodyPr/>
          <a:lstStyle/>
          <a:p>
            <a:r>
              <a:rPr lang="en-US" sz="1800" dirty="0"/>
              <a:t>Foley, van Dam, </a:t>
            </a:r>
            <a:r>
              <a:rPr lang="en-US" sz="1800" dirty="0" err="1"/>
              <a:t>Feiner</a:t>
            </a:r>
            <a:r>
              <a:rPr lang="en-US" sz="1800" dirty="0"/>
              <a:t>, Hughes, Computer Graphics: principles and practice, Addison Wesley, Second Edition.</a:t>
            </a:r>
          </a:p>
          <a:p>
            <a:r>
              <a:rPr lang="en-US"/>
              <a:t>https://www.slideshare.net/ArundhatiKanungo/bezier-curves-79014994</a:t>
            </a:r>
            <a:endParaRPr lang="en-US" dirty="0"/>
          </a:p>
        </p:txBody>
      </p:sp>
    </p:spTree>
    <p:extLst>
      <p:ext uri="{BB962C8B-B14F-4D97-AF65-F5344CB8AC3E}">
        <p14:creationId xmlns:p14="http://schemas.microsoft.com/office/powerpoint/2010/main" val="3217131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9A0FB75-2DC0-41F8-9602-F83475C3A4C5}">
  <ds:schemaRefs>
    <ds:schemaRef ds:uri="http://schemas.microsoft.com/sharepoint/v3/contenttype/forms"/>
  </ds:schemaRefs>
</ds:datastoreItem>
</file>

<file path=customXml/itemProps3.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40</TotalTime>
  <Words>522</Words>
  <Application>Microsoft Office PowerPoint</Application>
  <PresentationFormat>Widescreen</PresentationFormat>
  <Paragraphs>53</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Tahoma</vt:lpstr>
      <vt:lpstr>Times New Roman</vt:lpstr>
      <vt:lpstr>Wingdings 2</vt:lpstr>
      <vt:lpstr>Quotable</vt:lpstr>
      <vt:lpstr>A Scenario of The City </vt:lpstr>
      <vt:lpstr>PowerPoint Presentation</vt:lpstr>
      <vt:lpstr>Features</vt:lpstr>
      <vt:lpstr>Description</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Scenario of The City</dc:title>
  <dc:creator>MSI</dc:creator>
  <cp:lastModifiedBy>MSI</cp:lastModifiedBy>
  <cp:revision>5</cp:revision>
  <dcterms:created xsi:type="dcterms:W3CDTF">2020-09-22T19:16:34Z</dcterms:created>
  <dcterms:modified xsi:type="dcterms:W3CDTF">2020-09-22T19:56:57Z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