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341" r:id="rId3"/>
    <p:sldId id="257" r:id="rId4"/>
    <p:sldId id="342" r:id="rId5"/>
    <p:sldId id="309" r:id="rId6"/>
    <p:sldId id="298" r:id="rId7"/>
    <p:sldId id="357" r:id="rId8"/>
    <p:sldId id="358" r:id="rId9"/>
    <p:sldId id="343" r:id="rId10"/>
    <p:sldId id="359" r:id="rId11"/>
    <p:sldId id="344" r:id="rId12"/>
    <p:sldId id="307" r:id="rId13"/>
    <p:sldId id="349" r:id="rId14"/>
    <p:sldId id="350" r:id="rId15"/>
    <p:sldId id="351" r:id="rId16"/>
    <p:sldId id="362" r:id="rId17"/>
    <p:sldId id="352" r:id="rId18"/>
    <p:sldId id="354" r:id="rId19"/>
    <p:sldId id="353" r:id="rId20"/>
    <p:sldId id="361" r:id="rId21"/>
    <p:sldId id="355" r:id="rId22"/>
    <p:sldId id="347" r:id="rId23"/>
    <p:sldId id="356" r:id="rId24"/>
    <p:sldId id="360"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EA6F17A-DBA1-43A5-82B5-08B64A7137A2}"/>
              </a:ext>
            </a:extLst>
          </p:cNvPr>
          <p:cNvSpPr txBox="1"/>
          <p:nvPr/>
        </p:nvSpPr>
        <p:spPr>
          <a:xfrm>
            <a:off x="1001418" y="340654"/>
            <a:ext cx="10919792" cy="523220"/>
          </a:xfrm>
          <a:prstGeom prst="rect">
            <a:avLst/>
          </a:prstGeom>
          <a:noFill/>
        </p:spPr>
        <p:txBody>
          <a:bodyPr wrap="square">
            <a:spAutoFit/>
          </a:bodyPr>
          <a:lstStyle/>
          <a:p>
            <a:pPr algn="ctr"/>
            <a:r>
              <a:rPr lang="en-US" sz="2800" b="1">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AMERICAN INTERNATIONAL UNIVERSITY BANGLADESH</a:t>
            </a:r>
            <a:endParaRPr lang="en-US" sz="2800" b="1">
              <a:solidFill>
                <a:schemeClr val="accent1"/>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3B01BDE0-6B52-4B0F-99A8-AC8B4F2745C0}"/>
              </a:ext>
            </a:extLst>
          </p:cNvPr>
          <p:cNvSpPr txBox="1"/>
          <p:nvPr/>
        </p:nvSpPr>
        <p:spPr>
          <a:xfrm>
            <a:off x="1766725" y="1204528"/>
            <a:ext cx="9389177" cy="1569660"/>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FACULTY OF ENGINEERING</a:t>
            </a:r>
            <a:br>
              <a:rPr lang="en-US" sz="2400" b="1"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 </a:t>
            </a:r>
            <a:r>
              <a:rPr lang="en-US" sz="2400" b="1" i="0" dirty="0">
                <a:solidFill>
                  <a:schemeClr val="bg1"/>
                </a:solidFill>
                <a:effectLst/>
                <a:latin typeface="Times New Roman" panose="02020603050405020304" pitchFamily="18" charset="0"/>
                <a:cs typeface="Times New Roman" panose="02020603050405020304" pitchFamily="18" charset="0"/>
              </a:rPr>
              <a:t>MICROPROCESSOR AND EMBEDDED SYSTEMS</a:t>
            </a:r>
            <a:br>
              <a:rPr lang="en-US" sz="2400" b="1"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           COURSE INSTRUCTOR: TAHSEEN ASMA MEEM</a:t>
            </a:r>
            <a:endParaRPr lang="en-US" sz="2400" b="1" i="0" dirty="0">
              <a:solidFill>
                <a:schemeClr val="bg1"/>
              </a:solidFill>
              <a:effectLst/>
              <a:latin typeface="Times New Roman" panose="02020603050405020304" pitchFamily="18" charset="0"/>
              <a:cs typeface="Times New Roman" panose="02020603050405020304" pitchFamily="18" charset="0"/>
            </a:endParaRPr>
          </a:p>
          <a:p>
            <a:pPr algn="ctr"/>
            <a:r>
              <a:rPr lang="en-US" sz="2400" b="1" i="1" dirty="0">
                <a:solidFill>
                  <a:schemeClr val="bg1"/>
                </a:solidFill>
                <a:latin typeface="Times New Roman" panose="02020603050405020304" pitchFamily="18" charset="0"/>
                <a:cs typeface="Times New Roman" panose="02020603050405020304" pitchFamily="18" charset="0"/>
              </a:rPr>
              <a:t> Spring:2020-2021 </a:t>
            </a:r>
            <a:r>
              <a:rPr lang="en-US" sz="2400" b="1" dirty="0">
                <a:solidFill>
                  <a:schemeClr val="bg1"/>
                </a:solidFill>
                <a:latin typeface="Times New Roman" panose="02020603050405020304" pitchFamily="18" charset="0"/>
                <a:cs typeface="Times New Roman" panose="02020603050405020304" pitchFamily="18" charset="0"/>
              </a:rPr>
              <a:t>Section: G</a:t>
            </a:r>
          </a:p>
        </p:txBody>
      </p:sp>
      <p:pic>
        <p:nvPicPr>
          <p:cNvPr id="4" name="Picture 28">
            <a:extLst>
              <a:ext uri="{FF2B5EF4-FFF2-40B4-BE49-F238E27FC236}">
                <a16:creationId xmlns:a16="http://schemas.microsoft.com/office/drawing/2014/main" id="{5AED7DA3-D50B-433B-B5BA-E99736878415}"/>
              </a:ext>
            </a:extLst>
          </p:cNvPr>
          <p:cNvPicPr>
            <a:picLocks noChangeAspect="1"/>
          </p:cNvPicPr>
          <p:nvPr/>
        </p:nvPicPr>
        <p:blipFill>
          <a:blip r:embed="rId2"/>
          <a:stretch>
            <a:fillRect/>
          </a:stretch>
        </p:blipFill>
        <p:spPr>
          <a:xfrm>
            <a:off x="0" y="0"/>
            <a:ext cx="1196903" cy="1204529"/>
          </a:xfrm>
          <a:prstGeom prst="rect">
            <a:avLst/>
          </a:prstGeom>
          <a:noFill/>
          <a:ln cap="flat">
            <a:noFill/>
          </a:ln>
        </p:spPr>
      </p:pic>
    </p:spTree>
    <p:extLst>
      <p:ext uri="{BB962C8B-B14F-4D97-AF65-F5344CB8AC3E}">
        <p14:creationId xmlns:p14="http://schemas.microsoft.com/office/powerpoint/2010/main" val="279791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2B246D-54B2-46D2-9B14-94F208834566}"/>
              </a:ext>
            </a:extLst>
          </p:cNvPr>
          <p:cNvSpPr>
            <a:spLocks noGrp="1"/>
          </p:cNvSpPr>
          <p:nvPr>
            <p:ph type="body" sz="quarter" idx="10"/>
          </p:nvPr>
        </p:nvSpPr>
        <p:spPr/>
        <p:txBody>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L293D</a:t>
            </a:r>
          </a:p>
        </p:txBody>
      </p:sp>
      <p:sp>
        <p:nvSpPr>
          <p:cNvPr id="3" name="Freeform: Shape 2">
            <a:extLst>
              <a:ext uri="{FF2B5EF4-FFF2-40B4-BE49-F238E27FC236}">
                <a16:creationId xmlns:a16="http://schemas.microsoft.com/office/drawing/2014/main" id="{488854B7-10D8-4656-B707-A717C784DC72}"/>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sp>
        <p:nvSpPr>
          <p:cNvPr id="30" name="TextBox 29">
            <a:extLst>
              <a:ext uri="{FF2B5EF4-FFF2-40B4-BE49-F238E27FC236}">
                <a16:creationId xmlns:a16="http://schemas.microsoft.com/office/drawing/2014/main" id="{B284C773-2EEB-4589-B421-C4F12EE8FC18}"/>
              </a:ext>
            </a:extLst>
          </p:cNvPr>
          <p:cNvSpPr txBox="1"/>
          <p:nvPr/>
        </p:nvSpPr>
        <p:spPr>
          <a:xfrm>
            <a:off x="1217576" y="1416643"/>
            <a:ext cx="6708366" cy="3139321"/>
          </a:xfrm>
          <a:prstGeom prst="rect">
            <a:avLst/>
          </a:prstGeom>
          <a:noFill/>
        </p:spPr>
        <p:txBody>
          <a:bodyPr wrap="square">
            <a:spAutoFit/>
          </a:bodyPr>
          <a:lstStyle/>
          <a:p>
            <a:pPr marL="285750" indent="-285750">
              <a:buFont typeface="Wingdings" panose="05000000000000000000" pitchFamily="2" charset="2"/>
              <a:buChar char="q"/>
            </a:pPr>
            <a:r>
              <a:rPr lang="en-GB" sz="2200">
                <a:solidFill>
                  <a:schemeClr val="bg2">
                    <a:lumMod val="25000"/>
                  </a:schemeClr>
                </a:solidFill>
                <a:latin typeface="Calibri" panose="020F0502020204030204" pitchFamily="34" charset="0"/>
                <a:cs typeface="Calibri" panose="020F0502020204030204" pitchFamily="34" charset="0"/>
              </a:rPr>
              <a:t>L293D is a Motor driver integrated circuit which is used to drive DC motors rotating in either direction. </a:t>
            </a:r>
          </a:p>
          <a:p>
            <a:pPr marL="285750" indent="-285750">
              <a:buFont typeface="Wingdings" panose="05000000000000000000" pitchFamily="2" charset="2"/>
              <a:buChar char="q"/>
            </a:pPr>
            <a:r>
              <a:rPr lang="en-GB" sz="2200">
                <a:solidFill>
                  <a:schemeClr val="bg2">
                    <a:lumMod val="25000"/>
                  </a:schemeClr>
                </a:solidFill>
                <a:latin typeface="Calibri" panose="020F0502020204030204" pitchFamily="34" charset="0"/>
                <a:cs typeface="Calibri" panose="020F0502020204030204" pitchFamily="34" charset="0"/>
              </a:rPr>
              <a:t>It is a 16-pin IC which can control a set of two DC motors simultaneously. It means that we can control two DC motor with a single L293D IC. </a:t>
            </a:r>
          </a:p>
          <a:p>
            <a:pPr marL="285750" indent="-285750">
              <a:buFont typeface="Wingdings" panose="05000000000000000000" pitchFamily="2" charset="2"/>
              <a:buChar char="q"/>
            </a:pPr>
            <a:r>
              <a:rPr lang="en-GB" sz="2200">
                <a:solidFill>
                  <a:schemeClr val="bg2">
                    <a:lumMod val="25000"/>
                  </a:schemeClr>
                </a:solidFill>
                <a:latin typeface="Calibri" panose="020F0502020204030204" pitchFamily="34" charset="0"/>
                <a:cs typeface="Calibri" panose="020F0502020204030204" pitchFamily="34" charset="0"/>
              </a:rPr>
              <a:t>Dual H-bridge Motor Driver integrated circuit(IC). The L293D uses 5V for its own power and external power source is needed to drive the motors, which can be up to 36V and draw up to 600mA. </a:t>
            </a:r>
            <a:endParaRPr lang="en-US" sz="2200">
              <a:solidFill>
                <a:schemeClr val="bg2">
                  <a:lumMod val="25000"/>
                </a:schemeClr>
              </a:solidFill>
              <a:latin typeface="Calibri" panose="020F0502020204030204" pitchFamily="34" charset="0"/>
              <a:cs typeface="Calibri" panose="020F0502020204030204" pitchFamily="34" charset="0"/>
            </a:endParaRPr>
          </a:p>
        </p:txBody>
      </p:sp>
      <p:pic>
        <p:nvPicPr>
          <p:cNvPr id="31" name="Picture 30">
            <a:extLst>
              <a:ext uri="{FF2B5EF4-FFF2-40B4-BE49-F238E27FC236}">
                <a16:creationId xmlns:a16="http://schemas.microsoft.com/office/drawing/2014/main" id="{E2E82D49-DCED-45A2-AD10-EF1D36C0B4FB}"/>
              </a:ext>
            </a:extLst>
          </p:cNvPr>
          <p:cNvPicPr>
            <a:picLocks noChangeAspect="1"/>
          </p:cNvPicPr>
          <p:nvPr/>
        </p:nvPicPr>
        <p:blipFill>
          <a:blip r:embed="rId2"/>
          <a:stretch>
            <a:fillRect/>
          </a:stretch>
        </p:blipFill>
        <p:spPr>
          <a:xfrm>
            <a:off x="7853662" y="1791325"/>
            <a:ext cx="4260485" cy="3595149"/>
          </a:xfrm>
          <a:prstGeom prst="rect">
            <a:avLst/>
          </a:prstGeom>
        </p:spPr>
      </p:pic>
      <p:sp>
        <p:nvSpPr>
          <p:cNvPr id="32" name="Text Placeholder 1">
            <a:extLst>
              <a:ext uri="{FF2B5EF4-FFF2-40B4-BE49-F238E27FC236}">
                <a16:creationId xmlns:a16="http://schemas.microsoft.com/office/drawing/2014/main" id="{BD3150E7-9909-4CB0-8D8F-52F0CABFB7D3}"/>
              </a:ext>
            </a:extLst>
          </p:cNvPr>
          <p:cNvSpPr txBox="1">
            <a:spLocks/>
          </p:cNvSpPr>
          <p:nvPr/>
        </p:nvSpPr>
        <p:spPr>
          <a:xfrm>
            <a:off x="7754590" y="1260197"/>
            <a:ext cx="4248470" cy="63766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solidFill>
                  <a:schemeClr val="accent6">
                    <a:lumMod val="50000"/>
                    <a:lumOff val="50000"/>
                  </a:schemeClr>
                </a:solidFill>
                <a:latin typeface="Times New Roman" panose="02020603050405020304" pitchFamily="18" charset="0"/>
                <a:cs typeface="Times New Roman" panose="02020603050405020304" pitchFamily="18" charset="0"/>
              </a:rPr>
              <a:t>Pin description of L293D </a:t>
            </a:r>
          </a:p>
        </p:txBody>
      </p:sp>
      <p:pic>
        <p:nvPicPr>
          <p:cNvPr id="33" name="Picture 28">
            <a:extLst>
              <a:ext uri="{FF2B5EF4-FFF2-40B4-BE49-F238E27FC236}">
                <a16:creationId xmlns:a16="http://schemas.microsoft.com/office/drawing/2014/main" id="{04C232A3-9382-43D9-A66B-0C89B999C25C}"/>
              </a:ext>
            </a:extLst>
          </p:cNvPr>
          <p:cNvPicPr>
            <a:picLocks noChangeAspect="1"/>
          </p:cNvPicPr>
          <p:nvPr/>
        </p:nvPicPr>
        <p:blipFill>
          <a:blip r:embed="rId3"/>
          <a:stretch>
            <a:fillRect/>
          </a:stretch>
        </p:blipFill>
        <p:spPr>
          <a:xfrm>
            <a:off x="-24201" y="-100754"/>
            <a:ext cx="1196903" cy="1204529"/>
          </a:xfrm>
          <a:prstGeom prst="rect">
            <a:avLst/>
          </a:prstGeom>
          <a:noFill/>
          <a:ln cap="flat">
            <a:noFill/>
          </a:ln>
        </p:spPr>
      </p:pic>
    </p:spTree>
    <p:extLst>
      <p:ext uri="{BB962C8B-B14F-4D97-AF65-F5344CB8AC3E}">
        <p14:creationId xmlns:p14="http://schemas.microsoft.com/office/powerpoint/2010/main" val="122366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6000" b="1">
                <a:solidFill>
                  <a:schemeClr val="accent5">
                    <a:lumMod val="50000"/>
                  </a:schemeClr>
                </a:solidFill>
                <a:effectLst/>
                <a:latin typeface="Times New Roman" panose="02020603050405020304" pitchFamily="18" charset="0"/>
                <a:ea typeface="Calibri" panose="020F0502020204030204" pitchFamily="34" charset="0"/>
              </a:rPr>
              <a:t>Block Diagram</a:t>
            </a:r>
            <a:endParaRPr lang="en-US" sz="6000" b="1">
              <a:solidFill>
                <a:schemeClr val="accent5">
                  <a:lumMod val="50000"/>
                </a:schemeClr>
              </a:solidFill>
            </a:endParaRPr>
          </a:p>
        </p:txBody>
      </p:sp>
      <p:sp>
        <p:nvSpPr>
          <p:cNvPr id="5" name="Freeform: Shape 4">
            <a:extLst>
              <a:ext uri="{FF2B5EF4-FFF2-40B4-BE49-F238E27FC236}">
                <a16:creationId xmlns:a16="http://schemas.microsoft.com/office/drawing/2014/main" id="{A08017EF-1C33-45E0-845C-3637289462A0}"/>
              </a:ext>
            </a:extLst>
          </p:cNvPr>
          <p:cNvSpPr/>
          <p:nvPr/>
        </p:nvSpPr>
        <p:spPr>
          <a:xfrm>
            <a:off x="3487932" y="1467852"/>
            <a:ext cx="4104" cy="3922295"/>
          </a:xfrm>
          <a:custGeom>
            <a:avLst/>
            <a:gdLst>
              <a:gd name="connsiteX0" fmla="*/ 4105 w 4104"/>
              <a:gd name="connsiteY0" fmla="*/ 0 h 3922295"/>
              <a:gd name="connsiteX1" fmla="*/ 4105 w 4104"/>
              <a:gd name="connsiteY1" fmla="*/ 3922295 h 3922295"/>
              <a:gd name="connsiteX2" fmla="*/ 175 w 4104"/>
              <a:gd name="connsiteY2" fmla="*/ 3920330 h 3922295"/>
              <a:gd name="connsiteX3" fmla="*/ 175 w 4104"/>
              <a:gd name="connsiteY3" fmla="*/ 3904609 h 3922295"/>
              <a:gd name="connsiteX4" fmla="*/ 175 w 4104"/>
              <a:gd name="connsiteY4" fmla="*/ 17686 h 3922295"/>
              <a:gd name="connsiteX5" fmla="*/ 4105 w 4104"/>
              <a:gd name="connsiteY5" fmla="*/ 0 h 392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 h="3922295">
                <a:moveTo>
                  <a:pt x="4105" y="0"/>
                </a:moveTo>
                <a:cubicBezTo>
                  <a:pt x="4105" y="1307563"/>
                  <a:pt x="4105" y="2614732"/>
                  <a:pt x="4105" y="3922295"/>
                </a:cubicBezTo>
                <a:cubicBezTo>
                  <a:pt x="2926" y="3921509"/>
                  <a:pt x="568" y="3921116"/>
                  <a:pt x="175" y="3920330"/>
                </a:cubicBezTo>
                <a:cubicBezTo>
                  <a:pt x="-218" y="3915221"/>
                  <a:pt x="175" y="3909719"/>
                  <a:pt x="175" y="3904609"/>
                </a:cubicBezTo>
                <a:cubicBezTo>
                  <a:pt x="175" y="2608837"/>
                  <a:pt x="175" y="1313458"/>
                  <a:pt x="175" y="17686"/>
                </a:cubicBezTo>
                <a:cubicBezTo>
                  <a:pt x="568" y="11790"/>
                  <a:pt x="2926" y="5895"/>
                  <a:pt x="4105" y="0"/>
                </a:cubicBezTo>
                <a:close/>
              </a:path>
            </a:pathLst>
          </a:custGeom>
          <a:solidFill>
            <a:srgbClr val="FFFFFF"/>
          </a:solidFill>
          <a:ln w="3926" cap="flat">
            <a:noFill/>
            <a:prstDash val="solid"/>
            <a:miter/>
          </a:ln>
        </p:spPr>
        <p:txBody>
          <a:bodyPr rtlCol="0" anchor="ctr"/>
          <a:lstStyle/>
          <a:p>
            <a:endParaRPr lang="en-US"/>
          </a:p>
        </p:txBody>
      </p:sp>
      <p:sp>
        <p:nvSpPr>
          <p:cNvPr id="3" name="Rectangle 1">
            <a:extLst>
              <a:ext uri="{FF2B5EF4-FFF2-40B4-BE49-F238E27FC236}">
                <a16:creationId xmlns:a16="http://schemas.microsoft.com/office/drawing/2014/main" id="{77AB3199-9F4F-4C2A-BAB2-1D63E009BC1E}"/>
              </a:ext>
            </a:extLst>
          </p:cNvPr>
          <p:cNvSpPr>
            <a:spLocks noChangeArrowheads="1"/>
          </p:cNvSpPr>
          <p:nvPr/>
        </p:nvSpPr>
        <p:spPr bwMode="auto">
          <a:xfrm>
            <a:off x="5773783" y="1933439"/>
            <a:ext cx="1333500" cy="3596498"/>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107763" dir="18900000"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b="1">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altLang="en-US" b="1">
                <a:latin typeface="Times New Roman" panose="02020603050405020304" pitchFamily="18" charset="0"/>
                <a:ea typeface="Calibri" panose="020F0502020204030204" pitchFamily="34" charset="0"/>
                <a:cs typeface="Times New Roman" panose="02020603050405020304" pitchFamily="18" charset="0"/>
              </a:rPr>
              <a:t>ARDUINO</a:t>
            </a:r>
            <a:endParaRPr lang="en-US" altLang="en-US" sz="1600"/>
          </a:p>
          <a:p>
            <a:pPr lvl="0" algn="ctr" eaLnBrk="0" fontAlgn="base" hangingPunct="0">
              <a:spcBef>
                <a:spcPct val="0"/>
              </a:spcBef>
              <a:spcAft>
                <a:spcPct val="0"/>
              </a:spcAft>
            </a:pPr>
            <a:r>
              <a:rPr lang="en-US" altLang="en-US" b="1">
                <a:latin typeface="Times New Roman" panose="02020603050405020304" pitchFamily="18" charset="0"/>
                <a:ea typeface="Calibri" panose="020F0502020204030204" pitchFamily="34" charset="0"/>
                <a:cs typeface="Times New Roman" panose="02020603050405020304" pitchFamily="18" charset="0"/>
              </a:rPr>
              <a:t>UNO</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Oval 4">
            <a:extLst>
              <a:ext uri="{FF2B5EF4-FFF2-40B4-BE49-F238E27FC236}">
                <a16:creationId xmlns:a16="http://schemas.microsoft.com/office/drawing/2014/main" id="{D8261DA2-DE12-4395-A6D9-639D551CC356}"/>
              </a:ext>
            </a:extLst>
          </p:cNvPr>
          <p:cNvSpPr>
            <a:spLocks noChangeArrowheads="1"/>
          </p:cNvSpPr>
          <p:nvPr/>
        </p:nvSpPr>
        <p:spPr bwMode="auto">
          <a:xfrm>
            <a:off x="3481012" y="1981064"/>
            <a:ext cx="1628775" cy="742950"/>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Flame </a:t>
            </a:r>
            <a:r>
              <a:rPr lang="en-US" altLang="en-US" sz="1200" b="1" dirty="0">
                <a:latin typeface="Times New Roman" panose="02020603050405020304" pitchFamily="18" charset="0"/>
                <a:ea typeface="Calibri" panose="020F0502020204030204" pitchFamily="34" charset="0"/>
                <a:cs typeface="Times New Roman" panose="02020603050405020304" pitchFamily="18" charset="0"/>
              </a:rPr>
              <a:t>Sensor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Oval 5">
            <a:extLst>
              <a:ext uri="{FF2B5EF4-FFF2-40B4-BE49-F238E27FC236}">
                <a16:creationId xmlns:a16="http://schemas.microsoft.com/office/drawing/2014/main" id="{ED91A280-67EA-455C-9F10-F676101E3DBD}"/>
              </a:ext>
            </a:extLst>
          </p:cNvPr>
          <p:cNvSpPr>
            <a:spLocks noChangeArrowheads="1"/>
          </p:cNvSpPr>
          <p:nvPr/>
        </p:nvSpPr>
        <p:spPr bwMode="auto">
          <a:xfrm>
            <a:off x="3454446" y="3479006"/>
            <a:ext cx="1638300" cy="695325"/>
          </a:xfrm>
          <a:prstGeom prst="ellipse">
            <a:avLst/>
          </a:prstGeom>
          <a:gradFill rotWithShape="0">
            <a:gsLst>
              <a:gs pos="0">
                <a:srgbClr val="666666"/>
              </a:gs>
              <a:gs pos="50000">
                <a:srgbClr val="CCCCCC"/>
              </a:gs>
              <a:gs pos="100000">
                <a:srgbClr val="666666"/>
              </a:gs>
            </a:gsLst>
            <a:lin ang="18900000" scaled="1"/>
          </a:gradFill>
          <a:ln w="12700">
            <a:solidFill>
              <a:srgbClr val="666666"/>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Gas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AutoShape 10">
            <a:extLst>
              <a:ext uri="{FF2B5EF4-FFF2-40B4-BE49-F238E27FC236}">
                <a16:creationId xmlns:a16="http://schemas.microsoft.com/office/drawing/2014/main" id="{92C79021-0BF1-44F8-9FBE-F7A90A73E96B}"/>
              </a:ext>
            </a:extLst>
          </p:cNvPr>
          <p:cNvSpPr>
            <a:spLocks noChangeArrowheads="1"/>
          </p:cNvSpPr>
          <p:nvPr/>
        </p:nvSpPr>
        <p:spPr bwMode="auto">
          <a:xfrm>
            <a:off x="3481012" y="5006791"/>
            <a:ext cx="1571625" cy="476250"/>
          </a:xfrm>
          <a:prstGeom prst="roundRect">
            <a:avLst>
              <a:gd name="adj" fmla="val 16667"/>
            </a:avLst>
          </a:prstGeom>
          <a:solidFill>
            <a:srgbClr val="FFFFFF"/>
          </a:solidFill>
          <a:ln w="31750">
            <a:solidFill>
              <a:srgbClr val="9BBB59"/>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AutoShape 6">
            <a:extLst>
              <a:ext uri="{FF2B5EF4-FFF2-40B4-BE49-F238E27FC236}">
                <a16:creationId xmlns:a16="http://schemas.microsoft.com/office/drawing/2014/main" id="{C91DC369-DD7D-4ABC-8ABE-56938DEAADF0}"/>
              </a:ext>
            </a:extLst>
          </p:cNvPr>
          <p:cNvSpPr>
            <a:spLocks noChangeShapeType="1"/>
          </p:cNvSpPr>
          <p:nvPr/>
        </p:nvSpPr>
        <p:spPr bwMode="auto">
          <a:xfrm>
            <a:off x="5092745" y="2523989"/>
            <a:ext cx="681037" cy="790576"/>
          </a:xfrm>
          <a:prstGeom prst="straightConnector1">
            <a:avLst/>
          </a:prstGeom>
          <a:noFill/>
          <a:ln w="12700">
            <a:solidFill>
              <a:srgbClr val="C050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622423"/>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9" name="AutoShape 7">
            <a:extLst>
              <a:ext uri="{FF2B5EF4-FFF2-40B4-BE49-F238E27FC236}">
                <a16:creationId xmlns:a16="http://schemas.microsoft.com/office/drawing/2014/main" id="{62E33736-844F-4E45-BB76-37E2BC3CB3D9}"/>
              </a:ext>
            </a:extLst>
          </p:cNvPr>
          <p:cNvSpPr>
            <a:spLocks noChangeShapeType="1"/>
          </p:cNvSpPr>
          <p:nvPr/>
        </p:nvSpPr>
        <p:spPr bwMode="auto">
          <a:xfrm flipV="1">
            <a:off x="5168946" y="3371714"/>
            <a:ext cx="557212" cy="428625"/>
          </a:xfrm>
          <a:prstGeom prst="straightConnector1">
            <a:avLst/>
          </a:prstGeom>
          <a:noFill/>
          <a:ln w="12700">
            <a:solidFill>
              <a:srgbClr val="66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0" name="AutoShape 11">
            <a:extLst>
              <a:ext uri="{FF2B5EF4-FFF2-40B4-BE49-F238E27FC236}">
                <a16:creationId xmlns:a16="http://schemas.microsoft.com/office/drawing/2014/main" id="{E228E370-69FE-4556-BC88-67173F8374A3}"/>
              </a:ext>
            </a:extLst>
          </p:cNvPr>
          <p:cNvSpPr>
            <a:spLocks noChangeShapeType="1"/>
          </p:cNvSpPr>
          <p:nvPr/>
        </p:nvSpPr>
        <p:spPr bwMode="auto">
          <a:xfrm flipV="1">
            <a:off x="5107033" y="3314562"/>
            <a:ext cx="666749" cy="1719534"/>
          </a:xfrm>
          <a:prstGeom prst="straightConnector1">
            <a:avLst/>
          </a:prstGeom>
          <a:noFill/>
          <a:ln w="31750">
            <a:solidFill>
              <a:srgbClr val="9BBB5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1" name="AutoShape 12">
            <a:extLst>
              <a:ext uri="{FF2B5EF4-FFF2-40B4-BE49-F238E27FC236}">
                <a16:creationId xmlns:a16="http://schemas.microsoft.com/office/drawing/2014/main" id="{5AC9C46F-FAA7-4123-A530-50D7B71EEA5A}"/>
              </a:ext>
            </a:extLst>
          </p:cNvPr>
          <p:cNvSpPr>
            <a:spLocks noChangeArrowheads="1"/>
          </p:cNvSpPr>
          <p:nvPr/>
        </p:nvSpPr>
        <p:spPr bwMode="auto">
          <a:xfrm>
            <a:off x="7507333" y="2390639"/>
            <a:ext cx="981075" cy="666750"/>
          </a:xfrm>
          <a:prstGeom prst="flowChartProcess">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L293D Motor Driver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AutoShape 14">
            <a:extLst>
              <a:ext uri="{FF2B5EF4-FFF2-40B4-BE49-F238E27FC236}">
                <a16:creationId xmlns:a16="http://schemas.microsoft.com/office/drawing/2014/main" id="{E6A8BACE-112A-4EC4-8C54-D94267FFFA1F}"/>
              </a:ext>
            </a:extLst>
          </p:cNvPr>
          <p:cNvSpPr>
            <a:spLocks noChangeArrowheads="1"/>
          </p:cNvSpPr>
          <p:nvPr/>
        </p:nvSpPr>
        <p:spPr bwMode="auto">
          <a:xfrm>
            <a:off x="8764633" y="2057264"/>
            <a:ext cx="828675" cy="466725"/>
          </a:xfrm>
          <a:prstGeom prst="flowChartProcess">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Left Motor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AutoShape 15">
            <a:extLst>
              <a:ext uri="{FF2B5EF4-FFF2-40B4-BE49-F238E27FC236}">
                <a16:creationId xmlns:a16="http://schemas.microsoft.com/office/drawing/2014/main" id="{6A09B7D5-4EBC-47CE-BB12-F77CE67714BF}"/>
              </a:ext>
            </a:extLst>
          </p:cNvPr>
          <p:cNvSpPr>
            <a:spLocks noChangeArrowheads="1"/>
          </p:cNvSpPr>
          <p:nvPr/>
        </p:nvSpPr>
        <p:spPr bwMode="auto">
          <a:xfrm>
            <a:off x="8764633" y="2809739"/>
            <a:ext cx="876300" cy="457200"/>
          </a:xfrm>
          <a:prstGeom prst="flowChartProcess">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Right Motor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AutoShape 13">
            <a:extLst>
              <a:ext uri="{FF2B5EF4-FFF2-40B4-BE49-F238E27FC236}">
                <a16:creationId xmlns:a16="http://schemas.microsoft.com/office/drawing/2014/main" id="{138E7084-411D-4B8F-8553-1770286AC6F7}"/>
              </a:ext>
            </a:extLst>
          </p:cNvPr>
          <p:cNvSpPr>
            <a:spLocks noChangeArrowheads="1"/>
          </p:cNvSpPr>
          <p:nvPr/>
        </p:nvSpPr>
        <p:spPr bwMode="auto">
          <a:xfrm>
            <a:off x="7364458" y="1409564"/>
            <a:ext cx="1247775" cy="571500"/>
          </a:xfrm>
          <a:prstGeom prst="roundRect">
            <a:avLst>
              <a:gd name="adj" fmla="val 16667"/>
            </a:avLst>
          </a:prstGeom>
          <a:solidFill>
            <a:srgbClr val="FFFFFF"/>
          </a:solidFill>
          <a:ln w="31750">
            <a:solidFill>
              <a:srgbClr val="9BBB59"/>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 (12V)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16">
            <a:extLst>
              <a:ext uri="{FF2B5EF4-FFF2-40B4-BE49-F238E27FC236}">
                <a16:creationId xmlns:a16="http://schemas.microsoft.com/office/drawing/2014/main" id="{5E653336-6B9A-4459-A1E0-99713165734E}"/>
              </a:ext>
            </a:extLst>
          </p:cNvPr>
          <p:cNvSpPr>
            <a:spLocks noChangeArrowheads="1"/>
          </p:cNvSpPr>
          <p:nvPr/>
        </p:nvSpPr>
        <p:spPr bwMode="auto">
          <a:xfrm>
            <a:off x="7507333" y="3238364"/>
            <a:ext cx="981075" cy="561975"/>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dirty="0">
                <a:latin typeface="Times New Roman"/>
                <a:ea typeface="Calibri" panose="020F0502020204030204" pitchFamily="34" charset="0"/>
                <a:cs typeface="Times New Roman"/>
              </a:rPr>
              <a:t>Pump</a:t>
            </a:r>
            <a:r>
              <a:rPr kumimoji="0" lang="en-US" altLang="en-US" sz="1200" b="1" i="0" u="none" strike="noStrike" cap="none" normalizeH="0" baseline="0" dirty="0">
                <a:ln>
                  <a:noFill/>
                </a:ln>
                <a:effectLst/>
                <a:latin typeface="Times New Roman"/>
                <a:ea typeface="Calibri" panose="020F0502020204030204" pitchFamily="34" charset="0"/>
                <a:cs typeface="Times New Roman"/>
              </a:rPr>
              <a:t> Motor</a:t>
            </a:r>
            <a:endParaRPr kumimoji="0" lang="en-US" altLang="en-US" sz="1800" b="0" i="0" u="none" strike="noStrike" cap="none" normalizeH="0" baseline="0" dirty="0">
              <a:ln>
                <a:noFill/>
              </a:ln>
              <a:effectLst/>
              <a:latin typeface="Times New Roman"/>
              <a:cs typeface="Times New Roman"/>
            </a:endParaRPr>
          </a:p>
        </p:txBody>
      </p:sp>
      <p:sp>
        <p:nvSpPr>
          <p:cNvPr id="57" name="Rectangle 18">
            <a:extLst>
              <a:ext uri="{FF2B5EF4-FFF2-40B4-BE49-F238E27FC236}">
                <a16:creationId xmlns:a16="http://schemas.microsoft.com/office/drawing/2014/main" id="{D96A47B6-E09C-4FF8-83C8-3B4763E3DF7A}"/>
              </a:ext>
            </a:extLst>
          </p:cNvPr>
          <p:cNvSpPr>
            <a:spLocks noChangeArrowheads="1"/>
          </p:cNvSpPr>
          <p:nvPr/>
        </p:nvSpPr>
        <p:spPr bwMode="auto">
          <a:xfrm>
            <a:off x="7512095" y="4000364"/>
            <a:ext cx="962025" cy="342900"/>
          </a:xfrm>
          <a:prstGeom prst="rect">
            <a:avLst/>
          </a:prstGeom>
          <a:gradFill rotWithShape="0">
            <a:gsLst>
              <a:gs pos="0">
                <a:srgbClr val="F79646"/>
              </a:gs>
              <a:gs pos="100000">
                <a:srgbClr val="DF6A09"/>
              </a:gs>
            </a:gsLst>
            <a:path path="shape">
              <a:fillToRect l="50000" t="50000" r="50000" b="50000"/>
            </a:path>
          </a:gradFill>
          <a:ln>
            <a:noFill/>
          </a:ln>
          <a:effectLst>
            <a:outerShdw dist="28398" dir="3806097" algn="ctr" rotWithShape="0">
              <a:srgbClr val="974706"/>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Buzzer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AutoShape 19">
            <a:extLst>
              <a:ext uri="{FF2B5EF4-FFF2-40B4-BE49-F238E27FC236}">
                <a16:creationId xmlns:a16="http://schemas.microsoft.com/office/drawing/2014/main" id="{C4E722C0-20BB-4FD4-ABBB-AF900C012FB9}"/>
              </a:ext>
            </a:extLst>
          </p:cNvPr>
          <p:cNvSpPr>
            <a:spLocks noChangeShapeType="1"/>
          </p:cNvSpPr>
          <p:nvPr/>
        </p:nvSpPr>
        <p:spPr bwMode="auto">
          <a:xfrm>
            <a:off x="7983583" y="1981064"/>
            <a:ext cx="9525" cy="409575"/>
          </a:xfrm>
          <a:prstGeom prst="straightConnector1">
            <a:avLst/>
          </a:prstGeom>
          <a:noFill/>
          <a:ln w="31750">
            <a:solidFill>
              <a:srgbClr val="9BBB5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9" name="AutoShape 20">
            <a:extLst>
              <a:ext uri="{FF2B5EF4-FFF2-40B4-BE49-F238E27FC236}">
                <a16:creationId xmlns:a16="http://schemas.microsoft.com/office/drawing/2014/main" id="{A634F5FF-2BBE-4301-A745-43F9F3AACB66}"/>
              </a:ext>
            </a:extLst>
          </p:cNvPr>
          <p:cNvSpPr>
            <a:spLocks noChangeShapeType="1"/>
          </p:cNvSpPr>
          <p:nvPr/>
        </p:nvSpPr>
        <p:spPr bwMode="auto">
          <a:xfrm flipH="1" flipV="1">
            <a:off x="7183483" y="3419339"/>
            <a:ext cx="323850" cy="438150"/>
          </a:xfrm>
          <a:prstGeom prst="straightConnector1">
            <a:avLst/>
          </a:prstGeom>
          <a:noFill/>
          <a:ln w="12700">
            <a:solidFill>
              <a:srgbClr val="FABF8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0" name="AutoShape 21">
            <a:extLst>
              <a:ext uri="{FF2B5EF4-FFF2-40B4-BE49-F238E27FC236}">
                <a16:creationId xmlns:a16="http://schemas.microsoft.com/office/drawing/2014/main" id="{F259B611-2386-4546-A09A-7D43BF798ACF}"/>
              </a:ext>
            </a:extLst>
          </p:cNvPr>
          <p:cNvSpPr>
            <a:spLocks noChangeShapeType="1"/>
          </p:cNvSpPr>
          <p:nvPr/>
        </p:nvSpPr>
        <p:spPr bwMode="auto">
          <a:xfrm flipH="1">
            <a:off x="7183483" y="2724014"/>
            <a:ext cx="323850" cy="695325"/>
          </a:xfrm>
          <a:prstGeom prst="straightConnector1">
            <a:avLst/>
          </a:prstGeom>
          <a:noFill/>
          <a:ln w="12700">
            <a:solidFill>
              <a:srgbClr val="9BBB5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4E6128"/>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1" name="AutoShape 22">
            <a:extLst>
              <a:ext uri="{FF2B5EF4-FFF2-40B4-BE49-F238E27FC236}">
                <a16:creationId xmlns:a16="http://schemas.microsoft.com/office/drawing/2014/main" id="{0F223684-0E9E-4A6E-BA4C-DB42FA641097}"/>
              </a:ext>
            </a:extLst>
          </p:cNvPr>
          <p:cNvSpPr>
            <a:spLocks noChangeShapeType="1"/>
          </p:cNvSpPr>
          <p:nvPr/>
        </p:nvSpPr>
        <p:spPr bwMode="auto">
          <a:xfrm flipH="1" flipV="1">
            <a:off x="7183483" y="3466964"/>
            <a:ext cx="247650" cy="533400"/>
          </a:xfrm>
          <a:prstGeom prst="straightConnector1">
            <a:avLst/>
          </a:prstGeom>
          <a:noFill/>
          <a:ln w="12700">
            <a:solidFill>
              <a:srgbClr val="F7964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2" name="AutoShape 23">
            <a:extLst>
              <a:ext uri="{FF2B5EF4-FFF2-40B4-BE49-F238E27FC236}">
                <a16:creationId xmlns:a16="http://schemas.microsoft.com/office/drawing/2014/main" id="{70229460-6F13-4B96-95FE-BDD42CBCF2F7}"/>
              </a:ext>
            </a:extLst>
          </p:cNvPr>
          <p:cNvSpPr>
            <a:spLocks noChangeShapeType="1"/>
          </p:cNvSpPr>
          <p:nvPr/>
        </p:nvSpPr>
        <p:spPr bwMode="auto">
          <a:xfrm flipV="1">
            <a:off x="8488408" y="2333489"/>
            <a:ext cx="276225" cy="390525"/>
          </a:xfrm>
          <a:prstGeom prst="straightConnector1">
            <a:avLst/>
          </a:prstGeom>
          <a:noFill/>
          <a:ln w="12700">
            <a:solidFill>
              <a:srgbClr val="9BBB5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4E6128"/>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3" name="AutoShape 24">
            <a:extLst>
              <a:ext uri="{FF2B5EF4-FFF2-40B4-BE49-F238E27FC236}">
                <a16:creationId xmlns:a16="http://schemas.microsoft.com/office/drawing/2014/main" id="{4400ACA3-FDC5-456B-87F8-B2E96D0AB1A7}"/>
              </a:ext>
            </a:extLst>
          </p:cNvPr>
          <p:cNvSpPr>
            <a:spLocks noChangeShapeType="1"/>
          </p:cNvSpPr>
          <p:nvPr/>
        </p:nvSpPr>
        <p:spPr bwMode="auto">
          <a:xfrm>
            <a:off x="8488408" y="2771639"/>
            <a:ext cx="276225" cy="285750"/>
          </a:xfrm>
          <a:prstGeom prst="straightConnector1">
            <a:avLst/>
          </a:prstGeom>
          <a:noFill/>
          <a:ln w="12700">
            <a:solidFill>
              <a:srgbClr val="9BBB5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4E6128"/>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97" name="Rectangle 26">
            <a:extLst>
              <a:ext uri="{FF2B5EF4-FFF2-40B4-BE49-F238E27FC236}">
                <a16:creationId xmlns:a16="http://schemas.microsoft.com/office/drawing/2014/main" id="{4E285345-CF70-4E9B-9621-BA840BC9D62E}"/>
              </a:ext>
            </a:extLst>
          </p:cNvPr>
          <p:cNvSpPr>
            <a:spLocks noChangeArrowheads="1"/>
          </p:cNvSpPr>
          <p:nvPr/>
        </p:nvSpPr>
        <p:spPr bwMode="auto">
          <a:xfrm>
            <a:off x="2834640" y="11625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8" name="Rectangle 40">
            <a:extLst>
              <a:ext uri="{FF2B5EF4-FFF2-40B4-BE49-F238E27FC236}">
                <a16:creationId xmlns:a16="http://schemas.microsoft.com/office/drawing/2014/main" id="{07138417-482F-4CF7-999A-F0730669691B}"/>
              </a:ext>
            </a:extLst>
          </p:cNvPr>
          <p:cNvSpPr>
            <a:spLocks noChangeArrowheads="1"/>
          </p:cNvSpPr>
          <p:nvPr/>
        </p:nvSpPr>
        <p:spPr bwMode="auto">
          <a:xfrm>
            <a:off x="2834640" y="16197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Freeform: Shape 91">
            <a:extLst>
              <a:ext uri="{FF2B5EF4-FFF2-40B4-BE49-F238E27FC236}">
                <a16:creationId xmlns:a16="http://schemas.microsoft.com/office/drawing/2014/main" id="{A4118AB6-15B7-46C3-BECA-0CA616E37EFC}"/>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64" name="Picture 28">
            <a:extLst>
              <a:ext uri="{FF2B5EF4-FFF2-40B4-BE49-F238E27FC236}">
                <a16:creationId xmlns:a16="http://schemas.microsoft.com/office/drawing/2014/main" id="{7ECD13B9-4EE3-43CA-8D64-3C9CF915743A}"/>
              </a:ext>
            </a:extLst>
          </p:cNvPr>
          <p:cNvPicPr>
            <a:picLocks noChangeAspect="1"/>
          </p:cNvPicPr>
          <p:nvPr/>
        </p:nvPicPr>
        <p:blipFill>
          <a:blip r:embed="rId2"/>
          <a:stretch>
            <a:fillRect/>
          </a:stretch>
        </p:blipFill>
        <p:spPr>
          <a:xfrm>
            <a:off x="0" y="31271"/>
            <a:ext cx="1196903" cy="1204529"/>
          </a:xfrm>
          <a:prstGeom prst="rect">
            <a:avLst/>
          </a:prstGeom>
          <a:noFill/>
          <a:ln cap="flat">
            <a:noFill/>
          </a:ln>
        </p:spPr>
      </p:pic>
      <p:sp>
        <p:nvSpPr>
          <p:cNvPr id="56" name="Rectangle 16">
            <a:extLst>
              <a:ext uri="{FF2B5EF4-FFF2-40B4-BE49-F238E27FC236}">
                <a16:creationId xmlns:a16="http://schemas.microsoft.com/office/drawing/2014/main" id="{F79D2484-1F0D-4B7D-8051-0165EDADEB33}"/>
              </a:ext>
            </a:extLst>
          </p:cNvPr>
          <p:cNvSpPr>
            <a:spLocks noChangeArrowheads="1"/>
          </p:cNvSpPr>
          <p:nvPr/>
        </p:nvSpPr>
        <p:spPr bwMode="auto">
          <a:xfrm>
            <a:off x="7507333" y="4486139"/>
            <a:ext cx="981075" cy="330927"/>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effectLst/>
                <a:latin typeface="Times New Roman"/>
                <a:cs typeface="Times New Roman"/>
              </a:rPr>
              <a:t>L</a:t>
            </a:r>
            <a:r>
              <a:rPr kumimoji="0" lang="en-US" altLang="en-US" sz="1200" b="1" i="0" u="none" strike="noStrike" cap="none" normalizeH="0" baseline="0" dirty="0">
                <a:ln>
                  <a:noFill/>
                </a:ln>
                <a:effectLst/>
                <a:latin typeface="Times New Roman"/>
                <a:cs typeface="Times New Roman"/>
              </a:rPr>
              <a:t>ED RED</a:t>
            </a:r>
            <a:endParaRPr kumimoji="0" lang="en-US" altLang="en-US" sz="1800" b="0" i="0" u="none" strike="noStrike" cap="none" normalizeH="0" baseline="0" dirty="0">
              <a:ln>
                <a:noFill/>
              </a:ln>
              <a:effectLst/>
              <a:latin typeface="Times New Roman"/>
              <a:cs typeface="Times New Roman"/>
            </a:endParaRPr>
          </a:p>
        </p:txBody>
      </p:sp>
      <p:sp>
        <p:nvSpPr>
          <p:cNvPr id="65" name="Rectangle 16">
            <a:extLst>
              <a:ext uri="{FF2B5EF4-FFF2-40B4-BE49-F238E27FC236}">
                <a16:creationId xmlns:a16="http://schemas.microsoft.com/office/drawing/2014/main" id="{0A98FAEE-FBCD-4692-AE06-3A5B46983CAD}"/>
              </a:ext>
            </a:extLst>
          </p:cNvPr>
          <p:cNvSpPr>
            <a:spLocks noChangeArrowheads="1"/>
          </p:cNvSpPr>
          <p:nvPr/>
        </p:nvSpPr>
        <p:spPr bwMode="auto">
          <a:xfrm>
            <a:off x="7493045" y="4952864"/>
            <a:ext cx="981075" cy="415699"/>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effectLst/>
                <a:latin typeface="Times New Roman"/>
                <a:cs typeface="Times New Roman"/>
              </a:rPr>
              <a:t>L</a:t>
            </a:r>
            <a:r>
              <a:rPr kumimoji="0" lang="en-US" altLang="en-US" sz="1200" b="1" i="0" u="none" strike="noStrike" cap="none" normalizeH="0" baseline="0" dirty="0">
                <a:ln>
                  <a:noFill/>
                </a:ln>
                <a:effectLst/>
                <a:latin typeface="Times New Roman"/>
                <a:cs typeface="Times New Roman"/>
              </a:rPr>
              <a:t>ED </a:t>
            </a:r>
            <a:r>
              <a:rPr lang="en-US" altLang="en-US" sz="1200" b="1" dirty="0">
                <a:latin typeface="Times New Roman"/>
                <a:cs typeface="Times New Roman"/>
              </a:rPr>
              <a:t>GREEN</a:t>
            </a:r>
            <a:endParaRPr kumimoji="0" lang="en-US" altLang="en-US" sz="1800" b="0" i="0" u="none" strike="noStrike" cap="none" normalizeH="0" baseline="0" dirty="0">
              <a:ln>
                <a:noFill/>
              </a:ln>
              <a:effectLst/>
              <a:latin typeface="Times New Roman"/>
              <a:cs typeface="Times New Roman"/>
            </a:endParaRPr>
          </a:p>
        </p:txBody>
      </p:sp>
      <p:sp>
        <p:nvSpPr>
          <p:cNvPr id="66" name="Rectangle 16">
            <a:extLst>
              <a:ext uri="{FF2B5EF4-FFF2-40B4-BE49-F238E27FC236}">
                <a16:creationId xmlns:a16="http://schemas.microsoft.com/office/drawing/2014/main" id="{75CA60BC-6E68-4D4D-B82F-73FF031B6354}"/>
              </a:ext>
            </a:extLst>
          </p:cNvPr>
          <p:cNvSpPr>
            <a:spLocks noChangeArrowheads="1"/>
          </p:cNvSpPr>
          <p:nvPr/>
        </p:nvSpPr>
        <p:spPr bwMode="auto">
          <a:xfrm>
            <a:off x="7493045" y="5529942"/>
            <a:ext cx="981075" cy="330927"/>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effectLst/>
                <a:latin typeface="Times New Roman"/>
                <a:cs typeface="Times New Roman"/>
              </a:rPr>
              <a:t>L</a:t>
            </a:r>
            <a:r>
              <a:rPr kumimoji="0" lang="en-US" altLang="en-US" sz="1200" b="1" i="0" u="none" strike="noStrike" cap="none" normalizeH="0" baseline="0" dirty="0">
                <a:ln>
                  <a:noFill/>
                </a:ln>
                <a:effectLst/>
                <a:latin typeface="Times New Roman"/>
                <a:cs typeface="Times New Roman"/>
              </a:rPr>
              <a:t>ED </a:t>
            </a:r>
            <a:r>
              <a:rPr lang="en-US" altLang="en-US" sz="1200" b="1" dirty="0">
                <a:latin typeface="Times New Roman"/>
                <a:cs typeface="Times New Roman"/>
              </a:rPr>
              <a:t>BLUE</a:t>
            </a:r>
            <a:endParaRPr kumimoji="0" lang="en-US" altLang="en-US" sz="1800" b="0" i="0" u="none" strike="noStrike" cap="none" normalizeH="0" baseline="0" dirty="0">
              <a:ln>
                <a:noFill/>
              </a:ln>
              <a:effectLst/>
              <a:latin typeface="Times New Roman"/>
              <a:cs typeface="Times New Roman"/>
            </a:endParaRPr>
          </a:p>
        </p:txBody>
      </p:sp>
      <p:sp>
        <p:nvSpPr>
          <p:cNvPr id="67" name="AutoShape 20">
            <a:extLst>
              <a:ext uri="{FF2B5EF4-FFF2-40B4-BE49-F238E27FC236}">
                <a16:creationId xmlns:a16="http://schemas.microsoft.com/office/drawing/2014/main" id="{730FB9B0-AFCD-4008-B12D-CF79619F85CE}"/>
              </a:ext>
            </a:extLst>
          </p:cNvPr>
          <p:cNvSpPr>
            <a:spLocks noChangeShapeType="1"/>
          </p:cNvSpPr>
          <p:nvPr/>
        </p:nvSpPr>
        <p:spPr bwMode="auto">
          <a:xfrm flipH="1" flipV="1">
            <a:off x="7307035" y="4343264"/>
            <a:ext cx="181906" cy="1319482"/>
          </a:xfrm>
          <a:prstGeom prst="straightConnector1">
            <a:avLst/>
          </a:prstGeom>
          <a:noFill/>
          <a:ln w="12700">
            <a:solidFill>
              <a:srgbClr val="FABF8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9" name="AutoShape 20">
            <a:extLst>
              <a:ext uri="{FF2B5EF4-FFF2-40B4-BE49-F238E27FC236}">
                <a16:creationId xmlns:a16="http://schemas.microsoft.com/office/drawing/2014/main" id="{638216EC-3959-4650-AB3B-F9E9E9E22998}"/>
              </a:ext>
            </a:extLst>
          </p:cNvPr>
          <p:cNvSpPr>
            <a:spLocks noChangeShapeType="1"/>
          </p:cNvSpPr>
          <p:nvPr/>
        </p:nvSpPr>
        <p:spPr bwMode="auto">
          <a:xfrm flipH="1" flipV="1">
            <a:off x="7244737" y="3905113"/>
            <a:ext cx="248308" cy="752471"/>
          </a:xfrm>
          <a:prstGeom prst="straightConnector1">
            <a:avLst/>
          </a:prstGeom>
          <a:noFill/>
          <a:ln w="12700">
            <a:solidFill>
              <a:srgbClr val="FABF8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313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2C562F-EDA9-4EC4-8D97-A897545899B3}"/>
              </a:ext>
            </a:extLst>
          </p:cNvPr>
          <p:cNvSpPr>
            <a:spLocks noGrp="1"/>
          </p:cNvSpPr>
          <p:nvPr>
            <p:ph type="body" sz="quarter" idx="10"/>
          </p:nvPr>
        </p:nvSpPr>
        <p:spPr>
          <a:xfrm>
            <a:off x="657441" y="231821"/>
            <a:ext cx="11345670" cy="857391"/>
          </a:xfrm>
        </p:spPr>
        <p:txBody>
          <a:bodyPr/>
          <a:lstStyle/>
          <a:p>
            <a:r>
              <a:rPr lang="en-US" sz="4800" b="1" u="sng"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Software Implementation</a:t>
            </a:r>
            <a:endParaRPr lang="en-US" sz="48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22" name="Picture 28">
            <a:extLst>
              <a:ext uri="{FF2B5EF4-FFF2-40B4-BE49-F238E27FC236}">
                <a16:creationId xmlns:a16="http://schemas.microsoft.com/office/drawing/2014/main" id="{5632AF6B-20EE-4E77-879D-CFF8AE29ABF0}"/>
              </a:ext>
            </a:extLst>
          </p:cNvPr>
          <p:cNvPicPr>
            <a:picLocks noChangeAspect="1"/>
          </p:cNvPicPr>
          <p:nvPr/>
        </p:nvPicPr>
        <p:blipFill>
          <a:blip r:embed="rId2"/>
          <a:stretch>
            <a:fillRect/>
          </a:stretch>
        </p:blipFill>
        <p:spPr>
          <a:xfrm>
            <a:off x="58989" y="0"/>
            <a:ext cx="1196903" cy="1204529"/>
          </a:xfrm>
          <a:prstGeom prst="rect">
            <a:avLst/>
          </a:prstGeom>
          <a:noFill/>
          <a:ln cap="flat">
            <a:noFill/>
          </a:ln>
        </p:spPr>
      </p:pic>
      <p:pic>
        <p:nvPicPr>
          <p:cNvPr id="24" name="Picture 23">
            <a:extLst>
              <a:ext uri="{FF2B5EF4-FFF2-40B4-BE49-F238E27FC236}">
                <a16:creationId xmlns:a16="http://schemas.microsoft.com/office/drawing/2014/main" id="{878B6863-EF2D-4DD0-ACDD-A1E30E7CB219}"/>
              </a:ext>
            </a:extLst>
          </p:cNvPr>
          <p:cNvPicPr>
            <a:picLocks noChangeAspect="1"/>
          </p:cNvPicPr>
          <p:nvPr/>
        </p:nvPicPr>
        <p:blipFill>
          <a:blip r:embed="rId3"/>
          <a:stretch>
            <a:fillRect/>
          </a:stretch>
        </p:blipFill>
        <p:spPr>
          <a:xfrm>
            <a:off x="0" y="1204529"/>
            <a:ext cx="12192000" cy="5653470"/>
          </a:xfrm>
          <a:prstGeom prst="rect">
            <a:avLst/>
          </a:prstGeom>
        </p:spPr>
      </p:pic>
    </p:spTree>
    <p:extLst>
      <p:ext uri="{BB962C8B-B14F-4D97-AF65-F5344CB8AC3E}">
        <p14:creationId xmlns:p14="http://schemas.microsoft.com/office/powerpoint/2010/main" val="227604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7D9BFC-176B-4369-AD25-9566D804E2DA}"/>
              </a:ext>
            </a:extLst>
          </p:cNvPr>
          <p:cNvSpPr>
            <a:spLocks noGrp="1"/>
          </p:cNvSpPr>
          <p:nvPr>
            <p:ph type="body" sz="quarter" idx="10"/>
          </p:nvPr>
        </p:nvSpPr>
        <p:spPr/>
        <p:txBody>
          <a:bodyPr/>
          <a:lstStyle/>
          <a:p>
            <a:r>
              <a:rPr lang="en-US" b="1">
                <a:solidFill>
                  <a:schemeClr val="accent5">
                    <a:lumMod val="50000"/>
                  </a:schemeClr>
                </a:solidFill>
                <a:latin typeface="Times New Roman" panose="02020603050405020304" pitchFamily="18" charset="0"/>
                <a:cs typeface="Times New Roman" panose="02020603050405020304" pitchFamily="18" charset="0"/>
              </a:rPr>
              <a:t>Simulation Codes</a:t>
            </a:r>
          </a:p>
        </p:txBody>
      </p:sp>
      <p:pic>
        <p:nvPicPr>
          <p:cNvPr id="8" name="Picture 28">
            <a:extLst>
              <a:ext uri="{FF2B5EF4-FFF2-40B4-BE49-F238E27FC236}">
                <a16:creationId xmlns:a16="http://schemas.microsoft.com/office/drawing/2014/main" id="{20487D9D-3D53-4CCF-96C6-3C592D0051A8}"/>
              </a:ext>
            </a:extLst>
          </p:cNvPr>
          <p:cNvPicPr>
            <a:picLocks noChangeAspect="1"/>
          </p:cNvPicPr>
          <p:nvPr/>
        </p:nvPicPr>
        <p:blipFill>
          <a:blip r:embed="rId2"/>
          <a:stretch>
            <a:fillRect/>
          </a:stretch>
        </p:blipFill>
        <p:spPr>
          <a:xfrm>
            <a:off x="0" y="-13216"/>
            <a:ext cx="1196903" cy="1204529"/>
          </a:xfrm>
          <a:prstGeom prst="rect">
            <a:avLst/>
          </a:prstGeom>
          <a:noFill/>
          <a:ln cap="flat">
            <a:noFill/>
          </a:ln>
        </p:spPr>
      </p:pic>
      <p:pic>
        <p:nvPicPr>
          <p:cNvPr id="10" name="Picture 9">
            <a:extLst>
              <a:ext uri="{FF2B5EF4-FFF2-40B4-BE49-F238E27FC236}">
                <a16:creationId xmlns:a16="http://schemas.microsoft.com/office/drawing/2014/main" id="{82103F6C-7EAF-4711-A0D9-5A935E5522F1}"/>
              </a:ext>
            </a:extLst>
          </p:cNvPr>
          <p:cNvPicPr>
            <a:picLocks noChangeAspect="1"/>
          </p:cNvPicPr>
          <p:nvPr/>
        </p:nvPicPr>
        <p:blipFill>
          <a:blip r:embed="rId3"/>
          <a:stretch>
            <a:fillRect/>
          </a:stretch>
        </p:blipFill>
        <p:spPr>
          <a:xfrm>
            <a:off x="0" y="1176386"/>
            <a:ext cx="4810125" cy="5681614"/>
          </a:xfrm>
          <a:prstGeom prst="rect">
            <a:avLst/>
          </a:prstGeom>
        </p:spPr>
      </p:pic>
      <p:pic>
        <p:nvPicPr>
          <p:cNvPr id="12" name="Picture 11">
            <a:extLst>
              <a:ext uri="{FF2B5EF4-FFF2-40B4-BE49-F238E27FC236}">
                <a16:creationId xmlns:a16="http://schemas.microsoft.com/office/drawing/2014/main" id="{89EDEA6F-E704-4943-A7B7-FA6C7626DECB}"/>
              </a:ext>
            </a:extLst>
          </p:cNvPr>
          <p:cNvPicPr>
            <a:picLocks noChangeAspect="1"/>
          </p:cNvPicPr>
          <p:nvPr/>
        </p:nvPicPr>
        <p:blipFill>
          <a:blip r:embed="rId4"/>
          <a:stretch>
            <a:fillRect/>
          </a:stretch>
        </p:blipFill>
        <p:spPr>
          <a:xfrm>
            <a:off x="6268851" y="1191312"/>
            <a:ext cx="5248275" cy="5666687"/>
          </a:xfrm>
          <a:prstGeom prst="rect">
            <a:avLst/>
          </a:prstGeom>
        </p:spPr>
      </p:pic>
    </p:spTree>
    <p:extLst>
      <p:ext uri="{BB962C8B-B14F-4D97-AF65-F5344CB8AC3E}">
        <p14:creationId xmlns:p14="http://schemas.microsoft.com/office/powerpoint/2010/main" val="240858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974FC60D-9915-49FD-A176-D829B588CD87}"/>
              </a:ext>
            </a:extLst>
          </p:cNvPr>
          <p:cNvSpPr>
            <a:spLocks noGrp="1"/>
          </p:cNvSpPr>
          <p:nvPr>
            <p:ph type="body" sz="quarter" idx="10"/>
          </p:nvPr>
        </p:nvSpPr>
        <p:spPr>
          <a:xfrm>
            <a:off x="323850" y="271463"/>
            <a:ext cx="11572875" cy="723900"/>
          </a:xfrm>
        </p:spPr>
        <p:txBody>
          <a:bodyPr/>
          <a:lstStyle/>
          <a:p>
            <a:r>
              <a:rPr lang="en-US" b="1">
                <a:solidFill>
                  <a:schemeClr val="accent5">
                    <a:lumMod val="50000"/>
                  </a:schemeClr>
                </a:solidFill>
                <a:latin typeface="Times New Roman" panose="02020603050405020304" pitchFamily="18" charset="0"/>
                <a:cs typeface="Times New Roman" panose="02020603050405020304" pitchFamily="18" charset="0"/>
              </a:rPr>
              <a:t>Simulation Codes</a:t>
            </a:r>
          </a:p>
        </p:txBody>
      </p:sp>
      <p:pic>
        <p:nvPicPr>
          <p:cNvPr id="12" name="Picture 28">
            <a:extLst>
              <a:ext uri="{FF2B5EF4-FFF2-40B4-BE49-F238E27FC236}">
                <a16:creationId xmlns:a16="http://schemas.microsoft.com/office/drawing/2014/main" id="{229C15AD-D857-4FD6-B2E0-B61F5F0585E2}"/>
              </a:ext>
            </a:extLst>
          </p:cNvPr>
          <p:cNvPicPr>
            <a:picLocks noChangeAspect="1"/>
          </p:cNvPicPr>
          <p:nvPr/>
        </p:nvPicPr>
        <p:blipFill>
          <a:blip r:embed="rId2"/>
          <a:stretch>
            <a:fillRect/>
          </a:stretch>
        </p:blipFill>
        <p:spPr>
          <a:xfrm>
            <a:off x="0" y="0"/>
            <a:ext cx="1196903" cy="1204529"/>
          </a:xfrm>
          <a:prstGeom prst="rect">
            <a:avLst/>
          </a:prstGeom>
          <a:noFill/>
          <a:ln cap="flat">
            <a:noFill/>
          </a:ln>
        </p:spPr>
      </p:pic>
      <p:pic>
        <p:nvPicPr>
          <p:cNvPr id="3" name="Picture 2">
            <a:extLst>
              <a:ext uri="{FF2B5EF4-FFF2-40B4-BE49-F238E27FC236}">
                <a16:creationId xmlns:a16="http://schemas.microsoft.com/office/drawing/2014/main" id="{E7984B78-1D04-4A91-BCD4-70DC4DE14C73}"/>
              </a:ext>
            </a:extLst>
          </p:cNvPr>
          <p:cNvPicPr>
            <a:picLocks noChangeAspect="1"/>
          </p:cNvPicPr>
          <p:nvPr/>
        </p:nvPicPr>
        <p:blipFill>
          <a:blip r:embed="rId3"/>
          <a:stretch>
            <a:fillRect/>
          </a:stretch>
        </p:blipFill>
        <p:spPr>
          <a:xfrm>
            <a:off x="0" y="1204528"/>
            <a:ext cx="5286375" cy="5653471"/>
          </a:xfrm>
          <a:prstGeom prst="rect">
            <a:avLst/>
          </a:prstGeom>
        </p:spPr>
      </p:pic>
      <p:pic>
        <p:nvPicPr>
          <p:cNvPr id="7" name="Picture 6">
            <a:extLst>
              <a:ext uri="{FF2B5EF4-FFF2-40B4-BE49-F238E27FC236}">
                <a16:creationId xmlns:a16="http://schemas.microsoft.com/office/drawing/2014/main" id="{1B772448-25FC-400B-B2E5-4F75DA068DF8}"/>
              </a:ext>
            </a:extLst>
          </p:cNvPr>
          <p:cNvPicPr>
            <a:picLocks noChangeAspect="1"/>
          </p:cNvPicPr>
          <p:nvPr/>
        </p:nvPicPr>
        <p:blipFill>
          <a:blip r:embed="rId4"/>
          <a:stretch>
            <a:fillRect/>
          </a:stretch>
        </p:blipFill>
        <p:spPr>
          <a:xfrm>
            <a:off x="6613150" y="1882588"/>
            <a:ext cx="3189755" cy="3523129"/>
          </a:xfrm>
          <a:prstGeom prst="rect">
            <a:avLst/>
          </a:prstGeom>
        </p:spPr>
      </p:pic>
    </p:spTree>
    <p:extLst>
      <p:ext uri="{BB962C8B-B14F-4D97-AF65-F5344CB8AC3E}">
        <p14:creationId xmlns:p14="http://schemas.microsoft.com/office/powerpoint/2010/main" val="3399959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FDD4FF-466D-45BD-8068-60EC333DEB9C}"/>
              </a:ext>
            </a:extLst>
          </p:cNvPr>
          <p:cNvSpPr>
            <a:spLocks noGrp="1"/>
          </p:cNvSpPr>
          <p:nvPr>
            <p:ph type="body" sz="quarter" idx="10"/>
          </p:nvPr>
        </p:nvSpPr>
        <p:spPr>
          <a:xfrm>
            <a:off x="618803" y="412125"/>
            <a:ext cx="11573197" cy="1133340"/>
          </a:xfrm>
        </p:spPr>
        <p:txBody>
          <a:bodyPr/>
          <a:lstStyle/>
          <a:p>
            <a:r>
              <a:rPr lang="en-US" sz="4400" b="1"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Result </a:t>
            </a:r>
            <a:r>
              <a:rPr lang="en-US" sz="4400" b="1"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Of Data Collection</a:t>
            </a:r>
            <a:endParaRPr lang="en-US" sz="44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53221F73-C775-4E7F-A270-2421777781DA}"/>
              </a:ext>
            </a:extLst>
          </p:cNvPr>
          <p:cNvSpPr/>
          <p:nvPr/>
        </p:nvSpPr>
        <p:spPr>
          <a:xfrm>
            <a:off x="-15072" y="6057134"/>
            <a:ext cx="6939280" cy="800866"/>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23" name="Picture 28">
            <a:extLst>
              <a:ext uri="{FF2B5EF4-FFF2-40B4-BE49-F238E27FC236}">
                <a16:creationId xmlns:a16="http://schemas.microsoft.com/office/drawing/2014/main" id="{9AED12A0-843B-4DFB-A64D-33F53B66B839}"/>
              </a:ext>
            </a:extLst>
          </p:cNvPr>
          <p:cNvPicPr>
            <a:picLocks noChangeAspect="1"/>
          </p:cNvPicPr>
          <p:nvPr/>
        </p:nvPicPr>
        <p:blipFill>
          <a:blip r:embed="rId2"/>
          <a:stretch>
            <a:fillRect/>
          </a:stretch>
        </p:blipFill>
        <p:spPr>
          <a:xfrm>
            <a:off x="20351" y="0"/>
            <a:ext cx="1196903" cy="1204529"/>
          </a:xfrm>
          <a:prstGeom prst="rect">
            <a:avLst/>
          </a:prstGeom>
          <a:noFill/>
          <a:ln cap="flat">
            <a:noFill/>
          </a:ln>
        </p:spPr>
      </p:pic>
      <p:pic>
        <p:nvPicPr>
          <p:cNvPr id="6" name="Picture 5">
            <a:extLst>
              <a:ext uri="{FF2B5EF4-FFF2-40B4-BE49-F238E27FC236}">
                <a16:creationId xmlns:a16="http://schemas.microsoft.com/office/drawing/2014/main" id="{D9524D73-6B47-41DF-BDF1-22057D5D8744}"/>
              </a:ext>
            </a:extLst>
          </p:cNvPr>
          <p:cNvPicPr>
            <a:picLocks noChangeAspect="1"/>
          </p:cNvPicPr>
          <p:nvPr/>
        </p:nvPicPr>
        <p:blipFill>
          <a:blip r:embed="rId3"/>
          <a:stretch>
            <a:fillRect/>
          </a:stretch>
        </p:blipFill>
        <p:spPr>
          <a:xfrm>
            <a:off x="1700011" y="2060621"/>
            <a:ext cx="9144000" cy="2266680"/>
          </a:xfrm>
          <a:prstGeom prst="rect">
            <a:avLst/>
          </a:prstGeom>
        </p:spPr>
      </p:pic>
    </p:spTree>
    <p:extLst>
      <p:ext uri="{BB962C8B-B14F-4D97-AF65-F5344CB8AC3E}">
        <p14:creationId xmlns:p14="http://schemas.microsoft.com/office/powerpoint/2010/main" val="141345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FDD4FF-466D-45BD-8068-60EC333DEB9C}"/>
              </a:ext>
            </a:extLst>
          </p:cNvPr>
          <p:cNvSpPr>
            <a:spLocks noGrp="1"/>
          </p:cNvSpPr>
          <p:nvPr>
            <p:ph type="body" sz="quarter" idx="10"/>
          </p:nvPr>
        </p:nvSpPr>
        <p:spPr>
          <a:xfrm>
            <a:off x="618803" y="412125"/>
            <a:ext cx="11573197" cy="1133340"/>
          </a:xfrm>
        </p:spPr>
        <p:txBody>
          <a:bodyPr/>
          <a:lstStyle/>
          <a:p>
            <a:r>
              <a:rPr lang="en-US" sz="4400" b="1"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Result And Discussion</a:t>
            </a:r>
            <a:endParaRPr lang="en-US" sz="44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51E983-7EC2-4D37-B39B-EFE3EB4B925E}"/>
              </a:ext>
            </a:extLst>
          </p:cNvPr>
          <p:cNvSpPr txBox="1"/>
          <p:nvPr/>
        </p:nvSpPr>
        <p:spPr>
          <a:xfrm>
            <a:off x="1266904" y="1354308"/>
            <a:ext cx="10053490" cy="4029565"/>
          </a:xfrm>
          <a:prstGeom prst="rect">
            <a:avLst/>
          </a:prstGeom>
          <a:noFill/>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q"/>
            </a:pPr>
            <a:endParaRPr lang="en-US" sz="20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q"/>
            </a:pPr>
            <a:r>
              <a:rPr lang="en-US" sz="20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In this project, a method has been implemented which is capable of detecting flames &amp; smokes and extinguishing them successfully. </a:t>
            </a:r>
          </a:p>
          <a:p>
            <a:pPr marL="342900" marR="0" lvl="0" indent="-342900" algn="just">
              <a:lnSpc>
                <a:spcPct val="107000"/>
              </a:lnSpc>
              <a:spcBef>
                <a:spcPts val="0"/>
              </a:spcBef>
              <a:spcAft>
                <a:spcPts val="0"/>
              </a:spcAft>
              <a:buFont typeface="Wingdings" panose="05000000000000000000" pitchFamily="2" charset="2"/>
              <a:buChar char="q"/>
            </a:pPr>
            <a:endParaRPr lang="en-US" sz="20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q"/>
            </a:pPr>
            <a:r>
              <a:rPr lang="en-US" sz="2000"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In our system there are two motor, left motor and right motor. This</a:t>
            </a:r>
            <a:r>
              <a:rPr lang="en-US" sz="20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can move anticlockwise. The motors and Arduino code work together to control the movement of the </a:t>
            </a:r>
            <a:r>
              <a:rPr lang="en-US" sz="2000" dirty="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motor.</a:t>
            </a:r>
          </a:p>
          <a:p>
            <a:pPr marL="342900" marR="0" lvl="0" indent="-342900" algn="just">
              <a:lnSpc>
                <a:spcPct val="107000"/>
              </a:lnSpc>
              <a:spcBef>
                <a:spcPts val="0"/>
              </a:spcBef>
              <a:spcAft>
                <a:spcPts val="0"/>
              </a:spcAft>
              <a:buFont typeface="Wingdings" panose="05000000000000000000" pitchFamily="2" charset="2"/>
              <a:buChar char="q"/>
            </a:pPr>
            <a:endParaRPr lang="en-US" sz="20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q"/>
            </a:pPr>
            <a:r>
              <a:rPr lang="en-US" sz="20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If any of the flame sensors or smoke sensor are triggered , then buzzer will start to buzz &amp; warning about the danger environment will be displayed on the Virtual Terminal &amp; safe environment will be shown in case of no such detection.  </a:t>
            </a:r>
          </a:p>
          <a:p>
            <a:pPr marL="342900" marR="0" lvl="0" indent="-342900" algn="just">
              <a:lnSpc>
                <a:spcPct val="107000"/>
              </a:lnSpc>
              <a:spcBef>
                <a:spcPts val="0"/>
              </a:spcBef>
              <a:spcAft>
                <a:spcPts val="0"/>
              </a:spcAft>
              <a:buFont typeface="Wingdings" panose="05000000000000000000" pitchFamily="2" charset="2"/>
              <a:buChar char="q"/>
            </a:pPr>
            <a:endParaRPr lang="en-US" sz="20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q"/>
            </a:pPr>
            <a:r>
              <a:rPr lang="en-US" sz="20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This process will be continued until the fire or smoke has been extinguished completely.  </a:t>
            </a:r>
          </a:p>
        </p:txBody>
      </p:sp>
      <p:sp>
        <p:nvSpPr>
          <p:cNvPr id="5" name="Freeform: Shape 4">
            <a:extLst>
              <a:ext uri="{FF2B5EF4-FFF2-40B4-BE49-F238E27FC236}">
                <a16:creationId xmlns:a16="http://schemas.microsoft.com/office/drawing/2014/main" id="{53221F73-C775-4E7F-A270-2421777781DA}"/>
              </a:ext>
            </a:extLst>
          </p:cNvPr>
          <p:cNvSpPr/>
          <p:nvPr/>
        </p:nvSpPr>
        <p:spPr>
          <a:xfrm>
            <a:off x="-15072" y="6057134"/>
            <a:ext cx="6939280" cy="800866"/>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23" name="Picture 28">
            <a:extLst>
              <a:ext uri="{FF2B5EF4-FFF2-40B4-BE49-F238E27FC236}">
                <a16:creationId xmlns:a16="http://schemas.microsoft.com/office/drawing/2014/main" id="{9AED12A0-843B-4DFB-A64D-33F53B66B839}"/>
              </a:ext>
            </a:extLst>
          </p:cNvPr>
          <p:cNvPicPr>
            <a:picLocks noChangeAspect="1"/>
          </p:cNvPicPr>
          <p:nvPr/>
        </p:nvPicPr>
        <p:blipFill>
          <a:blip r:embed="rId2"/>
          <a:stretch>
            <a:fillRect/>
          </a:stretch>
        </p:blipFill>
        <p:spPr>
          <a:xfrm>
            <a:off x="20351" y="0"/>
            <a:ext cx="1196903" cy="1204529"/>
          </a:xfrm>
          <a:prstGeom prst="rect">
            <a:avLst/>
          </a:prstGeom>
          <a:noFill/>
          <a:ln cap="flat">
            <a:noFill/>
          </a:ln>
        </p:spPr>
      </p:pic>
    </p:spTree>
    <p:extLst>
      <p:ext uri="{BB962C8B-B14F-4D97-AF65-F5344CB8AC3E}">
        <p14:creationId xmlns:p14="http://schemas.microsoft.com/office/powerpoint/2010/main" val="2902255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A4B763-DAC6-4EB9-974A-B6D8E98D0439}"/>
              </a:ext>
            </a:extLst>
          </p:cNvPr>
          <p:cNvSpPr>
            <a:spLocks noGrp="1"/>
          </p:cNvSpPr>
          <p:nvPr>
            <p:ph type="body" sz="quarter" idx="10"/>
          </p:nvPr>
        </p:nvSpPr>
        <p:spPr/>
        <p:txBody>
          <a:bodyPr/>
          <a:lstStyle/>
          <a:p>
            <a:r>
              <a:rPr lang="en-US" sz="6000" b="1" dirty="0">
                <a:solidFill>
                  <a:schemeClr val="accent5">
                    <a:lumMod val="50000"/>
                  </a:schemeClr>
                </a:solidFill>
                <a:latin typeface="Times New Roman" panose="02020603050405020304" pitchFamily="18" charset="0"/>
                <a:cs typeface="Times New Roman" panose="02020603050405020304" pitchFamily="18" charset="0"/>
              </a:rPr>
              <a:t>Cost Analysis</a:t>
            </a:r>
          </a:p>
        </p:txBody>
      </p:sp>
      <p:sp>
        <p:nvSpPr>
          <p:cNvPr id="5" name="Freeform: Shape 4">
            <a:extLst>
              <a:ext uri="{FF2B5EF4-FFF2-40B4-BE49-F238E27FC236}">
                <a16:creationId xmlns:a16="http://schemas.microsoft.com/office/drawing/2014/main" id="{DB54EF59-AFB9-41F7-A4F3-1A304122E5E4}"/>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23" name="Picture 28">
            <a:extLst>
              <a:ext uri="{FF2B5EF4-FFF2-40B4-BE49-F238E27FC236}">
                <a16:creationId xmlns:a16="http://schemas.microsoft.com/office/drawing/2014/main" id="{64A3DEF4-96A7-4411-B164-E0BB655F2F8D}"/>
              </a:ext>
            </a:extLst>
          </p:cNvPr>
          <p:cNvPicPr>
            <a:picLocks noChangeAspect="1"/>
          </p:cNvPicPr>
          <p:nvPr/>
        </p:nvPicPr>
        <p:blipFill>
          <a:blip r:embed="rId2"/>
          <a:stretch>
            <a:fillRect/>
          </a:stretch>
        </p:blipFill>
        <p:spPr>
          <a:xfrm>
            <a:off x="1557" y="0"/>
            <a:ext cx="1196903" cy="1204529"/>
          </a:xfrm>
          <a:prstGeom prst="rect">
            <a:avLst/>
          </a:prstGeom>
          <a:noFill/>
          <a:ln cap="flat">
            <a:noFill/>
          </a:ln>
        </p:spPr>
      </p:pic>
      <p:pic>
        <p:nvPicPr>
          <p:cNvPr id="8" name="Picture 7">
            <a:extLst>
              <a:ext uri="{FF2B5EF4-FFF2-40B4-BE49-F238E27FC236}">
                <a16:creationId xmlns:a16="http://schemas.microsoft.com/office/drawing/2014/main" id="{9BF8ADB2-24F9-4D0B-8D99-5F5471658310}"/>
              </a:ext>
            </a:extLst>
          </p:cNvPr>
          <p:cNvPicPr>
            <a:picLocks noChangeAspect="1"/>
          </p:cNvPicPr>
          <p:nvPr/>
        </p:nvPicPr>
        <p:blipFill>
          <a:blip r:embed="rId3"/>
          <a:stretch>
            <a:fillRect/>
          </a:stretch>
        </p:blipFill>
        <p:spPr>
          <a:xfrm>
            <a:off x="3000777" y="1381125"/>
            <a:ext cx="4816699" cy="4143912"/>
          </a:xfrm>
          <a:prstGeom prst="rect">
            <a:avLst/>
          </a:prstGeom>
        </p:spPr>
      </p:pic>
    </p:spTree>
    <p:extLst>
      <p:ext uri="{BB962C8B-B14F-4D97-AF65-F5344CB8AC3E}">
        <p14:creationId xmlns:p14="http://schemas.microsoft.com/office/powerpoint/2010/main" val="187442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35047A-491B-4962-9DCD-C12AF3E0C9BB}"/>
              </a:ext>
            </a:extLst>
          </p:cNvPr>
          <p:cNvSpPr>
            <a:spLocks noGrp="1"/>
          </p:cNvSpPr>
          <p:nvPr>
            <p:ph type="body" sz="quarter" idx="10"/>
          </p:nvPr>
        </p:nvSpPr>
        <p:spPr/>
        <p:txBody>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Advantages </a:t>
            </a:r>
          </a:p>
        </p:txBody>
      </p:sp>
      <p:sp>
        <p:nvSpPr>
          <p:cNvPr id="6" name="TextBox 5">
            <a:extLst>
              <a:ext uri="{FF2B5EF4-FFF2-40B4-BE49-F238E27FC236}">
                <a16:creationId xmlns:a16="http://schemas.microsoft.com/office/drawing/2014/main" id="{1D8A0B02-81C3-419E-8E07-EC846D38A26D}"/>
              </a:ext>
            </a:extLst>
          </p:cNvPr>
          <p:cNvSpPr txBox="1"/>
          <p:nvPr/>
        </p:nvSpPr>
        <p:spPr>
          <a:xfrm>
            <a:off x="1368587" y="1489573"/>
            <a:ext cx="9259911" cy="3416320"/>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bg2">
                    <a:lumMod val="25000"/>
                  </a:schemeClr>
                </a:solidFill>
                <a:latin typeface="Calibri" panose="020F0502020204030204" pitchFamily="34" charset="0"/>
                <a:cs typeface="Calibri" panose="020F0502020204030204" pitchFamily="34" charset="0"/>
              </a:rPr>
              <a:t>To detect the the fire source  </a:t>
            </a:r>
          </a:p>
          <a:p>
            <a:pPr marL="342900" indent="-342900">
              <a:buFont typeface="Wingdings" panose="05000000000000000000" pitchFamily="2" charset="2"/>
              <a:buChar char="q"/>
            </a:pPr>
            <a:endParaRPr lang="en-GB" sz="2400" dirty="0">
              <a:solidFill>
                <a:schemeClr val="bg2">
                  <a:lumMod val="2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GB" sz="2400" dirty="0">
                <a:solidFill>
                  <a:schemeClr val="bg2">
                    <a:lumMod val="25000"/>
                  </a:schemeClr>
                </a:solidFill>
                <a:latin typeface="Calibri" panose="020F0502020204030204" pitchFamily="34" charset="0"/>
                <a:cs typeface="Calibri" panose="020F0502020204030204" pitchFamily="34" charset="0"/>
              </a:rPr>
              <a:t>Capability of sensing accurately</a:t>
            </a:r>
          </a:p>
          <a:p>
            <a:endParaRPr lang="en-GB" sz="2400" dirty="0">
              <a:solidFill>
                <a:schemeClr val="bg2">
                  <a:lumMod val="2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GB" sz="2400" dirty="0">
                <a:solidFill>
                  <a:schemeClr val="bg2">
                    <a:lumMod val="25000"/>
                  </a:schemeClr>
                </a:solidFill>
                <a:latin typeface="Calibri" panose="020F0502020204030204" pitchFamily="34" charset="0"/>
                <a:cs typeface="Calibri" panose="020F0502020204030204" pitchFamily="34" charset="0"/>
              </a:rPr>
              <a:t>Reduce fire injuries</a:t>
            </a:r>
          </a:p>
          <a:p>
            <a:pPr marL="342900" indent="-342900">
              <a:buFont typeface="Wingdings" panose="05000000000000000000" pitchFamily="2" charset="2"/>
              <a:buChar char="q"/>
            </a:pPr>
            <a:endParaRPr lang="en-GB" sz="2400" dirty="0">
              <a:solidFill>
                <a:schemeClr val="bg2">
                  <a:lumMod val="2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GB" sz="2400" dirty="0">
                <a:solidFill>
                  <a:schemeClr val="bg2">
                    <a:lumMod val="25000"/>
                  </a:schemeClr>
                </a:solidFill>
                <a:latin typeface="Calibri" panose="020F0502020204030204" pitchFamily="34" charset="0"/>
                <a:cs typeface="Calibri" panose="020F0502020204030204" pitchFamily="34" charset="0"/>
              </a:rPr>
              <a:t>Reliable and economical.</a:t>
            </a:r>
          </a:p>
          <a:p>
            <a:r>
              <a:rPr lang="en-GB" sz="2400" dirty="0">
                <a:solidFill>
                  <a:schemeClr val="bg2">
                    <a:lumMod val="25000"/>
                  </a:schemeClr>
                </a:solidFill>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q"/>
            </a:pPr>
            <a:r>
              <a:rPr lang="en-GB" sz="2400" dirty="0">
                <a:solidFill>
                  <a:schemeClr val="bg2">
                    <a:lumMod val="25000"/>
                  </a:schemeClr>
                </a:solidFill>
                <a:latin typeface="Calibri" panose="020F0502020204030204" pitchFamily="34" charset="0"/>
                <a:cs typeface="Calibri" panose="020F0502020204030204" pitchFamily="34" charset="0"/>
              </a:rPr>
              <a:t>Not sensitive to weather conditions.</a:t>
            </a:r>
            <a:endParaRPr 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F0919DB-B60D-4DF1-851A-7459E8A14310}"/>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25" name="Picture 28">
            <a:extLst>
              <a:ext uri="{FF2B5EF4-FFF2-40B4-BE49-F238E27FC236}">
                <a16:creationId xmlns:a16="http://schemas.microsoft.com/office/drawing/2014/main" id="{E038DF9A-5C92-4118-9EA8-69AC96400CD0}"/>
              </a:ext>
            </a:extLst>
          </p:cNvPr>
          <p:cNvPicPr>
            <a:picLocks noChangeAspect="1"/>
          </p:cNvPicPr>
          <p:nvPr/>
        </p:nvPicPr>
        <p:blipFill>
          <a:blip r:embed="rId2"/>
          <a:stretch>
            <a:fillRect/>
          </a:stretch>
        </p:blipFill>
        <p:spPr>
          <a:xfrm>
            <a:off x="0" y="31271"/>
            <a:ext cx="1196903" cy="1204529"/>
          </a:xfrm>
          <a:prstGeom prst="rect">
            <a:avLst/>
          </a:prstGeom>
          <a:noFill/>
          <a:ln cap="flat">
            <a:noFill/>
          </a:ln>
        </p:spPr>
      </p:pic>
    </p:spTree>
    <p:extLst>
      <p:ext uri="{BB962C8B-B14F-4D97-AF65-F5344CB8AC3E}">
        <p14:creationId xmlns:p14="http://schemas.microsoft.com/office/powerpoint/2010/main" val="50477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A4B763-DAC6-4EB9-974A-B6D8E98D0439}"/>
              </a:ext>
            </a:extLst>
          </p:cNvPr>
          <p:cNvSpPr>
            <a:spLocks noGrp="1"/>
          </p:cNvSpPr>
          <p:nvPr>
            <p:ph type="body" sz="quarter" idx="10"/>
          </p:nvPr>
        </p:nvSpPr>
        <p:spPr/>
        <p:txBody>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Disadvantages</a:t>
            </a:r>
          </a:p>
        </p:txBody>
      </p:sp>
      <p:sp>
        <p:nvSpPr>
          <p:cNvPr id="4" name="TextBox 3">
            <a:extLst>
              <a:ext uri="{FF2B5EF4-FFF2-40B4-BE49-F238E27FC236}">
                <a16:creationId xmlns:a16="http://schemas.microsoft.com/office/drawing/2014/main" id="{A0D0970E-7B52-48A1-BEF9-F31D38654D86}"/>
              </a:ext>
            </a:extLst>
          </p:cNvPr>
          <p:cNvSpPr txBox="1"/>
          <p:nvPr/>
        </p:nvSpPr>
        <p:spPr>
          <a:xfrm>
            <a:off x="1736436" y="1504804"/>
            <a:ext cx="9125527" cy="3170099"/>
          </a:xfrm>
          <a:prstGeom prst="rect">
            <a:avLst/>
          </a:prstGeom>
          <a:noFill/>
        </p:spPr>
        <p:txBody>
          <a:bodyPr wrap="square">
            <a:spAutoFit/>
          </a:bodyPr>
          <a:lstStyle/>
          <a:p>
            <a:pPr marL="285750" indent="-285750">
              <a:buFont typeface="Wingdings" panose="05000000000000000000" pitchFamily="2" charset="2"/>
              <a:buChar char="q"/>
            </a:pPr>
            <a:r>
              <a:rPr lang="en-GB" sz="4400" dirty="0">
                <a:latin typeface="Calibri" panose="020F0502020204030204" pitchFamily="34" charset="0"/>
                <a:cs typeface="Calibri" panose="020F0502020204030204" pitchFamily="34" charset="0"/>
              </a:rPr>
              <a:t>No remote control for the environment</a:t>
            </a:r>
          </a:p>
          <a:p>
            <a:pPr marL="285750" indent="-285750">
              <a:buFont typeface="Wingdings" panose="05000000000000000000" pitchFamily="2" charset="2"/>
              <a:buChar char="q"/>
            </a:pPr>
            <a:r>
              <a:rPr lang="en-GB" sz="4400" dirty="0">
                <a:latin typeface="Calibri" panose="020F0502020204030204" pitchFamily="34" charset="0"/>
                <a:cs typeface="Calibri" panose="020F0502020204030204" pitchFamily="34" charset="0"/>
              </a:rPr>
              <a:t>Motors are battery connected</a:t>
            </a:r>
          </a:p>
          <a:p>
            <a:pPr marL="285750" indent="-285750">
              <a:buFont typeface="Wingdings" panose="05000000000000000000" pitchFamily="2" charset="2"/>
              <a:buChar char="q"/>
            </a:pPr>
            <a:r>
              <a:rPr lang="en-GB" sz="4400" dirty="0">
                <a:latin typeface="Calibri" panose="020F0502020204030204" pitchFamily="34" charset="0"/>
                <a:cs typeface="Calibri" panose="020F0502020204030204" pitchFamily="34" charset="0"/>
              </a:rPr>
              <a:t> It is not used to put out large fires.</a:t>
            </a:r>
          </a:p>
          <a:p>
            <a:endParaRPr lang="en-GB" sz="2400" dirty="0">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DB54EF59-AFB9-41F7-A4F3-1A304122E5E4}"/>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23" name="Picture 28">
            <a:extLst>
              <a:ext uri="{FF2B5EF4-FFF2-40B4-BE49-F238E27FC236}">
                <a16:creationId xmlns:a16="http://schemas.microsoft.com/office/drawing/2014/main" id="{64A3DEF4-96A7-4411-B164-E0BB655F2F8D}"/>
              </a:ext>
            </a:extLst>
          </p:cNvPr>
          <p:cNvPicPr>
            <a:picLocks noChangeAspect="1"/>
          </p:cNvPicPr>
          <p:nvPr/>
        </p:nvPicPr>
        <p:blipFill>
          <a:blip r:embed="rId2"/>
          <a:stretch>
            <a:fillRect/>
          </a:stretch>
        </p:blipFill>
        <p:spPr>
          <a:xfrm>
            <a:off x="1557" y="0"/>
            <a:ext cx="1196903" cy="1204529"/>
          </a:xfrm>
          <a:prstGeom prst="rect">
            <a:avLst/>
          </a:prstGeom>
          <a:noFill/>
          <a:ln cap="flat">
            <a:noFill/>
          </a:ln>
        </p:spPr>
      </p:pic>
    </p:spTree>
    <p:extLst>
      <p:ext uri="{BB962C8B-B14F-4D97-AF65-F5344CB8AC3E}">
        <p14:creationId xmlns:p14="http://schemas.microsoft.com/office/powerpoint/2010/main" val="341497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35E120B-0A6E-4C87-B714-C2D9577C649F}"/>
              </a:ext>
            </a:extLst>
          </p:cNvPr>
          <p:cNvSpPr txBox="1">
            <a:spLocks/>
          </p:cNvSpPr>
          <p:nvPr/>
        </p:nvSpPr>
        <p:spPr>
          <a:xfrm>
            <a:off x="1131259" y="833807"/>
            <a:ext cx="9836920" cy="9883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latin typeface="Times New Roman" panose="02020603050405020304" pitchFamily="18" charset="0"/>
                <a:cs typeface="Times New Roman" panose="02020603050405020304" pitchFamily="18" charset="0"/>
              </a:rPr>
              <a:t>Presented by</a:t>
            </a:r>
            <a:r>
              <a:rPr lang="en-US">
                <a:solidFill>
                  <a:schemeClr val="bg1"/>
                </a:solidFill>
              </a:rPr>
              <a:t> </a:t>
            </a:r>
            <a:endParaRPr lang="en-GB">
              <a:solidFill>
                <a:schemeClr val="bg1"/>
              </a:solidFill>
            </a:endParaRPr>
          </a:p>
        </p:txBody>
      </p:sp>
      <p:grpSp>
        <p:nvGrpSpPr>
          <p:cNvPr id="11" name="Group 10">
            <a:extLst>
              <a:ext uri="{FF2B5EF4-FFF2-40B4-BE49-F238E27FC236}">
                <a16:creationId xmlns:a16="http://schemas.microsoft.com/office/drawing/2014/main" id="{0599CFB9-F7AD-414F-A16F-E73740BE3F27}"/>
              </a:ext>
            </a:extLst>
          </p:cNvPr>
          <p:cNvGrpSpPr/>
          <p:nvPr/>
        </p:nvGrpSpPr>
        <p:grpSpPr>
          <a:xfrm>
            <a:off x="10297206" y="5293314"/>
            <a:ext cx="1894794" cy="1564686"/>
            <a:chOff x="11613480" y="1739639"/>
            <a:chExt cx="3450295" cy="2849189"/>
          </a:xfrm>
        </p:grpSpPr>
        <p:grpSp>
          <p:nvGrpSpPr>
            <p:cNvPr id="12" name="Graphic 201">
              <a:extLst>
                <a:ext uri="{FF2B5EF4-FFF2-40B4-BE49-F238E27FC236}">
                  <a16:creationId xmlns:a16="http://schemas.microsoft.com/office/drawing/2014/main" id="{3A225882-C88B-4639-B9C5-390150E10C6C}"/>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14" name="Freeform: Shape 13">
                <a:extLst>
                  <a:ext uri="{FF2B5EF4-FFF2-40B4-BE49-F238E27FC236}">
                    <a16:creationId xmlns:a16="http://schemas.microsoft.com/office/drawing/2014/main" id="{24A9893F-55C1-4688-9579-CFEEF80E9F80}"/>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EB90A1B-CA11-4244-A9C5-9EDA73ED9A7B}"/>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0B79FBD-766B-41F9-A869-649E0CDEA49A}"/>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05AEB92-5326-4E97-AEE1-11751271648E}"/>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A6C47AC-18ED-422C-89AD-96E252B094AC}"/>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413ABC0-931B-4C67-AEFA-7BCF83FE6741}"/>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5A10BDD-F1BE-402F-B3AB-3ED5B02E8509}"/>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AD05B89-F06C-4EDB-803D-45A8D7F612AF}"/>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5762BDD-9C88-4DA1-9D95-B2E007CA69CA}"/>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88879D3-8AC7-4A1F-89D9-13124B471497}"/>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D7873E2-9C80-4B4A-98A3-358A72DE5734}"/>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21E8F05-1C7B-4A6E-9982-5E13CAC6CFE3}"/>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3F59A6D-D582-43D7-9EF6-273C4E75DFFE}"/>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80B053-0F70-4684-9D47-CCB83496F95C}"/>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13" name="Freeform: Shape 12">
              <a:extLst>
                <a:ext uri="{FF2B5EF4-FFF2-40B4-BE49-F238E27FC236}">
                  <a16:creationId xmlns:a16="http://schemas.microsoft.com/office/drawing/2014/main" id="{F038A231-6343-4EA8-9B26-79433E9EEA86}"/>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pic>
        <p:nvPicPr>
          <p:cNvPr id="28" name="Picture 28">
            <a:extLst>
              <a:ext uri="{FF2B5EF4-FFF2-40B4-BE49-F238E27FC236}">
                <a16:creationId xmlns:a16="http://schemas.microsoft.com/office/drawing/2014/main" id="{4C06AED8-DD70-4FD4-B2D4-5C1532EDA02D}"/>
              </a:ext>
            </a:extLst>
          </p:cNvPr>
          <p:cNvPicPr>
            <a:picLocks noChangeAspect="1"/>
          </p:cNvPicPr>
          <p:nvPr/>
        </p:nvPicPr>
        <p:blipFill>
          <a:blip r:embed="rId2"/>
          <a:stretch>
            <a:fillRect/>
          </a:stretch>
        </p:blipFill>
        <p:spPr>
          <a:xfrm>
            <a:off x="26918" y="0"/>
            <a:ext cx="1196903" cy="1204529"/>
          </a:xfrm>
          <a:prstGeom prst="rect">
            <a:avLst/>
          </a:prstGeom>
          <a:noFill/>
          <a:ln cap="flat">
            <a:noFill/>
          </a:ln>
        </p:spPr>
      </p:pic>
      <p:graphicFrame>
        <p:nvGraphicFramePr>
          <p:cNvPr id="29" name="Table 28">
            <a:extLst>
              <a:ext uri="{FF2B5EF4-FFF2-40B4-BE49-F238E27FC236}">
                <a16:creationId xmlns:a16="http://schemas.microsoft.com/office/drawing/2014/main" id="{5BD936C0-69DD-4FD0-AC95-C90BACEC39CE}"/>
              </a:ext>
            </a:extLst>
          </p:cNvPr>
          <p:cNvGraphicFramePr>
            <a:graphicFrameLocks noGrp="1"/>
          </p:cNvGraphicFramePr>
          <p:nvPr>
            <p:extLst>
              <p:ext uri="{D42A27DB-BD31-4B8C-83A1-F6EECF244321}">
                <p14:modId xmlns:p14="http://schemas.microsoft.com/office/powerpoint/2010/main" val="3304122723"/>
              </p:ext>
            </p:extLst>
          </p:nvPr>
        </p:nvGraphicFramePr>
        <p:xfrm>
          <a:off x="1589396" y="1667708"/>
          <a:ext cx="8936518" cy="2919428"/>
        </p:xfrm>
        <a:graphic>
          <a:graphicData uri="http://schemas.openxmlformats.org/drawingml/2006/table">
            <a:tbl>
              <a:tblPr firstRow="1" bandRow="1">
                <a:tableStyleId>{638B1855-1B75-4FBE-930C-398BA8C253C6}</a:tableStyleId>
              </a:tblPr>
              <a:tblGrid>
                <a:gridCol w="973766">
                  <a:extLst>
                    <a:ext uri="{9D8B030D-6E8A-4147-A177-3AD203B41FA5}">
                      <a16:colId xmlns:a16="http://schemas.microsoft.com/office/drawing/2014/main" val="2012045661"/>
                    </a:ext>
                  </a:extLst>
                </a:gridCol>
                <a:gridCol w="3232331">
                  <a:extLst>
                    <a:ext uri="{9D8B030D-6E8A-4147-A177-3AD203B41FA5}">
                      <a16:colId xmlns:a16="http://schemas.microsoft.com/office/drawing/2014/main" val="2614726746"/>
                    </a:ext>
                  </a:extLst>
                </a:gridCol>
                <a:gridCol w="2317963">
                  <a:extLst>
                    <a:ext uri="{9D8B030D-6E8A-4147-A177-3AD203B41FA5}">
                      <a16:colId xmlns:a16="http://schemas.microsoft.com/office/drawing/2014/main" val="292856871"/>
                    </a:ext>
                  </a:extLst>
                </a:gridCol>
                <a:gridCol w="2412458">
                  <a:extLst>
                    <a:ext uri="{9D8B030D-6E8A-4147-A177-3AD203B41FA5}">
                      <a16:colId xmlns:a16="http://schemas.microsoft.com/office/drawing/2014/main" val="4029236035"/>
                    </a:ext>
                  </a:extLst>
                </a:gridCol>
              </a:tblGrid>
              <a:tr h="476900">
                <a:tc>
                  <a:txBody>
                    <a:bodyPr/>
                    <a:lstStyle/>
                    <a:p>
                      <a:pPr algn="ctr"/>
                      <a:r>
                        <a:rPr lang="en-US" sz="2400" b="1">
                          <a:solidFill>
                            <a:schemeClr val="accent2">
                              <a:lumMod val="20000"/>
                              <a:lumOff val="80000"/>
                            </a:schemeClr>
                          </a:solidFill>
                        </a:rPr>
                        <a:t>SL.</a:t>
                      </a:r>
                      <a:endParaRPr lang="en-US" sz="24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2400" b="1">
                          <a:solidFill>
                            <a:schemeClr val="accent2">
                              <a:lumMod val="20000"/>
                              <a:lumOff val="80000"/>
                            </a:schemeClr>
                          </a:solidFill>
                        </a:rPr>
                        <a:t>Name</a:t>
                      </a:r>
                      <a:endParaRPr lang="en-US" sz="24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2400" b="1">
                          <a:solidFill>
                            <a:schemeClr val="accent2">
                              <a:lumMod val="20000"/>
                              <a:lumOff val="80000"/>
                            </a:schemeClr>
                          </a:solidFill>
                        </a:rPr>
                        <a:t> ID</a:t>
                      </a:r>
                      <a:endParaRPr lang="en-US" sz="24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2400" b="1" kern="1200">
                          <a:solidFill>
                            <a:schemeClr val="accent2">
                              <a:lumMod val="20000"/>
                              <a:lumOff val="80000"/>
                            </a:schemeClr>
                          </a:solidFill>
                          <a:effectLst/>
                        </a:rPr>
                        <a:t>Program</a:t>
                      </a:r>
                      <a:endParaRPr lang="en-US" sz="24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extLst>
                  <a:ext uri="{0D108BD9-81ED-4DB2-BD59-A6C34878D82A}">
                    <a16:rowId xmlns:a16="http://schemas.microsoft.com/office/drawing/2014/main" val="300383583"/>
                  </a:ext>
                </a:extLst>
              </a:tr>
              <a:tr h="381520">
                <a:tc>
                  <a:txBody>
                    <a:bodyPr/>
                    <a:lstStyle/>
                    <a:p>
                      <a:pPr algn="ctr"/>
                      <a:r>
                        <a:rPr lang="en-US" sz="1800" b="1">
                          <a:solidFill>
                            <a:schemeClr val="accent2">
                              <a:lumMod val="20000"/>
                              <a:lumOff val="80000"/>
                            </a:schemeClr>
                          </a:solidFill>
                        </a:rPr>
                        <a:t>01</a:t>
                      </a:r>
                      <a:endParaRPr lang="en-US" sz="1800" b="1">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r>
                        <a:rPr lang="en-US" sz="1800" b="1" kern="1200" dirty="0">
                          <a:solidFill>
                            <a:schemeClr val="accent2">
                              <a:lumMod val="20000"/>
                              <a:lumOff val="80000"/>
                            </a:schemeClr>
                          </a:solidFill>
                          <a:effectLst/>
                        </a:rPr>
                        <a:t>Shome, Shourav</a:t>
                      </a:r>
                    </a:p>
                  </a:txBody>
                  <a:tcPr marL="87630" marR="87630"/>
                </a:tc>
                <a:tc>
                  <a:txBody>
                    <a:bodyPr/>
                    <a:lstStyle/>
                    <a:p>
                      <a:pPr algn="ctr"/>
                      <a:r>
                        <a:rPr lang="en-US" sz="1800" b="1" kern="1200">
                          <a:solidFill>
                            <a:schemeClr val="accent2">
                              <a:lumMod val="20000"/>
                              <a:lumOff val="80000"/>
                            </a:schemeClr>
                          </a:solidFill>
                          <a:effectLst/>
                        </a:rPr>
                        <a:t>18-36933-1</a:t>
                      </a:r>
                      <a:endParaRPr lang="en-US" sz="1800" b="1">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r>
                        <a:rPr lang="en-US" sz="1800" b="1" dirty="0">
                          <a:solidFill>
                            <a:schemeClr val="accent2">
                              <a:lumMod val="20000"/>
                              <a:lumOff val="80000"/>
                            </a:schemeClr>
                          </a:solidFill>
                        </a:rPr>
                        <a:t>CSE</a:t>
                      </a:r>
                    </a:p>
                  </a:txBody>
                  <a:tcPr marL="87630" marR="87630"/>
                </a:tc>
                <a:extLst>
                  <a:ext uri="{0D108BD9-81ED-4DB2-BD59-A6C34878D82A}">
                    <a16:rowId xmlns:a16="http://schemas.microsoft.com/office/drawing/2014/main" val="2361730173"/>
                  </a:ext>
                </a:extLst>
              </a:tr>
              <a:tr h="381520">
                <a:tc>
                  <a:txBody>
                    <a:bodyPr/>
                    <a:lstStyle/>
                    <a:p>
                      <a:pPr algn="ctr"/>
                      <a:r>
                        <a:rPr lang="en-US" sz="1800" b="1">
                          <a:solidFill>
                            <a:schemeClr val="accent2">
                              <a:lumMod val="20000"/>
                              <a:lumOff val="80000"/>
                            </a:schemeClr>
                          </a:solidFill>
                        </a:rPr>
                        <a:t>02</a:t>
                      </a:r>
                      <a:endParaRPr lang="en-US" sz="1800" b="1">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lvl="0" algn="ctr">
                        <a:buNone/>
                      </a:pPr>
                      <a:r>
                        <a:rPr lang="en-US" sz="1800" b="1" kern="1200" dirty="0">
                          <a:solidFill>
                            <a:schemeClr val="accent2">
                              <a:lumMod val="20000"/>
                              <a:lumOff val="80000"/>
                            </a:schemeClr>
                          </a:solidFill>
                          <a:effectLst/>
                        </a:rPr>
                        <a:t>Ety, Rabeya Akter</a:t>
                      </a:r>
                      <a:endParaRPr lang="en-US" dirty="0"/>
                    </a:p>
                  </a:txBody>
                  <a:tcPr marL="87630" marR="87630"/>
                </a:tc>
                <a:tc>
                  <a:txBody>
                    <a:bodyPr/>
                    <a:lstStyle/>
                    <a:p>
                      <a:pPr algn="ctr"/>
                      <a:r>
                        <a:rPr lang="en-US" sz="1800" b="1" kern="1200" dirty="0">
                          <a:solidFill>
                            <a:schemeClr val="accent2">
                              <a:lumMod val="20000"/>
                              <a:lumOff val="80000"/>
                            </a:schemeClr>
                          </a:solidFill>
                          <a:effectLst/>
                        </a:rPr>
                        <a:t>18-36963-1</a:t>
                      </a:r>
                      <a:endParaRPr lang="en-US" sz="1800" b="1" dirty="0">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r>
                        <a:rPr lang="en-US" sz="1800" b="1">
                          <a:solidFill>
                            <a:schemeClr val="accent2">
                              <a:lumMod val="20000"/>
                              <a:lumOff val="80000"/>
                            </a:schemeClr>
                          </a:solidFill>
                        </a:rPr>
                        <a:t>CSE</a:t>
                      </a:r>
                      <a:endParaRPr lang="en-US" sz="1800" b="1">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extLst>
                  <a:ext uri="{0D108BD9-81ED-4DB2-BD59-A6C34878D82A}">
                    <a16:rowId xmlns:a16="http://schemas.microsoft.com/office/drawing/2014/main" val="2867407032"/>
                  </a:ext>
                </a:extLst>
              </a:tr>
              <a:tr h="381520">
                <a:tc>
                  <a:txBody>
                    <a:bodyPr/>
                    <a:lstStyle/>
                    <a:p>
                      <a:pPr algn="ctr"/>
                      <a:r>
                        <a:rPr lang="en-US" sz="1800" b="1">
                          <a:solidFill>
                            <a:schemeClr val="accent2">
                              <a:lumMod val="20000"/>
                              <a:lumOff val="80000"/>
                            </a:schemeClr>
                          </a:solidFill>
                        </a:rPr>
                        <a:t>03</a:t>
                      </a:r>
                      <a:endParaRPr lang="en-US" sz="1800" b="1">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r>
                        <a:rPr lang="en-US" sz="1800" b="1" kern="1200" dirty="0">
                          <a:solidFill>
                            <a:schemeClr val="accent2">
                              <a:lumMod val="20000"/>
                              <a:lumOff val="80000"/>
                            </a:schemeClr>
                          </a:solidFill>
                          <a:effectLst/>
                        </a:rPr>
                        <a:t>Dohan, Din Mohammad</a:t>
                      </a:r>
                    </a:p>
                  </a:txBody>
                  <a:tcPr marL="87630" marR="87630"/>
                </a:tc>
                <a:tc>
                  <a:txBody>
                    <a:bodyPr/>
                    <a:lstStyle/>
                    <a:p>
                      <a:pPr algn="ctr"/>
                      <a:r>
                        <a:rPr lang="en-US" sz="1800" b="1" kern="1200" dirty="0">
                          <a:solidFill>
                            <a:schemeClr val="accent2">
                              <a:lumMod val="20000"/>
                              <a:lumOff val="80000"/>
                            </a:schemeClr>
                          </a:solidFill>
                          <a:effectLst/>
                        </a:rPr>
                        <a:t>17-34465-2</a:t>
                      </a:r>
                      <a:endParaRPr lang="en-US" sz="1800" b="1" dirty="0">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r>
                        <a:rPr lang="en-US" sz="1800" b="1" dirty="0">
                          <a:solidFill>
                            <a:schemeClr val="accent2">
                              <a:lumMod val="20000"/>
                              <a:lumOff val="80000"/>
                            </a:schemeClr>
                          </a:solidFill>
                        </a:rPr>
                        <a:t>CSE</a:t>
                      </a:r>
                      <a:endParaRPr lang="en-US" sz="1800" b="1" dirty="0">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extLst>
                  <a:ext uri="{0D108BD9-81ED-4DB2-BD59-A6C34878D82A}">
                    <a16:rowId xmlns:a16="http://schemas.microsoft.com/office/drawing/2014/main" val="367516264"/>
                  </a:ext>
                </a:extLst>
              </a:tr>
              <a:tr h="381520">
                <a:tc>
                  <a:txBody>
                    <a:bodyPr/>
                    <a:lstStyle/>
                    <a:p>
                      <a:pPr algn="ctr"/>
                      <a:r>
                        <a:rPr lang="en-US" sz="1800" b="1">
                          <a:solidFill>
                            <a:schemeClr val="accent2">
                              <a:lumMod val="20000"/>
                              <a:lumOff val="80000"/>
                            </a:schemeClr>
                          </a:solidFill>
                        </a:rPr>
                        <a:t>04</a:t>
                      </a:r>
                      <a:endParaRPr lang="en-US" sz="1800" b="1">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r>
                        <a:rPr lang="en-US" sz="1800" b="1" kern="1200" dirty="0">
                          <a:solidFill>
                            <a:schemeClr val="accent2">
                              <a:lumMod val="20000"/>
                              <a:lumOff val="80000"/>
                            </a:schemeClr>
                          </a:solidFill>
                          <a:effectLst/>
                        </a:rPr>
                        <a:t>Sumaiya Binte Zilani Choya</a:t>
                      </a:r>
                    </a:p>
                  </a:txBody>
                  <a:tcPr marL="87630" marR="87630"/>
                </a:tc>
                <a:tc>
                  <a:txBody>
                    <a:bodyPr/>
                    <a:lstStyle/>
                    <a:p>
                      <a:pPr algn="ctr"/>
                      <a:r>
                        <a:rPr lang="en-US" sz="1800" b="1" kern="1200">
                          <a:solidFill>
                            <a:schemeClr val="accent2">
                              <a:lumMod val="20000"/>
                              <a:lumOff val="80000"/>
                            </a:schemeClr>
                          </a:solidFill>
                          <a:effectLst/>
                        </a:rPr>
                        <a:t>18-362351</a:t>
                      </a:r>
                      <a:endParaRPr lang="en-US" sz="1800" b="1">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r>
                        <a:rPr lang="en-US" sz="1800" b="1" dirty="0">
                          <a:solidFill>
                            <a:schemeClr val="accent2">
                              <a:lumMod val="20000"/>
                              <a:lumOff val="80000"/>
                            </a:schemeClr>
                          </a:solidFill>
                        </a:rPr>
                        <a:t>CSE</a:t>
                      </a:r>
                      <a:endParaRPr lang="en-US" sz="1800" b="1" dirty="0">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extLst>
                  <a:ext uri="{0D108BD9-81ED-4DB2-BD59-A6C34878D82A}">
                    <a16:rowId xmlns:a16="http://schemas.microsoft.com/office/drawing/2014/main" val="580541272"/>
                  </a:ext>
                </a:extLst>
              </a:tr>
              <a:tr h="381520">
                <a:tc>
                  <a:txBody>
                    <a:bodyPr/>
                    <a:lstStyle/>
                    <a:p>
                      <a:pPr algn="ctr"/>
                      <a:r>
                        <a:rPr lang="en-US" sz="1800" b="1" kern="1200">
                          <a:solidFill>
                            <a:schemeClr val="accent2">
                              <a:lumMod val="20000"/>
                              <a:lumOff val="80000"/>
                            </a:schemeClr>
                          </a:solidFill>
                          <a:effectLst/>
                        </a:rPr>
                        <a:t>05</a:t>
                      </a:r>
                      <a:endParaRPr lang="en-US" sz="1800" b="1">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r>
                        <a:rPr lang="en-US" sz="1800" b="1" kern="1200" dirty="0">
                          <a:solidFill>
                            <a:schemeClr val="accent2">
                              <a:lumMod val="20000"/>
                              <a:lumOff val="80000"/>
                            </a:schemeClr>
                          </a:solidFill>
                          <a:effectLst/>
                        </a:rPr>
                        <a:t>Faiaz, Ben Reza</a:t>
                      </a:r>
                      <a:endParaRPr lang="en-US" sz="1800" b="1" dirty="0">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r>
                        <a:rPr lang="en-US" sz="1800" b="1" kern="1200">
                          <a:solidFill>
                            <a:schemeClr val="accent2">
                              <a:lumMod val="20000"/>
                              <a:lumOff val="80000"/>
                            </a:schemeClr>
                          </a:solidFill>
                          <a:effectLst/>
                        </a:rPr>
                        <a:t>18-36655-1</a:t>
                      </a:r>
                      <a:endParaRPr lang="en-US" sz="1800" b="1">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r>
                        <a:rPr lang="en-US" sz="1800" b="1" dirty="0">
                          <a:solidFill>
                            <a:schemeClr val="accent2">
                              <a:lumMod val="20000"/>
                              <a:lumOff val="80000"/>
                            </a:schemeClr>
                          </a:solidFill>
                        </a:rPr>
                        <a:t>CSE</a:t>
                      </a:r>
                      <a:endParaRPr lang="en-US" sz="1800" b="1" dirty="0">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extLst>
                  <a:ext uri="{0D108BD9-81ED-4DB2-BD59-A6C34878D82A}">
                    <a16:rowId xmlns:a16="http://schemas.microsoft.com/office/drawing/2014/main" val="1434825778"/>
                  </a:ext>
                </a:extLst>
              </a:tr>
              <a:tr h="534928">
                <a:tc>
                  <a:txBody>
                    <a:bodyPr/>
                    <a:lstStyle/>
                    <a:p>
                      <a:pPr algn="ctr"/>
                      <a:endParaRPr lang="en-US" sz="1800" b="1">
                        <a:solidFill>
                          <a:schemeClr val="accent2">
                            <a:lumMod val="20000"/>
                            <a:lumOff val="80000"/>
                          </a:schemeClr>
                        </a:solidFill>
                      </a:endParaRPr>
                    </a:p>
                  </a:txBody>
                  <a:tcPr marL="87630" marR="87630"/>
                </a:tc>
                <a:tc>
                  <a:txBody>
                    <a:bodyPr/>
                    <a:lstStyle/>
                    <a:p>
                      <a:pPr algn="ctr"/>
                      <a:endParaRPr lang="en-US" sz="1800" b="1" kern="1200" dirty="0">
                        <a:solidFill>
                          <a:schemeClr val="accent2">
                            <a:lumMod val="20000"/>
                            <a:lumOff val="80000"/>
                          </a:schemeClr>
                        </a:solidFill>
                        <a:effectLst/>
                      </a:endParaRPr>
                    </a:p>
                  </a:txBody>
                  <a:tcPr marL="87630" marR="87630"/>
                </a:tc>
                <a:tc>
                  <a:txBody>
                    <a:bodyPr/>
                    <a:lstStyle/>
                    <a:p>
                      <a:pPr algn="ctr"/>
                      <a:endParaRPr lang="en-US" sz="1800" b="1">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tc>
                  <a:txBody>
                    <a:bodyPr/>
                    <a:lstStyle/>
                    <a:p>
                      <a:pPr algn="ctr"/>
                      <a:endParaRPr lang="en-US" sz="1800" b="1" dirty="0">
                        <a:solidFill>
                          <a:schemeClr val="accent2">
                            <a:lumMod val="20000"/>
                            <a:lumOff val="80000"/>
                          </a:schemeClr>
                        </a:solidFill>
                        <a:latin typeface="Arial" panose="020B0604020202020204" pitchFamily="34" charset="0"/>
                        <a:cs typeface="Arial" panose="020B0604020202020204" pitchFamily="34" charset="0"/>
                      </a:endParaRPr>
                    </a:p>
                  </a:txBody>
                  <a:tcPr marL="87630" marR="87630"/>
                </a:tc>
                <a:extLst>
                  <a:ext uri="{0D108BD9-81ED-4DB2-BD59-A6C34878D82A}">
                    <a16:rowId xmlns:a16="http://schemas.microsoft.com/office/drawing/2014/main" val="2908079580"/>
                  </a:ext>
                </a:extLst>
              </a:tr>
            </a:tbl>
          </a:graphicData>
        </a:graphic>
      </p:graphicFrame>
    </p:spTree>
    <p:extLst>
      <p:ext uri="{BB962C8B-B14F-4D97-AF65-F5344CB8AC3E}">
        <p14:creationId xmlns:p14="http://schemas.microsoft.com/office/powerpoint/2010/main" val="201111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C94B82-0885-4926-B8A4-33AB34709907}"/>
              </a:ext>
            </a:extLst>
          </p:cNvPr>
          <p:cNvSpPr>
            <a:spLocks noGrp="1"/>
          </p:cNvSpPr>
          <p:nvPr>
            <p:ph type="body" sz="quarter" idx="10"/>
          </p:nvPr>
        </p:nvSpPr>
        <p:spPr>
          <a:xfrm>
            <a:off x="323850" y="271463"/>
            <a:ext cx="11572875" cy="723900"/>
          </a:xfrm>
        </p:spPr>
        <p:txBody>
          <a:bodyPr/>
          <a:lstStyle/>
          <a:p>
            <a:r>
              <a:rPr lang="en-US" sz="4000" b="1">
                <a:solidFill>
                  <a:schemeClr val="accent5">
                    <a:lumMod val="50000"/>
                  </a:schemeClr>
                </a:solidFill>
                <a:latin typeface="Times New Roman" panose="02020603050405020304" pitchFamily="18" charset="0"/>
                <a:cs typeface="Times New Roman" panose="02020603050405020304" pitchFamily="18" charset="0"/>
              </a:rPr>
              <a:t>Impact of the project on the society</a:t>
            </a:r>
          </a:p>
        </p:txBody>
      </p:sp>
      <p:sp>
        <p:nvSpPr>
          <p:cNvPr id="4" name="Content Placeholder 2">
            <a:extLst>
              <a:ext uri="{FF2B5EF4-FFF2-40B4-BE49-F238E27FC236}">
                <a16:creationId xmlns:a16="http://schemas.microsoft.com/office/drawing/2014/main" id="{E098FD7A-BF30-4E03-9B8B-A9ECCA4A56FE}"/>
              </a:ext>
            </a:extLst>
          </p:cNvPr>
          <p:cNvSpPr txBox="1">
            <a:spLocks/>
          </p:cNvSpPr>
          <p:nvPr/>
        </p:nvSpPr>
        <p:spPr>
          <a:xfrm>
            <a:off x="1728896" y="1528525"/>
            <a:ext cx="4366402" cy="22625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Prevent accidents</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Disaster protection </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Instantly responsive</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Reduced work</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Low maintenance cost </a:t>
            </a:r>
          </a:p>
        </p:txBody>
      </p:sp>
      <p:sp>
        <p:nvSpPr>
          <p:cNvPr id="5" name="Freeform: Shape 4">
            <a:extLst>
              <a:ext uri="{FF2B5EF4-FFF2-40B4-BE49-F238E27FC236}">
                <a16:creationId xmlns:a16="http://schemas.microsoft.com/office/drawing/2014/main" id="{979F3672-0482-4EFB-8151-C193DF392E06}"/>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23" name="Picture 28">
            <a:extLst>
              <a:ext uri="{FF2B5EF4-FFF2-40B4-BE49-F238E27FC236}">
                <a16:creationId xmlns:a16="http://schemas.microsoft.com/office/drawing/2014/main" id="{22A4AFDE-A6E5-4A43-A4FB-7A50A872C4B1}"/>
              </a:ext>
            </a:extLst>
          </p:cNvPr>
          <p:cNvPicPr>
            <a:picLocks noChangeAspect="1"/>
          </p:cNvPicPr>
          <p:nvPr/>
        </p:nvPicPr>
        <p:blipFill>
          <a:blip r:embed="rId2"/>
          <a:stretch>
            <a:fillRect/>
          </a:stretch>
        </p:blipFill>
        <p:spPr>
          <a:xfrm>
            <a:off x="1557" y="0"/>
            <a:ext cx="1196903" cy="1204529"/>
          </a:xfrm>
          <a:prstGeom prst="rect">
            <a:avLst/>
          </a:prstGeom>
          <a:noFill/>
          <a:ln cap="flat">
            <a:noFill/>
          </a:ln>
        </p:spPr>
      </p:pic>
      <p:pic>
        <p:nvPicPr>
          <p:cNvPr id="24" name="Picture 23">
            <a:extLst>
              <a:ext uri="{FF2B5EF4-FFF2-40B4-BE49-F238E27FC236}">
                <a16:creationId xmlns:a16="http://schemas.microsoft.com/office/drawing/2014/main" id="{C37A4D89-73B7-476E-92FE-0C47A7D47C7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74470" y="1528525"/>
            <a:ext cx="1740584" cy="1900475"/>
          </a:xfrm>
          <a:prstGeom prst="rect">
            <a:avLst/>
          </a:prstGeom>
        </p:spPr>
      </p:pic>
      <p:pic>
        <p:nvPicPr>
          <p:cNvPr id="26" name="Picture 25">
            <a:extLst>
              <a:ext uri="{FF2B5EF4-FFF2-40B4-BE49-F238E27FC236}">
                <a16:creationId xmlns:a16="http://schemas.microsoft.com/office/drawing/2014/main" id="{E9F3BDFB-99B9-45AF-B1FB-42B525C58E1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096703" y="3664594"/>
            <a:ext cx="1720298" cy="1449666"/>
          </a:xfrm>
          <a:prstGeom prst="rect">
            <a:avLst/>
          </a:prstGeom>
        </p:spPr>
      </p:pic>
      <p:pic>
        <p:nvPicPr>
          <p:cNvPr id="28" name="Picture 27">
            <a:extLst>
              <a:ext uri="{FF2B5EF4-FFF2-40B4-BE49-F238E27FC236}">
                <a16:creationId xmlns:a16="http://schemas.microsoft.com/office/drawing/2014/main" id="{AAF84308-9762-4BC8-9816-1DD423BC92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5054" y="1528525"/>
            <a:ext cx="1894794" cy="3448423"/>
          </a:xfrm>
          <a:prstGeom prst="rect">
            <a:avLst/>
          </a:prstGeom>
        </p:spPr>
      </p:pic>
    </p:spTree>
    <p:extLst>
      <p:ext uri="{BB962C8B-B14F-4D97-AF65-F5344CB8AC3E}">
        <p14:creationId xmlns:p14="http://schemas.microsoft.com/office/powerpoint/2010/main" val="251100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81F166-B119-48B2-A037-D2A3FC951C84}"/>
              </a:ext>
            </a:extLst>
          </p:cNvPr>
          <p:cNvSpPr>
            <a:spLocks noGrp="1"/>
          </p:cNvSpPr>
          <p:nvPr>
            <p:ph type="body" sz="quarter" idx="10"/>
          </p:nvPr>
        </p:nvSpPr>
        <p:spPr>
          <a:xfrm>
            <a:off x="425620" y="103030"/>
            <a:ext cx="11573197" cy="1725769"/>
          </a:xfrm>
        </p:spPr>
        <p:txBody>
          <a:bodyPr/>
          <a:lstStyle/>
          <a:p>
            <a:r>
              <a:rPr lang="en-US" sz="6000" b="1">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Future work</a:t>
            </a:r>
          </a:p>
          <a:p>
            <a:endParaRPr lang="en-US" sz="60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5EEB1C-F2C5-4E00-BA48-FEF009D30946}"/>
              </a:ext>
            </a:extLst>
          </p:cNvPr>
          <p:cNvSpPr txBox="1"/>
          <p:nvPr/>
        </p:nvSpPr>
        <p:spPr>
          <a:xfrm>
            <a:off x="1145645" y="1307559"/>
            <a:ext cx="9762187" cy="2437527"/>
          </a:xfrm>
          <a:prstGeom prst="rect">
            <a:avLst/>
          </a:prstGeom>
          <a:noFill/>
        </p:spPr>
        <p:txBody>
          <a:bodyPr wrap="square">
            <a:spAutoFit/>
          </a:bodyPr>
          <a:lstStyle/>
          <a:p>
            <a:pPr marL="342900" marR="0" indent="-342900" algn="just">
              <a:lnSpc>
                <a:spcPct val="107000"/>
              </a:lnSpc>
              <a:spcBef>
                <a:spcPts val="0"/>
              </a:spcBef>
              <a:spcAft>
                <a:spcPts val="0"/>
              </a:spcAft>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Transformation of the prototype to a practical device.</a:t>
            </a:r>
          </a:p>
          <a:p>
            <a:pPr marL="342900" marR="0" indent="-342900" algn="just">
              <a:lnSpc>
                <a:spcPct val="107000"/>
              </a:lnSpc>
              <a:spcBef>
                <a:spcPts val="0"/>
              </a:spcBef>
              <a:spcAft>
                <a:spcPts val="0"/>
              </a:spcAft>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Adding SMS alert system can instantly send notification to the owner. </a:t>
            </a:r>
          </a:p>
          <a:p>
            <a:pPr marL="342900" marR="0" indent="-342900" algn="just">
              <a:lnSpc>
                <a:spcPct val="107000"/>
              </a:lnSpc>
              <a:spcBef>
                <a:spcPts val="0"/>
              </a:spcBef>
              <a:spcAft>
                <a:spcPts val="0"/>
              </a:spcAft>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Adding GPS sensor can sen</a:t>
            </a:r>
            <a:r>
              <a:rPr lang="en-US" sz="240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d location with the notification to the nearest Fire station</a:t>
            </a: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 </a:t>
            </a:r>
          </a:p>
          <a:p>
            <a:pPr marL="342900" marR="0" indent="-342900" algn="just">
              <a:lnSpc>
                <a:spcPct val="107000"/>
              </a:lnSpc>
              <a:spcBef>
                <a:spcPts val="0"/>
              </a:spcBef>
              <a:spcAft>
                <a:spcPts val="0"/>
              </a:spcAft>
              <a:buFont typeface="Wingdings" panose="05000000000000000000" pitchFamily="2" charset="2"/>
              <a:buChar char="q"/>
            </a:pPr>
            <a:r>
              <a:rPr lang="en-GB" sz="2400" b="0" i="0">
                <a:solidFill>
                  <a:schemeClr val="bg2">
                    <a:lumMod val="25000"/>
                  </a:schemeClr>
                </a:solidFill>
                <a:effectLst/>
                <a:latin typeface="Calibri" panose="020F0502020204030204" pitchFamily="34" charset="0"/>
                <a:cs typeface="Calibri" panose="020F0502020204030204" pitchFamily="34" charset="0"/>
              </a:rPr>
              <a:t>Adding sensor which will be able to cut out the electricity connection.</a:t>
            </a:r>
            <a:endPar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GB" sz="2400" b="0" i="0">
                <a:solidFill>
                  <a:schemeClr val="bg2">
                    <a:lumMod val="25000"/>
                  </a:schemeClr>
                </a:solidFill>
                <a:effectLst/>
                <a:latin typeface="Calibri" panose="020F0502020204030204" pitchFamily="34" charset="0"/>
                <a:cs typeface="Calibri" panose="020F0502020204030204" pitchFamily="34" charset="0"/>
              </a:rPr>
              <a:t>The device can be converted to a robot which will bring more flexibility</a:t>
            </a: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a:t>
            </a:r>
            <a:endParaRPr lang="en-US" sz="2400">
              <a:solidFill>
                <a:schemeClr val="bg2">
                  <a:lumMod val="25000"/>
                </a:schemeClr>
              </a:solidFill>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893BBF81-0EBD-4870-AF85-12C62624628C}"/>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23" name="Picture 28">
            <a:extLst>
              <a:ext uri="{FF2B5EF4-FFF2-40B4-BE49-F238E27FC236}">
                <a16:creationId xmlns:a16="http://schemas.microsoft.com/office/drawing/2014/main" id="{118B9BEC-46C4-4C0A-ABC7-9FC5957B3F41}"/>
              </a:ext>
            </a:extLst>
          </p:cNvPr>
          <p:cNvPicPr>
            <a:picLocks noChangeAspect="1"/>
          </p:cNvPicPr>
          <p:nvPr/>
        </p:nvPicPr>
        <p:blipFill>
          <a:blip r:embed="rId2"/>
          <a:stretch>
            <a:fillRect/>
          </a:stretch>
        </p:blipFill>
        <p:spPr>
          <a:xfrm>
            <a:off x="0" y="0"/>
            <a:ext cx="1196903" cy="1204529"/>
          </a:xfrm>
          <a:prstGeom prst="rect">
            <a:avLst/>
          </a:prstGeom>
          <a:noFill/>
          <a:ln cap="flat">
            <a:noFill/>
          </a:ln>
        </p:spPr>
      </p:pic>
      <p:pic>
        <p:nvPicPr>
          <p:cNvPr id="25" name="Picture 24">
            <a:extLst>
              <a:ext uri="{FF2B5EF4-FFF2-40B4-BE49-F238E27FC236}">
                <a16:creationId xmlns:a16="http://schemas.microsoft.com/office/drawing/2014/main" id="{B17C4A78-0C3E-42C9-B1E7-7A317631C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0441" y="3848116"/>
            <a:ext cx="2441377" cy="1448550"/>
          </a:xfrm>
          <a:prstGeom prst="rect">
            <a:avLst/>
          </a:prstGeom>
        </p:spPr>
      </p:pic>
      <p:pic>
        <p:nvPicPr>
          <p:cNvPr id="27" name="Picture 26">
            <a:extLst>
              <a:ext uri="{FF2B5EF4-FFF2-40B4-BE49-F238E27FC236}">
                <a16:creationId xmlns:a16="http://schemas.microsoft.com/office/drawing/2014/main" id="{04C9250B-A352-4B6E-9FDC-447B7949EA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0176" y="3848116"/>
            <a:ext cx="2441377" cy="1448550"/>
          </a:xfrm>
          <a:prstGeom prst="rect">
            <a:avLst/>
          </a:prstGeom>
        </p:spPr>
      </p:pic>
    </p:spTree>
    <p:extLst>
      <p:ext uri="{BB962C8B-B14F-4D97-AF65-F5344CB8AC3E}">
        <p14:creationId xmlns:p14="http://schemas.microsoft.com/office/powerpoint/2010/main" val="3537199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AF8B598-592E-419A-ACAE-206D1419B130}"/>
              </a:ext>
            </a:extLst>
          </p:cNvPr>
          <p:cNvSpPr>
            <a:spLocks noGrp="1"/>
          </p:cNvSpPr>
          <p:nvPr>
            <p:ph type="body" sz="quarter" idx="10"/>
          </p:nvPr>
        </p:nvSpPr>
        <p:spPr>
          <a:xfrm>
            <a:off x="323850" y="271463"/>
            <a:ext cx="11572875" cy="723900"/>
          </a:xfrm>
        </p:spPr>
        <p:txBody>
          <a:bodyPr>
            <a:noAutofit/>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Conclusion</a:t>
            </a:r>
          </a:p>
        </p:txBody>
      </p:sp>
      <p:sp>
        <p:nvSpPr>
          <p:cNvPr id="4" name="Freeform: Shape 3">
            <a:extLst>
              <a:ext uri="{FF2B5EF4-FFF2-40B4-BE49-F238E27FC236}">
                <a16:creationId xmlns:a16="http://schemas.microsoft.com/office/drawing/2014/main" id="{373404DE-1499-411A-9A2A-34211AF76969}"/>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22" name="Picture 28">
            <a:extLst>
              <a:ext uri="{FF2B5EF4-FFF2-40B4-BE49-F238E27FC236}">
                <a16:creationId xmlns:a16="http://schemas.microsoft.com/office/drawing/2014/main" id="{AA6DD29F-66B4-4732-B823-93FCCC406CD4}"/>
              </a:ext>
            </a:extLst>
          </p:cNvPr>
          <p:cNvPicPr>
            <a:picLocks noChangeAspect="1"/>
          </p:cNvPicPr>
          <p:nvPr/>
        </p:nvPicPr>
        <p:blipFill>
          <a:blip r:embed="rId2"/>
          <a:stretch>
            <a:fillRect/>
          </a:stretch>
        </p:blipFill>
        <p:spPr>
          <a:xfrm>
            <a:off x="1557" y="0"/>
            <a:ext cx="1196903" cy="1204529"/>
          </a:xfrm>
          <a:prstGeom prst="rect">
            <a:avLst/>
          </a:prstGeom>
          <a:noFill/>
          <a:ln cap="flat">
            <a:noFill/>
          </a:ln>
        </p:spPr>
      </p:pic>
      <p:sp>
        <p:nvSpPr>
          <p:cNvPr id="23" name="Content Placeholder 2">
            <a:extLst>
              <a:ext uri="{FF2B5EF4-FFF2-40B4-BE49-F238E27FC236}">
                <a16:creationId xmlns:a16="http://schemas.microsoft.com/office/drawing/2014/main" id="{7E5B804F-1CFE-4159-8B71-A63676BA3AA5}"/>
              </a:ext>
            </a:extLst>
          </p:cNvPr>
          <p:cNvSpPr txBox="1">
            <a:spLocks/>
          </p:cNvSpPr>
          <p:nvPr/>
        </p:nvSpPr>
        <p:spPr>
          <a:xfrm>
            <a:off x="500628" y="1396822"/>
            <a:ext cx="7040880" cy="3116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Detects smoke and fire flames.</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Reduce the possibility of injury.</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Reduce financial losses</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Reliable and economical</a:t>
            </a:r>
          </a:p>
          <a:p>
            <a:pPr>
              <a:buFont typeface="Wingdings" panose="05000000000000000000" pitchFamily="2" charset="2"/>
              <a:buChar char="q"/>
            </a:pPr>
            <a:r>
              <a:rPr lang="en-US" sz="2400">
                <a:solidFill>
                  <a:schemeClr val="bg2">
                    <a:lumMod val="25000"/>
                  </a:schemeClr>
                </a:solidFill>
                <a:latin typeface="Calibri" panose="020F0502020204030204" pitchFamily="34" charset="0"/>
                <a:ea typeface="+mn-lt"/>
                <a:cs typeface="Calibri" panose="020F0502020204030204" pitchFamily="34" charset="0"/>
              </a:rPr>
              <a:t>Implementation takes up less space</a:t>
            </a:r>
            <a:endParaRPr lang="en-US" sz="2400">
              <a:solidFill>
                <a:schemeClr val="bg2">
                  <a:lumMod val="25000"/>
                </a:schemeClr>
              </a:solidFill>
              <a:latin typeface="Calibri" panose="020F0502020204030204" pitchFamily="34" charset="0"/>
              <a:cs typeface="Calibri" panose="020F0502020204030204" pitchFamily="34" charset="0"/>
            </a:endParaRPr>
          </a:p>
          <a:p>
            <a:pPr marR="0" algn="just">
              <a:lnSpc>
                <a:spcPct val="107000"/>
              </a:lnSpc>
              <a:spcBef>
                <a:spcPts val="0"/>
              </a:spcBef>
              <a:spcAft>
                <a:spcPts val="0"/>
              </a:spcAft>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It is used to solve the fire extinguisher problem</a:t>
            </a:r>
          </a:p>
          <a:p>
            <a:pPr marR="0" algn="just">
              <a:lnSpc>
                <a:spcPct val="107000"/>
              </a:lnSpc>
              <a:spcBef>
                <a:spcPts val="0"/>
              </a:spcBef>
              <a:spcAft>
                <a:spcPts val="0"/>
              </a:spcAft>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It works in places where humans are unable to enter</a:t>
            </a:r>
            <a:endParaRPr lang="en-US" sz="2400">
              <a:solidFill>
                <a:schemeClr val="bg2">
                  <a:lumMod val="25000"/>
                </a:schemeClr>
              </a:solidFill>
              <a:latin typeface="Calibri" panose="020F0502020204030204" pitchFamily="34" charset="0"/>
              <a:cs typeface="Calibri" panose="020F0502020204030204" pitchFamily="34" charset="0"/>
            </a:endParaRPr>
          </a:p>
        </p:txBody>
      </p:sp>
      <p:pic>
        <p:nvPicPr>
          <p:cNvPr id="24" name="Picture 23">
            <a:extLst>
              <a:ext uri="{FF2B5EF4-FFF2-40B4-BE49-F238E27FC236}">
                <a16:creationId xmlns:a16="http://schemas.microsoft.com/office/drawing/2014/main" id="{E3E584F2-A3D0-4651-8DB5-067E4BBE626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426449" y="1650113"/>
            <a:ext cx="2037321" cy="2224471"/>
          </a:xfrm>
          <a:prstGeom prst="rect">
            <a:avLst/>
          </a:prstGeom>
        </p:spPr>
      </p:pic>
      <p:pic>
        <p:nvPicPr>
          <p:cNvPr id="27" name="Picture 26">
            <a:extLst>
              <a:ext uri="{FF2B5EF4-FFF2-40B4-BE49-F238E27FC236}">
                <a16:creationId xmlns:a16="http://schemas.microsoft.com/office/drawing/2014/main" id="{830DAADD-024D-43C5-8F71-89EB7572C7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9023" y="1650113"/>
            <a:ext cx="2037321" cy="2224471"/>
          </a:xfrm>
          <a:prstGeom prst="rect">
            <a:avLst/>
          </a:prstGeom>
        </p:spPr>
      </p:pic>
    </p:spTree>
    <p:extLst>
      <p:ext uri="{BB962C8B-B14F-4D97-AF65-F5344CB8AC3E}">
        <p14:creationId xmlns:p14="http://schemas.microsoft.com/office/powerpoint/2010/main" val="300046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AF8B598-592E-419A-ACAE-206D1419B130}"/>
              </a:ext>
            </a:extLst>
          </p:cNvPr>
          <p:cNvSpPr>
            <a:spLocks noGrp="1"/>
          </p:cNvSpPr>
          <p:nvPr>
            <p:ph type="body" sz="quarter" idx="10"/>
          </p:nvPr>
        </p:nvSpPr>
        <p:spPr>
          <a:xfrm>
            <a:off x="323850" y="271463"/>
            <a:ext cx="11572875" cy="723900"/>
          </a:xfrm>
        </p:spPr>
        <p:txBody>
          <a:bodyPr>
            <a:noAutofit/>
          </a:bodyPr>
          <a:lstStyle/>
          <a:p>
            <a:r>
              <a:rPr lang="en-US" sz="6000" b="1" dirty="0">
                <a:solidFill>
                  <a:schemeClr val="accent5">
                    <a:lumMod val="50000"/>
                  </a:schemeClr>
                </a:solidFill>
                <a:latin typeface="Times New Roman" panose="02020603050405020304" pitchFamily="18" charset="0"/>
                <a:cs typeface="Times New Roman" panose="02020603050405020304" pitchFamily="18" charset="0"/>
              </a:rPr>
              <a:t>References</a:t>
            </a:r>
          </a:p>
        </p:txBody>
      </p:sp>
      <p:sp>
        <p:nvSpPr>
          <p:cNvPr id="4" name="Freeform: Shape 3">
            <a:extLst>
              <a:ext uri="{FF2B5EF4-FFF2-40B4-BE49-F238E27FC236}">
                <a16:creationId xmlns:a16="http://schemas.microsoft.com/office/drawing/2014/main" id="{373404DE-1499-411A-9A2A-34211AF76969}"/>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22" name="Picture 28">
            <a:extLst>
              <a:ext uri="{FF2B5EF4-FFF2-40B4-BE49-F238E27FC236}">
                <a16:creationId xmlns:a16="http://schemas.microsoft.com/office/drawing/2014/main" id="{AA6DD29F-66B4-4732-B823-93FCCC406CD4}"/>
              </a:ext>
            </a:extLst>
          </p:cNvPr>
          <p:cNvPicPr>
            <a:picLocks noChangeAspect="1"/>
          </p:cNvPicPr>
          <p:nvPr/>
        </p:nvPicPr>
        <p:blipFill>
          <a:blip r:embed="rId2"/>
          <a:stretch>
            <a:fillRect/>
          </a:stretch>
        </p:blipFill>
        <p:spPr>
          <a:xfrm>
            <a:off x="1557" y="0"/>
            <a:ext cx="1196903" cy="1204529"/>
          </a:xfrm>
          <a:prstGeom prst="rect">
            <a:avLst/>
          </a:prstGeom>
          <a:noFill/>
          <a:ln cap="flat">
            <a:noFill/>
          </a:ln>
        </p:spPr>
      </p:pic>
      <p:sp>
        <p:nvSpPr>
          <p:cNvPr id="23" name="Content Placeholder 2">
            <a:extLst>
              <a:ext uri="{FF2B5EF4-FFF2-40B4-BE49-F238E27FC236}">
                <a16:creationId xmlns:a16="http://schemas.microsoft.com/office/drawing/2014/main" id="{7E5B804F-1CFE-4159-8B71-A63676BA3AA5}"/>
              </a:ext>
            </a:extLst>
          </p:cNvPr>
          <p:cNvSpPr txBox="1">
            <a:spLocks/>
          </p:cNvSpPr>
          <p:nvPr/>
        </p:nvSpPr>
        <p:spPr>
          <a:xfrm>
            <a:off x="500628" y="1396822"/>
            <a:ext cx="7040880" cy="3116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endParaRPr 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2513A81-F1A7-42C8-88BD-0F2E40661649}"/>
              </a:ext>
            </a:extLst>
          </p:cNvPr>
          <p:cNvSpPr txBox="1"/>
          <p:nvPr/>
        </p:nvSpPr>
        <p:spPr>
          <a:xfrm>
            <a:off x="468147" y="1396822"/>
            <a:ext cx="11428577" cy="6740307"/>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rPr>
              <a:t>[1]      A.K. Singh, and Harshit Singh, “Forest Fire Detection through Wireless Sensor Network using Type-2 Fuzzy System”, International Journal of Computer Applications,” vol 52– No.9, pp. 19-23, August (2012.) </a:t>
            </a:r>
          </a:p>
          <a:p>
            <a:endParaRPr lang="en-US" dirty="0">
              <a:solidFill>
                <a:srgbClr val="000000"/>
              </a:solidFill>
              <a:latin typeface="Times New Roman" panose="02020603050405020304" pitchFamily="18" charset="0"/>
            </a:endParaRPr>
          </a:p>
          <a:p>
            <a:r>
              <a:rPr lang="en-US" sz="1800" b="0" i="0" dirty="0">
                <a:solidFill>
                  <a:srgbClr val="000000"/>
                </a:solidFill>
                <a:effectLst/>
                <a:latin typeface="Times New Roman" panose="02020603050405020304" pitchFamily="18" charset="0"/>
              </a:rPr>
              <a:t>[2]     Al-</a:t>
            </a:r>
            <a:r>
              <a:rPr lang="en-US" sz="1800" b="0" i="0" dirty="0" err="1">
                <a:solidFill>
                  <a:srgbClr val="000000"/>
                </a:solidFill>
                <a:effectLst/>
                <a:latin typeface="Times New Roman" panose="02020603050405020304" pitchFamily="18" charset="0"/>
              </a:rPr>
              <a:t>Abbass</a:t>
            </a:r>
            <a:r>
              <a:rPr lang="en-US" sz="1800" b="0" i="0" dirty="0">
                <a:solidFill>
                  <a:srgbClr val="000000"/>
                </a:solidFill>
                <a:effectLst/>
                <a:latin typeface="Times New Roman" panose="02020603050405020304" pitchFamily="18" charset="0"/>
              </a:rPr>
              <a:t> Y. Al-</a:t>
            </a:r>
            <a:r>
              <a:rPr lang="en-US" sz="1800" b="0" i="0" dirty="0" err="1">
                <a:solidFill>
                  <a:srgbClr val="000000"/>
                </a:solidFill>
                <a:effectLst/>
                <a:latin typeface="Times New Roman" panose="02020603050405020304" pitchFamily="18" charset="0"/>
              </a:rPr>
              <a:t>Habashneh</a:t>
            </a:r>
            <a:r>
              <a:rPr lang="en-US" sz="1800" b="0" i="0" dirty="0">
                <a:solidFill>
                  <a:srgbClr val="000000"/>
                </a:solidFill>
                <a:effectLst/>
                <a:latin typeface="Times New Roman" panose="02020603050405020304" pitchFamily="18" charset="0"/>
              </a:rPr>
              <a:t>, Mohamed H. Ahmed, and Taher Husain, “Adaptive MAC Protocols for Forest Fire Detection Using Wireless Sensor Networks ,” in proceeding of IEEE electrical and communication system engineering </a:t>
            </a:r>
            <a:r>
              <a:rPr lang="en-US" sz="1800" b="0" i="0" dirty="0" err="1">
                <a:solidFill>
                  <a:srgbClr val="000000"/>
                </a:solidFill>
                <a:effectLst/>
                <a:latin typeface="Times New Roman" panose="02020603050405020304" pitchFamily="18" charset="0"/>
              </a:rPr>
              <a:t>confrence</a:t>
            </a:r>
            <a:r>
              <a:rPr lang="en-US" sz="1800" b="0" i="0" dirty="0">
                <a:solidFill>
                  <a:srgbClr val="000000"/>
                </a:solidFill>
                <a:effectLst/>
                <a:latin typeface="Times New Roman" panose="02020603050405020304" pitchFamily="18" charset="0"/>
              </a:rPr>
              <a:t>’, (2009),pp.329-333. </a:t>
            </a:r>
          </a:p>
          <a:p>
            <a:endParaRPr lang="en-US" dirty="0">
              <a:solidFill>
                <a:srgbClr val="000000"/>
              </a:solidFill>
              <a:latin typeface="Times New Roman" panose="02020603050405020304" pitchFamily="18" charset="0"/>
            </a:endParaRPr>
          </a:p>
          <a:p>
            <a:r>
              <a:rPr lang="en-US" sz="1800" b="0" i="0" dirty="0">
                <a:solidFill>
                  <a:srgbClr val="000000"/>
                </a:solidFill>
                <a:effectLst/>
                <a:latin typeface="Times New Roman" panose="02020603050405020304" pitchFamily="18" charset="0"/>
              </a:rPr>
              <a:t>[3]    </a:t>
            </a:r>
            <a:r>
              <a:rPr lang="en-US" sz="1800" b="0" i="0" dirty="0" err="1">
                <a:solidFill>
                  <a:srgbClr val="000000"/>
                </a:solidFill>
                <a:effectLst/>
                <a:latin typeface="Times New Roman" panose="02020603050405020304" pitchFamily="18" charset="0"/>
              </a:rPr>
              <a:t>Apeh</a:t>
            </a:r>
            <a:r>
              <a:rPr lang="en-US" sz="1800" b="0" i="0" dirty="0">
                <a:solidFill>
                  <a:srgbClr val="000000"/>
                </a:solidFill>
                <a:effectLst/>
                <a:latin typeface="Times New Roman" panose="02020603050405020304" pitchFamily="18" charset="0"/>
              </a:rPr>
              <a:t> S.T, </a:t>
            </a:r>
            <a:r>
              <a:rPr lang="en-US" sz="1800" b="0" i="0" dirty="0" err="1">
                <a:solidFill>
                  <a:srgbClr val="000000"/>
                </a:solidFill>
                <a:effectLst/>
                <a:latin typeface="Times New Roman" panose="02020603050405020304" pitchFamily="18" charset="0"/>
              </a:rPr>
              <a:t>Erameh</a:t>
            </a:r>
            <a:r>
              <a:rPr lang="en-US" sz="1800" b="0" i="0" dirty="0">
                <a:solidFill>
                  <a:srgbClr val="000000"/>
                </a:solidFill>
                <a:effectLst/>
                <a:latin typeface="Times New Roman" panose="02020603050405020304" pitchFamily="18" charset="0"/>
              </a:rPr>
              <a:t> K.B2 and </a:t>
            </a:r>
            <a:r>
              <a:rPr lang="en-US" sz="1800" b="0" i="0" dirty="0" err="1">
                <a:solidFill>
                  <a:srgbClr val="000000"/>
                </a:solidFill>
                <a:effectLst/>
                <a:latin typeface="Times New Roman" panose="02020603050405020304" pitchFamily="18" charset="0"/>
              </a:rPr>
              <a:t>Iruansi</a:t>
            </a:r>
            <a:r>
              <a:rPr lang="en-US" sz="1800" b="0" i="0" dirty="0">
                <a:solidFill>
                  <a:srgbClr val="000000"/>
                </a:solidFill>
                <a:effectLst/>
                <a:latin typeface="Times New Roman" panose="02020603050405020304" pitchFamily="18" charset="0"/>
              </a:rPr>
              <a:t> U. (2014) “Design and Development of Kitchen Gas Leakage Detection and Automatic Gas Shut off System”, Journal of Emerging Trends in Engineering and Applied Sciences (JETEAS).</a:t>
            </a:r>
            <a:r>
              <a:rPr lang="en-US" sz="1800" b="0" i="0" dirty="0" err="1">
                <a:solidFill>
                  <a:srgbClr val="000000"/>
                </a:solidFill>
                <a:effectLst/>
                <a:latin typeface="Times New Roman" panose="02020603050405020304" pitchFamily="18" charset="0"/>
              </a:rPr>
              <a:t>Scholarlink</a:t>
            </a:r>
            <a:r>
              <a:rPr lang="en-US" sz="1800" b="0" i="0" dirty="0">
                <a:solidFill>
                  <a:srgbClr val="000000"/>
                </a:solidFill>
                <a:effectLst/>
                <a:latin typeface="Times New Roman" panose="02020603050405020304" pitchFamily="18" charset="0"/>
              </a:rPr>
              <a:t> Research Institute Journals, pp. 222-228. </a:t>
            </a:r>
          </a:p>
          <a:p>
            <a:endParaRPr lang="en-US" dirty="0">
              <a:solidFill>
                <a:srgbClr val="000000"/>
              </a:solidFill>
              <a:latin typeface="Times New Roman" panose="02020603050405020304" pitchFamily="18" charset="0"/>
            </a:endParaRPr>
          </a:p>
          <a:p>
            <a:r>
              <a:rPr lang="en-US" sz="1800" b="0" i="0" dirty="0">
                <a:solidFill>
                  <a:srgbClr val="000000"/>
                </a:solidFill>
                <a:effectLst/>
                <a:latin typeface="Times New Roman" panose="02020603050405020304" pitchFamily="18" charset="0"/>
              </a:rPr>
              <a:t>[4] `</a:t>
            </a:r>
            <a:r>
              <a:rPr lang="en-US" sz="1800" b="0" i="0" dirty="0" err="1">
                <a:solidFill>
                  <a:srgbClr val="000000"/>
                </a:solidFill>
                <a:effectLst/>
                <a:latin typeface="Times New Roman" panose="02020603050405020304" pitchFamily="18" charset="0"/>
              </a:rPr>
              <a:t>ArnoldoDíaz-Ramíreza</a:t>
            </a:r>
            <a:r>
              <a:rPr lang="en-US" sz="1800" b="0" i="0" dirty="0">
                <a:solidFill>
                  <a:srgbClr val="000000"/>
                </a:solidFill>
                <a:effectLst/>
                <a:latin typeface="Times New Roman" panose="02020603050405020304" pitchFamily="18" charset="0"/>
              </a:rPr>
              <a:t>, Luis A. </a:t>
            </a:r>
            <a:r>
              <a:rPr lang="en-US" sz="1800" b="0" i="0" dirty="0" err="1">
                <a:solidFill>
                  <a:srgbClr val="000000"/>
                </a:solidFill>
                <a:effectLst/>
                <a:latin typeface="Times New Roman" panose="02020603050405020304" pitchFamily="18" charset="0"/>
              </a:rPr>
              <a:t>Tafoyaa</a:t>
            </a:r>
            <a:r>
              <a:rPr lang="en-US" sz="1800" b="0" i="0" dirty="0">
                <a:solidFill>
                  <a:srgbClr val="000000"/>
                </a:solidFill>
                <a:effectLst/>
                <a:latin typeface="Times New Roman" panose="02020603050405020304" pitchFamily="18" charset="0"/>
              </a:rPr>
              <a:t>, Jorge A. </a:t>
            </a:r>
            <a:r>
              <a:rPr lang="en-US" sz="1800" b="0" i="0" dirty="0" err="1">
                <a:solidFill>
                  <a:srgbClr val="000000"/>
                </a:solidFill>
                <a:effectLst/>
                <a:latin typeface="Times New Roman" panose="02020603050405020304" pitchFamily="18" charset="0"/>
              </a:rPr>
              <a:t>Atempa</a:t>
            </a:r>
            <a:r>
              <a:rPr lang="en-US" sz="1800" b="0" i="0" dirty="0">
                <a:solidFill>
                  <a:srgbClr val="000000"/>
                </a:solidFill>
                <a:effectLst/>
                <a:latin typeface="Times New Roman" panose="02020603050405020304" pitchFamily="18" charset="0"/>
              </a:rPr>
              <a:t>, and Pedro </a:t>
            </a:r>
            <a:r>
              <a:rPr lang="en-US" sz="1800" b="0" i="0" dirty="0" err="1">
                <a:solidFill>
                  <a:srgbClr val="000000"/>
                </a:solidFill>
                <a:effectLst/>
                <a:latin typeface="Times New Roman" panose="02020603050405020304" pitchFamily="18" charset="0"/>
              </a:rPr>
              <a:t>Mejía-Alvarezb</a:t>
            </a:r>
            <a:r>
              <a:rPr lang="en-US" sz="1800" b="0" i="0" dirty="0">
                <a:solidFill>
                  <a:srgbClr val="000000"/>
                </a:solidFill>
                <a:effectLst/>
                <a:latin typeface="Times New Roman" panose="02020603050405020304" pitchFamily="18" charset="0"/>
              </a:rPr>
              <a:t>, “Wireless Sensor Networks and Fusion Information Methods for Forest Fire Detection,” in Science direct on Electronics Engineering and Computer Science ’, 2012, pp.69-79.  </a:t>
            </a:r>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517012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6C06E12-862B-4C8B-B9A9-92C11392AAF0}"/>
              </a:ext>
            </a:extLst>
          </p:cNvPr>
          <p:cNvSpPr txBox="1">
            <a:spLocks/>
          </p:cNvSpPr>
          <p:nvPr/>
        </p:nvSpPr>
        <p:spPr>
          <a:xfrm>
            <a:off x="1143001" y="252518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9600" b="0" i="0" u="none" strike="noStrike" kern="1200" cap="all" spc="0" normalizeH="0" baseline="0" noProof="0">
                <a:ln>
                  <a:noFill/>
                </a:ln>
                <a:solidFill>
                  <a:srgbClr val="FFFF00"/>
                </a:solidFill>
                <a:effectLst/>
                <a:uLnTx/>
                <a:uFillTx/>
                <a:latin typeface="Times New Roman" panose="02020603050405020304" pitchFamily="18" charset="0"/>
                <a:ea typeface="+mj-ea"/>
                <a:cs typeface="Times New Roman" panose="02020603050405020304" pitchFamily="18" charset="0"/>
              </a:rPr>
              <a:t>Thank you</a:t>
            </a:r>
            <a:endParaRPr kumimoji="0" lang="bn-BD" sz="9600" b="0" i="0" u="none" strike="noStrike" kern="1200" cap="all" spc="0" normalizeH="0" baseline="0" noProof="0">
              <a:ln>
                <a:noFill/>
              </a:ln>
              <a:solidFill>
                <a:srgbClr val="FFFF00"/>
              </a:solidFill>
              <a:effectLst/>
              <a:uLnTx/>
              <a:uFillTx/>
              <a:latin typeface="Times New Roman" panose="02020603050405020304" pitchFamily="18" charset="0"/>
              <a:ea typeface="+mj-ea"/>
              <a:cs typeface="Vrinda" panose="020B0502040204020203" pitchFamily="34" charset="0"/>
            </a:endParaRPr>
          </a:p>
        </p:txBody>
      </p:sp>
      <p:pic>
        <p:nvPicPr>
          <p:cNvPr id="9" name="Picture 28">
            <a:extLst>
              <a:ext uri="{FF2B5EF4-FFF2-40B4-BE49-F238E27FC236}">
                <a16:creationId xmlns:a16="http://schemas.microsoft.com/office/drawing/2014/main" id="{D0932BC5-9BC6-4339-95A1-C923C1266455}"/>
              </a:ext>
            </a:extLst>
          </p:cNvPr>
          <p:cNvPicPr>
            <a:picLocks noChangeAspect="1"/>
          </p:cNvPicPr>
          <p:nvPr/>
        </p:nvPicPr>
        <p:blipFill>
          <a:blip r:embed="rId2"/>
          <a:stretch>
            <a:fillRect/>
          </a:stretch>
        </p:blipFill>
        <p:spPr>
          <a:xfrm>
            <a:off x="0" y="0"/>
            <a:ext cx="1196903" cy="1204529"/>
          </a:xfrm>
          <a:prstGeom prst="rect">
            <a:avLst/>
          </a:prstGeom>
          <a:noFill/>
          <a:ln cap="flat">
            <a:noFill/>
          </a:ln>
        </p:spPr>
      </p:pic>
    </p:spTree>
    <p:extLst>
      <p:ext uri="{BB962C8B-B14F-4D97-AF65-F5344CB8AC3E}">
        <p14:creationId xmlns:p14="http://schemas.microsoft.com/office/powerpoint/2010/main" val="417915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Placeholder 61">
            <a:extLst>
              <a:ext uri="{FF2B5EF4-FFF2-40B4-BE49-F238E27FC236}">
                <a16:creationId xmlns:a16="http://schemas.microsoft.com/office/drawing/2014/main" id="{F424CF64-227F-4E07-AFE0-C16D19D382F8}"/>
              </a:ext>
            </a:extLst>
          </p:cNvPr>
          <p:cNvSpPr txBox="1">
            <a:spLocks noGrp="1"/>
          </p:cNvSpPr>
          <p:nvPr>
            <p:ph type="body" sz="quarter" idx="10"/>
          </p:nvPr>
        </p:nvSpPr>
        <p:spPr>
          <a:xfrm>
            <a:off x="619125" y="171748"/>
            <a:ext cx="11572875" cy="923330"/>
          </a:xfrm>
          <a:prstGeom prst="rect">
            <a:avLst/>
          </a:prstGeom>
          <a:noFill/>
        </p:spPr>
        <p:txBody>
          <a:bodyPr wrap="square" rtlCol="0">
            <a:spAutoFit/>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 Presentation topic:</a:t>
            </a:r>
          </a:p>
        </p:txBody>
      </p:sp>
      <p:sp>
        <p:nvSpPr>
          <p:cNvPr id="63" name="TextBox 62">
            <a:extLst>
              <a:ext uri="{FF2B5EF4-FFF2-40B4-BE49-F238E27FC236}">
                <a16:creationId xmlns:a16="http://schemas.microsoft.com/office/drawing/2014/main" id="{8050FF81-E808-4270-89ED-7B5AB46AB9AD}"/>
              </a:ext>
            </a:extLst>
          </p:cNvPr>
          <p:cNvSpPr txBox="1"/>
          <p:nvPr/>
        </p:nvSpPr>
        <p:spPr>
          <a:xfrm>
            <a:off x="1433848" y="1983756"/>
            <a:ext cx="9324303" cy="1323439"/>
          </a:xfrm>
          <a:prstGeom prst="rect">
            <a:avLst/>
          </a:prstGeom>
          <a:noFill/>
        </p:spPr>
        <p:txBody>
          <a:bodyPr wrap="square" lIns="91440" tIns="45720" rIns="91440" bIns="45720" anchor="t">
            <a:spAutoFit/>
          </a:bodyPr>
          <a:lstStyle/>
          <a:p>
            <a:pPr algn="ctr"/>
            <a:r>
              <a:rPr lang="en-US" sz="4000" dirty="0">
                <a:solidFill>
                  <a:schemeClr val="accent4"/>
                </a:solidFill>
                <a:latin typeface="Times New Roman"/>
                <a:cs typeface="Times New Roman"/>
              </a:rPr>
              <a:t>Home Safety System using Fire Alarm,Gas Detector and Water Sprinkler</a:t>
            </a:r>
            <a:endParaRPr lang="en-US" sz="4000" dirty="0">
              <a:solidFill>
                <a:schemeClr val="accent4"/>
              </a:solidFill>
              <a:latin typeface="Times New Roman" panose="02020603050405020304" pitchFamily="18" charset="0"/>
              <a:cs typeface="Times New Roman" panose="02020603050405020304" pitchFamily="18" charset="0"/>
            </a:endParaRPr>
          </a:p>
        </p:txBody>
      </p:sp>
      <p:pic>
        <p:nvPicPr>
          <p:cNvPr id="22" name="Picture 28">
            <a:extLst>
              <a:ext uri="{FF2B5EF4-FFF2-40B4-BE49-F238E27FC236}">
                <a16:creationId xmlns:a16="http://schemas.microsoft.com/office/drawing/2014/main" id="{6A2BDEC5-C65E-4F93-BB9E-4F6FCC7FA224}"/>
              </a:ext>
            </a:extLst>
          </p:cNvPr>
          <p:cNvPicPr>
            <a:picLocks noChangeAspect="1"/>
          </p:cNvPicPr>
          <p:nvPr/>
        </p:nvPicPr>
        <p:blipFill>
          <a:blip r:embed="rId2"/>
          <a:stretch>
            <a:fillRect/>
          </a:stretch>
        </p:blipFill>
        <p:spPr>
          <a:xfrm>
            <a:off x="0" y="0"/>
            <a:ext cx="1196903" cy="1204529"/>
          </a:xfrm>
          <a:prstGeom prst="rect">
            <a:avLst/>
          </a:prstGeom>
          <a:noFill/>
          <a:ln cap="flat">
            <a:noFill/>
          </a:ln>
        </p:spPr>
      </p:pic>
      <p:sp>
        <p:nvSpPr>
          <p:cNvPr id="23" name="Freeform: Shape 22">
            <a:extLst>
              <a:ext uri="{FF2B5EF4-FFF2-40B4-BE49-F238E27FC236}">
                <a16:creationId xmlns:a16="http://schemas.microsoft.com/office/drawing/2014/main" id="{55AC087C-DE8D-4965-AEDA-C5B77845F880}"/>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spTree>
    <p:extLst>
      <p:ext uri="{BB962C8B-B14F-4D97-AF65-F5344CB8AC3E}">
        <p14:creationId xmlns:p14="http://schemas.microsoft.com/office/powerpoint/2010/main" val="39619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GB" sz="6000" b="1">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60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5" name="Oval 7">
            <a:extLst>
              <a:ext uri="{FF2B5EF4-FFF2-40B4-BE49-F238E27FC236}">
                <a16:creationId xmlns:a16="http://schemas.microsoft.com/office/drawing/2014/main" id="{3A941426-822E-411E-8CE4-78F2E46CD16C}"/>
              </a:ext>
            </a:extLst>
          </p:cNvPr>
          <p:cNvSpPr/>
          <p:nvPr/>
        </p:nvSpPr>
        <p:spPr>
          <a:xfrm>
            <a:off x="10847397" y="3859701"/>
            <a:ext cx="308517" cy="405255"/>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Rounded Rectangle 12">
            <a:extLst>
              <a:ext uri="{FF2B5EF4-FFF2-40B4-BE49-F238E27FC236}">
                <a16:creationId xmlns:a16="http://schemas.microsoft.com/office/drawing/2014/main" id="{C96CAF40-B525-4057-8095-37E0B9C1272D}"/>
              </a:ext>
            </a:extLst>
          </p:cNvPr>
          <p:cNvSpPr>
            <a:spLocks noChangeAspect="1"/>
          </p:cNvSpPr>
          <p:nvPr/>
        </p:nvSpPr>
        <p:spPr>
          <a:xfrm>
            <a:off x="6319840" y="3877474"/>
            <a:ext cx="310571" cy="370101"/>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Rounded Rectangle 1">
            <a:extLst>
              <a:ext uri="{FF2B5EF4-FFF2-40B4-BE49-F238E27FC236}">
                <a16:creationId xmlns:a16="http://schemas.microsoft.com/office/drawing/2014/main" id="{4D25FCA5-270F-469D-9D40-C1E9F056E472}"/>
              </a:ext>
            </a:extLst>
          </p:cNvPr>
          <p:cNvSpPr>
            <a:spLocks/>
          </p:cNvSpPr>
          <p:nvPr/>
        </p:nvSpPr>
        <p:spPr>
          <a:xfrm>
            <a:off x="9322741" y="3919130"/>
            <a:ext cx="327776" cy="327776"/>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TextBox 73">
            <a:extLst>
              <a:ext uri="{FF2B5EF4-FFF2-40B4-BE49-F238E27FC236}">
                <a16:creationId xmlns:a16="http://schemas.microsoft.com/office/drawing/2014/main" id="{1A00DB33-8EB0-40A2-90F8-AFADA2BE669B}"/>
              </a:ext>
            </a:extLst>
          </p:cNvPr>
          <p:cNvSpPr txBox="1"/>
          <p:nvPr/>
        </p:nvSpPr>
        <p:spPr>
          <a:xfrm>
            <a:off x="1704703" y="1663886"/>
            <a:ext cx="8705426" cy="3917098"/>
          </a:xfrm>
          <a:prstGeom prst="rect">
            <a:avLst/>
          </a:prstGeom>
          <a:noFill/>
        </p:spPr>
        <p:txBody>
          <a:bodyPr wrap="square" lIns="91440" tIns="45720" rIns="91440" bIns="45720" anchor="t">
            <a:spAutoFit/>
          </a:bodyPr>
          <a:lstStyle/>
          <a:p>
            <a:r>
              <a:rPr lang="en-GB" sz="2000" b="1" dirty="0">
                <a:ea typeface="+mn-lt"/>
                <a:cs typeface="+mn-lt"/>
              </a:rPr>
              <a:t>Background Information</a:t>
            </a:r>
            <a:endParaRPr lang="en-US" sz="2000" b="1" dirty="0">
              <a:solidFill>
                <a:schemeClr val="tx2">
                  <a:lumMod val="75000"/>
                </a:schemeClr>
              </a:solidFill>
              <a:latin typeface="Calibri" panose="020F0502020204030204" pitchFamily="34" charset="0"/>
              <a:ea typeface="+mn-lt"/>
              <a:cs typeface="Times New Roman" panose="02020603050405020304" pitchFamily="18" charset="0"/>
            </a:endParaRPr>
          </a:p>
          <a:p>
            <a:pPr marL="342900" indent="-342900">
              <a:buFont typeface="Wingdings"/>
              <a:buChar char="q"/>
            </a:pPr>
            <a:r>
              <a:rPr lang="en-GB" sz="2000" dirty="0">
                <a:ea typeface="+mn-lt"/>
                <a:cs typeface="+mn-lt"/>
              </a:rPr>
              <a:t>Increase in fire outbreak.</a:t>
            </a:r>
            <a:endParaRPr lang="en-GB" sz="2000" dirty="0">
              <a:cs typeface="Arial"/>
            </a:endParaRPr>
          </a:p>
          <a:p>
            <a:pPr marL="342900" indent="-342900">
              <a:buFont typeface="Wingdings"/>
              <a:buChar char="q"/>
            </a:pPr>
            <a:r>
              <a:rPr lang="en-GB" sz="2000" dirty="0">
                <a:ea typeface="+mn-lt"/>
                <a:cs typeface="+mn-lt"/>
              </a:rPr>
              <a:t>High risk of damage or life loss because of unexperienced evacuation system.</a:t>
            </a:r>
            <a:endParaRPr lang="en-GB" sz="2000" dirty="0">
              <a:cs typeface="Arial"/>
            </a:endParaRPr>
          </a:p>
          <a:p>
            <a:pPr marL="342900" indent="-342900">
              <a:buFont typeface="Wingdings"/>
              <a:buChar char="q"/>
            </a:pPr>
            <a:r>
              <a:rPr lang="en-GB" sz="2000" dirty="0">
                <a:ea typeface="+mn-lt"/>
                <a:cs typeface="+mn-lt"/>
              </a:rPr>
              <a:t>No quick action to stop fire from spreading.</a:t>
            </a:r>
            <a:endParaRPr lang="en-GB" sz="2000" dirty="0">
              <a:cs typeface="Arial"/>
            </a:endParaRPr>
          </a:p>
          <a:p>
            <a:r>
              <a:rPr lang="en-GB" sz="2000" dirty="0">
                <a:ea typeface="+mn-lt"/>
                <a:cs typeface="+mn-lt"/>
              </a:rPr>
              <a:t> </a:t>
            </a:r>
            <a:r>
              <a:rPr lang="en-GB" sz="2000" b="1" dirty="0">
                <a:ea typeface="+mn-lt"/>
                <a:cs typeface="+mn-lt"/>
              </a:rPr>
              <a:t>Overview of this project</a:t>
            </a:r>
            <a:endParaRPr lang="en-GB" sz="2000" b="1" dirty="0">
              <a:cs typeface="Arial"/>
            </a:endParaRPr>
          </a:p>
          <a:p>
            <a:pPr marL="342900" indent="-342900">
              <a:buFont typeface="Wingdings"/>
              <a:buChar char="q"/>
            </a:pPr>
            <a:r>
              <a:rPr lang="en-GB" sz="2000" dirty="0">
                <a:ea typeface="+mn-lt"/>
                <a:cs typeface="+mn-lt"/>
              </a:rPr>
              <a:t>Aims </a:t>
            </a:r>
            <a:r>
              <a:rPr lang="en-GB" sz="2000" dirty="0">
                <a:effectLst/>
                <a:ea typeface="+mn-lt"/>
                <a:cs typeface="+mn-lt"/>
              </a:rPr>
              <a:t>to develop </a:t>
            </a:r>
            <a:r>
              <a:rPr lang="en-GB" sz="2000" dirty="0">
                <a:ea typeface="+mn-lt"/>
                <a:cs typeface="+mn-lt"/>
              </a:rPr>
              <a:t>microcontroller-based</a:t>
            </a:r>
            <a:r>
              <a:rPr lang="en-GB" sz="2000" dirty="0">
                <a:effectLst/>
                <a:ea typeface="+mn-lt"/>
                <a:cs typeface="+mn-lt"/>
              </a:rPr>
              <a:t> </a:t>
            </a:r>
            <a:r>
              <a:rPr lang="en-GB" sz="2000" dirty="0">
                <a:ea typeface="+mn-lt"/>
                <a:cs typeface="+mn-lt"/>
              </a:rPr>
              <a:t>fire alarm and gas detector</a:t>
            </a:r>
            <a:endParaRPr lang="en-US" sz="2000" dirty="0">
              <a:cs typeface="Arial"/>
            </a:endParaRPr>
          </a:p>
          <a:p>
            <a:pPr marL="342900" indent="-342900">
              <a:buFont typeface="Wingdings"/>
              <a:buChar char="q"/>
            </a:pPr>
            <a:r>
              <a:rPr lang="en-GB" sz="2000" dirty="0">
                <a:ea typeface="+mn-lt"/>
                <a:cs typeface="+mn-lt"/>
              </a:rPr>
              <a:t>Sense </a:t>
            </a:r>
            <a:r>
              <a:rPr lang="en-GB" sz="2000" dirty="0">
                <a:effectLst/>
                <a:ea typeface="+mn-lt"/>
                <a:cs typeface="+mn-lt"/>
              </a:rPr>
              <a:t>fire, smoke and temperature at the site of disaster by using flame and smoke sensors</a:t>
            </a:r>
            <a:r>
              <a:rPr lang="en-GB" sz="2000" dirty="0">
                <a:ea typeface="+mn-lt"/>
                <a:cs typeface="+mn-lt"/>
              </a:rPr>
              <a:t>.</a:t>
            </a:r>
            <a:endParaRPr lang="en-US" sz="2000" dirty="0">
              <a:cs typeface="Arial"/>
            </a:endParaRPr>
          </a:p>
          <a:p>
            <a:pPr marL="342900" indent="-342900">
              <a:buFont typeface="Wingdings" panose="05000000000000000000" pitchFamily="2" charset="2"/>
              <a:buChar char="q"/>
            </a:pPr>
            <a:r>
              <a:rPr lang="en-GB" sz="2000" dirty="0">
                <a:ea typeface="+mn-lt"/>
                <a:cs typeface="+mn-lt"/>
              </a:rPr>
              <a:t>The system </a:t>
            </a:r>
            <a:r>
              <a:rPr lang="en-GB" sz="2000" dirty="0">
                <a:effectLst/>
                <a:ea typeface="+mn-lt"/>
                <a:cs typeface="+mn-lt"/>
              </a:rPr>
              <a:t>can function by itself</a:t>
            </a:r>
            <a:endParaRPr lang="en-US" sz="2000" dirty="0">
              <a:ea typeface="+mn-lt"/>
              <a:cs typeface="+mn-lt"/>
            </a:endParaRPr>
          </a:p>
          <a:p>
            <a:pPr marL="342900" indent="-342900">
              <a:buFont typeface="Wingdings" panose="05000000000000000000" pitchFamily="2" charset="2"/>
              <a:buChar char="q"/>
            </a:pPr>
            <a:r>
              <a:rPr lang="en-GB" sz="2000" dirty="0">
                <a:ea typeface="+mn-lt"/>
                <a:cs typeface="+mn-lt"/>
              </a:rPr>
              <a:t>Create cheap but Reliable Fire safety system.</a:t>
            </a:r>
            <a:r>
              <a:rPr lang="en-GB" sz="2400" dirty="0">
                <a:ea typeface="+mn-lt"/>
                <a:cs typeface="+mn-lt"/>
              </a:rPr>
              <a:t> </a:t>
            </a:r>
            <a:endParaRPr lang="en-GB" dirty="0">
              <a:cs typeface="Arial"/>
            </a:endParaRPr>
          </a:p>
          <a:p>
            <a:pPr marL="342900" marR="0" lvl="0" indent="-342900">
              <a:lnSpc>
                <a:spcPct val="107000"/>
              </a:lnSpc>
              <a:spcBef>
                <a:spcPts val="0"/>
              </a:spcBef>
              <a:buFont typeface="Wingdings" panose="05000000000000000000" pitchFamily="2" charset="2"/>
              <a:buChar char="q"/>
            </a:pPr>
            <a:endParaRPr lang="en-GB" sz="24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8">
            <a:extLst>
              <a:ext uri="{FF2B5EF4-FFF2-40B4-BE49-F238E27FC236}">
                <a16:creationId xmlns:a16="http://schemas.microsoft.com/office/drawing/2014/main" id="{EA18043E-3DF3-4527-8915-57C0E5D09555}"/>
              </a:ext>
            </a:extLst>
          </p:cNvPr>
          <p:cNvPicPr>
            <a:picLocks noChangeAspect="1"/>
          </p:cNvPicPr>
          <p:nvPr/>
        </p:nvPicPr>
        <p:blipFill>
          <a:blip r:embed="rId2"/>
          <a:stretch>
            <a:fillRect/>
          </a:stretch>
        </p:blipFill>
        <p:spPr>
          <a:xfrm>
            <a:off x="0" y="0"/>
            <a:ext cx="1196903" cy="1204529"/>
          </a:xfrm>
          <a:prstGeom prst="rect">
            <a:avLst/>
          </a:prstGeom>
          <a:noFill/>
          <a:ln cap="flat">
            <a:noFill/>
          </a:ln>
        </p:spPr>
      </p:pic>
      <p:sp>
        <p:nvSpPr>
          <p:cNvPr id="26" name="Freeform: Shape 25">
            <a:extLst>
              <a:ext uri="{FF2B5EF4-FFF2-40B4-BE49-F238E27FC236}">
                <a16:creationId xmlns:a16="http://schemas.microsoft.com/office/drawing/2014/main" id="{D448CFEE-9237-4872-871F-A92B6D1D9AC2}"/>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spTree>
    <p:extLst>
      <p:ext uri="{BB962C8B-B14F-4D97-AF65-F5344CB8AC3E}">
        <p14:creationId xmlns:p14="http://schemas.microsoft.com/office/powerpoint/2010/main" val="420127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18803" y="291049"/>
            <a:ext cx="11425151" cy="724247"/>
          </a:xfrm>
        </p:spPr>
        <p:txBody>
          <a:bodyPr/>
          <a:lstStyle/>
          <a:p>
            <a:r>
              <a:rPr lang="en-US" sz="4400" b="1">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Component list of the Project</a:t>
            </a:r>
            <a:endParaRPr lang="en-US" sz="44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E649CC1-694E-445F-8081-039BEBAF6CFF}"/>
              </a:ext>
            </a:extLst>
          </p:cNvPr>
          <p:cNvSpPr txBox="1"/>
          <p:nvPr/>
        </p:nvSpPr>
        <p:spPr>
          <a:xfrm rot="1898085">
            <a:off x="5310641" y="2913575"/>
            <a:ext cx="1198746" cy="461665"/>
          </a:xfrm>
          <a:prstGeom prst="rect">
            <a:avLst/>
          </a:prstGeom>
          <a:noFill/>
        </p:spPr>
        <p:txBody>
          <a:bodyPr wrap="square" rtlCol="0">
            <a:spAutoFit/>
          </a:bodyPr>
          <a:lstStyle/>
          <a:p>
            <a:pPr algn="ctr"/>
            <a:r>
              <a:rPr lang="en-US" altLang="ko-KR" sz="1200">
                <a:solidFill>
                  <a:schemeClr val="bg1"/>
                </a:solidFill>
              </a:rPr>
              <a:t>Contents </a:t>
            </a:r>
          </a:p>
          <a:p>
            <a:pPr algn="ctr"/>
            <a:r>
              <a:rPr lang="en-US" altLang="ko-KR" sz="1200">
                <a:solidFill>
                  <a:schemeClr val="bg1"/>
                </a:solidFill>
              </a:rPr>
              <a:t>Performance</a:t>
            </a:r>
            <a:endParaRPr lang="ko-KR" altLang="en-US" sz="1200">
              <a:solidFill>
                <a:schemeClr val="bg1"/>
              </a:solidFill>
            </a:endParaRPr>
          </a:p>
        </p:txBody>
      </p:sp>
      <p:sp>
        <p:nvSpPr>
          <p:cNvPr id="10" name="TextBox 9">
            <a:extLst>
              <a:ext uri="{FF2B5EF4-FFF2-40B4-BE49-F238E27FC236}">
                <a16:creationId xmlns:a16="http://schemas.microsoft.com/office/drawing/2014/main" id="{156BFD24-45B0-4CEB-BE48-833052D10F94}"/>
              </a:ext>
            </a:extLst>
          </p:cNvPr>
          <p:cNvSpPr txBox="1"/>
          <p:nvPr/>
        </p:nvSpPr>
        <p:spPr>
          <a:xfrm rot="19719727">
            <a:off x="7263857" y="3161998"/>
            <a:ext cx="1198746" cy="461665"/>
          </a:xfrm>
          <a:prstGeom prst="rect">
            <a:avLst/>
          </a:prstGeom>
          <a:noFill/>
        </p:spPr>
        <p:txBody>
          <a:bodyPr wrap="square" rtlCol="0">
            <a:spAutoFit/>
          </a:bodyPr>
          <a:lstStyle/>
          <a:p>
            <a:pPr algn="ctr"/>
            <a:r>
              <a:rPr lang="en-US" altLang="ko-KR" sz="1200">
                <a:solidFill>
                  <a:schemeClr val="bg1"/>
                </a:solidFill>
              </a:rPr>
              <a:t>Contents </a:t>
            </a:r>
          </a:p>
          <a:p>
            <a:pPr algn="ctr"/>
            <a:r>
              <a:rPr lang="en-US" altLang="ko-KR" sz="1200">
                <a:solidFill>
                  <a:schemeClr val="bg1"/>
                </a:solidFill>
              </a:rPr>
              <a:t>Performance</a:t>
            </a:r>
            <a:endParaRPr lang="ko-KR" altLang="en-US" sz="1200">
              <a:solidFill>
                <a:schemeClr val="bg1"/>
              </a:solidFill>
            </a:endParaRPr>
          </a:p>
        </p:txBody>
      </p:sp>
      <p:sp>
        <p:nvSpPr>
          <p:cNvPr id="11" name="TextBox 10">
            <a:extLst>
              <a:ext uri="{FF2B5EF4-FFF2-40B4-BE49-F238E27FC236}">
                <a16:creationId xmlns:a16="http://schemas.microsoft.com/office/drawing/2014/main" id="{A152DD8E-9734-426C-9C62-C29DFBB0AD2B}"/>
              </a:ext>
            </a:extLst>
          </p:cNvPr>
          <p:cNvSpPr txBox="1"/>
          <p:nvPr/>
        </p:nvSpPr>
        <p:spPr>
          <a:xfrm>
            <a:off x="6207919" y="4386902"/>
            <a:ext cx="1198746" cy="461665"/>
          </a:xfrm>
          <a:prstGeom prst="rect">
            <a:avLst/>
          </a:prstGeom>
          <a:noFill/>
        </p:spPr>
        <p:txBody>
          <a:bodyPr wrap="square" rtlCol="0">
            <a:spAutoFit/>
          </a:bodyPr>
          <a:lstStyle/>
          <a:p>
            <a:pPr algn="ctr"/>
            <a:r>
              <a:rPr lang="en-US" altLang="ko-KR" sz="1200">
                <a:solidFill>
                  <a:schemeClr val="bg1"/>
                </a:solidFill>
              </a:rPr>
              <a:t>Contents </a:t>
            </a:r>
          </a:p>
          <a:p>
            <a:pPr algn="ctr"/>
            <a:r>
              <a:rPr lang="en-US" altLang="ko-KR" sz="1200">
                <a:solidFill>
                  <a:schemeClr val="bg1"/>
                </a:solidFill>
              </a:rPr>
              <a:t>Performance</a:t>
            </a:r>
            <a:endParaRPr lang="ko-KR" altLang="en-US" sz="1200">
              <a:solidFill>
                <a:schemeClr val="bg1"/>
              </a:solidFill>
            </a:endParaRPr>
          </a:p>
        </p:txBody>
      </p:sp>
      <p:sp>
        <p:nvSpPr>
          <p:cNvPr id="24" name="Rectangle 9">
            <a:extLst>
              <a:ext uri="{FF2B5EF4-FFF2-40B4-BE49-F238E27FC236}">
                <a16:creationId xmlns:a16="http://schemas.microsoft.com/office/drawing/2014/main" id="{C79D29FA-6879-46AC-8A96-940DA2FFE536}"/>
              </a:ext>
            </a:extLst>
          </p:cNvPr>
          <p:cNvSpPr/>
          <p:nvPr/>
        </p:nvSpPr>
        <p:spPr>
          <a:xfrm rot="19800000">
            <a:off x="7386751" y="2732068"/>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5" name="Block Arc 10">
            <a:extLst>
              <a:ext uri="{FF2B5EF4-FFF2-40B4-BE49-F238E27FC236}">
                <a16:creationId xmlns:a16="http://schemas.microsoft.com/office/drawing/2014/main" id="{8063C388-777E-4A95-AB94-8DB1DC54A2AB}"/>
              </a:ext>
            </a:extLst>
          </p:cNvPr>
          <p:cNvSpPr/>
          <p:nvPr/>
        </p:nvSpPr>
        <p:spPr>
          <a:xfrm rot="1800000">
            <a:off x="5980474" y="2517847"/>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6" name="Round Same Side Corner Rectangle 36">
            <a:extLst>
              <a:ext uri="{FF2B5EF4-FFF2-40B4-BE49-F238E27FC236}">
                <a16:creationId xmlns:a16="http://schemas.microsoft.com/office/drawing/2014/main" id="{77ECF53D-F896-422F-AF23-94844A7BAFB4}"/>
              </a:ext>
            </a:extLst>
          </p:cNvPr>
          <p:cNvSpPr>
            <a:spLocks noChangeAspect="1"/>
          </p:cNvSpPr>
          <p:nvPr/>
        </p:nvSpPr>
        <p:spPr>
          <a:xfrm>
            <a:off x="6607101" y="3946254"/>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aphicFrame>
        <p:nvGraphicFramePr>
          <p:cNvPr id="27" name="Table 26">
            <a:extLst>
              <a:ext uri="{FF2B5EF4-FFF2-40B4-BE49-F238E27FC236}">
                <a16:creationId xmlns:a16="http://schemas.microsoft.com/office/drawing/2014/main" id="{C5E29D24-ABDF-4836-BC10-52A824198D67}"/>
              </a:ext>
            </a:extLst>
          </p:cNvPr>
          <p:cNvGraphicFramePr>
            <a:graphicFrameLocks noGrp="1"/>
          </p:cNvGraphicFramePr>
          <p:nvPr>
            <p:extLst>
              <p:ext uri="{D42A27DB-BD31-4B8C-83A1-F6EECF244321}">
                <p14:modId xmlns:p14="http://schemas.microsoft.com/office/powerpoint/2010/main" val="3850239409"/>
              </p:ext>
            </p:extLst>
          </p:nvPr>
        </p:nvGraphicFramePr>
        <p:xfrm>
          <a:off x="1334032" y="1350197"/>
          <a:ext cx="9443723" cy="3312588"/>
        </p:xfrm>
        <a:graphic>
          <a:graphicData uri="http://schemas.openxmlformats.org/drawingml/2006/table">
            <a:tbl>
              <a:tblPr firstRow="1" firstCol="1" bandRow="1"/>
              <a:tblGrid>
                <a:gridCol w="4720383">
                  <a:extLst>
                    <a:ext uri="{9D8B030D-6E8A-4147-A177-3AD203B41FA5}">
                      <a16:colId xmlns:a16="http://schemas.microsoft.com/office/drawing/2014/main" val="2831673574"/>
                    </a:ext>
                  </a:extLst>
                </a:gridCol>
                <a:gridCol w="4723340">
                  <a:extLst>
                    <a:ext uri="{9D8B030D-6E8A-4147-A177-3AD203B41FA5}">
                      <a16:colId xmlns:a16="http://schemas.microsoft.com/office/drawing/2014/main" val="4179731384"/>
                    </a:ext>
                  </a:extLst>
                </a:gridCol>
              </a:tblGrid>
              <a:tr h="305919">
                <a:tc>
                  <a:txBody>
                    <a:bodyPr/>
                    <a:lstStyle/>
                    <a:p>
                      <a:pPr marL="0" marR="0" algn="ctr">
                        <a:lnSpc>
                          <a:spcPct val="115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Equipment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Quantity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49998"/>
                  </a:ext>
                </a:extLst>
              </a:tr>
              <a:tr h="305919">
                <a:tc>
                  <a:txBody>
                    <a:bodyPr/>
                    <a:lstStyle/>
                    <a:p>
                      <a:pPr marL="0" marR="0" algn="ctr">
                        <a:lnSpc>
                          <a:spcPct val="115000"/>
                        </a:lnSpc>
                        <a:spcBef>
                          <a:spcPts val="0"/>
                        </a:spcBef>
                        <a:spcAft>
                          <a:spcPts val="0"/>
                        </a:spcAft>
                      </a:pPr>
                      <a:r>
                        <a:rPr lang="en-US" sz="2000" b="0" dirty="0">
                          <a:effectLst/>
                          <a:latin typeface="Times New Roman"/>
                          <a:ea typeface="Calibri" panose="020F0502020204030204" pitchFamily="34" charset="0"/>
                          <a:cs typeface="Times New Roman"/>
                        </a:rPr>
                        <a:t>Arduino Uno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effectLst/>
                          <a:latin typeface="Times New Roman"/>
                          <a:ea typeface="Calibri" panose="020F0502020204030204" pitchFamily="34" charset="0"/>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827572"/>
                  </a:ext>
                </a:extLst>
              </a:tr>
              <a:tr h="305919">
                <a:tc>
                  <a:txBody>
                    <a:bodyPr/>
                    <a:lstStyle/>
                    <a:p>
                      <a:pPr marL="0" marR="0" algn="ctr">
                        <a:lnSpc>
                          <a:spcPct val="115000"/>
                        </a:lnSpc>
                        <a:spcBef>
                          <a:spcPts val="0"/>
                        </a:spcBef>
                        <a:spcAft>
                          <a:spcPts val="0"/>
                        </a:spcAft>
                      </a:pPr>
                      <a:r>
                        <a:rPr lang="en-US" sz="2000" b="0">
                          <a:effectLst/>
                          <a:latin typeface="Times New Roman"/>
                          <a:ea typeface="Calibri" panose="020F0502020204030204" pitchFamily="34" charset="0"/>
                          <a:cs typeface="Times New Roman"/>
                        </a:rPr>
                        <a:t>Flame Sensor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effectLst/>
                          <a:latin typeface="Times New Roman"/>
                          <a:ea typeface="Calibri" panose="020F0502020204030204" pitchFamily="34" charset="0"/>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2307923"/>
                  </a:ext>
                </a:extLst>
              </a:tr>
              <a:tr h="305919">
                <a:tc>
                  <a:txBody>
                    <a:bodyPr/>
                    <a:lstStyle/>
                    <a:p>
                      <a:pPr marL="0" marR="0" algn="ctr">
                        <a:lnSpc>
                          <a:spcPct val="115000"/>
                        </a:lnSpc>
                        <a:spcBef>
                          <a:spcPts val="0"/>
                        </a:spcBef>
                        <a:spcAft>
                          <a:spcPts val="0"/>
                        </a:spcAft>
                      </a:pPr>
                      <a:r>
                        <a:rPr lang="en-US" sz="2000" b="0">
                          <a:effectLst/>
                          <a:latin typeface="Times New Roman"/>
                          <a:ea typeface="Calibri" panose="020F0502020204030204" pitchFamily="34" charset="0"/>
                          <a:cs typeface="Times New Roman"/>
                        </a:rPr>
                        <a:t>Gas Sensor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effectLst/>
                          <a:latin typeface="Times New Roman"/>
                          <a:ea typeface="Calibri" panose="020F0502020204030204" pitchFamily="34" charset="0"/>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361571"/>
                  </a:ext>
                </a:extLst>
              </a:tr>
              <a:tr h="305919">
                <a:tc>
                  <a:txBody>
                    <a:bodyPr/>
                    <a:lstStyle/>
                    <a:p>
                      <a:pPr marL="0" marR="0" algn="ctr">
                        <a:lnSpc>
                          <a:spcPct val="115000"/>
                        </a:lnSpc>
                        <a:spcBef>
                          <a:spcPts val="0"/>
                        </a:spcBef>
                        <a:spcAft>
                          <a:spcPts val="0"/>
                        </a:spcAft>
                      </a:pPr>
                      <a:r>
                        <a:rPr lang="en-US" sz="2000" b="0">
                          <a:effectLst/>
                          <a:latin typeface="Times New Roman"/>
                          <a:ea typeface="Calibri" panose="020F0502020204030204" pitchFamily="34" charset="0"/>
                          <a:cs typeface="Times New Roman"/>
                        </a:rPr>
                        <a:t>Buzzer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effectLst/>
                          <a:latin typeface="Times New Roman"/>
                          <a:ea typeface="Calibri" panose="020F0502020204030204" pitchFamily="34" charset="0"/>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251092"/>
                  </a:ext>
                </a:extLst>
              </a:tr>
              <a:tr h="305919">
                <a:tc>
                  <a:txBody>
                    <a:bodyPr/>
                    <a:lstStyle/>
                    <a:p>
                      <a:pPr marL="0" marR="0" algn="ctr">
                        <a:lnSpc>
                          <a:spcPct val="115000"/>
                        </a:lnSpc>
                        <a:spcBef>
                          <a:spcPts val="0"/>
                        </a:spcBef>
                        <a:spcAft>
                          <a:spcPts val="0"/>
                        </a:spcAft>
                      </a:pPr>
                      <a:r>
                        <a:rPr lang="en-US" sz="2000" b="0" dirty="0">
                          <a:effectLst/>
                          <a:latin typeface="Times New Roman"/>
                          <a:ea typeface="Calibri" panose="020F0502020204030204" pitchFamily="34" charset="0"/>
                          <a:cs typeface="Times New Roman"/>
                        </a:rPr>
                        <a:t>DC Motor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4474132"/>
                  </a:ext>
                </a:extLst>
              </a:tr>
              <a:tr h="305919">
                <a:tc>
                  <a:txBody>
                    <a:bodyPr/>
                    <a:lstStyle/>
                    <a:p>
                      <a:pPr marL="0" marR="0" algn="ctr">
                        <a:lnSpc>
                          <a:spcPct val="115000"/>
                        </a:lnSpc>
                        <a:spcBef>
                          <a:spcPts val="0"/>
                        </a:spcBef>
                        <a:spcAft>
                          <a:spcPts val="0"/>
                        </a:spcAft>
                      </a:pPr>
                      <a:r>
                        <a:rPr lang="en-US" sz="2000" b="0" dirty="0">
                          <a:effectLst/>
                          <a:latin typeface="Times New Roman"/>
                          <a:ea typeface="Calibri" panose="020F0502020204030204" pitchFamily="34" charset="0"/>
                          <a:cs typeface="Times New Roman"/>
                        </a:rPr>
                        <a:t>LED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a:ea typeface="Calibri" panose="020F0502020204030204" pitchFamily="34" charset="0"/>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137180"/>
                  </a:ext>
                </a:extLst>
              </a:tr>
              <a:tr h="305919">
                <a:tc>
                  <a:txBody>
                    <a:bodyPr/>
                    <a:lstStyle/>
                    <a:p>
                      <a:pPr marL="0" marR="0" algn="ctr">
                        <a:lnSpc>
                          <a:spcPct val="115000"/>
                        </a:lnSpc>
                        <a:spcBef>
                          <a:spcPts val="0"/>
                        </a:spcBef>
                        <a:spcAft>
                          <a:spcPts val="0"/>
                        </a:spcAft>
                      </a:pPr>
                      <a:r>
                        <a:rPr lang="en-US" sz="2000" b="0">
                          <a:effectLst/>
                          <a:latin typeface="Times New Roman"/>
                          <a:ea typeface="Calibri" panose="020F0502020204030204" pitchFamily="34" charset="0"/>
                          <a:cs typeface="Times New Roman"/>
                        </a:rPr>
                        <a:t>L293D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a:ea typeface="Calibri" panose="020F0502020204030204" pitchFamily="34" charset="0"/>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632845"/>
                  </a:ext>
                </a:extLst>
              </a:tr>
              <a:tr h="305919">
                <a:tc>
                  <a:txBody>
                    <a:bodyPr/>
                    <a:lstStyle/>
                    <a:p>
                      <a:pPr marL="0" marR="0" algn="ctr">
                        <a:lnSpc>
                          <a:spcPct val="115000"/>
                        </a:lnSpc>
                        <a:spcBef>
                          <a:spcPts val="0"/>
                        </a:spcBef>
                        <a:spcAft>
                          <a:spcPts val="0"/>
                        </a:spcAft>
                      </a:pPr>
                      <a:r>
                        <a:rPr lang="en-US" sz="2000" b="0">
                          <a:effectLst/>
                          <a:latin typeface="Times New Roman"/>
                          <a:ea typeface="Calibri" panose="020F0502020204030204" pitchFamily="34" charset="0"/>
                          <a:cs typeface="Times New Roman"/>
                        </a:rPr>
                        <a:t>Sprinkler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a:ea typeface="Calibri" panose="020F0502020204030204" pitchFamily="34" charset="0"/>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017036"/>
                  </a:ext>
                </a:extLst>
              </a:tr>
              <a:tr h="411078">
                <a:tc>
                  <a:txBody>
                    <a:bodyPr/>
                    <a:lstStyle/>
                    <a:p>
                      <a:pPr marL="0" marR="0" algn="ctr">
                        <a:lnSpc>
                          <a:spcPct val="115000"/>
                        </a:lnSpc>
                        <a:spcBef>
                          <a:spcPts val="0"/>
                        </a:spcBef>
                        <a:spcAft>
                          <a:spcPts val="0"/>
                        </a:spcAft>
                      </a:pPr>
                      <a:r>
                        <a:rPr lang="en-US" sz="2000" b="0" dirty="0">
                          <a:effectLst/>
                          <a:latin typeface="Times New Roman"/>
                          <a:ea typeface="Calibri" panose="020F0502020204030204" pitchFamily="34" charset="0"/>
                          <a:cs typeface="Times New Roman"/>
                        </a:rPr>
                        <a:t>Resistor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effectLst/>
                          <a:latin typeface="Times New Roman"/>
                          <a:ea typeface="Calibri" panose="020F0502020204030204" pitchFamily="34" charset="0"/>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1741640"/>
                  </a:ext>
                </a:extLst>
              </a:tr>
            </a:tbl>
          </a:graphicData>
        </a:graphic>
      </p:graphicFrame>
      <p:sp>
        <p:nvSpPr>
          <p:cNvPr id="28" name="Freeform: Shape 27">
            <a:extLst>
              <a:ext uri="{FF2B5EF4-FFF2-40B4-BE49-F238E27FC236}">
                <a16:creationId xmlns:a16="http://schemas.microsoft.com/office/drawing/2014/main" id="{7171AD44-0C2D-40B5-987E-F98CAE7EA6E6}"/>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pic>
        <p:nvPicPr>
          <p:cNvPr id="46" name="Picture 28">
            <a:extLst>
              <a:ext uri="{FF2B5EF4-FFF2-40B4-BE49-F238E27FC236}">
                <a16:creationId xmlns:a16="http://schemas.microsoft.com/office/drawing/2014/main" id="{697C6A6E-4E59-4A30-A5A4-C0F3091A3E4F}"/>
              </a:ext>
            </a:extLst>
          </p:cNvPr>
          <p:cNvPicPr>
            <a:picLocks noChangeAspect="1"/>
          </p:cNvPicPr>
          <p:nvPr/>
        </p:nvPicPr>
        <p:blipFill>
          <a:blip r:embed="rId2"/>
          <a:stretch>
            <a:fillRect/>
          </a:stretch>
        </p:blipFill>
        <p:spPr>
          <a:xfrm>
            <a:off x="20351" y="-9964"/>
            <a:ext cx="1196903" cy="1204529"/>
          </a:xfrm>
          <a:prstGeom prst="rect">
            <a:avLst/>
          </a:prstGeom>
          <a:noFill/>
          <a:ln cap="flat">
            <a:noFill/>
          </a:ln>
        </p:spPr>
      </p:pic>
    </p:spTree>
    <p:extLst>
      <p:ext uri="{BB962C8B-B14F-4D97-AF65-F5344CB8AC3E}">
        <p14:creationId xmlns:p14="http://schemas.microsoft.com/office/powerpoint/2010/main" val="273794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93BC3E-4D8C-45CD-B082-9D4C52577FBF}"/>
              </a:ext>
            </a:extLst>
          </p:cNvPr>
          <p:cNvSpPr>
            <a:spLocks noGrp="1"/>
          </p:cNvSpPr>
          <p:nvPr>
            <p:ph type="body" sz="quarter" idx="10"/>
          </p:nvPr>
        </p:nvSpPr>
        <p:spPr/>
        <p:txBody>
          <a:bodyPr/>
          <a:lstStyle/>
          <a:p>
            <a:r>
              <a:rPr lang="en-GB" sz="6000" b="1">
                <a:solidFill>
                  <a:schemeClr val="accent5">
                    <a:lumMod val="50000"/>
                  </a:schemeClr>
                </a:solidFill>
                <a:latin typeface="Times New Roman" panose="02020603050405020304" pitchFamily="18" charset="0"/>
                <a:cs typeface="Times New Roman" panose="02020603050405020304" pitchFamily="18" charset="0"/>
              </a:rPr>
              <a:t>DC Motor</a:t>
            </a:r>
            <a:endParaRPr lang="en-US" sz="60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0935D2-FDBA-4D4A-B05E-6CF26D227D6B}"/>
              </a:ext>
            </a:extLst>
          </p:cNvPr>
          <p:cNvSpPr txBox="1"/>
          <p:nvPr/>
        </p:nvSpPr>
        <p:spPr>
          <a:xfrm>
            <a:off x="1292783" y="942262"/>
            <a:ext cx="7533951" cy="4524315"/>
          </a:xfrm>
          <a:prstGeom prst="rect">
            <a:avLst/>
          </a:prstGeom>
          <a:noFill/>
        </p:spPr>
        <p:txBody>
          <a:bodyPr wrap="square">
            <a:spAutoFit/>
          </a:bodyPr>
          <a:lstStyle/>
          <a:p>
            <a:pPr algn="just"/>
            <a:endParaRPr lang="en-US" sz="2400" b="0" i="0" dirty="0">
              <a:effectLst/>
              <a:latin typeface="Century Gothic" panose="020B0502020202020204" pitchFamily="34" charset="0"/>
            </a:endParaRPr>
          </a:p>
          <a:p>
            <a:pPr algn="just"/>
            <a:r>
              <a:rPr lang="en-US" sz="2400" b="0" i="0" dirty="0">
                <a:effectLst/>
                <a:latin typeface="Century Gothic" panose="020B0502020202020204" pitchFamily="34" charset="0"/>
              </a:rPr>
              <a:t>A DC motor (Direct Current motor) is the most common type of motor. DC motors normally have just two leads, one positive and one negative. If two leads are directly connected to a battery, the motor will rotate. If the leads </a:t>
            </a:r>
            <a:r>
              <a:rPr lang="en-US" sz="2400" b="0" i="0">
                <a:effectLst/>
                <a:latin typeface="Century Gothic" panose="020B0502020202020204" pitchFamily="34" charset="0"/>
              </a:rPr>
              <a:t>are switched, </a:t>
            </a:r>
            <a:r>
              <a:rPr lang="en-US" sz="2400" b="0" i="0" dirty="0">
                <a:effectLst/>
                <a:latin typeface="Century Gothic" panose="020B0502020202020204" pitchFamily="34" charset="0"/>
              </a:rPr>
              <a:t>the motor will rotate in the opposite direction.</a:t>
            </a:r>
          </a:p>
          <a:p>
            <a:r>
              <a:rPr lang="en-GB" sz="2400" dirty="0">
                <a:solidFill>
                  <a:srgbClr val="E7E6E6">
                    <a:lumMod val="25000"/>
                  </a:srgbClr>
                </a:solidFill>
                <a:latin typeface="Calibri" panose="020F0502020204030204" pitchFamily="34" charset="0"/>
                <a:cs typeface="Calibri" panose="020F0502020204030204" pitchFamily="34" charset="0"/>
              </a:rPr>
              <a:t>                                       </a:t>
            </a:r>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Buzzer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GB" sz="2400" b="0" i="0" u="none" strike="noStrike" kern="1200" cap="none" spc="0" normalizeH="0" baseline="0" noProof="0" dirty="0">
                <a:ln>
                  <a:noFill/>
                </a:ln>
                <a:solidFill>
                  <a:srgbClr val="E7E6E6">
                    <a:lumMod val="25000"/>
                  </a:srgbClr>
                </a:solidFill>
                <a:effectLst/>
                <a:uLnTx/>
                <a:uFillTx/>
                <a:latin typeface="Calibri" panose="020F0502020204030204" pitchFamily="34" charset="0"/>
                <a:cs typeface="Calibri" panose="020F0502020204030204" pitchFamily="34" charset="0"/>
              </a:rPr>
              <a:t>It is an electronic used to give alarm sound as it is programmed</a:t>
            </a:r>
            <a:endParaRPr kumimoji="0" lang="en-US" sz="2400" b="0" i="0" u="none" strike="noStrike" kern="1200" cap="none" spc="0" normalizeH="0" baseline="0" noProof="0" dirty="0">
              <a:ln>
                <a:noFill/>
              </a:ln>
              <a:solidFill>
                <a:srgbClr val="E7E6E6">
                  <a:lumMod val="25000"/>
                </a:srgbClr>
              </a:solidFill>
              <a:effectLst/>
              <a:uLnTx/>
              <a:uFillTx/>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EFA1D813-07F6-4FE0-9C71-7159D08D12A6}"/>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pic>
        <p:nvPicPr>
          <p:cNvPr id="23" name="Picture 28">
            <a:extLst>
              <a:ext uri="{FF2B5EF4-FFF2-40B4-BE49-F238E27FC236}">
                <a16:creationId xmlns:a16="http://schemas.microsoft.com/office/drawing/2014/main" id="{47C0786A-A8FB-4F4B-BF62-56BDDECC84F2}"/>
              </a:ext>
            </a:extLst>
          </p:cNvPr>
          <p:cNvPicPr>
            <a:picLocks noChangeAspect="1"/>
          </p:cNvPicPr>
          <p:nvPr/>
        </p:nvPicPr>
        <p:blipFill>
          <a:blip r:embed="rId2"/>
          <a:stretch>
            <a:fillRect/>
          </a:stretch>
        </p:blipFill>
        <p:spPr>
          <a:xfrm>
            <a:off x="10337" y="-13233"/>
            <a:ext cx="1196903" cy="1204529"/>
          </a:xfrm>
          <a:prstGeom prst="rect">
            <a:avLst/>
          </a:prstGeom>
          <a:noFill/>
          <a:ln cap="flat">
            <a:noFill/>
          </a:ln>
        </p:spPr>
      </p:pic>
      <p:pic>
        <p:nvPicPr>
          <p:cNvPr id="25" name="Picture 24">
            <a:extLst>
              <a:ext uri="{FF2B5EF4-FFF2-40B4-BE49-F238E27FC236}">
                <a16:creationId xmlns:a16="http://schemas.microsoft.com/office/drawing/2014/main" id="{6756E446-07D6-401D-9AFC-D3600FD6A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6708" y="1458587"/>
            <a:ext cx="3225966" cy="1930499"/>
          </a:xfrm>
          <a:prstGeom prst="rect">
            <a:avLst/>
          </a:prstGeom>
        </p:spPr>
      </p:pic>
    </p:spTree>
    <p:extLst>
      <p:ext uri="{BB962C8B-B14F-4D97-AF65-F5344CB8AC3E}">
        <p14:creationId xmlns:p14="http://schemas.microsoft.com/office/powerpoint/2010/main" val="396915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B085D4-F6C0-4216-BAED-17EF3772B0D6}"/>
              </a:ext>
            </a:extLst>
          </p:cNvPr>
          <p:cNvSpPr>
            <a:spLocks noGrp="1"/>
          </p:cNvSpPr>
          <p:nvPr>
            <p:ph type="body" sz="quarter" idx="10"/>
          </p:nvPr>
        </p:nvSpPr>
        <p:spPr/>
        <p:txBody>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Gas Sensor</a:t>
            </a:r>
          </a:p>
        </p:txBody>
      </p:sp>
      <p:sp>
        <p:nvSpPr>
          <p:cNvPr id="3" name="Freeform: Shape 2">
            <a:extLst>
              <a:ext uri="{FF2B5EF4-FFF2-40B4-BE49-F238E27FC236}">
                <a16:creationId xmlns:a16="http://schemas.microsoft.com/office/drawing/2014/main" id="{5AF5EEE2-8C3C-4AF8-B2A4-217ED62D4990}"/>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 name="TextBox 21">
            <a:extLst>
              <a:ext uri="{FF2B5EF4-FFF2-40B4-BE49-F238E27FC236}">
                <a16:creationId xmlns:a16="http://schemas.microsoft.com/office/drawing/2014/main" id="{7F210EE3-7889-4A36-A041-499BE3188467}"/>
              </a:ext>
            </a:extLst>
          </p:cNvPr>
          <p:cNvSpPr txBox="1"/>
          <p:nvPr/>
        </p:nvSpPr>
        <p:spPr>
          <a:xfrm>
            <a:off x="1364551" y="1515474"/>
            <a:ext cx="6560249" cy="4154984"/>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GB" sz="2400" b="0" i="0" u="none" strike="noStrike" kern="1200" cap="none" spc="0" normalizeH="0" baseline="0" noProof="0">
                <a:ln>
                  <a:noFill/>
                </a:ln>
                <a:solidFill>
                  <a:srgbClr val="E7E6E6">
                    <a:lumMod val="25000"/>
                  </a:srgbClr>
                </a:solidFill>
                <a:effectLst/>
                <a:uLnTx/>
                <a:uFillTx/>
                <a:latin typeface="Calibri" panose="020F0502020204030204" pitchFamily="34" charset="0"/>
                <a:cs typeface="Calibri" panose="020F0502020204030204" pitchFamily="34" charset="0"/>
              </a:rPr>
              <a:t>MQ2 gas sensor is an electronic sensor used for sensing the concentration of gases in the air such as LPG, propane, methane, hydrogen, alcohol, smoke and carbon monoxide.</a:t>
            </a:r>
            <a:endParaRPr kumimoji="0" lang="en-US" sz="2400" b="0" i="0" u="none" strike="noStrike" kern="1200" cap="none" spc="0" normalizeH="0" baseline="0" noProof="0">
              <a:ln>
                <a:noFill/>
              </a:ln>
              <a:solidFill>
                <a:srgbClr val="E7E6E6">
                  <a:lumMod val="25000"/>
                </a:srgbClr>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GB" sz="2400" b="0" i="0" u="none" strike="noStrike" kern="1200" cap="none" spc="0" normalizeH="0" baseline="0" noProof="0">
                <a:ln>
                  <a:noFill/>
                </a:ln>
                <a:solidFill>
                  <a:srgbClr val="E7E6E6">
                    <a:lumMod val="25000"/>
                  </a:srgbClr>
                </a:solidFill>
                <a:effectLst/>
                <a:uLnTx/>
                <a:uFillTx/>
                <a:latin typeface="Calibri" panose="020F0502020204030204" pitchFamily="34" charset="0"/>
                <a:cs typeface="Calibri" panose="020F0502020204030204" pitchFamily="34" charset="0"/>
              </a:rPr>
              <a:t>It is commonly an unwanted by-product of fires.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GB" sz="2400" b="0" i="0" u="none" strike="noStrike" kern="1200" cap="none" spc="0" normalizeH="0" baseline="0" noProof="0">
                <a:ln>
                  <a:noFill/>
                </a:ln>
                <a:solidFill>
                  <a:srgbClr val="E7E6E6">
                    <a:lumMod val="25000"/>
                  </a:srgbClr>
                </a:solidFill>
                <a:effectLst/>
                <a:uLnTx/>
                <a:uFillTx/>
                <a:latin typeface="Calibri" panose="020F0502020204030204" pitchFamily="34" charset="0"/>
                <a:cs typeface="Calibri" panose="020F0502020204030204" pitchFamily="34" charset="0"/>
              </a:rPr>
              <a:t>Smoke Detectors are very useful in detecting smoke or fire (GAS) in buildings, and so are the important safety parameters.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GB" sz="2400" b="0" i="0" u="none" strike="noStrike" kern="1200" cap="none" spc="0" normalizeH="0" baseline="0" noProof="0">
                <a:ln>
                  <a:noFill/>
                </a:ln>
                <a:solidFill>
                  <a:srgbClr val="E7E6E6">
                    <a:lumMod val="25000"/>
                  </a:srgbClr>
                </a:solidFill>
                <a:effectLst/>
                <a:uLnTx/>
                <a:uFillTx/>
                <a:latin typeface="Calibri" panose="020F0502020204030204" pitchFamily="34" charset="0"/>
                <a:cs typeface="Calibri" panose="020F0502020204030204" pitchFamily="34" charset="0"/>
              </a:rPr>
              <a:t>The smoke sensor detects smoke and provides output to the MCU.</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GB" sz="2400" b="0" i="0" u="none" strike="noStrike" kern="1200" cap="none" spc="0" normalizeH="0" baseline="0" noProof="0">
              <a:ln>
                <a:noFill/>
              </a:ln>
              <a:solidFill>
                <a:srgbClr val="E7E6E6">
                  <a:lumMod val="25000"/>
                </a:srgbClr>
              </a:solidFill>
              <a:effectLst/>
              <a:uLnTx/>
              <a:uFillTx/>
              <a:latin typeface="Calibri" panose="020F0502020204030204" pitchFamily="34" charset="0"/>
              <a:cs typeface="Calibri" panose="020F0502020204030204" pitchFamily="34" charset="0"/>
            </a:endParaRPr>
          </a:p>
        </p:txBody>
      </p:sp>
      <p:pic>
        <p:nvPicPr>
          <p:cNvPr id="23" name="Picture 28">
            <a:extLst>
              <a:ext uri="{FF2B5EF4-FFF2-40B4-BE49-F238E27FC236}">
                <a16:creationId xmlns:a16="http://schemas.microsoft.com/office/drawing/2014/main" id="{CB0F107B-13F9-4C80-BF0A-920F7F8770A1}"/>
              </a:ext>
            </a:extLst>
          </p:cNvPr>
          <p:cNvPicPr>
            <a:picLocks noChangeAspect="1"/>
          </p:cNvPicPr>
          <p:nvPr/>
        </p:nvPicPr>
        <p:blipFill>
          <a:blip r:embed="rId2"/>
          <a:stretch>
            <a:fillRect/>
          </a:stretch>
        </p:blipFill>
        <p:spPr>
          <a:xfrm>
            <a:off x="0" y="0"/>
            <a:ext cx="1196903" cy="1204529"/>
          </a:xfrm>
          <a:prstGeom prst="rect">
            <a:avLst/>
          </a:prstGeom>
          <a:noFill/>
          <a:ln cap="flat">
            <a:noFill/>
          </a:ln>
        </p:spPr>
      </p:pic>
      <p:pic>
        <p:nvPicPr>
          <p:cNvPr id="24" name="Picture 23">
            <a:extLst>
              <a:ext uri="{FF2B5EF4-FFF2-40B4-BE49-F238E27FC236}">
                <a16:creationId xmlns:a16="http://schemas.microsoft.com/office/drawing/2014/main" id="{3C60713E-6C61-48E1-9E6A-F46C78F07AAE}"/>
              </a:ext>
            </a:extLst>
          </p:cNvPr>
          <p:cNvPicPr/>
          <p:nvPr/>
        </p:nvPicPr>
        <p:blipFill rotWithShape="1">
          <a:blip r:embed="rId3" cstate="print">
            <a:extLst>
              <a:ext uri="{28A0092B-C50C-407E-A947-70E740481C1C}">
                <a14:useLocalDpi xmlns:a14="http://schemas.microsoft.com/office/drawing/2010/main" val="0"/>
              </a:ext>
            </a:extLst>
          </a:blip>
          <a:srcRect b="10553"/>
          <a:stretch/>
        </p:blipFill>
        <p:spPr bwMode="auto">
          <a:xfrm>
            <a:off x="7892263" y="1930400"/>
            <a:ext cx="3428131" cy="25581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0827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2B856581-1834-4F79-9260-0EBD643E0EA1}"/>
              </a:ext>
            </a:extLst>
          </p:cNvPr>
          <p:cNvSpPr txBox="1">
            <a:spLocks noGrp="1"/>
          </p:cNvSpPr>
          <p:nvPr>
            <p:ph type="body" sz="quarter" idx="10"/>
          </p:nvPr>
        </p:nvSpPr>
        <p:spPr>
          <a:xfrm>
            <a:off x="323850" y="271463"/>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6000" b="1">
                <a:solidFill>
                  <a:schemeClr val="accent5">
                    <a:lumMod val="50000"/>
                  </a:schemeClr>
                </a:solidFill>
                <a:latin typeface="Times New Roman" panose="02020603050405020304" pitchFamily="18" charset="0"/>
              </a:rPr>
              <a:t>F</a:t>
            </a:r>
            <a:r>
              <a:rPr lang="en-US" sz="6000" b="1">
                <a:solidFill>
                  <a:schemeClr val="accent5">
                    <a:lumMod val="50000"/>
                  </a:schemeClr>
                </a:solidFill>
                <a:latin typeface="Times New Roman" panose="02020603050405020304" pitchFamily="18" charset="0"/>
              </a:rPr>
              <a:t>lame Sensor</a:t>
            </a:r>
            <a:endParaRPr lang="en-US" sz="6000" b="1">
              <a:solidFill>
                <a:schemeClr val="accent5">
                  <a:lumMod val="50000"/>
                </a:schemeClr>
              </a:solidFill>
            </a:endParaRPr>
          </a:p>
        </p:txBody>
      </p:sp>
      <p:sp>
        <p:nvSpPr>
          <p:cNvPr id="29" name="Freeform: Shape 28">
            <a:extLst>
              <a:ext uri="{FF2B5EF4-FFF2-40B4-BE49-F238E27FC236}">
                <a16:creationId xmlns:a16="http://schemas.microsoft.com/office/drawing/2014/main" id="{9A70A714-7483-4DD8-8A89-5C7A3C8414C0}"/>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6D73D18B-6A17-4E33-9CE6-9A271975AF94}"/>
              </a:ext>
            </a:extLst>
          </p:cNvPr>
          <p:cNvSpPr txBox="1"/>
          <p:nvPr/>
        </p:nvSpPr>
        <p:spPr>
          <a:xfrm>
            <a:off x="1196903" y="1967015"/>
            <a:ext cx="5880501" cy="2800767"/>
          </a:xfrm>
          <a:prstGeom prst="rect">
            <a:avLst/>
          </a:prstGeom>
          <a:noFill/>
        </p:spPr>
        <p:txBody>
          <a:bodyPr wrap="square">
            <a:spAutoFit/>
          </a:bodyPr>
          <a:lstStyle/>
          <a:p>
            <a:pPr marL="285750" indent="-285750">
              <a:buFont typeface="Wingdings" panose="05000000000000000000" pitchFamily="2" charset="2"/>
              <a:buChar char="q"/>
            </a:pPr>
            <a:r>
              <a:rPr lang="en-GB" sz="2200">
                <a:solidFill>
                  <a:schemeClr val="bg2">
                    <a:lumMod val="25000"/>
                  </a:schemeClr>
                </a:solidFill>
                <a:latin typeface="Calibri" panose="020F0502020204030204" pitchFamily="34" charset="0"/>
                <a:cs typeface="Calibri" panose="020F0502020204030204" pitchFamily="34" charset="0"/>
              </a:rPr>
              <a:t>A flame detector is a sensor designed to detect and respond to the presence of a flame or fire.</a:t>
            </a:r>
          </a:p>
          <a:p>
            <a:pPr marL="285750" indent="-285750">
              <a:buFont typeface="Wingdings" panose="05000000000000000000" pitchFamily="2" charset="2"/>
              <a:buChar char="q"/>
            </a:pPr>
            <a:r>
              <a:rPr lang="en-GB" sz="2200">
                <a:solidFill>
                  <a:schemeClr val="bg2">
                    <a:lumMod val="25000"/>
                  </a:schemeClr>
                </a:solidFill>
                <a:latin typeface="Calibri" panose="020F0502020204030204" pitchFamily="34" charset="0"/>
                <a:cs typeface="Calibri" panose="020F0502020204030204" pitchFamily="34" charset="0"/>
              </a:rPr>
              <a:t>This sensor/detector can be built with an electronic circuit using a receiver like electromagnetic radiation. This sensor uses the infrared flame flash method, which allows the sensor to work through a coating of oil, dust, water vapor, otherwise ice.</a:t>
            </a:r>
          </a:p>
        </p:txBody>
      </p:sp>
      <p:pic>
        <p:nvPicPr>
          <p:cNvPr id="33" name="Picture 32">
            <a:extLst>
              <a:ext uri="{FF2B5EF4-FFF2-40B4-BE49-F238E27FC236}">
                <a16:creationId xmlns:a16="http://schemas.microsoft.com/office/drawing/2014/main" id="{03718CD8-25A3-445E-8541-5D0F48D91E1E}"/>
              </a:ext>
            </a:extLst>
          </p:cNvPr>
          <p:cNvPicPr>
            <a:picLocks noChangeAspect="1"/>
          </p:cNvPicPr>
          <p:nvPr/>
        </p:nvPicPr>
        <p:blipFill>
          <a:blip r:embed="rId2"/>
          <a:stretch>
            <a:fillRect/>
          </a:stretch>
        </p:blipFill>
        <p:spPr>
          <a:xfrm>
            <a:off x="7519783" y="2409250"/>
            <a:ext cx="3034119" cy="1974064"/>
          </a:xfrm>
          <a:prstGeom prst="rect">
            <a:avLst/>
          </a:prstGeom>
        </p:spPr>
      </p:pic>
      <p:pic>
        <p:nvPicPr>
          <p:cNvPr id="32" name="Picture 28">
            <a:extLst>
              <a:ext uri="{FF2B5EF4-FFF2-40B4-BE49-F238E27FC236}">
                <a16:creationId xmlns:a16="http://schemas.microsoft.com/office/drawing/2014/main" id="{7C42C685-C892-4E85-9625-4C4477A3F533}"/>
              </a:ext>
            </a:extLst>
          </p:cNvPr>
          <p:cNvPicPr>
            <a:picLocks noChangeAspect="1"/>
          </p:cNvPicPr>
          <p:nvPr/>
        </p:nvPicPr>
        <p:blipFill>
          <a:blip r:embed="rId3"/>
          <a:stretch>
            <a:fillRect/>
          </a:stretch>
        </p:blipFill>
        <p:spPr>
          <a:xfrm>
            <a:off x="0" y="0"/>
            <a:ext cx="1196903" cy="1204529"/>
          </a:xfrm>
          <a:prstGeom prst="rect">
            <a:avLst/>
          </a:prstGeom>
          <a:noFill/>
          <a:ln cap="flat">
            <a:noFill/>
          </a:ln>
        </p:spPr>
      </p:pic>
    </p:spTree>
    <p:extLst>
      <p:ext uri="{BB962C8B-B14F-4D97-AF65-F5344CB8AC3E}">
        <p14:creationId xmlns:p14="http://schemas.microsoft.com/office/powerpoint/2010/main" val="166161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2B856581-1834-4F79-9260-0EBD643E0EA1}"/>
              </a:ext>
            </a:extLst>
          </p:cNvPr>
          <p:cNvSpPr txBox="1">
            <a:spLocks noGrp="1"/>
          </p:cNvSpPr>
          <p:nvPr>
            <p:ph type="body" sz="quarter" idx="10"/>
          </p:nvPr>
        </p:nvSpPr>
        <p:spPr>
          <a:xfrm>
            <a:off x="323850" y="271463"/>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6000" b="1">
                <a:solidFill>
                  <a:schemeClr val="accent5">
                    <a:lumMod val="50000"/>
                  </a:schemeClr>
                </a:solidFill>
                <a:latin typeface="Times New Roman" panose="02020603050405020304" pitchFamily="18" charset="0"/>
              </a:rPr>
              <a:t>F</a:t>
            </a:r>
            <a:r>
              <a:rPr lang="en-US" sz="6000" b="1">
                <a:solidFill>
                  <a:schemeClr val="accent5">
                    <a:lumMod val="50000"/>
                  </a:schemeClr>
                </a:solidFill>
                <a:latin typeface="Times New Roman" panose="02020603050405020304" pitchFamily="18" charset="0"/>
              </a:rPr>
              <a:t>lame Sensor</a:t>
            </a:r>
            <a:endParaRPr lang="en-US" sz="6000" b="1">
              <a:solidFill>
                <a:schemeClr val="accent5">
                  <a:lumMod val="50000"/>
                </a:schemeClr>
              </a:solidFill>
            </a:endParaRPr>
          </a:p>
        </p:txBody>
      </p:sp>
      <p:sp>
        <p:nvSpPr>
          <p:cNvPr id="29" name="Freeform: Shape 28">
            <a:extLst>
              <a:ext uri="{FF2B5EF4-FFF2-40B4-BE49-F238E27FC236}">
                <a16:creationId xmlns:a16="http://schemas.microsoft.com/office/drawing/2014/main" id="{9A70A714-7483-4DD8-8A89-5C7A3C8414C0}"/>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1" name="TextBox 30">
            <a:extLst>
              <a:ext uri="{FF2B5EF4-FFF2-40B4-BE49-F238E27FC236}">
                <a16:creationId xmlns:a16="http://schemas.microsoft.com/office/drawing/2014/main" id="{6D73D18B-6A17-4E33-9CE6-9A271975AF94}"/>
              </a:ext>
            </a:extLst>
          </p:cNvPr>
          <p:cNvSpPr txBox="1"/>
          <p:nvPr/>
        </p:nvSpPr>
        <p:spPr>
          <a:xfrm>
            <a:off x="1318585" y="1303398"/>
            <a:ext cx="6272386" cy="34778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GB" sz="2200" b="1" i="0" u="sng" strike="noStrike" kern="1200" cap="none" spc="0" normalizeH="0" baseline="0" noProof="0" dirty="0">
                <a:ln>
                  <a:noFill/>
                </a:ln>
                <a:solidFill>
                  <a:srgbClr val="00307E">
                    <a:lumMod val="50000"/>
                  </a:srgbClr>
                </a:solidFill>
                <a:effectLst/>
                <a:uLnTx/>
                <a:uFillTx/>
                <a:latin typeface="Calibri" panose="020F0502020204030204" pitchFamily="34" charset="0"/>
                <a:cs typeface="Calibri" panose="020F0502020204030204" pitchFamily="34" charset="0"/>
              </a:rPr>
              <a:t>Module: </a:t>
            </a:r>
            <a:r>
              <a:rPr kumimoji="0" lang="en-GB" sz="2200" b="0" i="0" u="none" strike="noStrike" kern="1200" cap="none" spc="0" normalizeH="0" baseline="0" noProof="0" dirty="0">
                <a:ln>
                  <a:noFill/>
                </a:ln>
                <a:solidFill>
                  <a:srgbClr val="E7E6E6">
                    <a:lumMod val="25000"/>
                  </a:srgbClr>
                </a:solidFill>
                <a:effectLst/>
                <a:uLnTx/>
                <a:uFillTx/>
                <a:latin typeface="Calibri" panose="020F0502020204030204" pitchFamily="34" charset="0"/>
                <a:cs typeface="Calibri" panose="020F0502020204030204" pitchFamily="34" charset="0"/>
              </a:rPr>
              <a:t>The pin configuration of this sensor is shown below. It includes four pins which include the following. When this module works with a microcontroller unit then the pins are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200" b="0" i="0" u="none" strike="noStrike" kern="1200" cap="none" spc="0" normalizeH="0" baseline="0" noProof="0" dirty="0">
                <a:ln>
                  <a:noFill/>
                </a:ln>
                <a:solidFill>
                  <a:srgbClr val="E7E6E6">
                    <a:lumMod val="25000"/>
                  </a:srgbClr>
                </a:solidFill>
                <a:effectLst/>
                <a:uLnTx/>
                <a:uFillTx/>
                <a:latin typeface="Calibri" panose="020F0502020204030204" pitchFamily="34" charset="0"/>
                <a:cs typeface="Calibri" panose="020F0502020204030204" pitchFamily="34" charset="0"/>
              </a:rPr>
              <a:t>Pin1 (VCC pin): Voltage supply rages from 3.3V to 5.3V</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200" b="0" i="0" u="none" strike="noStrike" kern="1200" cap="none" spc="0" normalizeH="0" baseline="0" noProof="0" dirty="0">
                <a:ln>
                  <a:noFill/>
                </a:ln>
                <a:solidFill>
                  <a:srgbClr val="E7E6E6">
                    <a:lumMod val="25000"/>
                  </a:srgbClr>
                </a:solidFill>
                <a:effectLst/>
                <a:uLnTx/>
                <a:uFillTx/>
                <a:latin typeface="Calibri" panose="020F0502020204030204" pitchFamily="34" charset="0"/>
                <a:cs typeface="Calibri" panose="020F0502020204030204" pitchFamily="34" charset="0"/>
              </a:rPr>
              <a:t>Pin2 (GND): This is a ground pin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200" b="0" i="0" u="none" strike="noStrike" kern="1200" cap="none" spc="0" normalizeH="0" baseline="0" noProof="0" dirty="0">
                <a:ln>
                  <a:noFill/>
                </a:ln>
                <a:solidFill>
                  <a:srgbClr val="E7E6E6">
                    <a:lumMod val="25000"/>
                  </a:srgbClr>
                </a:solidFill>
                <a:effectLst/>
                <a:uLnTx/>
                <a:uFillTx/>
                <a:latin typeface="Calibri" panose="020F0502020204030204" pitchFamily="34" charset="0"/>
                <a:cs typeface="Calibri" panose="020F0502020204030204" pitchFamily="34" charset="0"/>
              </a:rPr>
              <a:t>Pin3 (AOUT): This is an analog output pin (MCU.IO)</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200" b="0" i="0" u="none" strike="noStrike" kern="1200" cap="none" spc="0" normalizeH="0" baseline="0" noProof="0" dirty="0">
                <a:ln>
                  <a:noFill/>
                </a:ln>
                <a:solidFill>
                  <a:srgbClr val="E7E6E6">
                    <a:lumMod val="25000"/>
                  </a:srgbClr>
                </a:solidFill>
                <a:effectLst/>
                <a:uLnTx/>
                <a:uFillTx/>
                <a:latin typeface="Calibri" panose="020F0502020204030204" pitchFamily="34" charset="0"/>
                <a:cs typeface="Calibri" panose="020F0502020204030204" pitchFamily="34" charset="0"/>
              </a:rPr>
              <a:t>Pin4 (DOUT): This is a digital output pin (MCU.IO)</a:t>
            </a:r>
            <a:endParaRPr kumimoji="0" lang="en-US" sz="2200" b="0" i="0" u="none" strike="noStrike" kern="1200" cap="none" spc="0" normalizeH="0" baseline="0" noProof="0" dirty="0">
              <a:ln>
                <a:noFill/>
              </a:ln>
              <a:solidFill>
                <a:srgbClr val="E7E6E6">
                  <a:lumMod val="25000"/>
                </a:srgbClr>
              </a:solidFill>
              <a:effectLst/>
              <a:uLnTx/>
              <a:uFillTx/>
              <a:latin typeface="Calibri" panose="020F0502020204030204" pitchFamily="34" charset="0"/>
              <a:cs typeface="Calibri" panose="020F0502020204030204" pitchFamily="34" charset="0"/>
            </a:endParaRPr>
          </a:p>
        </p:txBody>
      </p:sp>
      <p:pic>
        <p:nvPicPr>
          <p:cNvPr id="32" name="Picture 28">
            <a:extLst>
              <a:ext uri="{FF2B5EF4-FFF2-40B4-BE49-F238E27FC236}">
                <a16:creationId xmlns:a16="http://schemas.microsoft.com/office/drawing/2014/main" id="{7C42C685-C892-4E85-9625-4C4477A3F533}"/>
              </a:ext>
            </a:extLst>
          </p:cNvPr>
          <p:cNvPicPr>
            <a:picLocks noChangeAspect="1"/>
          </p:cNvPicPr>
          <p:nvPr/>
        </p:nvPicPr>
        <p:blipFill>
          <a:blip r:embed="rId2"/>
          <a:stretch>
            <a:fillRect/>
          </a:stretch>
        </p:blipFill>
        <p:spPr>
          <a:xfrm>
            <a:off x="0" y="0"/>
            <a:ext cx="1196903" cy="1204529"/>
          </a:xfrm>
          <a:prstGeom prst="rect">
            <a:avLst/>
          </a:prstGeom>
          <a:noFill/>
          <a:ln cap="flat">
            <a:noFill/>
          </a:ln>
        </p:spPr>
      </p:pic>
      <p:pic>
        <p:nvPicPr>
          <p:cNvPr id="34" name="Picture 33">
            <a:extLst>
              <a:ext uri="{FF2B5EF4-FFF2-40B4-BE49-F238E27FC236}">
                <a16:creationId xmlns:a16="http://schemas.microsoft.com/office/drawing/2014/main" id="{60C5674D-F839-4684-A75A-8B2A9AF659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72683" y="1899213"/>
            <a:ext cx="4040906" cy="2588428"/>
          </a:xfrm>
          <a:prstGeom prst="rect">
            <a:avLst/>
          </a:prstGeom>
          <a:noFill/>
          <a:ln>
            <a:noFill/>
          </a:ln>
        </p:spPr>
      </p:pic>
    </p:spTree>
    <p:extLst>
      <p:ext uri="{BB962C8B-B14F-4D97-AF65-F5344CB8AC3E}">
        <p14:creationId xmlns:p14="http://schemas.microsoft.com/office/powerpoint/2010/main" val="910360436"/>
      </p:ext>
    </p:extLst>
  </p:cSld>
  <p:clrMapOvr>
    <a:masterClrMapping/>
  </p:clrMapOvr>
</p:sld>
</file>

<file path=ppt/theme/theme1.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1149</Words>
  <Application>Microsoft Office PowerPoint</Application>
  <PresentationFormat>Widescreen</PresentationFormat>
  <Paragraphs>174</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Century Gothic</vt:lpstr>
      <vt:lpstr>Times New Roman</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DIN MOHAMMAD DOHAN</cp:lastModifiedBy>
  <cp:revision>45</cp:revision>
  <dcterms:created xsi:type="dcterms:W3CDTF">2020-01-20T05:08:25Z</dcterms:created>
  <dcterms:modified xsi:type="dcterms:W3CDTF">2021-04-25T03:54:15Z</dcterms:modified>
</cp:coreProperties>
</file>