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12" r:id="rId1"/>
  </p:sldMasterIdLst>
  <p:sldIdLst>
    <p:sldId id="256" r:id="rId2"/>
    <p:sldId id="258" r:id="rId3"/>
    <p:sldId id="259" r:id="rId4"/>
    <p:sldId id="260" r:id="rId5"/>
    <p:sldId id="265" r:id="rId6"/>
    <p:sldId id="264" r:id="rId7"/>
    <p:sldId id="262" r:id="rId8"/>
    <p:sldId id="267" r:id="rId9"/>
    <p:sldId id="266" r:id="rId10"/>
    <p:sldId id="263" r:id="rId11"/>
    <p:sldId id="268" r:id="rId12"/>
    <p:sldId id="270" r:id="rId13"/>
    <p:sldId id="276" r:id="rId14"/>
    <p:sldId id="273" r:id="rId15"/>
    <p:sldId id="277" r:id="rId16"/>
    <p:sldId id="261" r:id="rId17"/>
    <p:sldId id="269" r:id="rId18"/>
    <p:sldId id="272" r:id="rId19"/>
    <p:sldId id="275" r:id="rId20"/>
    <p:sldId id="271" r:id="rId21"/>
    <p:sldId id="274" r:id="rId22"/>
    <p:sldId id="278"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extLst>
      <p:ext uri="{19B8F6BF-5375-455C-9EA6-DF929625EA0E}">
        <p15:presenceInfo xmlns:p15="http://schemas.microsoft.com/office/powerpoint/2012/main" userId="Lenov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12/10/2019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1916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2707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3711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08992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9424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6771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6530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22725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2877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5223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2639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6944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3357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9940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6422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2022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0155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12/10/2019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24946"/>
      </p:ext>
    </p:extLst>
  </p:cSld>
  <p:clrMap bg1="lt1" tx1="dk1" bg2="lt2" tx2="dk2" accent1="accent1" accent2="accent2" accent3="accent3" accent4="accent4" accent5="accent5" accent6="accent6" hlink="hlink" folHlink="folHlink"/>
  <p:sldLayoutIdLst>
    <p:sldLayoutId id="2147484013" r:id="rId1"/>
    <p:sldLayoutId id="2147484014" r:id="rId2"/>
    <p:sldLayoutId id="2147484015" r:id="rId3"/>
    <p:sldLayoutId id="2147484016" r:id="rId4"/>
    <p:sldLayoutId id="2147484017" r:id="rId5"/>
    <p:sldLayoutId id="2147484018" r:id="rId6"/>
    <p:sldLayoutId id="2147484019" r:id="rId7"/>
    <p:sldLayoutId id="2147484020" r:id="rId8"/>
    <p:sldLayoutId id="2147484021" r:id="rId9"/>
    <p:sldLayoutId id="2147484022" r:id="rId10"/>
    <p:sldLayoutId id="2147484023" r:id="rId11"/>
    <p:sldLayoutId id="2147484024" r:id="rId12"/>
    <p:sldLayoutId id="2147484025" r:id="rId13"/>
    <p:sldLayoutId id="2147484026" r:id="rId14"/>
    <p:sldLayoutId id="2147484027" r:id="rId15"/>
    <p:sldLayoutId id="2147484028" r:id="rId16"/>
    <p:sldLayoutId id="214748402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dirty="0"/>
              <a:t>Canteen Automation System</a:t>
            </a:r>
            <a:r>
              <a:rPr lang="en-US" dirty="0"/>
              <a:t/>
            </a:r>
            <a:br>
              <a:rPr lang="en-US" dirty="0"/>
            </a:br>
            <a:endParaRPr lang="en-US" dirty="0"/>
          </a:p>
        </p:txBody>
      </p:sp>
      <p:sp>
        <p:nvSpPr>
          <p:cNvPr id="3" name="Subtitle 2"/>
          <p:cNvSpPr>
            <a:spLocks noGrp="1"/>
          </p:cNvSpPr>
          <p:nvPr>
            <p:ph idx="1"/>
          </p:nvPr>
        </p:nvSpPr>
        <p:spPr>
          <a:xfrm>
            <a:off x="973429" y="2647084"/>
            <a:ext cx="9601196" cy="3318936"/>
          </a:xfrm>
        </p:spPr>
        <p:txBody>
          <a:bodyPr>
            <a:normAutofit fontScale="25000" lnSpcReduction="20000"/>
          </a:bodyPr>
          <a:lstStyle/>
          <a:p>
            <a:pPr marL="0" indent="0">
              <a:buNone/>
            </a:pPr>
            <a:r>
              <a:rPr lang="en-US" sz="8000" b="1" dirty="0"/>
              <a:t>A </a:t>
            </a:r>
            <a:r>
              <a:rPr lang="en-US" sz="8000" b="1" dirty="0" smtClean="0"/>
              <a:t>Software </a:t>
            </a:r>
            <a:r>
              <a:rPr lang="en-US" sz="8000" b="1" dirty="0"/>
              <a:t>Engineering project submitted </a:t>
            </a:r>
            <a:r>
              <a:rPr lang="en-US" sz="8000" b="1" dirty="0" smtClean="0"/>
              <a:t>By -</a:t>
            </a:r>
            <a:endParaRPr lang="en-US" sz="5500" i="1" dirty="0" smtClean="0"/>
          </a:p>
          <a:p>
            <a:r>
              <a:rPr lang="en-US" sz="8000" i="1" dirty="0" err="1" smtClean="0"/>
              <a:t>Afid</a:t>
            </a:r>
            <a:r>
              <a:rPr lang="en-US" sz="8000" i="1" dirty="0" smtClean="0"/>
              <a:t> </a:t>
            </a:r>
            <a:r>
              <a:rPr lang="en-US" sz="8000" i="1" dirty="0" err="1"/>
              <a:t>Md</a:t>
            </a:r>
            <a:r>
              <a:rPr lang="en-US" sz="8000" i="1" dirty="0"/>
              <a:t> </a:t>
            </a:r>
            <a:r>
              <a:rPr lang="en-US" sz="8000" i="1" dirty="0" err="1"/>
              <a:t>Azwad</a:t>
            </a:r>
            <a:r>
              <a:rPr lang="en-US" sz="8000" i="1" dirty="0"/>
              <a:t>		         </a:t>
            </a:r>
            <a:r>
              <a:rPr lang="en-US" sz="8000" i="1" dirty="0" smtClean="0"/>
              <a:t>       [ 18-38261-2] </a:t>
            </a:r>
          </a:p>
          <a:p>
            <a:r>
              <a:rPr lang="en-GB" sz="8000" i="1" dirty="0" smtClean="0"/>
              <a:t>Din Mohammad </a:t>
            </a:r>
            <a:r>
              <a:rPr lang="en-GB" sz="8000" i="1" dirty="0" err="1" smtClean="0"/>
              <a:t>Dohan</a:t>
            </a:r>
            <a:r>
              <a:rPr lang="en-GB" sz="8000" i="1" dirty="0" smtClean="0"/>
              <a:t>              [17-34465-2]</a:t>
            </a:r>
            <a:endParaRPr lang="en-US" sz="8000" dirty="0" smtClean="0"/>
          </a:p>
          <a:p>
            <a:r>
              <a:rPr lang="en-US" sz="8000" i="1" dirty="0" err="1" smtClean="0"/>
              <a:t>Tanvir</a:t>
            </a:r>
            <a:r>
              <a:rPr lang="en-US" sz="8000" i="1" dirty="0" smtClean="0"/>
              <a:t> </a:t>
            </a:r>
            <a:r>
              <a:rPr lang="en-US" sz="8000" i="1" dirty="0" err="1" smtClean="0"/>
              <a:t>Ahamed</a:t>
            </a:r>
            <a:r>
              <a:rPr lang="en-US" sz="8000" i="1" dirty="0"/>
              <a:t>		</a:t>
            </a:r>
            <a:r>
              <a:rPr lang="en-US" sz="8000" i="1" dirty="0" smtClean="0"/>
              <a:t>               [</a:t>
            </a:r>
            <a:r>
              <a:rPr lang="en-US" sz="8000" i="1" dirty="0" smtClean="0"/>
              <a:t>18-37519-1</a:t>
            </a:r>
            <a:r>
              <a:rPr lang="en-US" sz="8000" i="1" dirty="0"/>
              <a:t>]</a:t>
            </a:r>
            <a:r>
              <a:rPr lang="en-US" sz="8000" i="1" dirty="0" smtClean="0"/>
              <a:t> </a:t>
            </a:r>
            <a:endParaRPr lang="en-US" sz="8000" dirty="0"/>
          </a:p>
          <a:p>
            <a:r>
              <a:rPr lang="en-US" sz="8000" i="1" dirty="0" err="1" smtClean="0"/>
              <a:t>Shaiq</a:t>
            </a:r>
            <a:r>
              <a:rPr lang="en-US" sz="8000" i="1" dirty="0" smtClean="0"/>
              <a:t> </a:t>
            </a:r>
            <a:r>
              <a:rPr lang="en-US" sz="8000" i="1" dirty="0" err="1" smtClean="0"/>
              <a:t>Sadman</a:t>
            </a:r>
            <a:r>
              <a:rPr lang="en-US" sz="8000" i="1" dirty="0"/>
              <a:t>		 </a:t>
            </a:r>
            <a:r>
              <a:rPr lang="en-US" sz="8000" i="1" dirty="0" smtClean="0"/>
              <a:t>              [18-39276-3</a:t>
            </a:r>
            <a:r>
              <a:rPr lang="en-US" sz="8000" i="1" dirty="0"/>
              <a:t>]</a:t>
            </a:r>
            <a:r>
              <a:rPr lang="en-US" sz="8000" i="1" dirty="0" smtClean="0"/>
              <a:t>                                   </a:t>
            </a:r>
            <a:r>
              <a:rPr lang="en-US" sz="8000" b="1" i="1" dirty="0" smtClean="0">
                <a:latin typeface="+mj-lt"/>
              </a:rPr>
              <a:t>To Honorable </a:t>
            </a:r>
          </a:p>
          <a:p>
            <a:r>
              <a:rPr lang="en-GB" sz="8000" i="1" dirty="0" err="1" smtClean="0"/>
              <a:t>Shimu</a:t>
            </a:r>
            <a:r>
              <a:rPr lang="en-GB" sz="8000" i="1" dirty="0" smtClean="0"/>
              <a:t> </a:t>
            </a:r>
            <a:r>
              <a:rPr lang="en-GB" sz="8000" i="1" dirty="0" err="1" smtClean="0"/>
              <a:t>Sanjida</a:t>
            </a:r>
            <a:r>
              <a:rPr lang="en-GB" sz="8000" i="1" dirty="0" smtClean="0"/>
              <a:t> </a:t>
            </a:r>
            <a:r>
              <a:rPr lang="en-GB" sz="8000" i="1" dirty="0" err="1" smtClean="0"/>
              <a:t>Afroz</a:t>
            </a:r>
            <a:r>
              <a:rPr lang="en-GB" sz="8000" i="1" dirty="0" smtClean="0"/>
              <a:t>                 [18-37081-1)                              </a:t>
            </a:r>
            <a:r>
              <a:rPr lang="en-GB" sz="8000" b="1" i="1" dirty="0" smtClean="0">
                <a:latin typeface="Cooper Black" panose="0208090404030B020404" pitchFamily="18" charset="0"/>
              </a:rPr>
              <a:t>MASUM BILLAH SIR</a:t>
            </a:r>
          </a:p>
          <a:p>
            <a:r>
              <a:rPr lang="en-GB" sz="8000" i="1" dirty="0" err="1" smtClean="0"/>
              <a:t>Mim</a:t>
            </a:r>
            <a:r>
              <a:rPr lang="en-GB" sz="8000" i="1" dirty="0"/>
              <a:t> </a:t>
            </a:r>
            <a:r>
              <a:rPr lang="en-GB" sz="8000" i="1" dirty="0" err="1" smtClean="0"/>
              <a:t>Ommay</a:t>
            </a:r>
            <a:r>
              <a:rPr lang="en-GB" sz="8000" i="1" dirty="0" smtClean="0"/>
              <a:t> Salma Rahman     [18-36021-1]                               </a:t>
            </a:r>
            <a:r>
              <a:rPr lang="en-GB" sz="8000" b="1" dirty="0" smtClean="0"/>
              <a:t>Software Engineering</a:t>
            </a:r>
            <a:endParaRPr lang="en-GB" sz="8000" i="1" dirty="0" smtClean="0"/>
          </a:p>
          <a:p>
            <a:r>
              <a:rPr lang="en-GB" sz="8000" i="1" dirty="0" err="1" smtClean="0"/>
              <a:t>Ayshi</a:t>
            </a:r>
            <a:r>
              <a:rPr lang="en-GB" sz="8000" i="1" dirty="0" smtClean="0"/>
              <a:t> </a:t>
            </a:r>
            <a:r>
              <a:rPr lang="en-GB" sz="8000" i="1" dirty="0" err="1" smtClean="0"/>
              <a:t>Ashwarya</a:t>
            </a:r>
            <a:r>
              <a:rPr lang="en-GB" sz="8000" i="1" dirty="0" smtClean="0"/>
              <a:t> </a:t>
            </a:r>
            <a:r>
              <a:rPr lang="en-GB" sz="8000" i="1" dirty="0" err="1" smtClean="0"/>
              <a:t>Debnath</a:t>
            </a:r>
            <a:r>
              <a:rPr lang="en-GB" sz="8000" i="1" dirty="0" smtClean="0"/>
              <a:t>          [18-36042-1]                          </a:t>
            </a:r>
            <a:r>
              <a:rPr lang="en-US" sz="7200" b="1" dirty="0" smtClean="0"/>
              <a:t>Department </a:t>
            </a:r>
            <a:r>
              <a:rPr lang="en-US" sz="7200" b="1" dirty="0"/>
              <a:t>of Computer Science</a:t>
            </a:r>
            <a:endParaRPr lang="en-GB" sz="7200" i="1" dirty="0"/>
          </a:p>
          <a:p>
            <a:pPr marL="0" indent="0">
              <a:buNone/>
            </a:pPr>
            <a:r>
              <a:rPr lang="en-US" sz="6700" dirty="0"/>
              <a:t> </a:t>
            </a:r>
            <a:r>
              <a:rPr lang="en-US" sz="11200" dirty="0" smtClean="0"/>
              <a:t>         American </a:t>
            </a:r>
            <a:r>
              <a:rPr lang="en-US" sz="11200" dirty="0"/>
              <a:t>International University-Bangladesh (</a:t>
            </a:r>
            <a:r>
              <a:rPr lang="en-US" sz="11200" dirty="0" smtClean="0"/>
              <a:t>AIUB)</a:t>
            </a:r>
            <a:endParaRPr lang="en-US" sz="11200" dirty="0"/>
          </a:p>
        </p:txBody>
      </p:sp>
    </p:spTree>
    <p:extLst>
      <p:ext uri="{BB962C8B-B14F-4D97-AF65-F5344CB8AC3E}">
        <p14:creationId xmlns:p14="http://schemas.microsoft.com/office/powerpoint/2010/main" val="1942873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722" y="703384"/>
            <a:ext cx="10733649" cy="5514535"/>
          </a:xfrm>
        </p:spPr>
        <p:txBody>
          <a:bodyPr>
            <a:normAutofit/>
          </a:bodyPr>
          <a:lstStyle/>
          <a:p>
            <a:r>
              <a:rPr lang="en-US" sz="2800" b="1" u="sng" dirty="0"/>
              <a:t>Quality attributes:</a:t>
            </a:r>
            <a:r>
              <a:rPr lang="en-US" sz="2000" dirty="0"/>
              <a:t/>
            </a:r>
            <a:br>
              <a:rPr lang="en-US" sz="2000" dirty="0"/>
            </a:br>
            <a:r>
              <a:rPr lang="en-US" sz="2000" dirty="0"/>
              <a:t> </a:t>
            </a:r>
            <a:br>
              <a:rPr lang="en-US" sz="2000" dirty="0"/>
            </a:br>
            <a:r>
              <a:rPr lang="en-US" sz="2000" b="1" dirty="0"/>
              <a:t>Time: </a:t>
            </a:r>
            <a:r>
              <a:rPr lang="en-US" sz="2000" dirty="0"/>
              <a:t>The elapsed time between the submission of order process between the customer and cashier in a canteen should be as minimum as possible. </a:t>
            </a:r>
            <a:br>
              <a:rPr lang="en-US" sz="2000" dirty="0"/>
            </a:br>
            <a:r>
              <a:rPr lang="en-US" sz="2000" dirty="0"/>
              <a:t> </a:t>
            </a:r>
            <a:br>
              <a:rPr lang="en-US" sz="2000" dirty="0"/>
            </a:br>
            <a:r>
              <a:rPr lang="en-US" sz="2000" b="1" dirty="0"/>
              <a:t>User-friendly: </a:t>
            </a:r>
            <a:r>
              <a:rPr lang="en-US" sz="2000" dirty="0"/>
              <a:t>Our canteen automation system should be more users friendly. The user interface should be kept simple and uncluttered. Since the different type of people will interact with this process so our project should be very easy to them to understand.</a:t>
            </a:r>
            <a:br>
              <a:rPr lang="en-US" sz="2000" dirty="0"/>
            </a:br>
            <a:r>
              <a:rPr lang="en-US" sz="2000" dirty="0"/>
              <a:t> </a:t>
            </a:r>
            <a:br>
              <a:rPr lang="en-US" sz="2000" dirty="0"/>
            </a:br>
            <a:r>
              <a:rPr lang="en-US" sz="2000" b="1" dirty="0"/>
              <a:t>Flexibility: </a:t>
            </a:r>
            <a:r>
              <a:rPr lang="en-US" sz="2000" dirty="0"/>
              <a:t>Our project should be so flexible that whenever we want to make changes in it very easily it can be done. </a:t>
            </a:r>
            <a:br>
              <a:rPr lang="en-US" sz="2000" dirty="0"/>
            </a:br>
            <a:r>
              <a:rPr lang="en-US" sz="2000" dirty="0"/>
              <a:t> </a:t>
            </a:r>
            <a:br>
              <a:rPr lang="en-US" sz="2000" dirty="0"/>
            </a:br>
            <a:r>
              <a:rPr lang="en-US" sz="2000" dirty="0" smtClean="0"/>
              <a:t/>
            </a:r>
            <a:br>
              <a:rPr lang="en-US" sz="2000" dirty="0" smtClean="0"/>
            </a:br>
            <a:endParaRPr lang="en-US" sz="2000" dirty="0"/>
          </a:p>
        </p:txBody>
      </p:sp>
      <p:sp>
        <p:nvSpPr>
          <p:cNvPr id="4" name="Rectangle 3"/>
          <p:cNvSpPr/>
          <p:nvPr/>
        </p:nvSpPr>
        <p:spPr>
          <a:xfrm>
            <a:off x="661182" y="703384"/>
            <a:ext cx="10846190" cy="5355312"/>
          </a:xfrm>
          <a:prstGeom prst="rect">
            <a:avLst/>
          </a:prstGeom>
        </p:spPr>
        <p:txBody>
          <a:bodyPr wrap="square">
            <a:spAutoFit/>
          </a:bodyPr>
          <a:lstStyle/>
          <a:p>
            <a:endParaRPr lang="en-US"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US" dirty="0"/>
          </a:p>
        </p:txBody>
      </p:sp>
    </p:spTree>
    <p:extLst>
      <p:ext uri="{BB962C8B-B14F-4D97-AF65-F5344CB8AC3E}">
        <p14:creationId xmlns:p14="http://schemas.microsoft.com/office/powerpoint/2010/main" val="23460678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792" y="1193620"/>
            <a:ext cx="10846190" cy="5134707"/>
          </a:xfrm>
        </p:spPr>
        <p:txBody>
          <a:bodyPr/>
          <a:lstStyle/>
          <a:p>
            <a:r>
              <a:rPr lang="en-US" sz="2000" dirty="0" smtClean="0"/>
              <a:t/>
            </a:r>
            <a:br>
              <a:rPr lang="en-US" sz="2000" dirty="0" smtClean="0"/>
            </a:br>
            <a:endParaRPr lang="en-US" sz="2000" dirty="0"/>
          </a:p>
        </p:txBody>
      </p:sp>
      <p:pic>
        <p:nvPicPr>
          <p:cNvPr id="4" name="Picture 3"/>
          <p:cNvPicPr>
            <a:picLocks noChangeAspect="1"/>
          </p:cNvPicPr>
          <p:nvPr/>
        </p:nvPicPr>
        <p:blipFill>
          <a:blip r:embed="rId2"/>
          <a:stretch>
            <a:fillRect/>
          </a:stretch>
        </p:blipFill>
        <p:spPr>
          <a:xfrm>
            <a:off x="548640" y="1171728"/>
            <a:ext cx="11085341" cy="5212231"/>
          </a:xfrm>
          <a:prstGeom prst="rect">
            <a:avLst/>
          </a:prstGeom>
        </p:spPr>
      </p:pic>
      <p:sp>
        <p:nvSpPr>
          <p:cNvPr id="5" name="Rectangle 4"/>
          <p:cNvSpPr/>
          <p:nvPr/>
        </p:nvSpPr>
        <p:spPr>
          <a:xfrm>
            <a:off x="661182" y="801858"/>
            <a:ext cx="6339745" cy="425501"/>
          </a:xfrm>
          <a:prstGeom prst="rect">
            <a:avLst/>
          </a:prstGeom>
        </p:spPr>
        <p:txBody>
          <a:bodyPr wrap="square">
            <a:spAutoFit/>
          </a:bodyPr>
          <a:lstStyle/>
          <a:p>
            <a:pPr marL="228600" marR="0" algn="just">
              <a:lnSpc>
                <a:spcPct val="115000"/>
              </a:lnSpc>
              <a:spcBef>
                <a:spcPts val="0"/>
              </a:spcBef>
              <a:spcAft>
                <a:spcPts val="1000"/>
              </a:spcAft>
            </a:pPr>
            <a:r>
              <a:rPr lang="en-US" sz="2000" dirty="0">
                <a:solidFill>
                  <a:schemeClr val="accent4">
                    <a:lumMod val="75000"/>
                  </a:schemeClr>
                </a:solidFill>
                <a:latin typeface="Calibri" panose="020F0502020204030204" pitchFamily="34" charset="0"/>
                <a:ea typeface="SimSun" panose="02010600030101010101" pitchFamily="2" charset="-122"/>
                <a:cs typeface="Calibri" panose="020F0502020204030204" pitchFamily="34" charset="0"/>
              </a:rPr>
              <a:t>Class </a:t>
            </a:r>
            <a:r>
              <a:rPr lang="en-US" sz="2000" dirty="0" smtClean="0">
                <a:solidFill>
                  <a:schemeClr val="accent4">
                    <a:lumMod val="75000"/>
                  </a:schemeClr>
                </a:solidFill>
                <a:latin typeface="Calibri" panose="020F0502020204030204" pitchFamily="34" charset="0"/>
                <a:ea typeface="SimSun" panose="02010600030101010101" pitchFamily="2" charset="-122"/>
                <a:cs typeface="Calibri" panose="020F0502020204030204" pitchFamily="34" charset="0"/>
              </a:rPr>
              <a:t>Diagram</a:t>
            </a:r>
            <a:r>
              <a:rPr lang="en-US" b="1" dirty="0">
                <a:solidFill>
                  <a:schemeClr val="accent4">
                    <a:lumMod val="75000"/>
                  </a:schemeClr>
                </a:solidFill>
                <a:latin typeface="Calibri" panose="020F0502020204030204" pitchFamily="34" charset="0"/>
                <a:ea typeface="SimSun" panose="02010600030101010101" pitchFamily="2" charset="-122"/>
                <a:cs typeface="Calibri" panose="020F0502020204030204" pitchFamily="34" charset="0"/>
              </a:rPr>
              <a:t> </a:t>
            </a:r>
            <a:r>
              <a:rPr lang="en-US" b="1" dirty="0" smtClean="0">
                <a:solidFill>
                  <a:schemeClr val="accent4">
                    <a:lumMod val="75000"/>
                  </a:schemeClr>
                </a:solidFill>
                <a:latin typeface="Calibri" panose="020F0502020204030204" pitchFamily="34" charset="0"/>
                <a:ea typeface="SimSun" panose="02010600030101010101" pitchFamily="2" charset="-122"/>
                <a:cs typeface="Calibri" panose="020F0502020204030204" pitchFamily="34" charset="0"/>
              </a:rPr>
              <a:t>:</a:t>
            </a:r>
            <a:endParaRPr lang="en-US" sz="1600" dirty="0">
              <a:solidFill>
                <a:schemeClr val="accent4">
                  <a:lumMod val="75000"/>
                </a:schemeClr>
              </a:solidFill>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590206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182" y="703384"/>
            <a:ext cx="10846190" cy="5514535"/>
          </a:xfrm>
        </p:spPr>
        <p:txBody>
          <a:bodyPr/>
          <a:lstStyle/>
          <a:p>
            <a:r>
              <a:rPr lang="en-US" sz="2000" dirty="0" smtClean="0"/>
              <a:t/>
            </a:r>
            <a:br>
              <a:rPr lang="en-US" sz="2000" dirty="0" smtClean="0"/>
            </a:br>
            <a:endParaRPr lang="en-US" sz="2000" dirty="0"/>
          </a:p>
        </p:txBody>
      </p:sp>
      <p:sp>
        <p:nvSpPr>
          <p:cNvPr id="3" name="Rectangle 2"/>
          <p:cNvSpPr/>
          <p:nvPr/>
        </p:nvSpPr>
        <p:spPr>
          <a:xfrm>
            <a:off x="661182" y="703384"/>
            <a:ext cx="10846190" cy="4616648"/>
          </a:xfrm>
          <a:prstGeom prst="rect">
            <a:avLst/>
          </a:prstGeom>
        </p:spPr>
        <p:txBody>
          <a:bodyPr wrap="square">
            <a:spAutoFit/>
          </a:bodyPr>
          <a:lstStyle/>
          <a:p>
            <a:r>
              <a:rPr lang="en-US" sz="2400" b="1" dirty="0">
                <a:solidFill>
                  <a:schemeClr val="accent4">
                    <a:lumMod val="75000"/>
                  </a:schemeClr>
                </a:solidFill>
              </a:rPr>
              <a:t>Use case:</a:t>
            </a:r>
            <a:endParaRPr lang="en-US" sz="2400" dirty="0">
              <a:solidFill>
                <a:schemeClr val="accent4">
                  <a:lumMod val="75000"/>
                </a:schemeClr>
              </a:solidFill>
            </a:endParaRPr>
          </a:p>
          <a:p>
            <a:r>
              <a:rPr lang="en-GB" dirty="0"/>
              <a:t> </a:t>
            </a:r>
          </a:p>
          <a:p>
            <a:r>
              <a:rPr lang="en-GB" dirty="0"/>
              <a:t>Users of the canteen automation system, namely canteen customers, must be provided the following functionality: </a:t>
            </a:r>
          </a:p>
          <a:p>
            <a:r>
              <a:rPr lang="en-GB" dirty="0"/>
              <a:t> </a:t>
            </a:r>
          </a:p>
          <a:p>
            <a:r>
              <a:rPr lang="en-GB" dirty="0"/>
              <a:t>Create an account. </a:t>
            </a:r>
          </a:p>
          <a:p>
            <a:r>
              <a:rPr lang="en-GB" dirty="0"/>
              <a:t>Manage their account. </a:t>
            </a:r>
          </a:p>
          <a:p>
            <a:r>
              <a:rPr lang="en-GB" dirty="0"/>
              <a:t>Log into the system </a:t>
            </a:r>
          </a:p>
          <a:p>
            <a:r>
              <a:rPr lang="en-GB" dirty="0"/>
              <a:t>Navigate the canteen's menu. </a:t>
            </a:r>
          </a:p>
          <a:p>
            <a:r>
              <a:rPr lang="en-GB" dirty="0"/>
              <a:t>Select an item from the menu. </a:t>
            </a:r>
          </a:p>
          <a:p>
            <a:r>
              <a:rPr lang="en-GB" dirty="0"/>
              <a:t>Customize options for a selected item. </a:t>
            </a:r>
          </a:p>
          <a:p>
            <a:r>
              <a:rPr lang="en-GB" dirty="0"/>
              <a:t>Add an item to their current order. </a:t>
            </a:r>
          </a:p>
          <a:p>
            <a:r>
              <a:rPr lang="en-GB" dirty="0"/>
              <a:t>Review their current order. </a:t>
            </a:r>
          </a:p>
          <a:p>
            <a:r>
              <a:rPr lang="en-GB" dirty="0"/>
              <a:t>Remove an item/remove all items from their current order. </a:t>
            </a:r>
          </a:p>
          <a:p>
            <a:r>
              <a:rPr lang="en-GB" dirty="0"/>
              <a:t>Provide payment details. </a:t>
            </a:r>
          </a:p>
          <a:p>
            <a:r>
              <a:rPr lang="en-GB" dirty="0"/>
              <a:t>Place an order. </a:t>
            </a:r>
          </a:p>
          <a:p>
            <a:r>
              <a:rPr lang="en-GB" dirty="0"/>
              <a:t>Receive confirmation in the form of an order number. </a:t>
            </a:r>
          </a:p>
        </p:txBody>
      </p:sp>
      <p:pic>
        <p:nvPicPr>
          <p:cNvPr id="4" name="Picture 3"/>
          <p:cNvPicPr>
            <a:picLocks noChangeAspect="1"/>
          </p:cNvPicPr>
          <p:nvPr/>
        </p:nvPicPr>
        <p:blipFill>
          <a:blip r:embed="rId2"/>
          <a:stretch>
            <a:fillRect/>
          </a:stretch>
        </p:blipFill>
        <p:spPr>
          <a:xfrm>
            <a:off x="661182" y="1055078"/>
            <a:ext cx="10846190" cy="5162842"/>
          </a:xfrm>
          <a:prstGeom prst="rect">
            <a:avLst/>
          </a:prstGeom>
        </p:spPr>
      </p:pic>
    </p:spTree>
    <p:extLst>
      <p:ext uri="{BB962C8B-B14F-4D97-AF65-F5344CB8AC3E}">
        <p14:creationId xmlns:p14="http://schemas.microsoft.com/office/powerpoint/2010/main" val="3889870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129" y="703384"/>
            <a:ext cx="10649242" cy="5514535"/>
          </a:xfrm>
        </p:spPr>
        <p:txBody>
          <a:bodyPr/>
          <a:lstStyle/>
          <a:p>
            <a:r>
              <a:rPr lang="en-US" sz="2000" dirty="0" smtClean="0"/>
              <a:t/>
            </a:r>
            <a:br>
              <a:rPr lang="en-US" sz="2000" dirty="0" smtClean="0"/>
            </a:br>
            <a:endParaRPr lang="en-US" sz="2000" dirty="0"/>
          </a:p>
        </p:txBody>
      </p:sp>
      <p:sp>
        <p:nvSpPr>
          <p:cNvPr id="3" name="Rectangle 2"/>
          <p:cNvSpPr/>
          <p:nvPr/>
        </p:nvSpPr>
        <p:spPr>
          <a:xfrm>
            <a:off x="745588" y="703384"/>
            <a:ext cx="10761784" cy="5262979"/>
          </a:xfrm>
          <a:prstGeom prst="rect">
            <a:avLst/>
          </a:prstGeom>
        </p:spPr>
        <p:txBody>
          <a:bodyPr wrap="square">
            <a:spAutoFit/>
          </a:bodyPr>
          <a:lstStyle/>
          <a:p>
            <a:pPr lvl="0"/>
            <a:r>
              <a:rPr lang="en-US" sz="2800" b="1" dirty="0">
                <a:solidFill>
                  <a:schemeClr val="accent4">
                    <a:lumMod val="75000"/>
                  </a:schemeClr>
                </a:solidFill>
              </a:rPr>
              <a:t>SOFTWARE DEVELOPMENT LIFE </a:t>
            </a:r>
            <a:r>
              <a:rPr lang="en-US" sz="2800" b="1" dirty="0" smtClean="0">
                <a:solidFill>
                  <a:schemeClr val="accent4">
                    <a:lumMod val="75000"/>
                  </a:schemeClr>
                </a:solidFill>
              </a:rPr>
              <a:t>CYCLE :</a:t>
            </a:r>
            <a:endParaRPr lang="en-US" sz="2800" dirty="0">
              <a:solidFill>
                <a:schemeClr val="accent4">
                  <a:lumMod val="75000"/>
                </a:schemeClr>
              </a:solidFill>
            </a:endParaRPr>
          </a:p>
          <a:p>
            <a:r>
              <a:rPr lang="en-US" b="1" dirty="0"/>
              <a:t> </a:t>
            </a:r>
            <a:endParaRPr lang="en-US" sz="1600" dirty="0"/>
          </a:p>
          <a:p>
            <a:r>
              <a:rPr lang="en-US" sz="2400" b="1" dirty="0" smtClean="0"/>
              <a:t>Process Model :</a:t>
            </a:r>
            <a:endParaRPr lang="en-US" sz="2400" dirty="0"/>
          </a:p>
          <a:p>
            <a:r>
              <a:rPr lang="en-US" b="1" dirty="0"/>
              <a:t> </a:t>
            </a:r>
            <a:endParaRPr lang="en-US" sz="1600" dirty="0"/>
          </a:p>
          <a:p>
            <a:r>
              <a:rPr lang="en-US" sz="2000" dirty="0"/>
              <a:t>As our software is about the canteen automation system, so it is must that the product requirements will vary from time to time. In this perspective scrum is the most suitable process model we think. Besides, the model is the most efficient and easiest method for our software. </a:t>
            </a:r>
            <a:r>
              <a:rPr lang="en-US" sz="2000" b="1" dirty="0"/>
              <a:t>Scrum</a:t>
            </a:r>
            <a:r>
              <a:rPr lang="en-US" sz="2000" dirty="0"/>
              <a:t> is a method where daily a meeting is held and in every 24 hours the daily requirements will be fulfilled. </a:t>
            </a:r>
            <a:endParaRPr lang="en-US" sz="2000" dirty="0" smtClean="0"/>
          </a:p>
          <a:p>
            <a:pPr marL="285750" indent="-285750">
              <a:buFont typeface="Wingdings" panose="05000000000000000000" pitchFamily="2" charset="2"/>
              <a:buChar char="§"/>
            </a:pPr>
            <a:r>
              <a:rPr lang="en-US" sz="2000" dirty="0"/>
              <a:t>I</a:t>
            </a:r>
            <a:r>
              <a:rPr lang="en-US" sz="2000" dirty="0" smtClean="0"/>
              <a:t>n </a:t>
            </a:r>
            <a:r>
              <a:rPr lang="en-US" sz="2000" b="1" dirty="0"/>
              <a:t>S</a:t>
            </a:r>
            <a:r>
              <a:rPr lang="en-US" sz="2000" b="1" dirty="0" smtClean="0"/>
              <a:t>crum</a:t>
            </a:r>
            <a:r>
              <a:rPr lang="en-US" sz="2000" dirty="0" smtClean="0"/>
              <a:t> </a:t>
            </a:r>
            <a:r>
              <a:rPr lang="en-US" sz="2000" dirty="0"/>
              <a:t>method it has three processes they are-</a:t>
            </a:r>
          </a:p>
          <a:p>
            <a:r>
              <a:rPr lang="en-US" sz="2000" dirty="0"/>
              <a:t> </a:t>
            </a:r>
          </a:p>
          <a:p>
            <a:pPr marL="285750" lvl="0" indent="-285750">
              <a:buFont typeface="Wingdings" panose="05000000000000000000" pitchFamily="2" charset="2"/>
              <a:buChar char="Ø"/>
            </a:pPr>
            <a:r>
              <a:rPr lang="en-US" sz="2000" b="1" dirty="0"/>
              <a:t>Pre-game</a:t>
            </a:r>
            <a:r>
              <a:rPr lang="en-US" sz="2000" dirty="0"/>
              <a:t> (Planning + Architecture )</a:t>
            </a:r>
          </a:p>
          <a:p>
            <a:pPr marL="285750" lvl="0" indent="-285750">
              <a:buFont typeface="Wingdings" panose="05000000000000000000" pitchFamily="2" charset="2"/>
              <a:buChar char="Ø"/>
            </a:pPr>
            <a:r>
              <a:rPr lang="en-US" sz="2000" b="1" dirty="0"/>
              <a:t> Game</a:t>
            </a:r>
            <a:r>
              <a:rPr lang="en-US" sz="2000" dirty="0"/>
              <a:t>( Sprint + Scrum meeting )</a:t>
            </a:r>
          </a:p>
          <a:p>
            <a:pPr marL="285750" lvl="0" indent="-285750">
              <a:buFont typeface="Wingdings" panose="05000000000000000000" pitchFamily="2" charset="2"/>
              <a:buChar char="Ø"/>
            </a:pPr>
            <a:r>
              <a:rPr lang="en-US" sz="2000" b="1" dirty="0"/>
              <a:t> Post-game</a:t>
            </a:r>
            <a:r>
              <a:rPr lang="en-US" sz="2000" dirty="0"/>
              <a:t> (Demo + closure )</a:t>
            </a:r>
          </a:p>
          <a:p>
            <a:r>
              <a:rPr lang="en-US" sz="1600" b="1" dirty="0"/>
              <a:t> </a:t>
            </a:r>
            <a:endParaRPr lang="en-US" sz="1600" dirty="0"/>
          </a:p>
          <a:p>
            <a:endParaRPr lang="en-US" sz="1600" dirty="0"/>
          </a:p>
          <a:p>
            <a:r>
              <a:rPr lang="en-US" dirty="0"/>
              <a:t> </a:t>
            </a:r>
            <a:endParaRPr lang="en-US" sz="1600" dirty="0"/>
          </a:p>
          <a:p>
            <a:endParaRPr lang="en-US" dirty="0"/>
          </a:p>
        </p:txBody>
      </p:sp>
    </p:spTree>
    <p:extLst>
      <p:ext uri="{BB962C8B-B14F-4D97-AF65-F5344CB8AC3E}">
        <p14:creationId xmlns:p14="http://schemas.microsoft.com/office/powerpoint/2010/main" val="1216675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182" y="703384"/>
            <a:ext cx="10846190" cy="5514535"/>
          </a:xfrm>
        </p:spPr>
        <p:txBody>
          <a:bodyPr/>
          <a:lstStyle/>
          <a:p>
            <a:r>
              <a:rPr lang="en-US" sz="2000" dirty="0" smtClean="0"/>
              <a:t/>
            </a:r>
            <a:br>
              <a:rPr lang="en-US" sz="2000" dirty="0" smtClean="0"/>
            </a:br>
            <a:endParaRPr lang="en-US" sz="2000" dirty="0"/>
          </a:p>
        </p:txBody>
      </p:sp>
      <p:sp>
        <p:nvSpPr>
          <p:cNvPr id="3" name="Rectangle 2"/>
          <p:cNvSpPr/>
          <p:nvPr/>
        </p:nvSpPr>
        <p:spPr>
          <a:xfrm>
            <a:off x="862885" y="703384"/>
            <a:ext cx="10444766" cy="4493538"/>
          </a:xfrm>
          <a:prstGeom prst="rect">
            <a:avLst/>
          </a:prstGeom>
        </p:spPr>
        <p:txBody>
          <a:bodyPr wrap="square">
            <a:spAutoFit/>
          </a:bodyPr>
          <a:lstStyle/>
          <a:p>
            <a:pPr marL="285750" indent="-285750">
              <a:buFont typeface="Wingdings" panose="05000000000000000000" pitchFamily="2" charset="2"/>
              <a:buChar char="v"/>
            </a:pPr>
            <a:r>
              <a:rPr lang="en-GB" dirty="0">
                <a:solidFill>
                  <a:schemeClr val="accent4">
                    <a:lumMod val="75000"/>
                  </a:schemeClr>
                </a:solidFill>
              </a:rPr>
              <a:t>	</a:t>
            </a:r>
            <a:r>
              <a:rPr lang="en-GB" sz="2400" b="1" dirty="0">
                <a:solidFill>
                  <a:schemeClr val="accent4">
                    <a:lumMod val="75000"/>
                  </a:schemeClr>
                </a:solidFill>
              </a:rPr>
              <a:t>Pre-game:</a:t>
            </a:r>
          </a:p>
          <a:p>
            <a:r>
              <a:rPr lang="en-GB" sz="2000" dirty="0"/>
              <a:t>Pre-game process has 2 options to complete a software:</a:t>
            </a:r>
          </a:p>
          <a:p>
            <a:endParaRPr lang="en-GB" b="1" dirty="0"/>
          </a:p>
          <a:p>
            <a:r>
              <a:rPr lang="en-GB" sz="2400" b="1" dirty="0"/>
              <a:t>1.	</a:t>
            </a:r>
            <a:r>
              <a:rPr lang="en-GB" sz="2400" b="1" dirty="0" smtClean="0"/>
              <a:t>Planning :</a:t>
            </a:r>
            <a:endParaRPr lang="en-GB" sz="2400" b="1" dirty="0"/>
          </a:p>
          <a:p>
            <a:r>
              <a:rPr lang="en-GB" sz="2000" dirty="0"/>
              <a:t>a.	Definition of the system being developed</a:t>
            </a:r>
          </a:p>
          <a:p>
            <a:r>
              <a:rPr lang="en-GB" sz="2000" dirty="0"/>
              <a:t>b.	A Product Backlog list is created containing all the requirements that are currently known</a:t>
            </a:r>
          </a:p>
          <a:p>
            <a:r>
              <a:rPr lang="en-GB" sz="2000" dirty="0"/>
              <a:t>c.	The requirements are prioritized and the effort needed for their implementation is estimated</a:t>
            </a:r>
          </a:p>
          <a:p>
            <a:endParaRPr lang="en-GB" dirty="0"/>
          </a:p>
          <a:p>
            <a:r>
              <a:rPr lang="en-GB" sz="2400" b="1" dirty="0"/>
              <a:t>2.	</a:t>
            </a:r>
            <a:r>
              <a:rPr lang="en-GB" sz="2400" b="1" dirty="0" smtClean="0"/>
              <a:t>Architecture :</a:t>
            </a:r>
            <a:endParaRPr lang="en-GB" sz="2400" b="1" dirty="0"/>
          </a:p>
          <a:p>
            <a:endParaRPr lang="en-GB" dirty="0"/>
          </a:p>
          <a:p>
            <a:r>
              <a:rPr lang="en-GB" sz="2000" dirty="0"/>
              <a:t>a.	The high level design of the system including the architecture is planned based on the current items in the Product Backlog</a:t>
            </a:r>
          </a:p>
          <a:p>
            <a:r>
              <a:rPr lang="en-GB" sz="2000" dirty="0"/>
              <a:t>b.	In case of an enhancement to an existing system, the changes needed for implementing the backlog items are identified along with the problems they may cause</a:t>
            </a:r>
          </a:p>
        </p:txBody>
      </p:sp>
    </p:spTree>
    <p:extLst>
      <p:ext uri="{BB962C8B-B14F-4D97-AF65-F5344CB8AC3E}">
        <p14:creationId xmlns:p14="http://schemas.microsoft.com/office/powerpoint/2010/main" val="37490647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182" y="703384"/>
            <a:ext cx="10846190" cy="5514535"/>
          </a:xfrm>
        </p:spPr>
        <p:txBody>
          <a:bodyPr/>
          <a:lstStyle/>
          <a:p>
            <a:r>
              <a:rPr lang="en-US" sz="2000" dirty="0" smtClean="0"/>
              <a:t/>
            </a:r>
            <a:br>
              <a:rPr lang="en-US" sz="2000" dirty="0" smtClean="0"/>
            </a:br>
            <a:endParaRPr lang="en-US" sz="2000" dirty="0"/>
          </a:p>
        </p:txBody>
      </p:sp>
      <p:sp>
        <p:nvSpPr>
          <p:cNvPr id="3" name="Rectangle 2"/>
          <p:cNvSpPr/>
          <p:nvPr/>
        </p:nvSpPr>
        <p:spPr>
          <a:xfrm>
            <a:off x="862885" y="703384"/>
            <a:ext cx="10444766" cy="4339650"/>
          </a:xfrm>
          <a:prstGeom prst="rect">
            <a:avLst/>
          </a:prstGeom>
        </p:spPr>
        <p:txBody>
          <a:bodyPr wrap="square">
            <a:spAutoFit/>
          </a:bodyPr>
          <a:lstStyle/>
          <a:p>
            <a:pPr marL="457200" indent="-457200">
              <a:buFont typeface="Wingdings" panose="05000000000000000000" pitchFamily="2" charset="2"/>
              <a:buChar char="v"/>
            </a:pPr>
            <a:r>
              <a:rPr lang="en-GB" sz="2800" b="1" dirty="0">
                <a:solidFill>
                  <a:schemeClr val="accent4">
                    <a:lumMod val="75000"/>
                  </a:schemeClr>
                </a:solidFill>
              </a:rPr>
              <a:t>	Game </a:t>
            </a:r>
            <a:r>
              <a:rPr lang="en-GB" sz="2800" b="1" dirty="0" smtClean="0">
                <a:solidFill>
                  <a:schemeClr val="accent4">
                    <a:lumMod val="75000"/>
                  </a:schemeClr>
                </a:solidFill>
              </a:rPr>
              <a:t>Phase :</a:t>
            </a:r>
            <a:endParaRPr lang="en-GB" sz="2800" b="1" dirty="0">
              <a:solidFill>
                <a:schemeClr val="accent4">
                  <a:lumMod val="75000"/>
                </a:schemeClr>
              </a:solidFill>
            </a:endParaRPr>
          </a:p>
          <a:p>
            <a:r>
              <a:rPr lang="en-GB" sz="2400" dirty="0"/>
              <a:t>This phase is treated as a "black box" where the unpredictable is expected.</a:t>
            </a:r>
          </a:p>
          <a:p>
            <a:endParaRPr lang="en-GB" sz="2800" b="1" dirty="0">
              <a:solidFill>
                <a:schemeClr val="accent4">
                  <a:lumMod val="75000"/>
                </a:schemeClr>
              </a:solidFill>
            </a:endParaRPr>
          </a:p>
          <a:p>
            <a:pPr marL="457200" indent="-457200">
              <a:buFont typeface="Wingdings" panose="05000000000000000000" pitchFamily="2" charset="2"/>
              <a:buChar char="v"/>
            </a:pPr>
            <a:r>
              <a:rPr lang="en-GB" sz="2800" b="1" dirty="0">
                <a:solidFill>
                  <a:schemeClr val="accent4">
                    <a:lumMod val="75000"/>
                  </a:schemeClr>
                </a:solidFill>
              </a:rPr>
              <a:t>	Post </a:t>
            </a:r>
            <a:r>
              <a:rPr lang="en-GB" sz="2800" b="1" dirty="0" smtClean="0">
                <a:solidFill>
                  <a:schemeClr val="accent4">
                    <a:lumMod val="75000"/>
                  </a:schemeClr>
                </a:solidFill>
              </a:rPr>
              <a:t>phase :</a:t>
            </a:r>
            <a:endParaRPr lang="en-GB" sz="2800" b="1" dirty="0">
              <a:solidFill>
                <a:schemeClr val="accent4">
                  <a:lumMod val="75000"/>
                </a:schemeClr>
              </a:solidFill>
            </a:endParaRPr>
          </a:p>
          <a:p>
            <a:r>
              <a:rPr lang="en-GB" sz="2400" dirty="0"/>
              <a:t>•	This phase is entered when an agreement has been made such as the requirements are completed. </a:t>
            </a:r>
          </a:p>
          <a:p>
            <a:r>
              <a:rPr lang="en-GB" sz="2400" dirty="0"/>
              <a:t>•	In this case, no more items and issues cannot be found nor can any new ones be invented. </a:t>
            </a:r>
          </a:p>
          <a:p>
            <a:r>
              <a:rPr lang="en-GB" sz="2400" dirty="0"/>
              <a:t>•	The system is now ready for the release and the preparation for this is done during the post-game phase, including the tasks such as the integration, system testing and documentation.</a:t>
            </a:r>
          </a:p>
        </p:txBody>
      </p:sp>
    </p:spTree>
    <p:extLst>
      <p:ext uri="{BB962C8B-B14F-4D97-AF65-F5344CB8AC3E}">
        <p14:creationId xmlns:p14="http://schemas.microsoft.com/office/powerpoint/2010/main" val="11346741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182" y="703384"/>
            <a:ext cx="10846190" cy="5514535"/>
          </a:xfrm>
        </p:spPr>
        <p:txBody>
          <a:bodyPr/>
          <a:lstStyle/>
          <a:p>
            <a:r>
              <a:rPr lang="en-US" sz="2000" dirty="0" smtClean="0"/>
              <a:t/>
            </a:r>
            <a:br>
              <a:rPr lang="en-US" sz="2000" dirty="0" smtClean="0"/>
            </a:br>
            <a:endParaRPr lang="en-US" sz="2000" dirty="0"/>
          </a:p>
        </p:txBody>
      </p:sp>
      <p:sp>
        <p:nvSpPr>
          <p:cNvPr id="4" name="Rectangle 3"/>
          <p:cNvSpPr/>
          <p:nvPr/>
        </p:nvSpPr>
        <p:spPr>
          <a:xfrm>
            <a:off x="773722" y="703384"/>
            <a:ext cx="10733649" cy="5909310"/>
          </a:xfrm>
          <a:prstGeom prst="rect">
            <a:avLst/>
          </a:prstGeom>
        </p:spPr>
        <p:txBody>
          <a:bodyPr wrap="square">
            <a:spAutoFit/>
          </a:bodyPr>
          <a:lstStyle/>
          <a:p>
            <a:pPr marL="342900" indent="-342900">
              <a:buFont typeface="Wingdings" panose="05000000000000000000" pitchFamily="2" charset="2"/>
              <a:buChar char="q"/>
            </a:pPr>
            <a:r>
              <a:rPr lang="en-GB" sz="2800" dirty="0">
                <a:solidFill>
                  <a:schemeClr val="accent4">
                    <a:lumMod val="75000"/>
                  </a:schemeClr>
                </a:solidFill>
              </a:rPr>
              <a:t>	Why not Waterfall model? </a:t>
            </a:r>
          </a:p>
          <a:p>
            <a:r>
              <a:rPr lang="en-GB" sz="2400" dirty="0"/>
              <a:t>Waterfall model can be adopted because in our case requirements are known in advance but there are some of waterfall model due to which it is not feasible to adopt:</a:t>
            </a:r>
          </a:p>
          <a:p>
            <a:r>
              <a:rPr lang="en-GB" sz="2400" dirty="0"/>
              <a:t>•	No parallelism of work. </a:t>
            </a:r>
          </a:p>
          <a:p>
            <a:r>
              <a:rPr lang="en-GB" sz="2400" dirty="0"/>
              <a:t>•	Time consuming</a:t>
            </a:r>
            <a:r>
              <a:rPr lang="en-GB" sz="2400" dirty="0" smtClean="0"/>
              <a:t>.</a:t>
            </a:r>
          </a:p>
          <a:p>
            <a:endParaRPr lang="en-GB" dirty="0"/>
          </a:p>
          <a:p>
            <a:endParaRPr lang="en-GB" dirty="0" smtClean="0"/>
          </a:p>
          <a:p>
            <a:r>
              <a:rPr lang="en-US" sz="2800" dirty="0"/>
              <a:t> </a:t>
            </a:r>
          </a:p>
          <a:p>
            <a:pPr marL="342900" lvl="0" indent="-342900">
              <a:buFont typeface="Wingdings" panose="05000000000000000000" pitchFamily="2" charset="2"/>
              <a:buChar char="q"/>
            </a:pPr>
            <a:r>
              <a:rPr lang="en-US" sz="2800" dirty="0">
                <a:solidFill>
                  <a:schemeClr val="accent4">
                    <a:lumMod val="75000"/>
                  </a:schemeClr>
                </a:solidFill>
              </a:rPr>
              <a:t>  Why not Iterative model?</a:t>
            </a:r>
          </a:p>
          <a:p>
            <a:r>
              <a:rPr lang="en-US" sz="2400" dirty="0"/>
              <a:t>In an iterative model, each phase of an iteration is rigid with no overlaps. An iterative method will take 6 months to complete. The software and research has shown that longer iteration have higher complexity and risk.</a:t>
            </a:r>
          </a:p>
          <a:p>
            <a:endParaRPr lang="en-GB" dirty="0"/>
          </a:p>
          <a:p>
            <a:endParaRPr lang="en-GB" dirty="0" smtClean="0"/>
          </a:p>
          <a:p>
            <a:endParaRPr lang="en-GB" dirty="0"/>
          </a:p>
          <a:p>
            <a:endParaRPr lang="en-GB" dirty="0" smtClean="0"/>
          </a:p>
          <a:p>
            <a:endParaRPr lang="en-GB" dirty="0"/>
          </a:p>
        </p:txBody>
      </p:sp>
    </p:spTree>
    <p:extLst>
      <p:ext uri="{BB962C8B-B14F-4D97-AF65-F5344CB8AC3E}">
        <p14:creationId xmlns:p14="http://schemas.microsoft.com/office/powerpoint/2010/main" val="42022533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1858" y="703384"/>
            <a:ext cx="10705514" cy="5514535"/>
          </a:xfrm>
        </p:spPr>
        <p:txBody>
          <a:bodyPr/>
          <a:lstStyle/>
          <a:p>
            <a:r>
              <a:rPr lang="en-US" sz="2400" dirty="0" smtClean="0"/>
              <a:t>So, As </a:t>
            </a:r>
            <a:r>
              <a:rPr lang="en-US" sz="2400" dirty="0"/>
              <a:t>the environment of the software is quite flexible, that is why we chose the </a:t>
            </a:r>
            <a:r>
              <a:rPr lang="en-US" sz="2400" b="1" dirty="0" smtClean="0"/>
              <a:t>Scrum</a:t>
            </a:r>
            <a:r>
              <a:rPr lang="en-US" sz="2400" dirty="0" smtClean="0"/>
              <a:t> </a:t>
            </a:r>
            <a:r>
              <a:rPr lang="en-US" sz="2400" dirty="0"/>
              <a:t>process model over the other process models. We think it will make our work much easier if we follow </a:t>
            </a:r>
            <a:r>
              <a:rPr lang="en-US" sz="2400" b="1" dirty="0" smtClean="0"/>
              <a:t>Scrum</a:t>
            </a:r>
            <a:r>
              <a:rPr lang="en-US" sz="2400" dirty="0" smtClean="0"/>
              <a:t> model</a:t>
            </a:r>
            <a:r>
              <a:rPr lang="en-US" sz="2400" dirty="0"/>
              <a:t>.</a:t>
            </a:r>
            <a:r>
              <a:rPr lang="en-US" sz="2000" dirty="0"/>
              <a:t/>
            </a:r>
            <a:br>
              <a:rPr lang="en-US" sz="2000" dirty="0"/>
            </a:br>
            <a:r>
              <a:rPr lang="en-US" sz="2000" dirty="0" smtClean="0"/>
              <a:t/>
            </a:r>
            <a:br>
              <a:rPr lang="en-US" sz="2000" dirty="0" smtClean="0"/>
            </a:br>
            <a:endParaRPr lang="en-US" sz="2000" dirty="0"/>
          </a:p>
        </p:txBody>
      </p:sp>
      <p:sp>
        <p:nvSpPr>
          <p:cNvPr id="3" name="Rectangle 2"/>
          <p:cNvSpPr/>
          <p:nvPr/>
        </p:nvSpPr>
        <p:spPr>
          <a:xfrm>
            <a:off x="801858" y="703383"/>
            <a:ext cx="10705514" cy="2646878"/>
          </a:xfrm>
          <a:prstGeom prst="rect">
            <a:avLst/>
          </a:prstGeom>
        </p:spPr>
        <p:txBody>
          <a:bodyPr wrap="square">
            <a:spAutoFit/>
          </a:bodyPr>
          <a:lstStyle/>
          <a:p>
            <a:pPr marL="342900" indent="-342900">
              <a:buFont typeface="Wingdings" panose="05000000000000000000" pitchFamily="2" charset="2"/>
              <a:buChar char="q"/>
            </a:pPr>
            <a:r>
              <a:rPr lang="en-GB" sz="2800" dirty="0" smtClean="0">
                <a:solidFill>
                  <a:schemeClr val="accent4">
                    <a:lumMod val="75000"/>
                  </a:schemeClr>
                </a:solidFill>
              </a:rPr>
              <a:t>Why not  </a:t>
            </a:r>
            <a:r>
              <a:rPr lang="en-GB" sz="2800" dirty="0">
                <a:solidFill>
                  <a:schemeClr val="accent4">
                    <a:lumMod val="75000"/>
                  </a:schemeClr>
                </a:solidFill>
              </a:rPr>
              <a:t>V-model</a:t>
            </a:r>
            <a:r>
              <a:rPr lang="en-GB" sz="2800" dirty="0" smtClean="0">
                <a:solidFill>
                  <a:schemeClr val="accent4">
                    <a:lumMod val="75000"/>
                  </a:schemeClr>
                </a:solidFill>
              </a:rPr>
              <a:t>:</a:t>
            </a:r>
          </a:p>
          <a:p>
            <a:endParaRPr lang="en-GB" dirty="0"/>
          </a:p>
          <a:p>
            <a:r>
              <a:rPr lang="en-GB" sz="2400" dirty="0"/>
              <a:t>Very rigid and least flexible.</a:t>
            </a:r>
          </a:p>
          <a:p>
            <a:r>
              <a:rPr lang="en-GB" sz="2400" dirty="0"/>
              <a:t>Software is developed during the implementation phase, so no early prototypes of the software are produced.</a:t>
            </a:r>
          </a:p>
          <a:p>
            <a:r>
              <a:rPr lang="en-GB" sz="2400" dirty="0"/>
              <a:t>If any changes happen in midway, then the test documents along with requirement documents has to be updated.</a:t>
            </a:r>
            <a:endParaRPr lang="en-US" sz="2400" dirty="0"/>
          </a:p>
        </p:txBody>
      </p:sp>
    </p:spTree>
    <p:extLst>
      <p:ext uri="{BB962C8B-B14F-4D97-AF65-F5344CB8AC3E}">
        <p14:creationId xmlns:p14="http://schemas.microsoft.com/office/powerpoint/2010/main" val="2834917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182" y="703384"/>
            <a:ext cx="10846190" cy="5514535"/>
          </a:xfrm>
        </p:spPr>
        <p:txBody>
          <a:bodyPr/>
          <a:lstStyle/>
          <a:p>
            <a:r>
              <a:rPr lang="en-US" sz="2000" dirty="0" smtClean="0"/>
              <a:t/>
            </a:r>
            <a:br>
              <a:rPr lang="en-US" sz="2000" dirty="0" smtClean="0"/>
            </a:br>
            <a:endParaRPr lang="en-US" sz="2000" dirty="0"/>
          </a:p>
        </p:txBody>
      </p:sp>
      <p:sp>
        <p:nvSpPr>
          <p:cNvPr id="3" name="Rectangle 2"/>
          <p:cNvSpPr/>
          <p:nvPr/>
        </p:nvSpPr>
        <p:spPr>
          <a:xfrm>
            <a:off x="844062" y="703383"/>
            <a:ext cx="10508566" cy="4216539"/>
          </a:xfrm>
          <a:prstGeom prst="rect">
            <a:avLst/>
          </a:prstGeom>
        </p:spPr>
        <p:txBody>
          <a:bodyPr wrap="square">
            <a:spAutoFit/>
          </a:bodyPr>
          <a:lstStyle/>
          <a:p>
            <a:r>
              <a:rPr lang="en-GB" sz="2800" b="1" dirty="0" smtClean="0">
                <a:solidFill>
                  <a:schemeClr val="accent4">
                    <a:lumMod val="75000"/>
                  </a:schemeClr>
                </a:solidFill>
              </a:rPr>
              <a:t>Project </a:t>
            </a:r>
            <a:r>
              <a:rPr lang="en-GB" sz="2800" b="1" dirty="0">
                <a:solidFill>
                  <a:schemeClr val="accent4">
                    <a:lumMod val="75000"/>
                  </a:schemeClr>
                </a:solidFill>
              </a:rPr>
              <a:t>Roll Identification and </a:t>
            </a:r>
            <a:r>
              <a:rPr lang="en-GB" sz="2800" b="1" dirty="0" smtClean="0">
                <a:solidFill>
                  <a:schemeClr val="accent4">
                    <a:lumMod val="75000"/>
                  </a:schemeClr>
                </a:solidFill>
              </a:rPr>
              <a:t>Responsibilities :</a:t>
            </a:r>
            <a:endParaRPr lang="en-GB" sz="2800" b="1" dirty="0">
              <a:solidFill>
                <a:schemeClr val="accent4">
                  <a:lumMod val="75000"/>
                </a:schemeClr>
              </a:solidFill>
            </a:endParaRPr>
          </a:p>
          <a:p>
            <a:r>
              <a:rPr lang="en-GB" sz="2400" dirty="0"/>
              <a:t>We are using Scrum Method to develop our software. So, there will be some roles in this project. They are:      </a:t>
            </a:r>
          </a:p>
          <a:p>
            <a:endParaRPr lang="en-GB" dirty="0"/>
          </a:p>
          <a:p>
            <a:pPr marL="285750" indent="-285750">
              <a:buFont typeface="Arial" panose="020B0604020202020204" pitchFamily="34" charset="0"/>
              <a:buChar char="•"/>
            </a:pPr>
            <a:r>
              <a:rPr lang="en-GB" sz="2400" dirty="0" smtClean="0"/>
              <a:t>Scrum </a:t>
            </a:r>
            <a:r>
              <a:rPr lang="en-GB" sz="2400" dirty="0"/>
              <a:t>Master</a:t>
            </a:r>
          </a:p>
          <a:p>
            <a:pPr marL="285750" indent="-285750">
              <a:buFont typeface="Arial" panose="020B0604020202020204" pitchFamily="34" charset="0"/>
              <a:buChar char="•"/>
            </a:pPr>
            <a:r>
              <a:rPr lang="en-GB" sz="2400" dirty="0" smtClean="0"/>
              <a:t>Product Owner</a:t>
            </a:r>
          </a:p>
          <a:p>
            <a:pPr marL="285750" lvl="0" indent="-285750">
              <a:buFont typeface="Arial" panose="020B0604020202020204" pitchFamily="34" charset="0"/>
              <a:buChar char="•"/>
            </a:pPr>
            <a:r>
              <a:rPr lang="en-US" sz="2400" dirty="0"/>
              <a:t>Scrum Team</a:t>
            </a:r>
          </a:p>
          <a:p>
            <a:pPr marL="285750" lvl="0" indent="-285750">
              <a:buFont typeface="Arial" panose="020B0604020202020204" pitchFamily="34" charset="0"/>
              <a:buChar char="•"/>
            </a:pPr>
            <a:r>
              <a:rPr lang="en-US" sz="2400" dirty="0"/>
              <a:t>Customer</a:t>
            </a:r>
          </a:p>
          <a:p>
            <a:pPr marL="285750" lvl="0" indent="-285750">
              <a:buFont typeface="Arial" panose="020B0604020202020204" pitchFamily="34" charset="0"/>
              <a:buChar char="•"/>
            </a:pPr>
            <a:r>
              <a:rPr lang="en-US" sz="2400" dirty="0" smtClean="0"/>
              <a:t>Management</a:t>
            </a:r>
          </a:p>
          <a:p>
            <a:pPr marL="285750" lvl="0" indent="-285750">
              <a:buFont typeface="Arial" panose="020B0604020202020204" pitchFamily="34" charset="0"/>
              <a:buChar char="•"/>
            </a:pPr>
            <a:endParaRPr lang="en-GB" dirty="0"/>
          </a:p>
          <a:p>
            <a:pPr marL="285750" lvl="0" indent="-285750">
              <a:buFont typeface="Arial" panose="020B0604020202020204" pitchFamily="34" charset="0"/>
              <a:buChar char="•"/>
            </a:pPr>
            <a:endParaRPr lang="en-US" dirty="0"/>
          </a:p>
          <a:p>
            <a:endParaRPr lang="en-GB" dirty="0"/>
          </a:p>
        </p:txBody>
      </p:sp>
    </p:spTree>
    <p:extLst>
      <p:ext uri="{BB962C8B-B14F-4D97-AF65-F5344CB8AC3E}">
        <p14:creationId xmlns:p14="http://schemas.microsoft.com/office/powerpoint/2010/main" val="26066740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182" y="703384"/>
            <a:ext cx="10846190" cy="5514535"/>
          </a:xfrm>
        </p:spPr>
        <p:txBody>
          <a:bodyPr/>
          <a:lstStyle/>
          <a:p>
            <a:r>
              <a:rPr lang="en-US" sz="2000" dirty="0" smtClean="0"/>
              <a:t/>
            </a:r>
            <a:br>
              <a:rPr lang="en-US" sz="2000" dirty="0" smtClean="0"/>
            </a:br>
            <a:endParaRPr lang="en-US" sz="2000" dirty="0"/>
          </a:p>
        </p:txBody>
      </p:sp>
      <p:sp>
        <p:nvSpPr>
          <p:cNvPr id="3" name="Rectangle 2"/>
          <p:cNvSpPr/>
          <p:nvPr/>
        </p:nvSpPr>
        <p:spPr>
          <a:xfrm>
            <a:off x="829993" y="703384"/>
            <a:ext cx="10564837" cy="5970865"/>
          </a:xfrm>
          <a:prstGeom prst="rect">
            <a:avLst/>
          </a:prstGeom>
        </p:spPr>
        <p:txBody>
          <a:bodyPr wrap="square">
            <a:spAutoFit/>
          </a:bodyPr>
          <a:lstStyle/>
          <a:p>
            <a:endParaRPr lang="en-GB" dirty="0"/>
          </a:p>
          <a:p>
            <a:r>
              <a:rPr lang="en-GB" sz="2800" b="1" dirty="0">
                <a:solidFill>
                  <a:schemeClr val="accent4">
                    <a:lumMod val="75000"/>
                  </a:schemeClr>
                </a:solidFill>
              </a:rPr>
              <a:t>Responsibilities of the roles:</a:t>
            </a:r>
          </a:p>
          <a:p>
            <a:r>
              <a:rPr lang="en-GB" dirty="0"/>
              <a:t> </a:t>
            </a:r>
            <a:endParaRPr lang="en-GB" sz="2400" dirty="0"/>
          </a:p>
          <a:p>
            <a:r>
              <a:rPr lang="en-GB" sz="2400" b="1" dirty="0"/>
              <a:t>Scrum Master:</a:t>
            </a:r>
          </a:p>
          <a:p>
            <a:r>
              <a:rPr lang="en-GB" dirty="0"/>
              <a:t> </a:t>
            </a:r>
            <a:r>
              <a:rPr lang="en-GB" sz="2400" dirty="0"/>
              <a:t>To develop Canteen Automation software system scrum master is responsible for ensuring that the project is carried through according to the practices, values, and rules of Scrum and that it progresses as planned.</a:t>
            </a:r>
          </a:p>
          <a:p>
            <a:endParaRPr lang="en-GB" dirty="0"/>
          </a:p>
          <a:p>
            <a:r>
              <a:rPr lang="en-GB" sz="2400" b="1" dirty="0"/>
              <a:t>Product Owner:</a:t>
            </a:r>
          </a:p>
          <a:p>
            <a:r>
              <a:rPr lang="en-GB" sz="2400" dirty="0"/>
              <a:t>Product owner is officially response for the project, managing, controlling and making the product backlog list. He makes the final decision of the task related to product backlog</a:t>
            </a:r>
            <a:r>
              <a:rPr lang="en-GB" sz="2400" dirty="0" smtClean="0"/>
              <a:t>.</a:t>
            </a:r>
          </a:p>
          <a:p>
            <a:endParaRPr lang="en-GB" dirty="0"/>
          </a:p>
          <a:p>
            <a:endParaRPr lang="en-GB" dirty="0" smtClean="0"/>
          </a:p>
          <a:p>
            <a:endParaRPr lang="en-GB" dirty="0"/>
          </a:p>
          <a:p>
            <a:endParaRPr lang="en-GB" dirty="0" smtClean="0"/>
          </a:p>
          <a:p>
            <a:endParaRPr lang="en-GB" dirty="0"/>
          </a:p>
          <a:p>
            <a:endParaRPr lang="en-GB" dirty="0"/>
          </a:p>
        </p:txBody>
      </p:sp>
    </p:spTree>
    <p:extLst>
      <p:ext uri="{BB962C8B-B14F-4D97-AF65-F5344CB8AC3E}">
        <p14:creationId xmlns:p14="http://schemas.microsoft.com/office/powerpoint/2010/main" val="3068612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182" y="703384"/>
            <a:ext cx="10846190" cy="5514535"/>
          </a:xfrm>
        </p:spPr>
        <p:txBody>
          <a:bodyPr/>
          <a:lstStyle/>
          <a:p>
            <a:pPr algn="ctr"/>
            <a:r>
              <a:rPr lang="en-GB" sz="2000" b="1" dirty="0" smtClean="0"/>
              <a:t>Our project is about Canteen Automation system.</a:t>
            </a:r>
            <a:r>
              <a:rPr lang="en-GB" b="1" dirty="0" smtClean="0"/>
              <a:t/>
            </a:r>
            <a:br>
              <a:rPr lang="en-GB" b="1" dirty="0" smtClean="0"/>
            </a:br>
            <a:r>
              <a:rPr lang="en-GB" b="1" dirty="0" smtClean="0"/>
              <a:t/>
            </a:r>
            <a:br>
              <a:rPr lang="en-GB" b="1"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endParaRPr lang="en-US" dirty="0"/>
          </a:p>
        </p:txBody>
      </p:sp>
      <p:pic>
        <p:nvPicPr>
          <p:cNvPr id="3" name="Picture 2"/>
          <p:cNvPicPr>
            <a:picLocks noChangeAspect="1"/>
          </p:cNvPicPr>
          <p:nvPr/>
        </p:nvPicPr>
        <p:blipFill>
          <a:blip r:embed="rId2"/>
          <a:stretch>
            <a:fillRect/>
          </a:stretch>
        </p:blipFill>
        <p:spPr>
          <a:xfrm>
            <a:off x="1566198" y="2009104"/>
            <a:ext cx="9631685" cy="2073103"/>
          </a:xfrm>
          <a:prstGeom prst="rect">
            <a:avLst/>
          </a:prstGeom>
        </p:spPr>
      </p:pic>
    </p:spTree>
    <p:extLst>
      <p:ext uri="{BB962C8B-B14F-4D97-AF65-F5344CB8AC3E}">
        <p14:creationId xmlns:p14="http://schemas.microsoft.com/office/powerpoint/2010/main" val="34059227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182" y="703384"/>
            <a:ext cx="10846190" cy="5514535"/>
          </a:xfrm>
        </p:spPr>
        <p:txBody>
          <a:bodyPr/>
          <a:lstStyle/>
          <a:p>
            <a:r>
              <a:rPr lang="en-US" sz="2000" dirty="0" smtClean="0"/>
              <a:t/>
            </a:r>
            <a:br>
              <a:rPr lang="en-US" sz="2000" dirty="0" smtClean="0"/>
            </a:br>
            <a:endParaRPr lang="en-US" sz="2000" dirty="0"/>
          </a:p>
        </p:txBody>
      </p:sp>
      <p:sp>
        <p:nvSpPr>
          <p:cNvPr id="3" name="Rectangle 2"/>
          <p:cNvSpPr/>
          <p:nvPr/>
        </p:nvSpPr>
        <p:spPr>
          <a:xfrm>
            <a:off x="829994" y="703385"/>
            <a:ext cx="10494498" cy="3970318"/>
          </a:xfrm>
          <a:prstGeom prst="rect">
            <a:avLst/>
          </a:prstGeom>
        </p:spPr>
        <p:txBody>
          <a:bodyPr wrap="square">
            <a:spAutoFit/>
          </a:bodyPr>
          <a:lstStyle/>
          <a:p>
            <a:r>
              <a:rPr lang="en-GB" sz="2400" b="1" dirty="0"/>
              <a:t>Scrum Team:</a:t>
            </a:r>
          </a:p>
          <a:p>
            <a:r>
              <a:rPr lang="en-GB" sz="2400" dirty="0"/>
              <a:t> Scrum Team is the project team that has the authority to decide on the necessary actions and to organize itself in order to achieve the goals of each sprint. They are involved in effort estimation, creating the sprint backlog, reviewing the product backlog and suggesting impediments that need to be removed from the project.</a:t>
            </a:r>
          </a:p>
          <a:p>
            <a:endParaRPr lang="en-GB" dirty="0"/>
          </a:p>
          <a:p>
            <a:endParaRPr lang="en-GB" dirty="0"/>
          </a:p>
          <a:p>
            <a:endParaRPr lang="en-GB" sz="2400" dirty="0"/>
          </a:p>
          <a:p>
            <a:r>
              <a:rPr lang="en-GB" sz="2400" b="1" dirty="0"/>
              <a:t>Customer: </a:t>
            </a:r>
          </a:p>
          <a:p>
            <a:r>
              <a:rPr lang="en-GB" sz="2400" dirty="0"/>
              <a:t>Our online customers or users will participate in the tasks related to product Backlog items for the system being developed or enhanced. </a:t>
            </a:r>
          </a:p>
        </p:txBody>
      </p:sp>
    </p:spTree>
    <p:extLst>
      <p:ext uri="{BB962C8B-B14F-4D97-AF65-F5344CB8AC3E}">
        <p14:creationId xmlns:p14="http://schemas.microsoft.com/office/powerpoint/2010/main" val="41800081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182" y="703384"/>
            <a:ext cx="10846190" cy="5514535"/>
          </a:xfrm>
        </p:spPr>
        <p:txBody>
          <a:bodyPr/>
          <a:lstStyle/>
          <a:p>
            <a:r>
              <a:rPr lang="en-US" sz="2000" dirty="0" smtClean="0"/>
              <a:t/>
            </a:r>
            <a:br>
              <a:rPr lang="en-US" sz="2000" dirty="0" smtClean="0"/>
            </a:br>
            <a:endParaRPr lang="en-US" sz="2000" dirty="0"/>
          </a:p>
        </p:txBody>
      </p:sp>
      <p:sp>
        <p:nvSpPr>
          <p:cNvPr id="3" name="Rectangle 2"/>
          <p:cNvSpPr/>
          <p:nvPr/>
        </p:nvSpPr>
        <p:spPr>
          <a:xfrm>
            <a:off x="787791" y="703384"/>
            <a:ext cx="10508566" cy="1569660"/>
          </a:xfrm>
          <a:prstGeom prst="rect">
            <a:avLst/>
          </a:prstGeom>
        </p:spPr>
        <p:txBody>
          <a:bodyPr wrap="square">
            <a:spAutoFit/>
          </a:bodyPr>
          <a:lstStyle/>
          <a:p>
            <a:r>
              <a:rPr lang="en-GB" sz="2400" b="1" dirty="0"/>
              <a:t>Management: </a:t>
            </a:r>
          </a:p>
          <a:p>
            <a:r>
              <a:rPr lang="en-GB" sz="2400" dirty="0"/>
              <a:t>Management is in charge of final decision making, along with the agreements, standards, and conventions to be followed in the project. Our Management also participates in the setting of goals and requirements.</a:t>
            </a:r>
          </a:p>
        </p:txBody>
      </p:sp>
    </p:spTree>
    <p:extLst>
      <p:ext uri="{BB962C8B-B14F-4D97-AF65-F5344CB8AC3E}">
        <p14:creationId xmlns:p14="http://schemas.microsoft.com/office/powerpoint/2010/main" val="4485104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515155" y="502276"/>
            <a:ext cx="11178861" cy="5859887"/>
          </a:xfrm>
        </p:spPr>
      </p:pic>
    </p:spTree>
    <p:extLst>
      <p:ext uri="{BB962C8B-B14F-4D97-AF65-F5344CB8AC3E}">
        <p14:creationId xmlns:p14="http://schemas.microsoft.com/office/powerpoint/2010/main" val="10913548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idx="1"/>
          </p:nvPr>
        </p:nvPicPr>
        <p:blipFill>
          <a:blip r:embed="rId2">
            <a:extLst>
              <a:ext uri="{28A0092B-C50C-407E-A947-70E740481C1C}">
                <a14:useLocalDpi xmlns:a14="http://schemas.microsoft.com/office/drawing/2010/main" val="0"/>
              </a:ext>
            </a:extLst>
          </a:blip>
          <a:srcRect t="10702" b="10702"/>
          <a:stretch>
            <a:fillRect/>
          </a:stretch>
        </p:blipFill>
        <p:spPr>
          <a:xfrm>
            <a:off x="476518" y="476518"/>
            <a:ext cx="11217499" cy="5898523"/>
          </a:xfrm>
        </p:spPr>
      </p:pic>
    </p:spTree>
    <p:extLst>
      <p:ext uri="{BB962C8B-B14F-4D97-AF65-F5344CB8AC3E}">
        <p14:creationId xmlns:p14="http://schemas.microsoft.com/office/powerpoint/2010/main" val="626196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182" y="703384"/>
            <a:ext cx="10846190" cy="5514535"/>
          </a:xfrm>
        </p:spPr>
        <p:txBody>
          <a:bodyPr/>
          <a:lstStyle/>
          <a:p>
            <a:r>
              <a:rPr lang="en-US" b="1" dirty="0" smtClean="0">
                <a:solidFill>
                  <a:schemeClr val="accent4">
                    <a:lumMod val="75000"/>
                  </a:schemeClr>
                </a:solidFill>
              </a:rPr>
              <a:t>Other’s Canteen Disadvantage :</a:t>
            </a:r>
            <a:br>
              <a:rPr lang="en-US" b="1" dirty="0" smtClean="0">
                <a:solidFill>
                  <a:schemeClr val="accent4">
                    <a:lumMod val="75000"/>
                  </a:schemeClr>
                </a:solidFill>
              </a:rPr>
            </a:br>
            <a:r>
              <a:rPr lang="en-US" sz="2400" dirty="0"/>
              <a:t/>
            </a:r>
            <a:br>
              <a:rPr lang="en-US" sz="2400" dirty="0"/>
            </a:br>
            <a:r>
              <a:rPr lang="en-US" sz="2400" b="1" dirty="0"/>
              <a:t>L</a:t>
            </a:r>
            <a:r>
              <a:rPr lang="en-US" sz="2400" b="1" dirty="0" smtClean="0"/>
              <a:t>ong </a:t>
            </a:r>
            <a:r>
              <a:rPr lang="en-US" sz="2400" b="1" dirty="0"/>
              <a:t>Q</a:t>
            </a:r>
            <a:r>
              <a:rPr lang="en-US" sz="2400" b="1" dirty="0" smtClean="0"/>
              <a:t>ueues </a:t>
            </a:r>
            <a:r>
              <a:rPr lang="en-US" sz="2400" b="1" dirty="0"/>
              <a:t>B</a:t>
            </a:r>
            <a:r>
              <a:rPr lang="en-US" sz="2400" b="1" dirty="0" smtClean="0"/>
              <a:t>efore </a:t>
            </a:r>
            <a:r>
              <a:rPr lang="en-US" sz="2400" b="1" dirty="0"/>
              <a:t>P</a:t>
            </a:r>
            <a:r>
              <a:rPr lang="en-US" sz="2400" b="1" dirty="0" smtClean="0"/>
              <a:t>lacing </a:t>
            </a:r>
            <a:r>
              <a:rPr lang="en-US" sz="2400" b="1" dirty="0"/>
              <a:t>T</a:t>
            </a:r>
            <a:r>
              <a:rPr lang="en-US" sz="2400" b="1" dirty="0" smtClean="0"/>
              <a:t>he </a:t>
            </a:r>
            <a:r>
              <a:rPr lang="en-US" sz="2400" b="1" dirty="0"/>
              <a:t>O</a:t>
            </a:r>
            <a:r>
              <a:rPr lang="en-US" sz="2400" b="1" dirty="0" smtClean="0"/>
              <a:t>rder </a:t>
            </a:r>
            <a:r>
              <a:rPr lang="en-US" sz="2000" dirty="0" smtClean="0"/>
              <a:t>:</a:t>
            </a:r>
            <a:r>
              <a:rPr lang="en-US" sz="2000" dirty="0"/>
              <a:t>The experience of ordering in most fast food canteens is not pleasant for customers. Customers have to make long queues before placing the order and when the order is placed they have to wait near the counter until the order is prepared. </a:t>
            </a:r>
            <a:r>
              <a:rPr lang="en-US" sz="2000" dirty="0" smtClean="0"/>
              <a:t/>
            </a:r>
            <a:br>
              <a:rPr lang="en-US" sz="2000" dirty="0" smtClean="0"/>
            </a:br>
            <a:r>
              <a:rPr lang="en-US" sz="2000" dirty="0"/>
              <a:t/>
            </a:r>
            <a:br>
              <a:rPr lang="en-US" sz="2000" dirty="0"/>
            </a:br>
            <a:r>
              <a:rPr lang="en-US" sz="2400" b="1" dirty="0" smtClean="0"/>
              <a:t>Communication</a:t>
            </a:r>
            <a:r>
              <a:rPr lang="en-US" sz="2400" b="1" dirty="0"/>
              <a:t>:</a:t>
            </a:r>
            <a:r>
              <a:rPr lang="en-US" sz="2000" dirty="0"/>
              <a:t/>
            </a:r>
            <a:br>
              <a:rPr lang="en-US" sz="2000" dirty="0"/>
            </a:br>
            <a:r>
              <a:rPr lang="en-US" sz="2000" dirty="0"/>
              <a:t>The verbal communication between two parties for placing an order and the information about bill should also result in error means error also occurs in understanding what the person wants to say and especially in busy hours in canteens. When the place is very crowded and noisy, miscommunications are common</a:t>
            </a:r>
            <a:r>
              <a:rPr lang="en-US" sz="2000" dirty="0" smtClean="0"/>
              <a:t>.</a:t>
            </a:r>
            <a:br>
              <a:rPr lang="en-US" sz="2000" dirty="0" smtClean="0"/>
            </a:br>
            <a:r>
              <a:rPr lang="en-US" sz="2000" dirty="0" smtClean="0"/>
              <a:t/>
            </a:r>
            <a:br>
              <a:rPr lang="en-US" sz="2000" dirty="0" smtClean="0"/>
            </a:br>
            <a:r>
              <a:rPr lang="en-US" sz="2000" dirty="0" smtClean="0"/>
              <a:t/>
            </a:r>
            <a:br>
              <a:rPr lang="en-US" sz="2000" dirty="0" smtClean="0"/>
            </a:br>
            <a:endParaRPr lang="en-US" sz="2000" dirty="0"/>
          </a:p>
        </p:txBody>
      </p:sp>
    </p:spTree>
    <p:extLst>
      <p:ext uri="{BB962C8B-B14F-4D97-AF65-F5344CB8AC3E}">
        <p14:creationId xmlns:p14="http://schemas.microsoft.com/office/powerpoint/2010/main" val="27274454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182" y="703384"/>
            <a:ext cx="10846190" cy="5514535"/>
          </a:xfrm>
        </p:spPr>
        <p:txBody>
          <a:bodyPr/>
          <a:lstStyle/>
          <a:p>
            <a:r>
              <a:rPr lang="en-US" sz="2000" dirty="0" smtClean="0"/>
              <a:t/>
            </a:r>
            <a:br>
              <a:rPr lang="en-US" sz="2000" dirty="0" smtClean="0"/>
            </a:br>
            <a:endParaRPr lang="en-US" sz="2000" dirty="0"/>
          </a:p>
        </p:txBody>
      </p:sp>
      <p:sp>
        <p:nvSpPr>
          <p:cNvPr id="3" name="Rectangle 2"/>
          <p:cNvSpPr/>
          <p:nvPr/>
        </p:nvSpPr>
        <p:spPr>
          <a:xfrm>
            <a:off x="811369" y="703383"/>
            <a:ext cx="10696003" cy="8032968"/>
          </a:xfrm>
          <a:prstGeom prst="rect">
            <a:avLst/>
          </a:prstGeom>
        </p:spPr>
        <p:txBody>
          <a:bodyPr wrap="square">
            <a:spAutoFit/>
          </a:bodyPr>
          <a:lstStyle/>
          <a:p>
            <a:endParaRPr lang="en-GB" sz="2400" b="1" dirty="0" smtClean="0"/>
          </a:p>
          <a:p>
            <a:endParaRPr lang="en-GB" sz="2400" b="1" dirty="0"/>
          </a:p>
          <a:p>
            <a:r>
              <a:rPr lang="en-GB" sz="2400" b="1" dirty="0" smtClean="0"/>
              <a:t>Food </a:t>
            </a:r>
            <a:r>
              <a:rPr lang="en-GB" sz="2400" b="1" dirty="0"/>
              <a:t>customization:</a:t>
            </a:r>
            <a:r>
              <a:rPr lang="en-GB" dirty="0"/>
              <a:t/>
            </a:r>
            <a:br>
              <a:rPr lang="en-GB" dirty="0"/>
            </a:br>
            <a:r>
              <a:rPr lang="en-GB" dirty="0"/>
              <a:t>Food customization allows some flexibility for customers who have a special request (less ice for soda, no pickles etc.) and is especially necessary for customers who are allergic to some ingredients. Currently, the cashier has to memorize these requests since the existing system does not support any means of recording such request. The result is that the requests are forgotten or miscommunication to the </a:t>
            </a:r>
            <a:r>
              <a:rPr lang="en-GB" dirty="0" smtClean="0"/>
              <a:t>cook.</a:t>
            </a:r>
          </a:p>
          <a:p>
            <a:endParaRPr lang="en-GB" dirty="0"/>
          </a:p>
          <a:p>
            <a:endParaRPr lang="en-GB" sz="2400" b="1" dirty="0" smtClean="0"/>
          </a:p>
          <a:p>
            <a:r>
              <a:rPr lang="en-US" sz="2400" b="1" dirty="0"/>
              <a:t>Menu display:</a:t>
            </a:r>
          </a:p>
          <a:p>
            <a:r>
              <a:rPr lang="en-US" dirty="0"/>
              <a:t>Today's competition between food canteens motivates each canteen to launch new items on their menus on a more frequent basis. However, the menu in more canteens usually attached to a wall behind the counter and the customer are not aware of that new item because the menu is not up-to-date. Furthermore, not all item on the menu list has a graphical illustration to help customers to take Decision easily what they want</a:t>
            </a:r>
          </a:p>
          <a:p>
            <a:r>
              <a:rPr lang="en-US" dirty="0"/>
              <a:t> </a:t>
            </a:r>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p:txBody>
      </p:sp>
    </p:spTree>
    <p:extLst>
      <p:ext uri="{BB962C8B-B14F-4D97-AF65-F5344CB8AC3E}">
        <p14:creationId xmlns:p14="http://schemas.microsoft.com/office/powerpoint/2010/main" val="8121179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248" y="703384"/>
            <a:ext cx="10683124" cy="5514535"/>
          </a:xfrm>
        </p:spPr>
        <p:txBody>
          <a:bodyPr/>
          <a:lstStyle/>
          <a:p>
            <a:pPr lvl="1"/>
            <a:r>
              <a:rPr lang="en-US" sz="2400" b="1" dirty="0">
                <a:solidFill>
                  <a:schemeClr val="accent4">
                    <a:lumMod val="75000"/>
                  </a:schemeClr>
                </a:solidFill>
              </a:rPr>
              <a:t>Solution to the </a:t>
            </a:r>
            <a:r>
              <a:rPr lang="en-US" sz="2400" b="1" dirty="0" smtClean="0">
                <a:solidFill>
                  <a:schemeClr val="accent4">
                    <a:lumMod val="75000"/>
                  </a:schemeClr>
                </a:solidFill>
              </a:rPr>
              <a:t>Problem :</a:t>
            </a:r>
            <a:r>
              <a:rPr lang="en-US" sz="2400" dirty="0"/>
              <a:t/>
            </a:r>
            <a:br>
              <a:rPr lang="en-US" sz="2400" dirty="0"/>
            </a:br>
            <a:r>
              <a:rPr lang="en-US" sz="2400" dirty="0"/>
              <a:t> </a:t>
            </a:r>
            <a:r>
              <a:rPr lang="en-US" sz="1600" dirty="0">
                <a:latin typeface="+mj-lt"/>
              </a:rPr>
              <a:t/>
            </a:r>
            <a:br>
              <a:rPr lang="en-US" sz="1600" dirty="0">
                <a:latin typeface="+mj-lt"/>
              </a:rPr>
            </a:br>
            <a:r>
              <a:rPr lang="en-US" dirty="0">
                <a:latin typeface="+mj-lt"/>
              </a:rPr>
              <a:t>Nowadays people are busy with their professional life. So, they don’t want to spend more time in canteen and waiting for the waiter to take their order. Many people visit the canteen at the lunch time. Sometimes they have limited time to take lunch. Here, this software helps them to save time and order meal quickly. They don’t need to call the waiter again and again. With the software customer can be informed about the ordered food that whether it is cooked or not or how much progress is done already. This software will be very helpful for our customer and we will reach our business goal</a:t>
            </a:r>
            <a:r>
              <a:rPr lang="en-US" dirty="0" smtClean="0">
                <a:latin typeface="+mj-lt"/>
              </a:rPr>
              <a:t>.</a:t>
            </a: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sz="1600" dirty="0"/>
              <a:t/>
            </a:r>
            <a:br>
              <a:rPr lang="en-US" sz="1600" dirty="0"/>
            </a:br>
            <a:r>
              <a:rPr lang="en-US" sz="3200" dirty="0" smtClean="0"/>
              <a:t/>
            </a:r>
            <a:br>
              <a:rPr lang="en-US" sz="3200" dirty="0" smtClean="0"/>
            </a:br>
            <a:endParaRPr lang="en-US" sz="3200" dirty="0"/>
          </a:p>
        </p:txBody>
      </p:sp>
      <p:sp>
        <p:nvSpPr>
          <p:cNvPr id="3" name="Rectangle 2"/>
          <p:cNvSpPr/>
          <p:nvPr/>
        </p:nvSpPr>
        <p:spPr>
          <a:xfrm>
            <a:off x="824248" y="703384"/>
            <a:ext cx="10683124" cy="3970318"/>
          </a:xfrm>
          <a:prstGeom prst="rect">
            <a:avLst/>
          </a:prstGeom>
        </p:spPr>
        <p:txBody>
          <a:bodyPr wrap="square">
            <a:spAutoFit/>
          </a:bodyPr>
          <a:lstStyle/>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a:p>
        </p:txBody>
      </p:sp>
    </p:spTree>
    <p:extLst>
      <p:ext uri="{BB962C8B-B14F-4D97-AF65-F5344CB8AC3E}">
        <p14:creationId xmlns:p14="http://schemas.microsoft.com/office/powerpoint/2010/main" val="11806787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182" y="703384"/>
            <a:ext cx="10846190" cy="5514535"/>
          </a:xfrm>
        </p:spPr>
        <p:txBody>
          <a:bodyPr/>
          <a:lstStyle/>
          <a:p>
            <a:r>
              <a:rPr lang="en-US" sz="2000" dirty="0" smtClean="0"/>
              <a:t/>
            </a:r>
            <a:br>
              <a:rPr lang="en-US" sz="2000" dirty="0" smtClean="0"/>
            </a:br>
            <a:endParaRPr lang="en-US" sz="2000" dirty="0"/>
          </a:p>
        </p:txBody>
      </p:sp>
      <p:sp>
        <p:nvSpPr>
          <p:cNvPr id="3" name="Rectangle 2"/>
          <p:cNvSpPr/>
          <p:nvPr/>
        </p:nvSpPr>
        <p:spPr>
          <a:xfrm>
            <a:off x="942534" y="703384"/>
            <a:ext cx="10468147" cy="4616648"/>
          </a:xfrm>
          <a:prstGeom prst="rect">
            <a:avLst/>
          </a:prstGeom>
        </p:spPr>
        <p:txBody>
          <a:bodyPr wrap="square">
            <a:spAutoFit/>
          </a:bodyPr>
          <a:lstStyle/>
          <a:p>
            <a:endParaRPr lang="en-US" sz="2400" b="1" dirty="0"/>
          </a:p>
          <a:p>
            <a:endParaRPr lang="en-US" sz="2400" b="1" dirty="0" smtClean="0"/>
          </a:p>
          <a:p>
            <a:r>
              <a:rPr lang="en-US" sz="2400" b="1" dirty="0" smtClean="0">
                <a:solidFill>
                  <a:schemeClr val="accent4">
                    <a:lumMod val="75000"/>
                  </a:schemeClr>
                </a:solidFill>
              </a:rPr>
              <a:t>PURPOSE </a:t>
            </a:r>
            <a:r>
              <a:rPr lang="en-US" sz="2400" b="1" dirty="0">
                <a:solidFill>
                  <a:schemeClr val="accent4">
                    <a:lumMod val="75000"/>
                  </a:schemeClr>
                </a:solidFill>
              </a:rPr>
              <a:t>OF PROJECT</a:t>
            </a:r>
            <a:r>
              <a:rPr lang="en-US" sz="2400" b="1" dirty="0" smtClean="0">
                <a:solidFill>
                  <a:schemeClr val="accent4">
                    <a:lumMod val="75000"/>
                  </a:schemeClr>
                </a:solidFill>
              </a:rPr>
              <a:t>:</a:t>
            </a:r>
          </a:p>
          <a:p>
            <a:endParaRPr lang="en-US" sz="2400" dirty="0">
              <a:solidFill>
                <a:schemeClr val="accent4">
                  <a:lumMod val="75000"/>
                </a:schemeClr>
              </a:solidFill>
            </a:endParaRPr>
          </a:p>
          <a:p>
            <a:r>
              <a:rPr lang="en-US" dirty="0"/>
              <a:t>  </a:t>
            </a:r>
            <a:r>
              <a:rPr lang="en-US" dirty="0" smtClean="0"/>
              <a:t>Our </a:t>
            </a:r>
            <a:r>
              <a:rPr lang="en-US" dirty="0"/>
              <a:t>purpose of the system is to develop a simple Canteen automation Software and implement it, which later will </a:t>
            </a:r>
            <a:r>
              <a:rPr lang="en-US" dirty="0" smtClean="0"/>
              <a:t>   be </a:t>
            </a:r>
            <a:r>
              <a:rPr lang="en-US" dirty="0"/>
              <a:t>used for a web-based application. </a:t>
            </a:r>
          </a:p>
          <a:p>
            <a:endParaRPr lang="en-US" dirty="0"/>
          </a:p>
          <a:p>
            <a:r>
              <a:rPr lang="en-US" dirty="0"/>
              <a:t>The proposed </a:t>
            </a:r>
            <a:r>
              <a:rPr lang="en-US" b="1" dirty="0"/>
              <a:t>"Canteen Automation System" </a:t>
            </a:r>
            <a:r>
              <a:rPr lang="en-US" dirty="0"/>
              <a:t>is economically feasible </a:t>
            </a:r>
            <a:r>
              <a:rPr lang="en-US" dirty="0" smtClean="0"/>
              <a:t>because-</a:t>
            </a:r>
            <a:endParaRPr lang="en-US" dirty="0"/>
          </a:p>
          <a:p>
            <a:r>
              <a:rPr lang="en-US" dirty="0"/>
              <a:t> </a:t>
            </a:r>
          </a:p>
          <a:p>
            <a:pPr marL="285750" lvl="0" indent="-285750">
              <a:buFont typeface="Wingdings" panose="05000000000000000000" pitchFamily="2" charset="2"/>
              <a:buChar char="ü"/>
            </a:pPr>
            <a:r>
              <a:rPr lang="en-US" dirty="0"/>
              <a:t>The system requires very fewer time factors as compared to manual system.</a:t>
            </a:r>
          </a:p>
          <a:p>
            <a:pPr marL="285750" lvl="0" indent="-285750">
              <a:buFont typeface="Wingdings" panose="05000000000000000000" pitchFamily="2" charset="2"/>
              <a:buChar char="ü"/>
            </a:pPr>
            <a:r>
              <a:rPr lang="en-US" dirty="0"/>
              <a:t>The system will provide fast and efficient automated environment instead of slow and error prone manual system, thus reducing both time and manpower spent in running the system. </a:t>
            </a:r>
          </a:p>
          <a:p>
            <a:pPr marL="285750" lvl="0" indent="-285750">
              <a:buFont typeface="Wingdings" panose="05000000000000000000" pitchFamily="2" charset="2"/>
              <a:buChar char="ü"/>
            </a:pPr>
            <a:r>
              <a:rPr lang="en-US" dirty="0"/>
              <a:t>The system will have GUI interface and very less user training is required to learn it. </a:t>
            </a:r>
          </a:p>
          <a:p>
            <a:endParaRPr lang="en-US" dirty="0"/>
          </a:p>
          <a:p>
            <a:endParaRPr lang="en-GB" dirty="0"/>
          </a:p>
        </p:txBody>
      </p:sp>
    </p:spTree>
    <p:extLst>
      <p:ext uri="{BB962C8B-B14F-4D97-AF65-F5344CB8AC3E}">
        <p14:creationId xmlns:p14="http://schemas.microsoft.com/office/powerpoint/2010/main" val="20555527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182" y="703384"/>
            <a:ext cx="10846190" cy="5514535"/>
          </a:xfrm>
        </p:spPr>
        <p:txBody>
          <a:bodyPr/>
          <a:lstStyle/>
          <a:p>
            <a:r>
              <a:rPr lang="en-US" sz="2000" dirty="0" smtClean="0"/>
              <a:t/>
            </a:r>
            <a:br>
              <a:rPr lang="en-US" sz="2000" dirty="0" smtClean="0"/>
            </a:br>
            <a:endParaRPr lang="en-US" sz="2000" dirty="0"/>
          </a:p>
        </p:txBody>
      </p:sp>
      <p:sp>
        <p:nvSpPr>
          <p:cNvPr id="3" name="Rectangle 2"/>
          <p:cNvSpPr/>
          <p:nvPr/>
        </p:nvSpPr>
        <p:spPr>
          <a:xfrm>
            <a:off x="801858" y="703384"/>
            <a:ext cx="10705514" cy="3785652"/>
          </a:xfrm>
          <a:prstGeom prst="rect">
            <a:avLst/>
          </a:prstGeom>
        </p:spPr>
        <p:txBody>
          <a:bodyPr wrap="square">
            <a:spAutoFit/>
          </a:bodyPr>
          <a:lstStyle/>
          <a:p>
            <a:r>
              <a:rPr lang="en-US" sz="2400" b="1" dirty="0" smtClean="0">
                <a:solidFill>
                  <a:schemeClr val="accent4">
                    <a:lumMod val="75000"/>
                  </a:schemeClr>
                </a:solidFill>
              </a:rPr>
              <a:t>Objective Of Project:</a:t>
            </a:r>
            <a:endParaRPr lang="en-US" sz="2400" dirty="0">
              <a:solidFill>
                <a:schemeClr val="accent4">
                  <a:lumMod val="75000"/>
                </a:schemeClr>
              </a:solidFill>
            </a:endParaRPr>
          </a:p>
          <a:p>
            <a:r>
              <a:rPr lang="en-US" dirty="0"/>
              <a:t>Our objective is to make a platform independent application to maintain a database of all orders ordered from various sources and all the different services required by each of them. Established canteen automation practices should provide the needed connectivity and accountability between those two units, and when managed properly, enhances the effectiveness of both operations. </a:t>
            </a:r>
          </a:p>
          <a:p>
            <a:r>
              <a:rPr lang="en-US" dirty="0"/>
              <a:t> </a:t>
            </a:r>
          </a:p>
          <a:p>
            <a:r>
              <a:rPr lang="en-US" dirty="0"/>
              <a:t> </a:t>
            </a:r>
          </a:p>
          <a:p>
            <a:pPr marL="285750" lvl="0" indent="-285750">
              <a:buFont typeface="Wingdings" panose="05000000000000000000" pitchFamily="2" charset="2"/>
              <a:buChar char="q"/>
            </a:pPr>
            <a:r>
              <a:rPr lang="en-US" dirty="0"/>
              <a:t>To order food rapidly</a:t>
            </a:r>
          </a:p>
          <a:p>
            <a:pPr marL="285750" lvl="0" indent="-285750">
              <a:buFont typeface="Wingdings" panose="05000000000000000000" pitchFamily="2" charset="2"/>
              <a:buChar char="q"/>
            </a:pPr>
            <a:r>
              <a:rPr lang="en-US" dirty="0"/>
              <a:t>To make it convenient for people who have limited time</a:t>
            </a:r>
          </a:p>
          <a:p>
            <a:pPr marL="285750" lvl="0" indent="-285750">
              <a:buFont typeface="Wingdings" panose="05000000000000000000" pitchFamily="2" charset="2"/>
              <a:buChar char="q"/>
            </a:pPr>
            <a:r>
              <a:rPr lang="en-US" dirty="0"/>
              <a:t>Cost reduction</a:t>
            </a:r>
          </a:p>
          <a:p>
            <a:pPr marL="285750" lvl="0" indent="-285750">
              <a:buFont typeface="Wingdings" panose="05000000000000000000" pitchFamily="2" charset="2"/>
              <a:buChar char="q"/>
            </a:pPr>
            <a:r>
              <a:rPr lang="en-US" dirty="0"/>
              <a:t>Reduced paper work</a:t>
            </a:r>
          </a:p>
          <a:p>
            <a:pPr marL="285750" lvl="0" indent="-285750">
              <a:buFont typeface="Wingdings" panose="05000000000000000000" pitchFamily="2" charset="2"/>
              <a:buChar char="q"/>
            </a:pPr>
            <a:r>
              <a:rPr lang="en-US" dirty="0"/>
              <a:t>Computerized Oder and billing system </a:t>
            </a:r>
          </a:p>
          <a:p>
            <a:r>
              <a:rPr lang="en-GB" dirty="0" smtClean="0"/>
              <a:t> </a:t>
            </a:r>
            <a:endParaRPr lang="en-GB" dirty="0"/>
          </a:p>
        </p:txBody>
      </p:sp>
    </p:spTree>
    <p:extLst>
      <p:ext uri="{BB962C8B-B14F-4D97-AF65-F5344CB8AC3E}">
        <p14:creationId xmlns:p14="http://schemas.microsoft.com/office/powerpoint/2010/main" val="7118809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182" y="703384"/>
            <a:ext cx="10846190" cy="5514535"/>
          </a:xfrm>
        </p:spPr>
        <p:txBody>
          <a:bodyPr/>
          <a:lstStyle/>
          <a:p>
            <a:r>
              <a:rPr lang="en-US" sz="2000" dirty="0" smtClean="0"/>
              <a:t/>
            </a:r>
            <a:br>
              <a:rPr lang="en-US" sz="2000" dirty="0" smtClean="0"/>
            </a:br>
            <a:endParaRPr lang="en-US" sz="2000" dirty="0"/>
          </a:p>
        </p:txBody>
      </p:sp>
      <p:sp>
        <p:nvSpPr>
          <p:cNvPr id="3" name="Rectangle 2"/>
          <p:cNvSpPr/>
          <p:nvPr/>
        </p:nvSpPr>
        <p:spPr>
          <a:xfrm>
            <a:off x="787791" y="703384"/>
            <a:ext cx="10621107" cy="6063198"/>
          </a:xfrm>
          <a:prstGeom prst="rect">
            <a:avLst/>
          </a:prstGeom>
        </p:spPr>
        <p:txBody>
          <a:bodyPr wrap="square">
            <a:spAutoFit/>
          </a:bodyPr>
          <a:lstStyle/>
          <a:p>
            <a:r>
              <a:rPr lang="en-US" sz="2800" b="1" dirty="0">
                <a:solidFill>
                  <a:schemeClr val="accent4">
                    <a:lumMod val="75000"/>
                  </a:schemeClr>
                </a:solidFill>
              </a:rPr>
              <a:t>Advantages</a:t>
            </a:r>
            <a:r>
              <a:rPr lang="en-US" sz="2800" b="1" dirty="0" smtClean="0">
                <a:solidFill>
                  <a:schemeClr val="accent4">
                    <a:lumMod val="75000"/>
                  </a:schemeClr>
                </a:solidFill>
              </a:rPr>
              <a:t>:</a:t>
            </a:r>
          </a:p>
          <a:p>
            <a:endParaRPr lang="en-US" dirty="0"/>
          </a:p>
          <a:p>
            <a:pPr marL="285750" lvl="0" indent="-285750">
              <a:buFont typeface="Wingdings" panose="05000000000000000000" pitchFamily="2" charset="2"/>
              <a:buChar char="§"/>
            </a:pPr>
            <a:r>
              <a:rPr lang="en-US" dirty="0"/>
              <a:t>Completely automated online ordering of food in a canteen.</a:t>
            </a:r>
          </a:p>
          <a:p>
            <a:pPr marL="285750" lvl="0" indent="-285750">
              <a:buFont typeface="Wingdings" panose="05000000000000000000" pitchFamily="2" charset="2"/>
              <a:buChar char="§"/>
            </a:pPr>
            <a:r>
              <a:rPr lang="en-US" dirty="0"/>
              <a:t>Order can be placed using personal android phones.</a:t>
            </a:r>
          </a:p>
          <a:p>
            <a:pPr marL="285750" lvl="0" indent="-285750">
              <a:buFont typeface="Wingdings" panose="05000000000000000000" pitchFamily="2" charset="2"/>
              <a:buChar char="§"/>
            </a:pPr>
            <a:r>
              <a:rPr lang="en-US" dirty="0"/>
              <a:t>Food ordering pages that look and feel exactly the same as the existing restaurant </a:t>
            </a:r>
            <a:r>
              <a:rPr lang="en-US" dirty="0" smtClean="0"/>
              <a:t>website</a:t>
            </a:r>
          </a:p>
          <a:p>
            <a:pPr marL="285750" lvl="0" indent="-285750">
              <a:buFont typeface="Wingdings" panose="05000000000000000000" pitchFamily="2" charset="2"/>
              <a:buChar char="§"/>
            </a:pPr>
            <a:r>
              <a:rPr lang="en-US" dirty="0" smtClean="0"/>
              <a:t>Built-in </a:t>
            </a:r>
            <a:r>
              <a:rPr lang="en-US" dirty="0"/>
              <a:t>facility to set modifiers on different menu items</a:t>
            </a:r>
          </a:p>
          <a:p>
            <a:pPr marL="285750" lvl="0" indent="-285750">
              <a:buFont typeface="Wingdings" panose="05000000000000000000" pitchFamily="2" charset="2"/>
              <a:buChar char="§"/>
            </a:pPr>
            <a:r>
              <a:rPr lang="en-US" dirty="0"/>
              <a:t>Facility to create modifier groups, individual modifier items and assign modifier items into different groups</a:t>
            </a:r>
          </a:p>
          <a:p>
            <a:pPr marL="285750" lvl="0" indent="-285750">
              <a:buFont typeface="Wingdings" panose="05000000000000000000" pitchFamily="2" charset="2"/>
              <a:buChar char="§"/>
            </a:pPr>
            <a:r>
              <a:rPr lang="en-US" dirty="0"/>
              <a:t>Single and individual Admin Panel and login for each </a:t>
            </a:r>
            <a:r>
              <a:rPr lang="en-US" dirty="0" smtClean="0"/>
              <a:t>Canteen</a:t>
            </a:r>
          </a:p>
          <a:p>
            <a:pPr marL="285750" lvl="0" indent="-285750">
              <a:buFont typeface="Wingdings" panose="05000000000000000000" pitchFamily="2" charset="2"/>
              <a:buChar char="§"/>
            </a:pPr>
            <a:endParaRPr lang="en-GB" dirty="0"/>
          </a:p>
          <a:p>
            <a:r>
              <a:rPr lang="en-US" dirty="0" smtClean="0"/>
              <a:t> </a:t>
            </a:r>
          </a:p>
          <a:p>
            <a:r>
              <a:rPr lang="en-US" dirty="0" smtClean="0"/>
              <a:t>So, we </a:t>
            </a:r>
            <a:r>
              <a:rPr lang="en-US" dirty="0"/>
              <a:t>think there are some solutions of the aforementioned problem. From the internet we saw a solution of the same problem was solved by an institution name GYAN GANGA INSTITUTE OF TECHNOLOGY &amp; SCIENCES. There we can see that they used RAD model to solve the problem. But these problem can also be solved by other agile models as well.</a:t>
            </a:r>
          </a:p>
          <a:p>
            <a:pPr marL="285750" lvl="0" indent="-285750">
              <a:buFont typeface="Wingdings" panose="05000000000000000000" pitchFamily="2" charset="2"/>
              <a:buChar char="§"/>
            </a:pPr>
            <a:endParaRPr lang="en-US" dirty="0" smtClean="0"/>
          </a:p>
          <a:p>
            <a:pPr marL="285750" lvl="0" indent="-285750">
              <a:buFont typeface="Wingdings" panose="05000000000000000000" pitchFamily="2" charset="2"/>
              <a:buChar char="§"/>
            </a:pPr>
            <a:endParaRPr lang="en-US" dirty="0"/>
          </a:p>
          <a:p>
            <a:pPr marL="285750" lvl="0" indent="-285750">
              <a:buFont typeface="Wingdings" panose="05000000000000000000" pitchFamily="2" charset="2"/>
              <a:buChar char="§"/>
            </a:pPr>
            <a:endParaRPr lang="en-US" dirty="0" smtClean="0"/>
          </a:p>
          <a:p>
            <a:pPr marL="285750" lvl="0" indent="-285750">
              <a:buFont typeface="Wingdings" panose="05000000000000000000" pitchFamily="2" charset="2"/>
              <a:buChar char="§"/>
            </a:pPr>
            <a:endParaRPr lang="en-US" dirty="0"/>
          </a:p>
          <a:p>
            <a:pPr lvl="0"/>
            <a:endParaRPr lang="en-US" dirty="0" smtClean="0"/>
          </a:p>
          <a:p>
            <a:pPr lvl="0"/>
            <a:endParaRPr lang="en-US" dirty="0"/>
          </a:p>
          <a:p>
            <a:pPr lvl="0"/>
            <a:r>
              <a:rPr lang="en-US" dirty="0" smtClean="0"/>
              <a:t>.</a:t>
            </a:r>
            <a:endParaRPr lang="en-US" dirty="0"/>
          </a:p>
        </p:txBody>
      </p:sp>
    </p:spTree>
    <p:extLst>
      <p:ext uri="{BB962C8B-B14F-4D97-AF65-F5344CB8AC3E}">
        <p14:creationId xmlns:p14="http://schemas.microsoft.com/office/powerpoint/2010/main" val="9854390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182" y="703384"/>
            <a:ext cx="10846190" cy="5514535"/>
          </a:xfrm>
        </p:spPr>
        <p:txBody>
          <a:bodyPr/>
          <a:lstStyle/>
          <a:p>
            <a:r>
              <a:rPr lang="en-US" sz="2000" dirty="0" smtClean="0"/>
              <a:t/>
            </a:r>
            <a:br>
              <a:rPr lang="en-US" sz="2000" dirty="0" smtClean="0"/>
            </a:br>
            <a:endParaRPr lang="en-US" sz="2000" dirty="0"/>
          </a:p>
        </p:txBody>
      </p:sp>
      <p:sp>
        <p:nvSpPr>
          <p:cNvPr id="3" name="Rectangle 2"/>
          <p:cNvSpPr/>
          <p:nvPr/>
        </p:nvSpPr>
        <p:spPr>
          <a:xfrm>
            <a:off x="773723" y="703384"/>
            <a:ext cx="10733649" cy="4955203"/>
          </a:xfrm>
          <a:prstGeom prst="rect">
            <a:avLst/>
          </a:prstGeom>
        </p:spPr>
        <p:txBody>
          <a:bodyPr wrap="square">
            <a:spAutoFit/>
          </a:bodyPr>
          <a:lstStyle/>
          <a:p>
            <a:r>
              <a:rPr lang="en-US" sz="2800" b="1" dirty="0">
                <a:solidFill>
                  <a:schemeClr val="accent4">
                    <a:lumMod val="75000"/>
                  </a:schemeClr>
                </a:solidFill>
              </a:rPr>
              <a:t>Functional Requirement:</a:t>
            </a:r>
          </a:p>
          <a:p>
            <a:r>
              <a:rPr lang="en-US" dirty="0"/>
              <a:t> </a:t>
            </a:r>
          </a:p>
          <a:p>
            <a:r>
              <a:rPr lang="en-US" b="1" dirty="0"/>
              <a:t>Users of the canteen automation system, namely canteen customers, must be provided the following functionality: </a:t>
            </a:r>
            <a:endParaRPr lang="en-US" dirty="0"/>
          </a:p>
          <a:p>
            <a:r>
              <a:rPr lang="en-US" b="1" dirty="0"/>
              <a:t> </a:t>
            </a:r>
            <a:endParaRPr lang="en-US" dirty="0"/>
          </a:p>
          <a:p>
            <a:pPr marL="285750" lvl="0" indent="-285750">
              <a:buFont typeface="Wingdings" panose="05000000000000000000" pitchFamily="2" charset="2"/>
              <a:buChar char="v"/>
            </a:pPr>
            <a:r>
              <a:rPr lang="en-US" dirty="0"/>
              <a:t>Create an account. </a:t>
            </a:r>
          </a:p>
          <a:p>
            <a:pPr marL="285750" lvl="0" indent="-285750">
              <a:buFont typeface="Wingdings" panose="05000000000000000000" pitchFamily="2" charset="2"/>
              <a:buChar char="v"/>
            </a:pPr>
            <a:r>
              <a:rPr lang="en-US" dirty="0"/>
              <a:t>Manage their account. </a:t>
            </a:r>
          </a:p>
          <a:p>
            <a:pPr marL="285750" lvl="0" indent="-285750">
              <a:buFont typeface="Wingdings" panose="05000000000000000000" pitchFamily="2" charset="2"/>
              <a:buChar char="v"/>
            </a:pPr>
            <a:r>
              <a:rPr lang="en-US" dirty="0"/>
              <a:t>Log into the system </a:t>
            </a:r>
          </a:p>
          <a:p>
            <a:pPr marL="285750" lvl="0" indent="-285750">
              <a:buFont typeface="Wingdings" panose="05000000000000000000" pitchFamily="2" charset="2"/>
              <a:buChar char="v"/>
            </a:pPr>
            <a:r>
              <a:rPr lang="en-US" dirty="0"/>
              <a:t>Navigate the canteen's menu. </a:t>
            </a:r>
          </a:p>
          <a:p>
            <a:pPr marL="285750" lvl="0" indent="-285750">
              <a:buFont typeface="Wingdings" panose="05000000000000000000" pitchFamily="2" charset="2"/>
              <a:buChar char="v"/>
            </a:pPr>
            <a:r>
              <a:rPr lang="en-US" dirty="0"/>
              <a:t>Select an item from the menu. </a:t>
            </a:r>
          </a:p>
          <a:p>
            <a:pPr marL="285750" lvl="0" indent="-285750">
              <a:buFont typeface="Wingdings" panose="05000000000000000000" pitchFamily="2" charset="2"/>
              <a:buChar char="v"/>
            </a:pPr>
            <a:r>
              <a:rPr lang="en-US" dirty="0"/>
              <a:t>Customize options for a selected item. </a:t>
            </a:r>
          </a:p>
          <a:p>
            <a:pPr marL="285750" lvl="0" indent="-285750">
              <a:buFont typeface="Wingdings" panose="05000000000000000000" pitchFamily="2" charset="2"/>
              <a:buChar char="v"/>
            </a:pPr>
            <a:r>
              <a:rPr lang="en-US" dirty="0"/>
              <a:t>Add an item to their current order. </a:t>
            </a:r>
          </a:p>
          <a:p>
            <a:pPr marL="285750" lvl="0" indent="-285750">
              <a:buFont typeface="Wingdings" panose="05000000000000000000" pitchFamily="2" charset="2"/>
              <a:buChar char="v"/>
            </a:pPr>
            <a:r>
              <a:rPr lang="en-US" dirty="0"/>
              <a:t>Review their current order. </a:t>
            </a:r>
          </a:p>
          <a:p>
            <a:pPr marL="285750" lvl="0" indent="-285750">
              <a:buFont typeface="Wingdings" panose="05000000000000000000" pitchFamily="2" charset="2"/>
              <a:buChar char="v"/>
            </a:pPr>
            <a:r>
              <a:rPr lang="en-US" dirty="0"/>
              <a:t>Remove an item/remove all items from their current order. </a:t>
            </a:r>
          </a:p>
          <a:p>
            <a:pPr marL="285750" lvl="0" indent="-285750">
              <a:buFont typeface="Wingdings" panose="05000000000000000000" pitchFamily="2" charset="2"/>
              <a:buChar char="v"/>
            </a:pPr>
            <a:r>
              <a:rPr lang="en-US" dirty="0"/>
              <a:t>Provide payment details. </a:t>
            </a:r>
          </a:p>
          <a:p>
            <a:pPr marL="285750" lvl="0" indent="-285750">
              <a:buFont typeface="Wingdings" panose="05000000000000000000" pitchFamily="2" charset="2"/>
              <a:buChar char="v"/>
            </a:pPr>
            <a:r>
              <a:rPr lang="en-US" dirty="0"/>
              <a:t>Place an order. </a:t>
            </a:r>
          </a:p>
          <a:p>
            <a:pPr marL="285750" lvl="0" indent="-285750">
              <a:buFont typeface="Wingdings" panose="05000000000000000000" pitchFamily="2" charset="2"/>
              <a:buChar char="v"/>
            </a:pPr>
            <a:r>
              <a:rPr lang="en-US" dirty="0"/>
              <a:t>Receive confirmation in the form of an order number. </a:t>
            </a:r>
          </a:p>
        </p:txBody>
      </p:sp>
    </p:spTree>
    <p:extLst>
      <p:ext uri="{BB962C8B-B14F-4D97-AF65-F5344CB8AC3E}">
        <p14:creationId xmlns:p14="http://schemas.microsoft.com/office/powerpoint/2010/main" val="14084031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276</TotalTime>
  <Words>591</Words>
  <Application>Microsoft Office PowerPoint</Application>
  <PresentationFormat>Widescreen</PresentationFormat>
  <Paragraphs>228</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SimSun</vt:lpstr>
      <vt:lpstr>Arial</vt:lpstr>
      <vt:lpstr>Calibri</vt:lpstr>
      <vt:lpstr>Cooper Black</vt:lpstr>
      <vt:lpstr>Garamond</vt:lpstr>
      <vt:lpstr>Times New Roman</vt:lpstr>
      <vt:lpstr>Wingdings</vt:lpstr>
      <vt:lpstr>Organic</vt:lpstr>
      <vt:lpstr>Canteen Automation System </vt:lpstr>
      <vt:lpstr>Our project is about Canteen Automation system.         </vt:lpstr>
      <vt:lpstr>Other’s Canteen Disadvantage :  Long Queues Before Placing The Order :The experience of ordering in most fast food canteens is not pleasant for customers. Customers have to make long queues before placing the order and when the order is placed they have to wait near the counter until the order is prepared.   Communication: The verbal communication between two parties for placing an order and the information about bill should also result in error means error also occurs in understanding what the person wants to say and especially in busy hours in canteens. When the place is very crowded and noisy, miscommunications are common.   </vt:lpstr>
      <vt:lpstr> </vt:lpstr>
      <vt:lpstr>Solution to the Problem :   Nowadays people are busy with their professional life. So, they don’t want to spend more time in canteen and waiting for the waiter to take their order. Many people visit the canteen at the lunch time. Sometimes they have limited time to take lunch. Here, this software helps them to save time and order meal quickly. They don’t need to call the waiter again and again. With the software customer can be informed about the ordered food that whether it is cooked or not or how much progress is done already. This software will be very helpful for our customer and we will reach our business goal.       </vt:lpstr>
      <vt:lpstr> </vt:lpstr>
      <vt:lpstr> </vt:lpstr>
      <vt:lpstr> </vt:lpstr>
      <vt:lpstr> </vt:lpstr>
      <vt:lpstr>Quality attributes:   Time: The elapsed time between the submission of order process between the customer and cashier in a canteen should be as minimum as possible.    User-friendly: Our canteen automation system should be more users friendly. The user interface should be kept simple and uncluttered. Since the different type of people will interact with this process so our project should be very easy to them to understand.   Flexibility: Our project should be so flexible that whenever we want to make changes in it very easily it can be done.     </vt:lpstr>
      <vt:lpstr> </vt:lpstr>
      <vt:lpstr> </vt:lpstr>
      <vt:lpstr> </vt:lpstr>
      <vt:lpstr> </vt:lpstr>
      <vt:lpstr> </vt:lpstr>
      <vt:lpstr> </vt:lpstr>
      <vt:lpstr>So, As the environment of the software is quite flexible, that is why we chose the Scrum process model over the other process models. We think it will make our work much easier if we follow Scrum model.  </vt:lpstr>
      <vt:lpstr> </vt:lpstr>
      <vt:lpstr> </vt:lpstr>
      <vt:lpstr> </vt:lpstr>
      <vt:lpstr>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Pc 5</cp:lastModifiedBy>
  <cp:revision>37</cp:revision>
  <dcterms:created xsi:type="dcterms:W3CDTF">2019-12-06T14:24:04Z</dcterms:created>
  <dcterms:modified xsi:type="dcterms:W3CDTF">2019-12-10T06:54:26Z</dcterms:modified>
</cp:coreProperties>
</file>