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2" r:id="rId15"/>
    <p:sldId id="280" r:id="rId16"/>
    <p:sldId id="283" r:id="rId17"/>
    <p:sldId id="281" r:id="rId18"/>
    <p:sldId id="267" r:id="rId19"/>
    <p:sldId id="268" r:id="rId20"/>
    <p:sldId id="269" r:id="rId21"/>
    <p:sldId id="270" r:id="rId22"/>
    <p:sldId id="272" r:id="rId23"/>
    <p:sldId id="273" r:id="rId24"/>
    <p:sldId id="276" r:id="rId25"/>
    <p:sldId id="277" r:id="rId26"/>
    <p:sldId id="274" r:id="rId27"/>
    <p:sldId id="275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3" d="100"/>
          <a:sy n="53" d="100"/>
        </p:scale>
        <p:origin x="127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DinMohammadDohan/IBM-DataAnalyst-Capstone-Project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830" y="2763498"/>
            <a:ext cx="4988231" cy="1325563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MT"/>
                <a:cs typeface="Arial MT"/>
              </a:rPr>
              <a:t>Stack</a:t>
            </a:r>
            <a:r>
              <a:rPr lang="en-US" sz="32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rgbClr val="0070C0"/>
                </a:solidFill>
                <a:latin typeface="Arial MT"/>
                <a:cs typeface="Arial MT"/>
              </a:rPr>
              <a:t>Overflow T</a:t>
            </a:r>
            <a:r>
              <a:rPr lang="en-US" sz="3200" dirty="0">
                <a:solidFill>
                  <a:srgbClr val="0070C0"/>
                </a:solidFill>
                <a:latin typeface="Arial MT"/>
                <a:cs typeface="Arial MT"/>
              </a:rPr>
              <a:t>echnology</a:t>
            </a:r>
            <a:r>
              <a:rPr lang="en-US" sz="3200" spc="-70" dirty="0">
                <a:solidFill>
                  <a:srgbClr val="0070C0"/>
                </a:solidFill>
                <a:latin typeface="Arial MT"/>
                <a:cs typeface="Arial MT"/>
              </a:rPr>
              <a:t> T</a:t>
            </a:r>
            <a:r>
              <a:rPr lang="en-US" sz="3200" dirty="0">
                <a:solidFill>
                  <a:srgbClr val="0070C0"/>
                </a:solidFill>
                <a:latin typeface="Arial MT"/>
                <a:cs typeface="Arial MT"/>
              </a:rPr>
              <a:t>rends Analysis</a:t>
            </a:r>
            <a:r>
              <a:rPr lang="en-US" sz="3200" spc="-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lang="en-US" sz="3200" spc="-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rgbClr val="0070C0"/>
                </a:solidFill>
                <a:latin typeface="Arial MT"/>
                <a:cs typeface="Arial MT"/>
              </a:rPr>
              <a:t>2019</a:t>
            </a:r>
            <a:endParaRPr lang="en-US" sz="3200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830" y="4382967"/>
            <a:ext cx="5181600" cy="999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DIN MOHAMMAD DOHAN</a:t>
            </a:r>
          </a:p>
          <a:p>
            <a:pPr marL="0" indent="0">
              <a:buNone/>
            </a:pPr>
            <a:r>
              <a:rPr lang="en-US" sz="2200" dirty="0"/>
              <a:t>3</a:t>
            </a:r>
            <a:r>
              <a:rPr lang="en-US" sz="2200" baseline="30000" dirty="0"/>
              <a:t>rd</a:t>
            </a:r>
            <a:r>
              <a:rPr lang="en-US" sz="2200" dirty="0"/>
              <a:t> February,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2005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240665" marR="252729" indent="-228600">
              <a:lnSpc>
                <a:spcPts val="2400"/>
              </a:lnSpc>
              <a:buChar char="•"/>
              <a:tabLst>
                <a:tab pos="240665" algn="l"/>
              </a:tabLst>
            </a:pPr>
            <a:r>
              <a:rPr lang="en-US" sz="2500" spc="-10" dirty="0"/>
              <a:t>PostgreSQL</a:t>
            </a:r>
            <a:r>
              <a:rPr lang="en-US" sz="2500" spc="-120" dirty="0"/>
              <a:t> </a:t>
            </a:r>
            <a:r>
              <a:rPr lang="en-US" sz="2500" dirty="0"/>
              <a:t>and</a:t>
            </a:r>
            <a:r>
              <a:rPr lang="en-US" sz="2500" spc="-40" dirty="0"/>
              <a:t> </a:t>
            </a:r>
            <a:r>
              <a:rPr lang="en-US" sz="2500" dirty="0"/>
              <a:t>MongoDB</a:t>
            </a:r>
            <a:r>
              <a:rPr lang="en-US" sz="2500" spc="-45" dirty="0"/>
              <a:t> </a:t>
            </a:r>
            <a:r>
              <a:rPr lang="en-US" sz="2500" dirty="0"/>
              <a:t>have</a:t>
            </a:r>
            <a:r>
              <a:rPr lang="en-US" sz="2500" spc="-40" dirty="0"/>
              <a:t> </a:t>
            </a:r>
            <a:r>
              <a:rPr lang="en-US" sz="2500" spc="-25" dirty="0"/>
              <a:t>an </a:t>
            </a:r>
            <a:r>
              <a:rPr lang="en-US" sz="2500" dirty="0"/>
              <a:t>increase</a:t>
            </a:r>
            <a:r>
              <a:rPr lang="en-US" sz="2500" spc="-55" dirty="0"/>
              <a:t> </a:t>
            </a:r>
            <a:r>
              <a:rPr lang="en-US" sz="2500" dirty="0"/>
              <a:t>in</a:t>
            </a:r>
            <a:r>
              <a:rPr lang="en-US" sz="2500" spc="-55" dirty="0"/>
              <a:t> </a:t>
            </a:r>
            <a:r>
              <a:rPr lang="en-US" sz="2500" spc="-10" dirty="0"/>
              <a:t>demand.</a:t>
            </a:r>
            <a:endParaRPr lang="en-US" sz="2500" dirty="0"/>
          </a:p>
          <a:p>
            <a:pPr marL="240665" marR="5080" indent="-228600">
              <a:lnSpc>
                <a:spcPts val="2400"/>
              </a:lnSpc>
              <a:spcBef>
                <a:spcPts val="900"/>
              </a:spcBef>
              <a:buChar char="•"/>
              <a:tabLst>
                <a:tab pos="240665" algn="l"/>
              </a:tabLst>
            </a:pPr>
            <a:r>
              <a:rPr lang="en-US" sz="2500" spc="-10" dirty="0"/>
              <a:t>MySQL</a:t>
            </a:r>
            <a:r>
              <a:rPr lang="en-US" sz="2500" spc="-125" dirty="0"/>
              <a:t> </a:t>
            </a:r>
            <a:r>
              <a:rPr lang="en-US" sz="2500" dirty="0"/>
              <a:t>has</a:t>
            </a:r>
            <a:r>
              <a:rPr lang="en-US" sz="2500" spc="-50" dirty="0"/>
              <a:t> </a:t>
            </a:r>
            <a:r>
              <a:rPr lang="en-US" sz="2500" dirty="0"/>
              <a:t>a</a:t>
            </a:r>
            <a:r>
              <a:rPr lang="en-US" sz="2500" spc="-50" dirty="0"/>
              <a:t> </a:t>
            </a:r>
            <a:r>
              <a:rPr lang="en-US" sz="2500" dirty="0"/>
              <a:t>decrease</a:t>
            </a:r>
            <a:r>
              <a:rPr lang="en-US" sz="2500" spc="-45" dirty="0"/>
              <a:t> </a:t>
            </a:r>
            <a:r>
              <a:rPr lang="en-US" sz="2500" dirty="0"/>
              <a:t>in</a:t>
            </a:r>
            <a:r>
              <a:rPr lang="en-US" sz="2500" spc="-45" dirty="0"/>
              <a:t> </a:t>
            </a:r>
            <a:r>
              <a:rPr lang="en-US" sz="2500" dirty="0"/>
              <a:t>demand</a:t>
            </a:r>
            <a:r>
              <a:rPr lang="en-US" sz="2500" spc="-45" dirty="0"/>
              <a:t> </a:t>
            </a:r>
            <a:r>
              <a:rPr lang="en-US" sz="2500" spc="-25" dirty="0"/>
              <a:t>for </a:t>
            </a:r>
            <a:r>
              <a:rPr lang="en-US" sz="2500" dirty="0"/>
              <a:t>next</a:t>
            </a:r>
            <a:r>
              <a:rPr lang="en-US" sz="2500" spc="-50" dirty="0"/>
              <a:t> </a:t>
            </a:r>
            <a:r>
              <a:rPr lang="en-US" sz="2500" spc="-20" dirty="0"/>
              <a:t>year.</a:t>
            </a:r>
            <a:endParaRPr lang="en-US" sz="2500" dirty="0"/>
          </a:p>
          <a:p>
            <a:pPr marL="240665" marR="150495" indent="-228600">
              <a:lnSpc>
                <a:spcPts val="2400"/>
              </a:lnSpc>
              <a:spcBef>
                <a:spcPts val="1000"/>
              </a:spcBef>
              <a:buChar char="•"/>
              <a:tabLst>
                <a:tab pos="240665" algn="l"/>
              </a:tabLst>
            </a:pPr>
            <a:r>
              <a:rPr lang="en-US" sz="2500" dirty="0"/>
              <a:t>Skills</a:t>
            </a:r>
            <a:r>
              <a:rPr lang="en-US" sz="2500" spc="-40" dirty="0"/>
              <a:t> </a:t>
            </a:r>
            <a:r>
              <a:rPr lang="en-US" sz="2500" dirty="0"/>
              <a:t>in</a:t>
            </a:r>
            <a:r>
              <a:rPr lang="en-US" sz="2500" spc="-35" dirty="0"/>
              <a:t> </a:t>
            </a:r>
            <a:r>
              <a:rPr lang="en-US" sz="2500" dirty="0"/>
              <a:t>Redis</a:t>
            </a:r>
            <a:r>
              <a:rPr lang="en-US" sz="2500" spc="-40" dirty="0"/>
              <a:t> </a:t>
            </a:r>
            <a:r>
              <a:rPr lang="en-US" sz="2500" dirty="0"/>
              <a:t>and</a:t>
            </a:r>
            <a:r>
              <a:rPr lang="en-US" sz="2500" spc="-35" dirty="0"/>
              <a:t> </a:t>
            </a:r>
            <a:r>
              <a:rPr lang="en-US" sz="2500" dirty="0" err="1"/>
              <a:t>ElasticSearch</a:t>
            </a:r>
            <a:r>
              <a:rPr lang="en-US" sz="2500" spc="-35" dirty="0"/>
              <a:t> </a:t>
            </a:r>
            <a:r>
              <a:rPr lang="en-US" sz="2500" spc="-25" dirty="0"/>
              <a:t>are </a:t>
            </a:r>
            <a:r>
              <a:rPr lang="en-US" sz="2500" dirty="0"/>
              <a:t>more</a:t>
            </a:r>
            <a:r>
              <a:rPr lang="en-US" sz="2500" spc="-80" dirty="0"/>
              <a:t> </a:t>
            </a:r>
            <a:r>
              <a:rPr lang="en-US" sz="2500" dirty="0"/>
              <a:t>desirable</a:t>
            </a:r>
            <a:r>
              <a:rPr lang="en-US" sz="2500" spc="-75" dirty="0"/>
              <a:t> </a:t>
            </a:r>
            <a:r>
              <a:rPr lang="en-US" sz="2500" dirty="0"/>
              <a:t>than</a:t>
            </a:r>
            <a:r>
              <a:rPr lang="en-US" sz="2500" spc="-75" dirty="0"/>
              <a:t> </a:t>
            </a:r>
            <a:r>
              <a:rPr lang="en-US" sz="2500" dirty="0"/>
              <a:t>Microsoft</a:t>
            </a:r>
            <a:r>
              <a:rPr lang="en-US" sz="2500" spc="-80" dirty="0"/>
              <a:t> </a:t>
            </a:r>
            <a:r>
              <a:rPr lang="en-US" sz="2500" spc="-25" dirty="0"/>
              <a:t>SQL </a:t>
            </a:r>
            <a:r>
              <a:rPr lang="en-US" sz="2500" dirty="0"/>
              <a:t>Server</a:t>
            </a:r>
            <a:r>
              <a:rPr lang="en-US" sz="2500" spc="-50" dirty="0"/>
              <a:t> </a:t>
            </a:r>
            <a:r>
              <a:rPr lang="en-US" sz="2500" dirty="0"/>
              <a:t>and</a:t>
            </a:r>
            <a:r>
              <a:rPr lang="en-US" sz="2500" spc="-40" dirty="0"/>
              <a:t> </a:t>
            </a:r>
            <a:r>
              <a:rPr lang="en-US" sz="2500" dirty="0"/>
              <a:t>SQLite</a:t>
            </a:r>
            <a:r>
              <a:rPr lang="en-US" sz="2500" spc="-40" dirty="0"/>
              <a:t> </a:t>
            </a:r>
            <a:r>
              <a:rPr lang="en-US" sz="2500" dirty="0"/>
              <a:t>for</a:t>
            </a:r>
            <a:r>
              <a:rPr lang="en-US" sz="2500" spc="-45" dirty="0"/>
              <a:t> </a:t>
            </a:r>
            <a:r>
              <a:rPr lang="en-US" sz="2500" dirty="0"/>
              <a:t>next</a:t>
            </a:r>
            <a:r>
              <a:rPr lang="en-US" sz="2500" spc="-45" dirty="0"/>
              <a:t> </a:t>
            </a:r>
            <a:r>
              <a:rPr lang="en-US" sz="2500" spc="-10" dirty="0"/>
              <a:t>year.</a:t>
            </a:r>
            <a:endParaRPr lang="en-US" sz="2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marL="241300" marR="5080" indent="-228600">
              <a:lnSpc>
                <a:spcPts val="2400"/>
              </a:lnSpc>
              <a:buChar char="•"/>
              <a:tabLst>
                <a:tab pos="241300" algn="l"/>
              </a:tabLst>
            </a:pPr>
            <a:r>
              <a:rPr lang="en-US" sz="2500" spc="-10" dirty="0">
                <a:solidFill>
                  <a:srgbClr val="0070C0"/>
                </a:solidFill>
                <a:latin typeface="Arial MT"/>
                <a:cs typeface="Arial MT"/>
              </a:rPr>
              <a:t>PostgreSQL</a:t>
            </a:r>
            <a:r>
              <a:rPr lang="en-US" sz="2500" spc="-1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lang="en-US" sz="25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MongoDB</a:t>
            </a:r>
            <a:r>
              <a:rPr lang="en-US" sz="25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are</a:t>
            </a:r>
            <a:r>
              <a:rPr lang="en-US" sz="25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spc="-25" dirty="0">
                <a:solidFill>
                  <a:srgbClr val="0070C0"/>
                </a:solidFill>
                <a:latin typeface="Arial MT"/>
                <a:cs typeface="Arial MT"/>
              </a:rPr>
              <a:t>the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most</a:t>
            </a:r>
            <a:r>
              <a:rPr lang="en-US" sz="25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consistent</a:t>
            </a:r>
            <a:r>
              <a:rPr lang="en-US" sz="2500" spc="-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lang="en-US" sz="2500" spc="-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demand</a:t>
            </a:r>
            <a:r>
              <a:rPr lang="en-US" sz="2500" spc="-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spc="-10" dirty="0">
                <a:solidFill>
                  <a:srgbClr val="0070C0"/>
                </a:solidFill>
                <a:latin typeface="Arial MT"/>
                <a:cs typeface="Arial MT"/>
              </a:rPr>
              <a:t>databases.</a:t>
            </a:r>
            <a:endParaRPr lang="en-US" sz="25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620"/>
              </a:spcBef>
              <a:buChar char="•"/>
              <a:tabLst>
                <a:tab pos="240665" algn="l"/>
              </a:tabLst>
            </a:pP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Open</a:t>
            </a:r>
            <a:r>
              <a:rPr lang="en-US" sz="25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source</a:t>
            </a:r>
            <a:r>
              <a:rPr lang="en-US" sz="25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databases</a:t>
            </a:r>
            <a:r>
              <a:rPr lang="en-US" sz="25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are</a:t>
            </a:r>
            <a:r>
              <a:rPr lang="en-US" sz="25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spc="-10" dirty="0">
                <a:solidFill>
                  <a:srgbClr val="0070C0"/>
                </a:solidFill>
                <a:latin typeface="Arial MT"/>
                <a:cs typeface="Arial MT"/>
              </a:rPr>
              <a:t>preferred.</a:t>
            </a:r>
            <a:endParaRPr lang="en-US" sz="25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Char char="•"/>
              <a:tabLst>
                <a:tab pos="240665" algn="l"/>
              </a:tabLst>
            </a:pP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Demand</a:t>
            </a:r>
            <a:r>
              <a:rPr lang="en-US" sz="25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is</a:t>
            </a:r>
            <a:r>
              <a:rPr lang="en-US" sz="25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spc="-10" dirty="0">
                <a:solidFill>
                  <a:srgbClr val="0070C0"/>
                </a:solidFill>
                <a:latin typeface="Arial MT"/>
                <a:cs typeface="Arial MT"/>
              </a:rPr>
              <a:t>volatile.</a:t>
            </a:r>
            <a:endParaRPr lang="en-US" sz="2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PLATFORM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C8C0F03B-8CEE-9024-A59D-0E335065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27564"/>
            <a:ext cx="5163056" cy="3210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EF4719-F1DE-5834-B552-0D759D196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506661"/>
            <a:ext cx="4989205" cy="32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7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2005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PLATFORM TRENDS - FINDINGS &amp; IMPLICATIONS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500" dirty="0"/>
              <a:t>Windows and Linux still dominates the platform trend.</a:t>
            </a:r>
          </a:p>
          <a:p>
            <a:r>
              <a:rPr lang="en-US" sz="2500" dirty="0"/>
              <a:t>Android is No.1 in mobile platform.</a:t>
            </a:r>
          </a:p>
          <a:p>
            <a:r>
              <a:rPr lang="en-US" sz="2500" dirty="0"/>
              <a:t>Cloud platform such as Kubernetes, Docker, AWS is getting more and more market share.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500" dirty="0"/>
              <a:t>Windows and Linux are still main developing platform in a foreseeable future.</a:t>
            </a:r>
          </a:p>
          <a:p>
            <a:r>
              <a:rPr lang="en-US" sz="2500" dirty="0"/>
              <a:t>The transformation to cloud computing is a non-reversible process.</a:t>
            </a:r>
          </a:p>
        </p:txBody>
      </p:sp>
    </p:spTree>
    <p:extLst>
      <p:ext uri="{BB962C8B-B14F-4D97-AF65-F5344CB8AC3E}">
        <p14:creationId xmlns:p14="http://schemas.microsoft.com/office/powerpoint/2010/main" val="377616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WEB FRAME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그림 5">
            <a:extLst>
              <a:ext uri="{FF2B5EF4-FFF2-40B4-BE49-F238E27FC236}">
                <a16:creationId xmlns:a16="http://schemas.microsoft.com/office/drawing/2014/main" id="{AA3008A9-16C5-8EA3-498C-D6E8BFBE4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74" y="2327564"/>
            <a:ext cx="4844262" cy="3692897"/>
          </a:xfrm>
          <a:prstGeom prst="rect">
            <a:avLst/>
          </a:prstGeom>
        </p:spPr>
      </p:pic>
      <p:pic>
        <p:nvPicPr>
          <p:cNvPr id="9" name="그림 6">
            <a:extLst>
              <a:ext uri="{FF2B5EF4-FFF2-40B4-BE49-F238E27FC236}">
                <a16:creationId xmlns:a16="http://schemas.microsoft.com/office/drawing/2014/main" id="{9F3D3A17-DD02-D2DC-45F8-3BFB9FD23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27563"/>
            <a:ext cx="4844262" cy="36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8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2005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FRAME TRENDS - FINDINGS &amp; IMPLICATIONS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500" dirty="0"/>
              <a:t>jQuery decreases from No.1 to No.4.</a:t>
            </a:r>
          </a:p>
          <a:p>
            <a:r>
              <a:rPr lang="en-US" sz="2500" dirty="0"/>
              <a:t>React.js moves up from No.3 to No.1</a:t>
            </a:r>
          </a:p>
          <a:p>
            <a:r>
              <a:rPr lang="en-US" sz="2500" dirty="0"/>
              <a:t>Vue.js moves from No.9 to No.3.</a:t>
            </a:r>
          </a:p>
          <a:p>
            <a:r>
              <a:rPr lang="en-US" sz="2500" dirty="0"/>
              <a:t>Angular.js stays at same position.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500" dirty="0"/>
              <a:t>jQuery quickly loses market share show lack of interest in its future development.</a:t>
            </a:r>
          </a:p>
          <a:p>
            <a:r>
              <a:rPr lang="en-US" sz="2500" dirty="0"/>
              <a:t>React.js and Vue.js becomes the new standard for web frame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42096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Link: </a:t>
            </a:r>
            <a:r>
              <a:rPr lang="en-US" sz="2200" dirty="0">
                <a:hlinkClick r:id="rId2"/>
              </a:rPr>
              <a:t>https://github.com/DinMohammadDohan/IBM-DataAnalyst-Capstone-Project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7B4ED-E160-B76B-6670-8E6A3F6C9FB7}"/>
              </a:ext>
            </a:extLst>
          </p:cNvPr>
          <p:cNvSpPr txBox="1"/>
          <p:nvPr/>
        </p:nvSpPr>
        <p:spPr>
          <a:xfrm>
            <a:off x="1847088" y="1916982"/>
            <a:ext cx="832103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/>
              <a:t>GitHub Repository Name: IBM Data Analyst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E1B6582C-49C3-B2C2-B784-1148CD7873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13358" y="1471232"/>
            <a:ext cx="8352434" cy="45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9A01F83B-A33B-B089-FF90-0E43972917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21148" y="1690688"/>
            <a:ext cx="734970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8634D06C-6875-613A-1165-BCEE0D89546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21148" y="1690688"/>
            <a:ext cx="734970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429129"/>
            <a:ext cx="5181600" cy="2691511"/>
          </a:xfrm>
        </p:spPr>
        <p:txBody>
          <a:bodyPr/>
          <a:lstStyle/>
          <a:p>
            <a:pPr marL="241300" marR="62865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lang="en-US" sz="2600" dirty="0">
                <a:solidFill>
                  <a:srgbClr val="0070C0"/>
                </a:solidFill>
                <a:latin typeface="Arial MT"/>
                <a:cs typeface="Arial MT"/>
              </a:rPr>
              <a:t>New</a:t>
            </a:r>
            <a:r>
              <a:rPr lang="en-US" sz="2600" spc="-9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Arial MT"/>
                <a:cs typeface="Arial MT"/>
              </a:rPr>
              <a:t>technology</a:t>
            </a:r>
            <a:r>
              <a:rPr lang="en-US" sz="2600" spc="-9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600" spc="-10" dirty="0">
                <a:solidFill>
                  <a:srgbClr val="0070C0"/>
                </a:solidFill>
                <a:latin typeface="Arial MT"/>
                <a:cs typeface="Arial MT"/>
              </a:rPr>
              <a:t>constantly </a:t>
            </a:r>
            <a:r>
              <a:rPr lang="en-US" sz="2600" dirty="0">
                <a:solidFill>
                  <a:srgbClr val="0070C0"/>
                </a:solidFill>
                <a:latin typeface="Arial MT"/>
                <a:cs typeface="Arial MT"/>
              </a:rPr>
              <a:t>emerges</a:t>
            </a:r>
            <a:r>
              <a:rPr lang="en-US" sz="2600" spc="-8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Arial MT"/>
                <a:cs typeface="Arial MT"/>
              </a:rPr>
              <a:t>leading</a:t>
            </a:r>
            <a:r>
              <a:rPr lang="en-US" sz="26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Arial MT"/>
                <a:cs typeface="Arial MT"/>
              </a:rPr>
              <a:t>to</a:t>
            </a:r>
            <a:r>
              <a:rPr lang="en-US" sz="26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600" spc="-10" dirty="0">
                <a:solidFill>
                  <a:srgbClr val="0070C0"/>
                </a:solidFill>
                <a:latin typeface="Arial MT"/>
                <a:cs typeface="Arial MT"/>
              </a:rPr>
              <a:t>changes </a:t>
            </a:r>
            <a:r>
              <a:rPr lang="en-US" sz="26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lang="en-US" sz="26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600" spc="-10" dirty="0">
                <a:solidFill>
                  <a:srgbClr val="0070C0"/>
                </a:solidFill>
                <a:latin typeface="Arial MT"/>
                <a:cs typeface="Arial MT"/>
              </a:rPr>
              <a:t>demand</a:t>
            </a:r>
            <a:endParaRPr lang="en-US" sz="2600" dirty="0">
              <a:latin typeface="Arial MT"/>
              <a:cs typeface="Arial MT"/>
            </a:endParaRPr>
          </a:p>
          <a:p>
            <a:pPr marL="241300" marR="5080">
              <a:lnSpc>
                <a:spcPct val="90800"/>
              </a:lnSpc>
              <a:spcBef>
                <a:spcPts val="910"/>
              </a:spcBef>
              <a:tabLst>
                <a:tab pos="241300" algn="l"/>
              </a:tabLst>
            </a:pPr>
            <a:r>
              <a:rPr lang="en-US" sz="2600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lang="en-US" sz="2600" spc="-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Arial MT"/>
                <a:cs typeface="Arial MT"/>
              </a:rPr>
              <a:t>IT</a:t>
            </a:r>
            <a:r>
              <a:rPr lang="en-US" sz="2600" spc="-10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Arial MT"/>
                <a:cs typeface="Arial MT"/>
              </a:rPr>
              <a:t>indu</a:t>
            </a:r>
            <a:r>
              <a:rPr lang="en-US" sz="2600" spc="-10" dirty="0" err="1">
                <a:latin typeface="Arial MT"/>
                <a:cs typeface="Arial MT"/>
              </a:rPr>
              <a:t>.</a:t>
            </a:r>
            <a:r>
              <a:rPr lang="en-US" sz="2600" dirty="0" err="1">
                <a:solidFill>
                  <a:srgbClr val="0070C0"/>
                </a:solidFill>
                <a:latin typeface="Arial MT"/>
                <a:cs typeface="Arial MT"/>
              </a:rPr>
              <a:t>stry</a:t>
            </a:r>
            <a:r>
              <a:rPr lang="en-US" sz="2600" spc="-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Arial MT"/>
                <a:cs typeface="Arial MT"/>
              </a:rPr>
              <a:t>needs</a:t>
            </a:r>
            <a:r>
              <a:rPr lang="en-US" sz="2600" spc="-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600" spc="-25" dirty="0">
                <a:solidFill>
                  <a:srgbClr val="0070C0"/>
                </a:solidFill>
                <a:latin typeface="Arial MT"/>
                <a:cs typeface="Arial MT"/>
              </a:rPr>
              <a:t>to </a:t>
            </a:r>
            <a:r>
              <a:rPr lang="en-US" sz="2600" dirty="0">
                <a:solidFill>
                  <a:srgbClr val="0070C0"/>
                </a:solidFill>
                <a:latin typeface="Arial MT"/>
                <a:cs typeface="Arial MT"/>
              </a:rPr>
              <a:t>diversify</a:t>
            </a:r>
            <a:r>
              <a:rPr lang="en-US" sz="2600" spc="-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lang="en-US" sz="2600" spc="-5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Arial MT"/>
                <a:cs typeface="Arial MT"/>
              </a:rPr>
              <a:t>order</a:t>
            </a:r>
            <a:r>
              <a:rPr lang="en-US" sz="2600" spc="-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Arial MT"/>
                <a:cs typeface="Arial MT"/>
              </a:rPr>
              <a:t>to</a:t>
            </a:r>
            <a:r>
              <a:rPr lang="en-US" sz="26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600" spc="-10" dirty="0">
                <a:solidFill>
                  <a:srgbClr val="0070C0"/>
                </a:solidFill>
                <a:latin typeface="Arial MT"/>
                <a:cs typeface="Arial MT"/>
              </a:rPr>
              <a:t>eliminate </a:t>
            </a:r>
            <a:r>
              <a:rPr lang="en-US" sz="2600" dirty="0">
                <a:solidFill>
                  <a:srgbClr val="0070C0"/>
                </a:solidFill>
                <a:latin typeface="Arial MT"/>
                <a:cs typeface="Arial MT"/>
              </a:rPr>
              <a:t>gender</a:t>
            </a:r>
            <a:r>
              <a:rPr lang="en-US" sz="2600" spc="-9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600" spc="-20" dirty="0">
                <a:solidFill>
                  <a:srgbClr val="0070C0"/>
                </a:solidFill>
                <a:latin typeface="Arial MT"/>
                <a:cs typeface="Arial MT"/>
              </a:rPr>
              <a:t>gap.</a:t>
            </a:r>
            <a:endParaRPr lang="en-US" sz="2600" dirty="0">
              <a:latin typeface="Arial MT"/>
              <a:cs typeface="Arial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240665" marR="5080" indent="-228600">
              <a:lnSpc>
                <a:spcPts val="2400"/>
              </a:lnSpc>
              <a:spcBef>
                <a:spcPts val="380"/>
              </a:spcBef>
              <a:buChar char="•"/>
              <a:tabLst>
                <a:tab pos="240665" algn="l"/>
              </a:tabLst>
            </a:pP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Trends</a:t>
            </a:r>
            <a:r>
              <a:rPr lang="en-US" sz="2500" spc="-1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lang="en-US" sz="2500" spc="-9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demands</a:t>
            </a:r>
            <a:r>
              <a:rPr lang="en-US" sz="2500" spc="-9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fluctuate</a:t>
            </a:r>
            <a:r>
              <a:rPr lang="en-US" sz="2500" spc="-9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spc="-10" dirty="0">
                <a:solidFill>
                  <a:srgbClr val="0070C0"/>
                </a:solidFill>
                <a:latin typeface="Arial MT"/>
                <a:cs typeface="Arial MT"/>
              </a:rPr>
              <a:t>based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on</a:t>
            </a:r>
            <a:r>
              <a:rPr lang="en-US" sz="25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new</a:t>
            </a:r>
            <a:r>
              <a:rPr lang="en-US" sz="25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spc="-10" dirty="0">
                <a:solidFill>
                  <a:srgbClr val="0070C0"/>
                </a:solidFill>
                <a:latin typeface="Arial MT"/>
                <a:cs typeface="Arial MT"/>
              </a:rPr>
              <a:t>technologies.</a:t>
            </a:r>
            <a:endParaRPr lang="en-US" sz="2500" dirty="0">
              <a:latin typeface="Arial MT"/>
              <a:cs typeface="Arial MT"/>
            </a:endParaRPr>
          </a:p>
          <a:p>
            <a:pPr marL="240665" marR="181610" indent="-228600">
              <a:lnSpc>
                <a:spcPts val="2400"/>
              </a:lnSpc>
              <a:spcBef>
                <a:spcPts val="900"/>
              </a:spcBef>
              <a:buChar char="•"/>
              <a:tabLst>
                <a:tab pos="240665" algn="l"/>
              </a:tabLst>
            </a:pP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JavaScript</a:t>
            </a:r>
            <a:r>
              <a:rPr lang="en-US" sz="2500" spc="-5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lang="en-US" sz="25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Python</a:t>
            </a:r>
            <a:r>
              <a:rPr lang="en-US" sz="2500" spc="-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are</a:t>
            </a:r>
            <a:r>
              <a:rPr lang="en-US" sz="25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lang="en-US" sz="25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spc="-20" dirty="0">
                <a:solidFill>
                  <a:srgbClr val="0070C0"/>
                </a:solidFill>
                <a:latin typeface="Arial MT"/>
                <a:cs typeface="Arial MT"/>
              </a:rPr>
              <a:t>most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popular</a:t>
            </a:r>
            <a:r>
              <a:rPr lang="en-US" sz="2500" spc="-114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programming</a:t>
            </a:r>
            <a:r>
              <a:rPr lang="en-US" sz="2500" spc="-1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spc="-10" dirty="0">
                <a:solidFill>
                  <a:srgbClr val="0070C0"/>
                </a:solidFill>
                <a:latin typeface="Arial MT"/>
                <a:cs typeface="Arial MT"/>
              </a:rPr>
              <a:t>languages.</a:t>
            </a:r>
            <a:endParaRPr lang="en-US" sz="2500" dirty="0">
              <a:latin typeface="Arial MT"/>
              <a:cs typeface="Arial MT"/>
            </a:endParaRPr>
          </a:p>
          <a:p>
            <a:pPr marL="240665" marR="657860" indent="-228600">
              <a:lnSpc>
                <a:spcPts val="2400"/>
              </a:lnSpc>
              <a:spcBef>
                <a:spcPts val="1000"/>
              </a:spcBef>
              <a:buChar char="•"/>
              <a:tabLst>
                <a:tab pos="240665" algn="l"/>
              </a:tabLst>
            </a:pPr>
            <a:r>
              <a:rPr lang="en-US" sz="2500" spc="-10" dirty="0">
                <a:solidFill>
                  <a:srgbClr val="0070C0"/>
                </a:solidFill>
                <a:latin typeface="Arial MT"/>
                <a:cs typeface="Arial MT"/>
              </a:rPr>
              <a:t>PostgreSQL</a:t>
            </a:r>
            <a:r>
              <a:rPr lang="en-US" sz="2500" spc="-10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is</a:t>
            </a:r>
            <a:r>
              <a:rPr lang="en-US" sz="25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lang="en-US" sz="25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most</a:t>
            </a:r>
            <a:r>
              <a:rPr lang="en-US" sz="25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spc="-10" dirty="0">
                <a:solidFill>
                  <a:srgbClr val="0070C0"/>
                </a:solidFill>
                <a:latin typeface="Arial MT"/>
                <a:cs typeface="Arial MT"/>
              </a:rPr>
              <a:t>popular database.</a:t>
            </a:r>
            <a:endParaRPr lang="en-US" sz="25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</a:tabLst>
            </a:pP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Gender</a:t>
            </a:r>
            <a:r>
              <a:rPr lang="en-US" sz="2500" spc="-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gap</a:t>
            </a:r>
            <a:r>
              <a:rPr lang="en-US" sz="25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lang="en-US" sz="25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lang="en-US" sz="25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IT</a:t>
            </a:r>
            <a:r>
              <a:rPr lang="en-US" sz="25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spc="-10" dirty="0">
                <a:solidFill>
                  <a:srgbClr val="0070C0"/>
                </a:solidFill>
                <a:latin typeface="Arial MT"/>
                <a:cs typeface="Arial MT"/>
              </a:rPr>
              <a:t>field.</a:t>
            </a:r>
            <a:endParaRPr lang="en-US" sz="2500" dirty="0">
              <a:latin typeface="Arial MT"/>
              <a:cs typeface="Arial M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marL="241300" marR="82550" indent="-228600">
              <a:lnSpc>
                <a:spcPts val="2400"/>
              </a:lnSpc>
              <a:spcBef>
                <a:spcPts val="380"/>
              </a:spcBef>
              <a:buChar char="•"/>
              <a:tabLst>
                <a:tab pos="241300" algn="l"/>
              </a:tabLst>
            </a:pP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IT</a:t>
            </a:r>
            <a:r>
              <a:rPr lang="en-US" sz="2500" spc="-10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professionals</a:t>
            </a:r>
            <a:r>
              <a:rPr lang="en-US" sz="25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lang="en-US" sz="25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companies</a:t>
            </a:r>
            <a:r>
              <a:rPr lang="en-US" sz="25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spc="-20" dirty="0">
                <a:solidFill>
                  <a:srgbClr val="0070C0"/>
                </a:solidFill>
                <a:latin typeface="Arial MT"/>
                <a:cs typeface="Arial MT"/>
              </a:rPr>
              <a:t>have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to</a:t>
            </a:r>
            <a:r>
              <a:rPr lang="en-US" sz="25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learn</a:t>
            </a:r>
            <a:r>
              <a:rPr lang="en-US" sz="25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lang="en-US" sz="25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adapt</a:t>
            </a:r>
            <a:r>
              <a:rPr lang="en-US" sz="25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to</a:t>
            </a:r>
            <a:r>
              <a:rPr lang="en-US" sz="25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new</a:t>
            </a:r>
            <a:r>
              <a:rPr lang="en-US" sz="25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spc="-10" dirty="0">
                <a:solidFill>
                  <a:srgbClr val="0070C0"/>
                </a:solidFill>
                <a:latin typeface="Arial MT"/>
                <a:cs typeface="Arial MT"/>
              </a:rPr>
              <a:t>demands.</a:t>
            </a:r>
            <a:endParaRPr lang="en-US" sz="2500" dirty="0">
              <a:latin typeface="Arial MT"/>
              <a:cs typeface="Arial MT"/>
            </a:endParaRPr>
          </a:p>
          <a:p>
            <a:pPr marL="241300" marR="139700" indent="-228600">
              <a:lnSpc>
                <a:spcPts val="2400"/>
              </a:lnSpc>
              <a:spcBef>
                <a:spcPts val="900"/>
              </a:spcBef>
              <a:buChar char="•"/>
              <a:tabLst>
                <a:tab pos="241300" algn="l"/>
              </a:tabLst>
            </a:pP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Having</a:t>
            </a:r>
            <a:r>
              <a:rPr lang="en-US" sz="25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skills</a:t>
            </a:r>
            <a:r>
              <a:rPr lang="en-US" sz="25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that</a:t>
            </a:r>
            <a:r>
              <a:rPr lang="en-US" sz="25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are</a:t>
            </a:r>
            <a:r>
              <a:rPr lang="en-US" sz="25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high</a:t>
            </a:r>
            <a:r>
              <a:rPr lang="en-US" sz="25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lang="en-US" sz="25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spc="-10" dirty="0">
                <a:solidFill>
                  <a:srgbClr val="0070C0"/>
                </a:solidFill>
                <a:latin typeface="Arial MT"/>
                <a:cs typeface="Arial MT"/>
              </a:rPr>
              <a:t>demand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leads</a:t>
            </a:r>
            <a:r>
              <a:rPr lang="en-US" sz="2500" spc="-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to</a:t>
            </a:r>
            <a:r>
              <a:rPr lang="en-US" sz="25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more</a:t>
            </a:r>
            <a:r>
              <a:rPr lang="en-US" sz="25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job</a:t>
            </a:r>
            <a:r>
              <a:rPr lang="en-US" sz="25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spc="-10" dirty="0">
                <a:solidFill>
                  <a:srgbClr val="0070C0"/>
                </a:solidFill>
                <a:latin typeface="Arial MT"/>
                <a:cs typeface="Arial MT"/>
              </a:rPr>
              <a:t>opportunities.</a:t>
            </a:r>
            <a:endParaRPr lang="en-US" sz="25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</a:tabLst>
            </a:pP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Gender</a:t>
            </a:r>
            <a:r>
              <a:rPr lang="en-US" sz="2500" spc="-5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gap</a:t>
            </a:r>
            <a:r>
              <a:rPr lang="en-US" sz="25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will</a:t>
            </a:r>
            <a:r>
              <a:rPr lang="en-US" sz="25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affect</a:t>
            </a:r>
            <a:r>
              <a:rPr lang="en-US" sz="25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job</a:t>
            </a:r>
            <a:r>
              <a:rPr lang="en-US" sz="25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Arial MT"/>
                <a:cs typeface="Arial MT"/>
              </a:rPr>
              <a:t>hiring</a:t>
            </a:r>
            <a:r>
              <a:rPr lang="en-US" sz="25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500" spc="-10" dirty="0">
                <a:solidFill>
                  <a:srgbClr val="0070C0"/>
                </a:solidFill>
                <a:latin typeface="Arial MT"/>
                <a:cs typeface="Arial MT"/>
              </a:rPr>
              <a:t>trend.</a:t>
            </a:r>
            <a:endParaRPr lang="en-US" sz="2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F62558E-755F-60ED-1306-973C31C13DF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361162" y="1433702"/>
            <a:ext cx="8477782" cy="42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8B1ECDE-2B45-54CD-40BC-07452CB8DB6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651074" y="1477517"/>
            <a:ext cx="8315886" cy="45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6275" y="2138108"/>
            <a:ext cx="6809509" cy="2581783"/>
          </a:xfrm>
        </p:spPr>
        <p:txBody>
          <a:bodyPr>
            <a:normAutofit/>
          </a:bodyPr>
          <a:lstStyle/>
          <a:p>
            <a:pPr marL="240029" marR="5080" indent="-227329">
              <a:lnSpc>
                <a:spcPts val="25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lang="en-US" sz="2600" dirty="0"/>
              <a:t>New</a:t>
            </a:r>
            <a:r>
              <a:rPr lang="en-US" sz="2600" spc="-70" dirty="0"/>
              <a:t> </a:t>
            </a:r>
            <a:r>
              <a:rPr lang="en-US" sz="2600" dirty="0"/>
              <a:t>technology</a:t>
            </a:r>
            <a:r>
              <a:rPr lang="en-US" sz="2600" spc="-70" dirty="0"/>
              <a:t> </a:t>
            </a:r>
            <a:r>
              <a:rPr lang="en-US" sz="2600" dirty="0"/>
              <a:t>leads</a:t>
            </a:r>
            <a:r>
              <a:rPr lang="en-US" sz="2600" spc="-70" dirty="0"/>
              <a:t> </a:t>
            </a:r>
            <a:r>
              <a:rPr lang="en-US" sz="2600" dirty="0"/>
              <a:t>to</a:t>
            </a:r>
            <a:r>
              <a:rPr lang="en-US" sz="2600" spc="-70" dirty="0"/>
              <a:t> </a:t>
            </a:r>
            <a:r>
              <a:rPr lang="en-US" sz="2600" dirty="0"/>
              <a:t>different</a:t>
            </a:r>
            <a:r>
              <a:rPr lang="en-US" sz="2600" spc="-70" dirty="0"/>
              <a:t> </a:t>
            </a:r>
            <a:r>
              <a:rPr lang="en-US" sz="2600" dirty="0"/>
              <a:t>trends</a:t>
            </a:r>
            <a:r>
              <a:rPr lang="en-US" sz="2600" spc="-70" dirty="0"/>
              <a:t> </a:t>
            </a:r>
            <a:r>
              <a:rPr lang="en-US" sz="2600" spc="-25" dirty="0"/>
              <a:t>and 	</a:t>
            </a:r>
            <a:r>
              <a:rPr lang="en-US" sz="2600" spc="-10" dirty="0"/>
              <a:t>demands.</a:t>
            </a:r>
          </a:p>
          <a:p>
            <a:pPr marL="240029" marR="101600" indent="-227329">
              <a:lnSpc>
                <a:spcPts val="2600"/>
              </a:lnSpc>
              <a:spcBef>
                <a:spcPts val="1020"/>
              </a:spcBef>
              <a:buChar char="•"/>
              <a:tabLst>
                <a:tab pos="241300" algn="l"/>
              </a:tabLst>
            </a:pPr>
            <a:r>
              <a:rPr lang="en-US" sz="2600" dirty="0"/>
              <a:t>JavaScript</a:t>
            </a:r>
            <a:r>
              <a:rPr lang="en-US" sz="2600" spc="-60" dirty="0"/>
              <a:t> </a:t>
            </a:r>
            <a:r>
              <a:rPr lang="en-US" sz="2600" dirty="0"/>
              <a:t>and</a:t>
            </a:r>
            <a:r>
              <a:rPr lang="en-US" sz="2600" spc="-55" dirty="0"/>
              <a:t> </a:t>
            </a:r>
            <a:r>
              <a:rPr lang="en-US" sz="2600" dirty="0"/>
              <a:t>Python</a:t>
            </a:r>
            <a:r>
              <a:rPr lang="en-US" sz="2600" spc="-55" dirty="0"/>
              <a:t> </a:t>
            </a:r>
            <a:r>
              <a:rPr lang="en-US" sz="2600" dirty="0"/>
              <a:t>are</a:t>
            </a:r>
            <a:r>
              <a:rPr lang="en-US" sz="2600" spc="-55" dirty="0"/>
              <a:t> </a:t>
            </a:r>
            <a:r>
              <a:rPr lang="en-US" sz="2600" dirty="0"/>
              <a:t>the</a:t>
            </a:r>
            <a:r>
              <a:rPr lang="en-US" sz="2600" spc="-55" dirty="0"/>
              <a:t> </a:t>
            </a:r>
            <a:r>
              <a:rPr lang="en-US" sz="2600" dirty="0"/>
              <a:t>most</a:t>
            </a:r>
            <a:r>
              <a:rPr lang="en-US" sz="2600" spc="-60" dirty="0"/>
              <a:t> </a:t>
            </a:r>
            <a:r>
              <a:rPr lang="en-US" sz="2600" spc="-10" dirty="0"/>
              <a:t>popular 	</a:t>
            </a:r>
            <a:r>
              <a:rPr lang="en-US" sz="2600" dirty="0"/>
              <a:t>programming</a:t>
            </a:r>
            <a:r>
              <a:rPr lang="en-US" sz="2600" spc="-165" dirty="0"/>
              <a:t> </a:t>
            </a:r>
            <a:r>
              <a:rPr lang="en-US" sz="2600" spc="-10" dirty="0"/>
              <a:t>languages.</a:t>
            </a: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Char char="•"/>
              <a:tabLst>
                <a:tab pos="240029" algn="l"/>
              </a:tabLst>
            </a:pPr>
            <a:r>
              <a:rPr lang="en-US" sz="2600" spc="-10" dirty="0"/>
              <a:t>PostgreSQL</a:t>
            </a:r>
            <a:r>
              <a:rPr lang="en-US" sz="2600" spc="-120" dirty="0"/>
              <a:t> </a:t>
            </a:r>
            <a:r>
              <a:rPr lang="en-US" sz="2600" dirty="0"/>
              <a:t>is</a:t>
            </a:r>
            <a:r>
              <a:rPr lang="en-US" sz="2600" spc="-35" dirty="0"/>
              <a:t> </a:t>
            </a:r>
            <a:r>
              <a:rPr lang="en-US" sz="2600" dirty="0"/>
              <a:t>the</a:t>
            </a:r>
            <a:r>
              <a:rPr lang="en-US" sz="2600" spc="-35" dirty="0"/>
              <a:t> </a:t>
            </a:r>
            <a:r>
              <a:rPr lang="en-US" sz="2600" dirty="0"/>
              <a:t>most</a:t>
            </a:r>
            <a:r>
              <a:rPr lang="en-US" sz="2600" spc="-35" dirty="0"/>
              <a:t> </a:t>
            </a:r>
            <a:r>
              <a:rPr lang="en-US" sz="2600" dirty="0"/>
              <a:t>popular</a:t>
            </a:r>
            <a:r>
              <a:rPr lang="en-US" sz="2600" spc="-35" dirty="0"/>
              <a:t> </a:t>
            </a:r>
            <a:r>
              <a:rPr lang="en-US" sz="2600" spc="-10" dirty="0"/>
              <a:t>database.</a:t>
            </a: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Char char="•"/>
              <a:tabLst>
                <a:tab pos="240029" algn="l"/>
              </a:tabLst>
            </a:pPr>
            <a:r>
              <a:rPr lang="en-US" sz="2600" dirty="0"/>
              <a:t>The</a:t>
            </a:r>
            <a:r>
              <a:rPr lang="en-US" sz="2600" spc="-40" dirty="0"/>
              <a:t> </a:t>
            </a:r>
            <a:r>
              <a:rPr lang="en-US" sz="2600" dirty="0"/>
              <a:t>IT</a:t>
            </a:r>
            <a:r>
              <a:rPr lang="en-US" sz="2600" spc="-80" dirty="0"/>
              <a:t> </a:t>
            </a:r>
            <a:r>
              <a:rPr lang="en-US" sz="2600" dirty="0"/>
              <a:t>industry</a:t>
            </a:r>
            <a:r>
              <a:rPr lang="en-US" sz="2600" spc="-40" dirty="0"/>
              <a:t> </a:t>
            </a:r>
            <a:r>
              <a:rPr lang="en-US" sz="2600" dirty="0"/>
              <a:t>needs</a:t>
            </a:r>
            <a:r>
              <a:rPr lang="en-US" sz="2600" spc="-40" dirty="0"/>
              <a:t> </a:t>
            </a:r>
            <a:r>
              <a:rPr lang="en-US" sz="2600" dirty="0"/>
              <a:t>to</a:t>
            </a:r>
            <a:r>
              <a:rPr lang="en-US" sz="2600" spc="-35" dirty="0"/>
              <a:t> </a:t>
            </a:r>
            <a:r>
              <a:rPr lang="en-US" sz="2600" spc="-10" dirty="0"/>
              <a:t>diversify.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6038" y="1493501"/>
            <a:ext cx="3243943" cy="241673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038" y="4005810"/>
            <a:ext cx="4185934" cy="23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marL="240029" marR="39370" indent="-227329">
              <a:lnSpc>
                <a:spcPct val="885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JavaScript,</a:t>
            </a:r>
            <a:r>
              <a:rPr lang="en-US" sz="2400" spc="-8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Python,</a:t>
            </a:r>
            <a:r>
              <a:rPr lang="en-US" sz="24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HTML/CSS,</a:t>
            </a:r>
            <a:r>
              <a:rPr lang="en-US" sz="24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SQL,</a:t>
            </a:r>
            <a:r>
              <a:rPr lang="en-US" sz="24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spc="-25" dirty="0">
                <a:solidFill>
                  <a:srgbClr val="0070C0"/>
                </a:solidFill>
                <a:latin typeface="Arial MT"/>
                <a:cs typeface="Arial MT"/>
              </a:rPr>
              <a:t>and 	</a:t>
            </a:r>
            <a:r>
              <a:rPr lang="en-US" sz="2400" spc="-10" dirty="0">
                <a:solidFill>
                  <a:srgbClr val="0070C0"/>
                </a:solidFill>
                <a:latin typeface="Arial MT"/>
                <a:cs typeface="Arial MT"/>
              </a:rPr>
              <a:t>TypeScript</a:t>
            </a:r>
            <a:r>
              <a:rPr lang="en-US" sz="24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are</a:t>
            </a:r>
            <a:r>
              <a:rPr lang="en-US" sz="24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lang="en-US" sz="24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most</a:t>
            </a:r>
            <a:r>
              <a:rPr lang="en-US" sz="2400" spc="-8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desirable</a:t>
            </a:r>
            <a:r>
              <a:rPr lang="en-US" sz="24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70C0"/>
                </a:solidFill>
                <a:latin typeface="Arial MT"/>
                <a:cs typeface="Arial MT"/>
              </a:rPr>
              <a:t>programming 	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languages</a:t>
            </a:r>
            <a:r>
              <a:rPr lang="en-US" sz="2400" spc="-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for</a:t>
            </a:r>
            <a:r>
              <a:rPr lang="en-US" sz="2400" spc="-5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next</a:t>
            </a:r>
            <a:r>
              <a:rPr lang="en-US" sz="2400" spc="-5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spc="-20" dirty="0">
                <a:solidFill>
                  <a:srgbClr val="0070C0"/>
                </a:solidFill>
                <a:latin typeface="Arial MT"/>
                <a:cs typeface="Arial MT"/>
              </a:rPr>
              <a:t>year.</a:t>
            </a:r>
            <a:endParaRPr lang="en-US" sz="2400" dirty="0">
              <a:latin typeface="Arial MT"/>
              <a:cs typeface="Arial MT"/>
            </a:endParaRPr>
          </a:p>
          <a:p>
            <a:pPr marL="240029" marR="5080" indent="-227329">
              <a:lnSpc>
                <a:spcPts val="260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PostgreSQL,</a:t>
            </a:r>
            <a:r>
              <a:rPr lang="en-US" sz="24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MongoDB,</a:t>
            </a:r>
            <a:r>
              <a:rPr lang="en-US" sz="24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Redis,</a:t>
            </a:r>
            <a:r>
              <a:rPr lang="en-US" sz="2400" spc="-8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MySQL,</a:t>
            </a:r>
            <a:r>
              <a:rPr lang="en-US" sz="24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spc="-25" dirty="0">
                <a:solidFill>
                  <a:srgbClr val="0070C0"/>
                </a:solidFill>
                <a:latin typeface="Arial MT"/>
                <a:cs typeface="Arial MT"/>
              </a:rPr>
              <a:t>and 	</a:t>
            </a:r>
            <a:r>
              <a:rPr lang="en-US" sz="2400" dirty="0" err="1">
                <a:solidFill>
                  <a:srgbClr val="0070C0"/>
                </a:solidFill>
                <a:latin typeface="Arial MT"/>
                <a:cs typeface="Arial MT"/>
              </a:rPr>
              <a:t>ElasticSearch</a:t>
            </a:r>
            <a:r>
              <a:rPr lang="en-US" sz="2400" spc="-8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are</a:t>
            </a:r>
            <a:r>
              <a:rPr lang="en-US" sz="24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lang="en-US" sz="24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most</a:t>
            </a:r>
            <a:r>
              <a:rPr lang="en-US" sz="2400" spc="-8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desirable</a:t>
            </a:r>
            <a:r>
              <a:rPr lang="en-US" sz="24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70C0"/>
                </a:solidFill>
                <a:latin typeface="Arial MT"/>
                <a:cs typeface="Arial MT"/>
              </a:rPr>
              <a:t>databases 	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for</a:t>
            </a:r>
            <a:r>
              <a:rPr lang="en-US" sz="24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next</a:t>
            </a:r>
            <a:r>
              <a:rPr lang="en-US" sz="24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spc="-20" dirty="0">
                <a:solidFill>
                  <a:srgbClr val="0070C0"/>
                </a:solidFill>
                <a:latin typeface="Arial MT"/>
                <a:cs typeface="Arial MT"/>
              </a:rPr>
              <a:t>year.</a:t>
            </a:r>
            <a:endParaRPr lang="en-US" sz="2400" dirty="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Char char="•"/>
              <a:tabLst>
                <a:tab pos="240029" algn="l"/>
              </a:tabLst>
            </a:pP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Gender</a:t>
            </a:r>
            <a:r>
              <a:rPr lang="en-US" sz="24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gap</a:t>
            </a:r>
            <a:r>
              <a:rPr lang="en-US" sz="24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lang="en-US" sz="24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lang="en-US" sz="24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IT</a:t>
            </a:r>
            <a:r>
              <a:rPr lang="en-US" sz="24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70C0"/>
                </a:solidFill>
                <a:latin typeface="Arial MT"/>
                <a:cs typeface="Arial MT"/>
              </a:rPr>
              <a:t>industry.</a:t>
            </a:r>
            <a:endParaRPr lang="en-US" sz="2400" dirty="0">
              <a:latin typeface="Arial MT"/>
              <a:cs typeface="Arial MT"/>
            </a:endParaRPr>
          </a:p>
          <a:p>
            <a:pPr marL="697865" lvl="1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</a:tabLst>
            </a:pPr>
            <a:r>
              <a:rPr lang="en-US" sz="1800" dirty="0">
                <a:solidFill>
                  <a:srgbClr val="0070C0"/>
                </a:solidFill>
                <a:latin typeface="Arial MT"/>
                <a:cs typeface="Arial MT"/>
              </a:rPr>
              <a:t>Male</a:t>
            </a:r>
            <a:r>
              <a:rPr lang="en-US" sz="18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Arial MT"/>
                <a:cs typeface="Arial MT"/>
              </a:rPr>
              <a:t>=</a:t>
            </a:r>
            <a:r>
              <a:rPr lang="en-US" sz="18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1800" spc="-20" dirty="0">
                <a:solidFill>
                  <a:srgbClr val="0070C0"/>
                </a:solidFill>
                <a:latin typeface="Arial MT"/>
                <a:cs typeface="Arial MT"/>
              </a:rPr>
              <a:t>93.7%</a:t>
            </a:r>
            <a:endParaRPr lang="en-US" sz="1800" dirty="0">
              <a:latin typeface="Arial MT"/>
              <a:cs typeface="Arial MT"/>
            </a:endParaRPr>
          </a:p>
          <a:p>
            <a:pPr marL="697865" lvl="1" indent="-227965">
              <a:lnSpc>
                <a:spcPct val="100000"/>
              </a:lnSpc>
              <a:spcBef>
                <a:spcPts val="240"/>
              </a:spcBef>
              <a:buChar char="•"/>
              <a:tabLst>
                <a:tab pos="697865" algn="l"/>
              </a:tabLst>
            </a:pPr>
            <a:r>
              <a:rPr lang="en-US" sz="1800" dirty="0">
                <a:solidFill>
                  <a:srgbClr val="0070C0"/>
                </a:solidFill>
                <a:latin typeface="Arial MT"/>
                <a:cs typeface="Arial MT"/>
              </a:rPr>
              <a:t>Female</a:t>
            </a:r>
            <a:r>
              <a:rPr lang="en-US" sz="18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Arial MT"/>
                <a:cs typeface="Arial MT"/>
              </a:rPr>
              <a:t>=</a:t>
            </a:r>
            <a:r>
              <a:rPr lang="en-US" sz="18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1800" spc="-20" dirty="0">
                <a:solidFill>
                  <a:srgbClr val="0070C0"/>
                </a:solidFill>
                <a:latin typeface="Arial MT"/>
                <a:cs typeface="Arial MT"/>
              </a:rPr>
              <a:t>6.3%</a:t>
            </a:r>
            <a:endParaRPr lang="en-US" sz="1800" dirty="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29" marR="5080" indent="-227329">
              <a:lnSpc>
                <a:spcPct val="89100"/>
              </a:lnSpc>
              <a:spcBef>
                <a:spcPts val="409"/>
              </a:spcBef>
              <a:buChar char="•"/>
              <a:tabLst>
                <a:tab pos="241300" algn="l"/>
                <a:tab pos="1986280" algn="l"/>
              </a:tabLst>
            </a:pP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Stack</a:t>
            </a:r>
            <a:r>
              <a:rPr lang="en-US" sz="24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70C0"/>
                </a:solidFill>
                <a:latin typeface="Arial MT"/>
                <a:cs typeface="Arial MT"/>
              </a:rPr>
              <a:t>Overflow,</a:t>
            </a:r>
            <a:r>
              <a:rPr lang="en-US" sz="24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a</a:t>
            </a:r>
            <a:r>
              <a:rPr lang="en-US" sz="2400" spc="-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popular</a:t>
            </a:r>
            <a:r>
              <a:rPr lang="en-US" sz="2400" spc="-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website</a:t>
            </a:r>
            <a:r>
              <a:rPr lang="en-US" sz="2400" spc="-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spc="-25" dirty="0">
                <a:solidFill>
                  <a:srgbClr val="0070C0"/>
                </a:solidFill>
                <a:latin typeface="Arial MT"/>
                <a:cs typeface="Arial MT"/>
              </a:rPr>
              <a:t>for 	</a:t>
            </a:r>
            <a:r>
              <a:rPr lang="en-US" sz="2400" spc="-10" dirty="0">
                <a:solidFill>
                  <a:srgbClr val="0070C0"/>
                </a:solidFill>
                <a:latin typeface="Arial MT"/>
                <a:cs typeface="Arial MT"/>
              </a:rPr>
              <a:t>developers,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	conducted</a:t>
            </a:r>
            <a:r>
              <a:rPr lang="en-US" sz="2400" spc="-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a</a:t>
            </a:r>
            <a:r>
              <a:rPr lang="en-US" sz="2400" spc="-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survey</a:t>
            </a:r>
            <a:r>
              <a:rPr lang="en-US" sz="2400" spc="-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70C0"/>
                </a:solidFill>
                <a:latin typeface="Arial MT"/>
                <a:cs typeface="Arial MT"/>
              </a:rPr>
              <a:t>amongst 	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developers</a:t>
            </a:r>
            <a:r>
              <a:rPr lang="en-US" sz="24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from</a:t>
            </a:r>
            <a:r>
              <a:rPr lang="en-US" sz="24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around</a:t>
            </a:r>
            <a:r>
              <a:rPr lang="en-US" sz="24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lang="en-US" sz="24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world</a:t>
            </a:r>
            <a:r>
              <a:rPr lang="en-US" sz="24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70C0"/>
                </a:solidFill>
                <a:latin typeface="Arial MT"/>
                <a:cs typeface="Arial MT"/>
              </a:rPr>
              <a:t>about 	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technology</a:t>
            </a:r>
            <a:r>
              <a:rPr lang="en-US" sz="24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trends</a:t>
            </a:r>
            <a:r>
              <a:rPr lang="en-US" sz="2400" spc="-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lang="en-US" sz="2400" spc="-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70C0"/>
                </a:solidFill>
                <a:latin typeface="Arial MT"/>
                <a:cs typeface="Arial MT"/>
              </a:rPr>
              <a:t>2019.</a:t>
            </a:r>
            <a:endParaRPr lang="en-US" sz="2400" dirty="0">
              <a:latin typeface="Arial MT"/>
              <a:cs typeface="Arial MT"/>
            </a:endParaRPr>
          </a:p>
          <a:p>
            <a:pPr marL="697865" lvl="1" indent="-227965">
              <a:lnSpc>
                <a:spcPct val="100000"/>
              </a:lnSpc>
              <a:spcBef>
                <a:spcPts val="260"/>
              </a:spcBef>
              <a:buClr>
                <a:srgbClr val="0070C0"/>
              </a:buClr>
              <a:buChar char="•"/>
              <a:tabLst>
                <a:tab pos="697865" algn="l"/>
              </a:tabLst>
            </a:pPr>
            <a:r>
              <a:rPr lang="en-US" sz="2000" dirty="0">
                <a:solidFill>
                  <a:srgbClr val="0085CC"/>
                </a:solidFill>
                <a:latin typeface="Arial MT"/>
                <a:cs typeface="Arial MT"/>
              </a:rPr>
              <a:t>Programming</a:t>
            </a:r>
            <a:r>
              <a:rPr lang="en-US" sz="2000" spc="-60" dirty="0">
                <a:solidFill>
                  <a:srgbClr val="0085CC"/>
                </a:solidFill>
                <a:latin typeface="Arial MT"/>
                <a:cs typeface="Arial MT"/>
              </a:rPr>
              <a:t> </a:t>
            </a:r>
            <a:r>
              <a:rPr lang="en-US" sz="2000" spc="-10" dirty="0">
                <a:solidFill>
                  <a:srgbClr val="0085CC"/>
                </a:solidFill>
                <a:latin typeface="Arial MT"/>
                <a:cs typeface="Arial MT"/>
              </a:rPr>
              <a:t>Languages</a:t>
            </a:r>
            <a:endParaRPr lang="en-US" sz="2000" dirty="0">
              <a:latin typeface="Arial MT"/>
              <a:cs typeface="Arial MT"/>
            </a:endParaRPr>
          </a:p>
          <a:p>
            <a:pPr marL="697865" lvl="1" indent="-227965">
              <a:lnSpc>
                <a:spcPct val="100000"/>
              </a:lnSpc>
              <a:spcBef>
                <a:spcPts val="300"/>
              </a:spcBef>
              <a:buClr>
                <a:srgbClr val="0070C0"/>
              </a:buClr>
              <a:buChar char="•"/>
              <a:tabLst>
                <a:tab pos="697865" algn="l"/>
              </a:tabLst>
            </a:pPr>
            <a:r>
              <a:rPr lang="en-US" sz="2000" spc="-10" dirty="0">
                <a:solidFill>
                  <a:srgbClr val="0085CC"/>
                </a:solidFill>
                <a:latin typeface="Arial MT"/>
                <a:cs typeface="Arial MT"/>
              </a:rPr>
              <a:t>Databases</a:t>
            </a:r>
            <a:endParaRPr lang="en-US" sz="2000" dirty="0">
              <a:latin typeface="Arial MT"/>
              <a:cs typeface="Arial MT"/>
            </a:endParaRPr>
          </a:p>
          <a:p>
            <a:pPr marL="697865" lvl="1" indent="-227965">
              <a:lnSpc>
                <a:spcPct val="100000"/>
              </a:lnSpc>
              <a:spcBef>
                <a:spcPts val="200"/>
              </a:spcBef>
              <a:buClr>
                <a:srgbClr val="0070C0"/>
              </a:buClr>
              <a:buChar char="•"/>
              <a:tabLst>
                <a:tab pos="697865" algn="l"/>
              </a:tabLst>
            </a:pPr>
            <a:r>
              <a:rPr lang="en-US" sz="2000" spc="-10" dirty="0">
                <a:solidFill>
                  <a:srgbClr val="0085CC"/>
                </a:solidFill>
                <a:latin typeface="Arial MT"/>
                <a:cs typeface="Arial MT"/>
              </a:rPr>
              <a:t>Demographics</a:t>
            </a:r>
            <a:endParaRPr lang="en-US" sz="2000" dirty="0">
              <a:latin typeface="Arial MT"/>
              <a:cs typeface="Arial MT"/>
            </a:endParaRPr>
          </a:p>
          <a:p>
            <a:pPr marL="227329" marR="3393440" indent="-227329" algn="r">
              <a:lnSpc>
                <a:spcPct val="100000"/>
              </a:lnSpc>
              <a:spcBef>
                <a:spcPts val="760"/>
              </a:spcBef>
              <a:buChar char="•"/>
              <a:tabLst>
                <a:tab pos="227329" algn="l"/>
              </a:tabLst>
            </a:pPr>
            <a:r>
              <a:rPr lang="en-US" sz="2400" spc="-35" dirty="0">
                <a:solidFill>
                  <a:srgbClr val="0070C0"/>
                </a:solidFill>
                <a:latin typeface="Arial MT"/>
                <a:cs typeface="Arial MT"/>
              </a:rPr>
              <a:t>Target</a:t>
            </a:r>
            <a:r>
              <a:rPr lang="en-US" sz="2400" spc="-1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70C0"/>
                </a:solidFill>
                <a:latin typeface="Arial MT"/>
                <a:cs typeface="Arial MT"/>
              </a:rPr>
              <a:t>audience:</a:t>
            </a:r>
            <a:endParaRPr lang="en-US" sz="2400" dirty="0">
              <a:latin typeface="Arial MT"/>
              <a:cs typeface="Arial MT"/>
            </a:endParaRPr>
          </a:p>
          <a:p>
            <a:pPr marL="227965" marR="3401695" lvl="1" indent="-227965" algn="r">
              <a:lnSpc>
                <a:spcPct val="100000"/>
              </a:lnSpc>
              <a:spcBef>
                <a:spcPts val="260"/>
              </a:spcBef>
              <a:buClr>
                <a:srgbClr val="0070C0"/>
              </a:buClr>
              <a:buChar char="•"/>
              <a:tabLst>
                <a:tab pos="227965" algn="l"/>
              </a:tabLst>
            </a:pPr>
            <a:r>
              <a:rPr lang="en-US" sz="2000" dirty="0">
                <a:solidFill>
                  <a:srgbClr val="0085CC"/>
                </a:solidFill>
                <a:latin typeface="Arial MT"/>
                <a:cs typeface="Arial MT"/>
              </a:rPr>
              <a:t>IT</a:t>
            </a:r>
            <a:r>
              <a:rPr lang="en-US" sz="2000" spc="-55" dirty="0">
                <a:solidFill>
                  <a:srgbClr val="0085CC"/>
                </a:solidFill>
                <a:latin typeface="Arial MT"/>
                <a:cs typeface="Arial MT"/>
              </a:rPr>
              <a:t> </a:t>
            </a:r>
            <a:r>
              <a:rPr lang="en-US" sz="2000" spc="-10" dirty="0">
                <a:solidFill>
                  <a:srgbClr val="0085CC"/>
                </a:solidFill>
                <a:latin typeface="Arial MT"/>
                <a:cs typeface="Arial MT"/>
              </a:rPr>
              <a:t>professionals</a:t>
            </a:r>
            <a:endParaRPr lang="en-US" sz="2000" dirty="0">
              <a:latin typeface="Arial MT"/>
              <a:cs typeface="Arial MT"/>
            </a:endParaRPr>
          </a:p>
          <a:p>
            <a:pPr marL="697865" lvl="1" indent="-227965">
              <a:lnSpc>
                <a:spcPct val="100000"/>
              </a:lnSpc>
              <a:spcBef>
                <a:spcPts val="300"/>
              </a:spcBef>
              <a:buClr>
                <a:srgbClr val="0070C0"/>
              </a:buClr>
              <a:buChar char="•"/>
              <a:tabLst>
                <a:tab pos="697865" algn="l"/>
              </a:tabLst>
            </a:pPr>
            <a:r>
              <a:rPr lang="en-US" sz="2000" dirty="0">
                <a:solidFill>
                  <a:srgbClr val="0085CC"/>
                </a:solidFill>
                <a:latin typeface="Arial MT"/>
                <a:cs typeface="Arial MT"/>
              </a:rPr>
              <a:t>Anyone</a:t>
            </a:r>
            <a:r>
              <a:rPr lang="en-US" sz="2000" spc="-60" dirty="0">
                <a:solidFill>
                  <a:srgbClr val="0085CC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0085CC"/>
                </a:solidFill>
                <a:latin typeface="Arial MT"/>
                <a:cs typeface="Arial MT"/>
              </a:rPr>
              <a:t>interested</a:t>
            </a:r>
            <a:r>
              <a:rPr lang="en-US" sz="2000" spc="-40" dirty="0">
                <a:solidFill>
                  <a:srgbClr val="0085CC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0085CC"/>
                </a:solidFill>
                <a:latin typeface="Arial MT"/>
                <a:cs typeface="Arial MT"/>
              </a:rPr>
              <a:t>in</a:t>
            </a:r>
            <a:r>
              <a:rPr lang="en-US" sz="2000" spc="-40" dirty="0">
                <a:solidFill>
                  <a:srgbClr val="0085CC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0085CC"/>
                </a:solidFill>
                <a:latin typeface="Arial MT"/>
                <a:cs typeface="Arial MT"/>
              </a:rPr>
              <a:t>the</a:t>
            </a:r>
            <a:r>
              <a:rPr lang="en-US" sz="2000" spc="-35" dirty="0">
                <a:solidFill>
                  <a:srgbClr val="0085CC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0085CC"/>
                </a:solidFill>
                <a:latin typeface="Arial MT"/>
                <a:cs typeface="Arial MT"/>
              </a:rPr>
              <a:t>IT</a:t>
            </a:r>
            <a:r>
              <a:rPr lang="en-US" sz="2000" spc="-75" dirty="0">
                <a:solidFill>
                  <a:srgbClr val="0085CC"/>
                </a:solidFill>
                <a:latin typeface="Arial MT"/>
                <a:cs typeface="Arial MT"/>
              </a:rPr>
              <a:t> </a:t>
            </a:r>
            <a:r>
              <a:rPr lang="en-US" sz="2000" spc="-10" dirty="0">
                <a:solidFill>
                  <a:srgbClr val="0085CC"/>
                </a:solidFill>
                <a:latin typeface="Arial MT"/>
                <a:cs typeface="Arial MT"/>
              </a:rPr>
              <a:t>field</a:t>
            </a:r>
            <a:endParaRPr lang="en-US"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marL="240665" indent="-227965">
              <a:lnSpc>
                <a:spcPct val="100000"/>
              </a:lnSpc>
              <a:spcBef>
                <a:spcPts val="345"/>
              </a:spcBef>
              <a:buChar char="•"/>
              <a:tabLst>
                <a:tab pos="240665" algn="l"/>
              </a:tabLst>
            </a:pPr>
            <a:r>
              <a:rPr lang="en-US" sz="2200" dirty="0">
                <a:solidFill>
                  <a:srgbClr val="0070C0"/>
                </a:solidFill>
                <a:latin typeface="Arial MT"/>
                <a:cs typeface="Arial MT"/>
              </a:rPr>
              <a:t>Data</a:t>
            </a:r>
            <a:r>
              <a:rPr lang="en-US" sz="22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200" spc="-10" dirty="0">
                <a:solidFill>
                  <a:srgbClr val="0070C0"/>
                </a:solidFill>
                <a:latin typeface="Arial MT"/>
                <a:cs typeface="Arial MT"/>
              </a:rPr>
              <a:t>Sources:</a:t>
            </a:r>
            <a:endParaRPr lang="en-US" sz="2200" dirty="0">
              <a:latin typeface="Arial MT"/>
              <a:cs typeface="Arial MT"/>
            </a:endParaRPr>
          </a:p>
          <a:p>
            <a:pPr marL="697865" lvl="1" indent="-227965">
              <a:lnSpc>
                <a:spcPct val="100000"/>
              </a:lnSpc>
              <a:spcBef>
                <a:spcPts val="200"/>
              </a:spcBef>
              <a:buChar char="•"/>
              <a:tabLst>
                <a:tab pos="697865" algn="l"/>
              </a:tabLst>
            </a:pPr>
            <a:r>
              <a:rPr lang="en-US" sz="1800" dirty="0">
                <a:solidFill>
                  <a:srgbClr val="0070C0"/>
                </a:solidFill>
                <a:latin typeface="Arial MT"/>
                <a:cs typeface="Arial MT"/>
              </a:rPr>
              <a:t>Stack</a:t>
            </a:r>
            <a:r>
              <a:rPr lang="en-US" sz="18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Arial MT"/>
                <a:cs typeface="Arial MT"/>
              </a:rPr>
              <a:t>Overflow</a:t>
            </a:r>
            <a:r>
              <a:rPr lang="en-US" sz="18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Arial MT"/>
                <a:cs typeface="Arial MT"/>
              </a:rPr>
              <a:t>Developers</a:t>
            </a:r>
            <a:r>
              <a:rPr lang="en-US" sz="18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Arial MT"/>
                <a:cs typeface="Arial MT"/>
              </a:rPr>
              <a:t>Survey</a:t>
            </a:r>
            <a:r>
              <a:rPr lang="en-US" sz="18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1800" spc="-20" dirty="0">
                <a:solidFill>
                  <a:srgbClr val="0070C0"/>
                </a:solidFill>
                <a:latin typeface="Arial MT"/>
                <a:cs typeface="Arial MT"/>
              </a:rPr>
              <a:t>2019</a:t>
            </a:r>
            <a:endParaRPr lang="en-US" sz="1800" dirty="0">
              <a:latin typeface="Arial MT"/>
              <a:cs typeface="Arial MT"/>
            </a:endParaRPr>
          </a:p>
          <a:p>
            <a:pPr marL="697865" lvl="1" indent="-227965">
              <a:lnSpc>
                <a:spcPct val="100000"/>
              </a:lnSpc>
              <a:spcBef>
                <a:spcPts val="340"/>
              </a:spcBef>
              <a:buChar char="•"/>
              <a:tabLst>
                <a:tab pos="697865" algn="l"/>
              </a:tabLst>
            </a:pPr>
            <a:r>
              <a:rPr lang="en-US" sz="1800" dirty="0" err="1">
                <a:solidFill>
                  <a:srgbClr val="0070C0"/>
                </a:solidFill>
                <a:latin typeface="Arial MT"/>
                <a:cs typeface="Arial MT"/>
              </a:rPr>
              <a:t>Github</a:t>
            </a:r>
            <a:r>
              <a:rPr lang="en-US" sz="18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Arial MT"/>
                <a:cs typeface="Arial MT"/>
              </a:rPr>
              <a:t>Job</a:t>
            </a:r>
            <a:r>
              <a:rPr lang="en-US" sz="18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0070C0"/>
                </a:solidFill>
                <a:latin typeface="Arial MT"/>
                <a:cs typeface="Arial MT"/>
              </a:rPr>
              <a:t>Posting</a:t>
            </a:r>
            <a:endParaRPr lang="en-US" sz="1800" dirty="0">
              <a:latin typeface="Arial MT"/>
              <a:cs typeface="Arial MT"/>
            </a:endParaRPr>
          </a:p>
          <a:p>
            <a:pPr marL="697865" lvl="1" indent="-227965">
              <a:lnSpc>
                <a:spcPct val="100000"/>
              </a:lnSpc>
              <a:spcBef>
                <a:spcPts val="240"/>
              </a:spcBef>
              <a:buChar char="•"/>
              <a:tabLst>
                <a:tab pos="697865" algn="l"/>
              </a:tabLst>
            </a:pPr>
            <a:r>
              <a:rPr lang="en-US" sz="1800" dirty="0">
                <a:solidFill>
                  <a:srgbClr val="0070C0"/>
                </a:solidFill>
                <a:latin typeface="Arial MT"/>
                <a:cs typeface="Arial MT"/>
              </a:rPr>
              <a:t>Programming</a:t>
            </a:r>
            <a:r>
              <a:rPr lang="en-US" sz="18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Arial MT"/>
                <a:cs typeface="Arial MT"/>
              </a:rPr>
              <a:t>Language</a:t>
            </a:r>
            <a:r>
              <a:rPr lang="en-US" sz="1800" spc="-1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Arial MT"/>
                <a:cs typeface="Arial MT"/>
              </a:rPr>
              <a:t>Annual</a:t>
            </a:r>
            <a:r>
              <a:rPr lang="en-US" sz="18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0070C0"/>
                </a:solidFill>
                <a:latin typeface="Arial MT"/>
                <a:cs typeface="Arial MT"/>
              </a:rPr>
              <a:t>Salary</a:t>
            </a:r>
            <a:endParaRPr lang="en-US" sz="18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Char char="•"/>
              <a:tabLst>
                <a:tab pos="240665" algn="l"/>
              </a:tabLst>
            </a:pPr>
            <a:r>
              <a:rPr lang="en-US" sz="2200" dirty="0">
                <a:solidFill>
                  <a:srgbClr val="0070C0"/>
                </a:solidFill>
                <a:latin typeface="Arial MT"/>
                <a:cs typeface="Arial MT"/>
              </a:rPr>
              <a:t>Data</a:t>
            </a:r>
            <a:r>
              <a:rPr lang="en-US" sz="2200" spc="-5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Arial MT"/>
                <a:cs typeface="Arial MT"/>
              </a:rPr>
              <a:t>Exploration</a:t>
            </a:r>
            <a:r>
              <a:rPr lang="en-US" sz="22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lang="en-US" sz="22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200" spc="-10" dirty="0">
                <a:solidFill>
                  <a:srgbClr val="0070C0"/>
                </a:solidFill>
                <a:latin typeface="Arial MT"/>
                <a:cs typeface="Arial MT"/>
              </a:rPr>
              <a:t>Cleaning</a:t>
            </a:r>
            <a:endParaRPr lang="en-US" sz="2200" dirty="0">
              <a:latin typeface="Arial MT"/>
              <a:cs typeface="Arial MT"/>
            </a:endParaRPr>
          </a:p>
          <a:p>
            <a:pPr marL="697865" lvl="1" indent="-227965">
              <a:lnSpc>
                <a:spcPct val="100000"/>
              </a:lnSpc>
              <a:spcBef>
                <a:spcPts val="200"/>
              </a:spcBef>
              <a:buChar char="•"/>
              <a:tabLst>
                <a:tab pos="697865" algn="l"/>
              </a:tabLst>
            </a:pPr>
            <a:r>
              <a:rPr lang="en-US" sz="1800" spc="-10" dirty="0">
                <a:solidFill>
                  <a:srgbClr val="0070C0"/>
                </a:solidFill>
                <a:latin typeface="Arial MT"/>
                <a:cs typeface="Arial MT"/>
              </a:rPr>
              <a:t>Python</a:t>
            </a:r>
            <a:endParaRPr lang="en-US" sz="18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Char char="•"/>
              <a:tabLst>
                <a:tab pos="240665" algn="l"/>
              </a:tabLst>
            </a:pPr>
            <a:r>
              <a:rPr lang="en-US" sz="2200" dirty="0">
                <a:solidFill>
                  <a:srgbClr val="0070C0"/>
                </a:solidFill>
                <a:latin typeface="Arial MT"/>
                <a:cs typeface="Arial MT"/>
              </a:rPr>
              <a:t>Data</a:t>
            </a:r>
            <a:r>
              <a:rPr lang="en-US" sz="22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200" spc="-10" dirty="0">
                <a:solidFill>
                  <a:srgbClr val="0070C0"/>
                </a:solidFill>
                <a:latin typeface="Arial MT"/>
                <a:cs typeface="Arial MT"/>
              </a:rPr>
              <a:t>Visualization</a:t>
            </a:r>
            <a:endParaRPr lang="en-US" sz="2200" dirty="0">
              <a:latin typeface="Arial MT"/>
              <a:cs typeface="Arial MT"/>
            </a:endParaRPr>
          </a:p>
          <a:p>
            <a:pPr marL="697865" lvl="1" indent="-227965">
              <a:lnSpc>
                <a:spcPct val="100000"/>
              </a:lnSpc>
              <a:spcBef>
                <a:spcPts val="800"/>
              </a:spcBef>
              <a:buChar char="•"/>
              <a:tabLst>
                <a:tab pos="697865" algn="l"/>
              </a:tabLst>
            </a:pPr>
            <a:r>
              <a:rPr lang="en-US" sz="1800" dirty="0">
                <a:solidFill>
                  <a:srgbClr val="0070C0"/>
                </a:solidFill>
                <a:latin typeface="Arial MT"/>
                <a:cs typeface="Arial MT"/>
              </a:rPr>
              <a:t>IBM</a:t>
            </a:r>
            <a:r>
              <a:rPr lang="en-US" sz="18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Arial MT"/>
                <a:cs typeface="Arial MT"/>
              </a:rPr>
              <a:t>Cognos</a:t>
            </a:r>
            <a:r>
              <a:rPr lang="en-US" sz="1800" spc="-10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0070C0"/>
                </a:solidFill>
                <a:latin typeface="Arial MT"/>
                <a:cs typeface="Arial MT"/>
              </a:rPr>
              <a:t>Analytics</a:t>
            </a:r>
            <a:endParaRPr lang="en-US" sz="18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Char char="•"/>
              <a:tabLst>
                <a:tab pos="240665" algn="l"/>
              </a:tabLst>
            </a:pPr>
            <a:r>
              <a:rPr lang="en-US" sz="2200" spc="-10" dirty="0">
                <a:solidFill>
                  <a:srgbClr val="0070C0"/>
                </a:solidFill>
                <a:latin typeface="Arial MT"/>
                <a:cs typeface="Arial MT"/>
              </a:rPr>
              <a:t>Presentation</a:t>
            </a:r>
            <a:endParaRPr lang="en-US" sz="2200" dirty="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9819958" cy="4351338"/>
          </a:xfrm>
        </p:spPr>
        <p:txBody>
          <a:bodyPr>
            <a:normAutofit/>
          </a:bodyPr>
          <a:lstStyle/>
          <a:p>
            <a:r>
              <a:rPr lang="en-US" sz="2600" dirty="0"/>
              <a:t>The results consists of 4 main parts:</a:t>
            </a:r>
          </a:p>
          <a:p>
            <a:pPr lvl="1"/>
            <a:r>
              <a:rPr lang="en-US" sz="2600" dirty="0"/>
              <a:t>Programming language trend</a:t>
            </a:r>
          </a:p>
          <a:p>
            <a:pPr lvl="1"/>
            <a:r>
              <a:rPr lang="en-US" sz="2600" dirty="0"/>
              <a:t>Database trend</a:t>
            </a:r>
          </a:p>
          <a:p>
            <a:pPr lvl="1"/>
            <a:r>
              <a:rPr lang="en-US" sz="2600" dirty="0"/>
              <a:t>Platform trend</a:t>
            </a:r>
          </a:p>
          <a:p>
            <a:pPr lvl="1"/>
            <a:r>
              <a:rPr lang="en-US" sz="2600" dirty="0"/>
              <a:t>Web frame trend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2AEAF2D1-3F28-B201-B32A-7807994F345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2584547"/>
            <a:ext cx="5181598" cy="2833491"/>
          </a:xfrm>
          <a:prstGeom prst="rect">
            <a:avLst/>
          </a:prstGeom>
        </p:spPr>
      </p:pic>
      <p:pic>
        <p:nvPicPr>
          <p:cNvPr id="6" name="object 8">
            <a:extLst>
              <a:ext uri="{FF2B5EF4-FFF2-40B4-BE49-F238E27FC236}">
                <a16:creationId xmlns:a16="http://schemas.microsoft.com/office/drawing/2014/main" id="{311AED9C-C59B-2557-1F9B-A6F81D0298E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2556051"/>
            <a:ext cx="5181598" cy="28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240665" marR="434340" indent="-228600">
              <a:lnSpc>
                <a:spcPts val="2400"/>
              </a:lnSpc>
              <a:spcBef>
                <a:spcPts val="380"/>
              </a:spcBef>
              <a:buChar char="•"/>
              <a:tabLst>
                <a:tab pos="240665" algn="l"/>
              </a:tabLst>
            </a:pP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JavaScript</a:t>
            </a:r>
            <a:r>
              <a:rPr lang="en-US" sz="2700" spc="-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is</a:t>
            </a:r>
            <a:r>
              <a:rPr lang="en-US" sz="2700" spc="-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lang="en-US" sz="27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most</a:t>
            </a:r>
            <a:r>
              <a:rPr lang="en-US" sz="2700" spc="-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lang="en-US" sz="27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spc="-10" dirty="0">
                <a:solidFill>
                  <a:srgbClr val="0070C0"/>
                </a:solidFill>
                <a:latin typeface="Arial MT"/>
                <a:cs typeface="Arial MT"/>
              </a:rPr>
              <a:t>demand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programming</a:t>
            </a:r>
            <a:r>
              <a:rPr lang="en-US" sz="2700" spc="-1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spc="-10" dirty="0">
                <a:solidFill>
                  <a:srgbClr val="0070C0"/>
                </a:solidFill>
                <a:latin typeface="Arial MT"/>
                <a:cs typeface="Arial MT"/>
              </a:rPr>
              <a:t>language.</a:t>
            </a:r>
            <a:endParaRPr lang="en-US" sz="2700" dirty="0">
              <a:latin typeface="Arial MT"/>
              <a:cs typeface="Arial MT"/>
            </a:endParaRPr>
          </a:p>
          <a:p>
            <a:pPr marL="240665" marR="382270" indent="-228600">
              <a:lnSpc>
                <a:spcPts val="2400"/>
              </a:lnSpc>
              <a:spcBef>
                <a:spcPts val="900"/>
              </a:spcBef>
              <a:buChar char="•"/>
              <a:tabLst>
                <a:tab pos="240665" algn="l"/>
              </a:tabLst>
            </a:pP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Python,</a:t>
            </a:r>
            <a:r>
              <a:rPr lang="en-US" sz="27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HTML/CSS,</a:t>
            </a:r>
            <a:r>
              <a:rPr lang="en-US" sz="27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lang="en-US" sz="27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SQL</a:t>
            </a:r>
            <a:r>
              <a:rPr lang="en-US" sz="2700" spc="-1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spc="-25" dirty="0">
                <a:solidFill>
                  <a:srgbClr val="0070C0"/>
                </a:solidFill>
                <a:latin typeface="Arial MT"/>
                <a:cs typeface="Arial MT"/>
              </a:rPr>
              <a:t>are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other</a:t>
            </a:r>
            <a:r>
              <a:rPr lang="en-US" sz="2700" spc="-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lang="en-US" sz="27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demand</a:t>
            </a:r>
            <a:r>
              <a:rPr lang="en-US" sz="27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spc="-10" dirty="0">
                <a:solidFill>
                  <a:srgbClr val="0070C0"/>
                </a:solidFill>
                <a:latin typeface="Arial MT"/>
                <a:cs typeface="Arial MT"/>
              </a:rPr>
              <a:t>programming languages.</a:t>
            </a:r>
            <a:endParaRPr lang="en-US" sz="2700" dirty="0">
              <a:latin typeface="Arial MT"/>
              <a:cs typeface="Arial MT"/>
            </a:endParaRPr>
          </a:p>
          <a:p>
            <a:pPr marL="240665" marR="5080" indent="-228600">
              <a:lnSpc>
                <a:spcPct val="89000"/>
              </a:lnSpc>
              <a:spcBef>
                <a:spcPts val="1010"/>
              </a:spcBef>
              <a:buChar char="•"/>
              <a:tabLst>
                <a:tab pos="240665" algn="l"/>
              </a:tabLst>
            </a:pP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Skills</a:t>
            </a:r>
            <a:r>
              <a:rPr lang="en-US" sz="2700" spc="-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lang="en-US" sz="2700" spc="-8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spc="-10" dirty="0">
                <a:solidFill>
                  <a:srgbClr val="0070C0"/>
                </a:solidFill>
                <a:latin typeface="Arial MT"/>
                <a:cs typeface="Arial MT"/>
              </a:rPr>
              <a:t>TypeScript</a:t>
            </a:r>
            <a:r>
              <a:rPr lang="en-US" sz="27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is</a:t>
            </a:r>
            <a:r>
              <a:rPr lang="en-US" sz="2700" spc="-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more</a:t>
            </a:r>
            <a:r>
              <a:rPr lang="en-US" sz="27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spc="-10" dirty="0">
                <a:solidFill>
                  <a:srgbClr val="0070C0"/>
                </a:solidFill>
                <a:latin typeface="Arial MT"/>
                <a:cs typeface="Arial MT"/>
              </a:rPr>
              <a:t>desirable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than</a:t>
            </a:r>
            <a:r>
              <a:rPr lang="en-US" sz="2700" spc="-8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Bash/Shell/PowerShell</a:t>
            </a:r>
            <a:r>
              <a:rPr lang="en-US" sz="27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for</a:t>
            </a:r>
            <a:r>
              <a:rPr lang="en-US" sz="2700" spc="-8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spc="-20" dirty="0">
                <a:solidFill>
                  <a:srgbClr val="0070C0"/>
                </a:solidFill>
                <a:latin typeface="Arial MT"/>
                <a:cs typeface="Arial MT"/>
              </a:rPr>
              <a:t>next </a:t>
            </a:r>
            <a:r>
              <a:rPr lang="en-US" sz="2700" spc="-10" dirty="0">
                <a:solidFill>
                  <a:srgbClr val="0070C0"/>
                </a:solidFill>
                <a:latin typeface="Arial MT"/>
                <a:cs typeface="Arial MT"/>
              </a:rPr>
              <a:t>year.</a:t>
            </a:r>
            <a:endParaRPr lang="en-US" sz="2700" dirty="0">
              <a:latin typeface="Arial MT"/>
              <a:cs typeface="Arial M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marL="241300" marR="335280" indent="-228600">
              <a:lnSpc>
                <a:spcPts val="2400"/>
              </a:lnSpc>
              <a:spcBef>
                <a:spcPts val="380"/>
              </a:spcBef>
              <a:buChar char="•"/>
              <a:tabLst>
                <a:tab pos="241300" algn="l"/>
              </a:tabLst>
            </a:pP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Python’s</a:t>
            </a:r>
            <a:r>
              <a:rPr lang="en-US" sz="27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increase</a:t>
            </a:r>
            <a:r>
              <a:rPr lang="en-US" sz="27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lang="en-US" sz="2700" spc="-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demand</a:t>
            </a:r>
            <a:r>
              <a:rPr lang="en-US" sz="27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spc="-25" dirty="0">
                <a:solidFill>
                  <a:srgbClr val="0070C0"/>
                </a:solidFill>
                <a:latin typeface="Arial MT"/>
                <a:cs typeface="Arial MT"/>
              </a:rPr>
              <a:t>may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overtake</a:t>
            </a:r>
            <a:r>
              <a:rPr lang="en-US" sz="2700" spc="-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JavaScript</a:t>
            </a:r>
            <a:r>
              <a:rPr lang="en-US" sz="2700" spc="-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lang="en-US" sz="2700" spc="-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lang="en-US" sz="2700" spc="-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spc="-10" dirty="0">
                <a:solidFill>
                  <a:srgbClr val="0070C0"/>
                </a:solidFill>
                <a:latin typeface="Arial MT"/>
                <a:cs typeface="Arial MT"/>
              </a:rPr>
              <a:t>future.</a:t>
            </a:r>
            <a:endParaRPr lang="en-US" sz="2700" dirty="0">
              <a:latin typeface="Arial MT"/>
              <a:cs typeface="Arial MT"/>
            </a:endParaRPr>
          </a:p>
          <a:p>
            <a:pPr marL="241300" marR="5080" indent="-228600">
              <a:lnSpc>
                <a:spcPts val="2400"/>
              </a:lnSpc>
              <a:spcBef>
                <a:spcPts val="900"/>
              </a:spcBef>
              <a:buChar char="•"/>
              <a:tabLst>
                <a:tab pos="241300" algn="l"/>
              </a:tabLst>
            </a:pP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JavaScript,</a:t>
            </a:r>
            <a:r>
              <a:rPr lang="en-US" sz="2700" spc="-8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Python,</a:t>
            </a:r>
            <a:r>
              <a:rPr lang="en-US" sz="27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HTML/CSS,</a:t>
            </a:r>
            <a:r>
              <a:rPr lang="en-US" sz="27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spc="-25" dirty="0">
                <a:solidFill>
                  <a:srgbClr val="0070C0"/>
                </a:solidFill>
                <a:latin typeface="Arial MT"/>
                <a:cs typeface="Arial MT"/>
              </a:rPr>
              <a:t>and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SQL</a:t>
            </a:r>
            <a:r>
              <a:rPr lang="en-US" sz="2700" spc="-1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are</a:t>
            </a:r>
            <a:r>
              <a:rPr lang="en-US" sz="2700" spc="-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consistently</a:t>
            </a:r>
            <a:r>
              <a:rPr lang="en-US" sz="27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lang="en-US" sz="27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spc="-10" dirty="0">
                <a:solidFill>
                  <a:srgbClr val="0070C0"/>
                </a:solidFill>
                <a:latin typeface="Arial MT"/>
                <a:cs typeface="Arial MT"/>
              </a:rPr>
              <a:t>demand.</a:t>
            </a:r>
            <a:endParaRPr lang="en-US" sz="2700" dirty="0">
              <a:latin typeface="Arial MT"/>
              <a:cs typeface="Arial MT"/>
            </a:endParaRPr>
          </a:p>
          <a:p>
            <a:pPr marL="241300" marR="304165" indent="-228600">
              <a:lnSpc>
                <a:spcPts val="24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Web</a:t>
            </a:r>
            <a:r>
              <a:rPr lang="en-US" sz="27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development</a:t>
            </a:r>
            <a:r>
              <a:rPr lang="en-US" sz="27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remains</a:t>
            </a:r>
            <a:r>
              <a:rPr lang="en-US" sz="2700" spc="-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lang="en-US" sz="2700" spc="-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US" sz="2700" spc="-20" dirty="0">
                <a:solidFill>
                  <a:srgbClr val="0070C0"/>
                </a:solidFill>
                <a:latin typeface="Arial MT"/>
                <a:cs typeface="Arial MT"/>
              </a:rPr>
              <a:t>high </a:t>
            </a:r>
            <a:r>
              <a:rPr lang="en-US" sz="2700" spc="-10" dirty="0">
                <a:solidFill>
                  <a:srgbClr val="0070C0"/>
                </a:solidFill>
                <a:latin typeface="Arial MT"/>
                <a:cs typeface="Arial MT"/>
              </a:rPr>
              <a:t>demand.</a:t>
            </a:r>
            <a:endParaRPr lang="en-US" sz="27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93A78E74-8F02-9B87-354F-D726F5A3E1A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596313"/>
            <a:ext cx="5181598" cy="2809961"/>
          </a:xfrm>
          <a:prstGeom prst="rect">
            <a:avLst/>
          </a:prstGeom>
        </p:spPr>
      </p:pic>
      <p:pic>
        <p:nvPicPr>
          <p:cNvPr id="6" name="object 8">
            <a:extLst>
              <a:ext uri="{FF2B5EF4-FFF2-40B4-BE49-F238E27FC236}">
                <a16:creationId xmlns:a16="http://schemas.microsoft.com/office/drawing/2014/main" id="{7E715415-1E70-8965-C1B5-935D027A30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551582"/>
            <a:ext cx="5181598" cy="28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738</Words>
  <Application>Microsoft Office PowerPoint</Application>
  <PresentationFormat>Widescreen</PresentationFormat>
  <Paragraphs>135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MT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Stack Overflow Technology Trends Analysis in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PLATFORM TRENDS</vt:lpstr>
      <vt:lpstr>PLATFORM TRENDS - FINDINGS &amp; IMPLICATIONS</vt:lpstr>
      <vt:lpstr>WEB FRAME TRENDS</vt:lpstr>
      <vt:lpstr>WEB FRAME TRENDS - FINDINGS &amp; IMPLICATIONS</vt:lpstr>
      <vt:lpstr>GITHUB REPOSITORY</vt:lpstr>
      <vt:lpstr>DASHBOARD TAB 1</vt:lpstr>
      <vt:lpstr>DASHBOARD TAB 2</vt:lpstr>
      <vt:lpstr>DASHBOARD TAB 3</vt:lpstr>
      <vt:lpstr>DISCUSSION</vt:lpstr>
      <vt:lpstr>OVERALL FINDINGS &amp; IMPLICATIONS</vt:lpstr>
      <vt:lpstr> JOB POSTINGS</vt:lpstr>
      <vt:lpstr>POPULAR LANGUAGES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Din</cp:lastModifiedBy>
  <cp:revision>49</cp:revision>
  <dcterms:created xsi:type="dcterms:W3CDTF">2020-10-28T18:29:43Z</dcterms:created>
  <dcterms:modified xsi:type="dcterms:W3CDTF">2024-02-03T16:55:46Z</dcterms:modified>
</cp:coreProperties>
</file>