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6" r:id="rId4"/>
    <p:sldId id="268" r:id="rId5"/>
    <p:sldId id="269" r:id="rId6"/>
    <p:sldId id="276" r:id="rId7"/>
    <p:sldId id="272" r:id="rId8"/>
    <p:sldId id="270" r:id="rId9"/>
    <p:sldId id="271" r:id="rId10"/>
    <p:sldId id="275" r:id="rId11"/>
    <p:sldId id="258" r:id="rId12"/>
    <p:sldId id="260" r:id="rId13"/>
    <p:sldId id="264" r:id="rId14"/>
    <p:sldId id="26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155360-7874-451A-AD5F-65C553B91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FC3791C-F91F-4BFB-BC92-481F97562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8A62B6B-D28D-451E-8C75-FC6F5719881C}"/>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5" name="Footer Placeholder 4">
            <a:extLst>
              <a:ext uri="{FF2B5EF4-FFF2-40B4-BE49-F238E27FC236}">
                <a16:creationId xmlns="" xmlns:a16="http://schemas.microsoft.com/office/drawing/2014/main" id="{EE4085E0-BB67-42D5-807E-292B351A0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F668F41-16D0-4FDE-9901-F598E1DEA2F2}"/>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314915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FD6769-EC4F-41C6-8B17-D9CD19C2E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E495397-987B-4E1E-B9B2-77E0CD134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629A657-C7C9-4BE4-83EB-6F7E09E7D474}"/>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5" name="Footer Placeholder 4">
            <a:extLst>
              <a:ext uri="{FF2B5EF4-FFF2-40B4-BE49-F238E27FC236}">
                <a16:creationId xmlns="" xmlns:a16="http://schemas.microsoft.com/office/drawing/2014/main" id="{C06EFDB9-386F-4FDB-8558-97581A8C0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9DABD2-B6C7-4292-B276-B53C91B7A2CA}"/>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90798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D0DE18F-6A33-4034-AA35-4A8F0E4C32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94195CB-1AD8-4172-9093-E5CD97A7A8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0E248BA-CA3D-4868-B6D4-E14479951B80}"/>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5" name="Footer Placeholder 4">
            <a:extLst>
              <a:ext uri="{FF2B5EF4-FFF2-40B4-BE49-F238E27FC236}">
                <a16:creationId xmlns="" xmlns:a16="http://schemas.microsoft.com/office/drawing/2014/main" id="{A58ECBC9-294D-4DE7-9413-9AA0B56BD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970D83-3EC1-4CDF-895E-F01F4A5B95EC}"/>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301480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124490-7323-4D63-BE15-FCBD1B97E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E2FF92A-0AC0-4EEF-96B9-63B0347543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CB886BB-1AED-49EB-A4DE-E44D64F167E7}"/>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5" name="Footer Placeholder 4">
            <a:extLst>
              <a:ext uri="{FF2B5EF4-FFF2-40B4-BE49-F238E27FC236}">
                <a16:creationId xmlns="" xmlns:a16="http://schemas.microsoft.com/office/drawing/2014/main" id="{EA8E4071-194B-41D6-9E68-3330E0CBD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FCA0B9-08E8-475F-91C6-F54C13A02347}"/>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231021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4F4B2-5E79-45CB-8B40-F306401B3A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AB2722-BC23-4F2E-BED8-05FD12D6F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DF8DF29-9197-44AD-BAF7-A4563A19F735}"/>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5" name="Footer Placeholder 4">
            <a:extLst>
              <a:ext uri="{FF2B5EF4-FFF2-40B4-BE49-F238E27FC236}">
                <a16:creationId xmlns="" xmlns:a16="http://schemas.microsoft.com/office/drawing/2014/main" id="{ACE77932-460D-4D4C-9B35-09737A3D1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54D893B-FE97-40E4-8C31-5505FAB089EC}"/>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192751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38C364-93F5-4BF5-A80D-D7DF4AE8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27F6ED9-6ADA-4708-A516-C69238FA0C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2031C04-5DAD-4717-937F-345963AAF5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41BCED6-A257-4680-9601-BA367371DD5D}"/>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6" name="Footer Placeholder 5">
            <a:extLst>
              <a:ext uri="{FF2B5EF4-FFF2-40B4-BE49-F238E27FC236}">
                <a16:creationId xmlns="" xmlns:a16="http://schemas.microsoft.com/office/drawing/2014/main" id="{E95202B9-CCF8-4142-A82C-D186A64A0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D19986C-723C-4BAA-90FE-F77D81EDC8D9}"/>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423733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009084-2BC6-4ADE-AA5F-91D9063B20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DF3CE56-E98A-4D62-B2D6-F440815B1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F57114C-BDF1-4935-88ED-7F9ED1123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412C7D5-DEAB-40A4-8618-BA0B2C090C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A70D68D-F120-4528-8CC7-66116EA9D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4612AC3-67D3-4B93-9996-5C7529C16CC4}"/>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8" name="Footer Placeholder 7">
            <a:extLst>
              <a:ext uri="{FF2B5EF4-FFF2-40B4-BE49-F238E27FC236}">
                <a16:creationId xmlns="" xmlns:a16="http://schemas.microsoft.com/office/drawing/2014/main" id="{FC0AC2C9-3DD2-49E2-BAFC-1F52D557B4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A65B72A-3762-441C-ADF2-5E6A629CB374}"/>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127511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231FAA-4009-417E-854F-DF85BC107F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C4E8FB3-5BAA-4D85-B214-35C60DC653B1}"/>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4" name="Footer Placeholder 3">
            <a:extLst>
              <a:ext uri="{FF2B5EF4-FFF2-40B4-BE49-F238E27FC236}">
                <a16:creationId xmlns="" xmlns:a16="http://schemas.microsoft.com/office/drawing/2014/main" id="{D2C1CA50-8458-4919-810F-50CF7CB78D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D4E5851-46E7-42C4-B7B4-B95C7F2B4F75}"/>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32959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72ED788-1836-47FD-99E9-F9E61DC12426}"/>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3" name="Footer Placeholder 2">
            <a:extLst>
              <a:ext uri="{FF2B5EF4-FFF2-40B4-BE49-F238E27FC236}">
                <a16:creationId xmlns="" xmlns:a16="http://schemas.microsoft.com/office/drawing/2014/main" id="{D2C4AA8A-1120-4FF6-96DB-4C92907B5A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AACEE728-838C-4148-91C1-7A8968E88729}"/>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274555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ACE4CC-966A-4122-BCA4-649CFF9B4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8A806C8-6620-4342-BE3A-43C0247E6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9B53356-0237-45CB-980C-BF0B91E46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38928BB-DD0C-4DB1-8152-81409D476431}"/>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6" name="Footer Placeholder 5">
            <a:extLst>
              <a:ext uri="{FF2B5EF4-FFF2-40B4-BE49-F238E27FC236}">
                <a16:creationId xmlns="" xmlns:a16="http://schemas.microsoft.com/office/drawing/2014/main" id="{AA5F3474-6EC0-428A-96E4-AE5568989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1CCEA49-FE41-4A75-A7F0-D96300104F88}"/>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35085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706C51-4292-4B46-8CA6-9F9AF2B2D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E69BAA8-5AF2-4C3A-A14B-9A5CCC127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25EE004-CA99-47F8-9435-CF558AA87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C04EEAE-6608-489B-88E9-A2676BE270FC}"/>
              </a:ext>
            </a:extLst>
          </p:cNvPr>
          <p:cNvSpPr>
            <a:spLocks noGrp="1"/>
          </p:cNvSpPr>
          <p:nvPr>
            <p:ph type="dt" sz="half" idx="10"/>
          </p:nvPr>
        </p:nvSpPr>
        <p:spPr/>
        <p:txBody>
          <a:bodyPr/>
          <a:lstStyle/>
          <a:p>
            <a:fld id="{A304B9B6-9AC6-49CE-9A45-0C59D2BCE854}" type="datetimeFigureOut">
              <a:rPr lang="en-US" smtClean="0"/>
              <a:t>12/23/2019</a:t>
            </a:fld>
            <a:endParaRPr lang="en-US"/>
          </a:p>
        </p:txBody>
      </p:sp>
      <p:sp>
        <p:nvSpPr>
          <p:cNvPr id="6" name="Footer Placeholder 5">
            <a:extLst>
              <a:ext uri="{FF2B5EF4-FFF2-40B4-BE49-F238E27FC236}">
                <a16:creationId xmlns="" xmlns:a16="http://schemas.microsoft.com/office/drawing/2014/main" id="{EAEB507E-9F19-4561-9C6D-7AA208E69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9AAB36B-6541-4449-93D9-0791472EC5F3}"/>
              </a:ext>
            </a:extLst>
          </p:cNvPr>
          <p:cNvSpPr>
            <a:spLocks noGrp="1"/>
          </p:cNvSpPr>
          <p:nvPr>
            <p:ph type="sldNum" sz="quarter" idx="12"/>
          </p:nvPr>
        </p:nvSpPr>
        <p:spPr/>
        <p:txBody>
          <a:bodyPr/>
          <a:lstStyle/>
          <a:p>
            <a:fld id="{201762D0-16CC-4054-8871-215FC2EBF705}" type="slidenum">
              <a:rPr lang="en-US" smtClean="0"/>
              <a:t>‹#›</a:t>
            </a:fld>
            <a:endParaRPr lang="en-US"/>
          </a:p>
        </p:txBody>
      </p:sp>
    </p:spTree>
    <p:extLst>
      <p:ext uri="{BB962C8B-B14F-4D97-AF65-F5344CB8AC3E}">
        <p14:creationId xmlns:p14="http://schemas.microsoft.com/office/powerpoint/2010/main" val="204574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0421FBE-C886-42EB-8F95-9328F1DA0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A0DC21A-4A78-4FA0-9AFF-215431708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A230861-36EA-4080-98FF-19A1DB879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4B9B6-9AC6-49CE-9A45-0C59D2BCE854}" type="datetimeFigureOut">
              <a:rPr lang="en-US" smtClean="0"/>
              <a:t>12/23/2019</a:t>
            </a:fld>
            <a:endParaRPr lang="en-US"/>
          </a:p>
        </p:txBody>
      </p:sp>
      <p:sp>
        <p:nvSpPr>
          <p:cNvPr id="5" name="Footer Placeholder 4">
            <a:extLst>
              <a:ext uri="{FF2B5EF4-FFF2-40B4-BE49-F238E27FC236}">
                <a16:creationId xmlns="" xmlns:a16="http://schemas.microsoft.com/office/drawing/2014/main" id="{F124219F-BCEF-4DDC-9EC4-67E8A1588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CA10FFF-0FBB-4C14-954B-79E25CF1D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762D0-16CC-4054-8871-215FC2EBF705}" type="slidenum">
              <a:rPr lang="en-US" smtClean="0"/>
              <a:t>‹#›</a:t>
            </a:fld>
            <a:endParaRPr lang="en-US"/>
          </a:p>
        </p:txBody>
      </p:sp>
    </p:spTree>
    <p:extLst>
      <p:ext uri="{BB962C8B-B14F-4D97-AF65-F5344CB8AC3E}">
        <p14:creationId xmlns:p14="http://schemas.microsoft.com/office/powerpoint/2010/main" val="252953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37D77E3-E45B-4427-B9B0-E6E553641FFF}"/>
              </a:ext>
            </a:extLst>
          </p:cNvPr>
          <p:cNvSpPr>
            <a:spLocks noGrp="1"/>
          </p:cNvSpPr>
          <p:nvPr>
            <p:ph type="ctrTitle"/>
          </p:nvPr>
        </p:nvSpPr>
        <p:spPr>
          <a:xfrm>
            <a:off x="1433848" y="321973"/>
            <a:ext cx="9144000" cy="2228045"/>
          </a:xfrm>
        </p:spPr>
        <p:txBody>
          <a:bodyPr>
            <a:normAutofit/>
          </a:bodyPr>
          <a:lstStyle/>
          <a:p>
            <a:r>
              <a:rPr lang="en-US" b="1" dirty="0">
                <a:solidFill>
                  <a:schemeClr val="accent5">
                    <a:lumMod val="75000"/>
                  </a:schemeClr>
                </a:solidFill>
                <a:latin typeface="Arial Black" panose="020B0A04020102020204" pitchFamily="34" charset="0"/>
              </a:rPr>
              <a:t>Welcome To Our Java Project</a:t>
            </a:r>
          </a:p>
        </p:txBody>
      </p:sp>
      <p:sp>
        <p:nvSpPr>
          <p:cNvPr id="6" name="Subtitle 5">
            <a:extLst>
              <a:ext uri="{FF2B5EF4-FFF2-40B4-BE49-F238E27FC236}">
                <a16:creationId xmlns="" xmlns:a16="http://schemas.microsoft.com/office/drawing/2014/main" id="{BDF9DDFF-30CF-4316-99CD-FD4BED34D77B}"/>
              </a:ext>
            </a:extLst>
          </p:cNvPr>
          <p:cNvSpPr>
            <a:spLocks noGrp="1"/>
          </p:cNvSpPr>
          <p:nvPr>
            <p:ph type="subTitle" idx="1"/>
          </p:nvPr>
        </p:nvSpPr>
        <p:spPr>
          <a:xfrm>
            <a:off x="777025" y="2897747"/>
            <a:ext cx="9800823" cy="2408349"/>
          </a:xfrm>
        </p:spPr>
        <p:txBody>
          <a:bodyPr>
            <a:normAutofit/>
          </a:bodyPr>
          <a:lstStyle/>
          <a:p>
            <a:pPr algn="l"/>
            <a:r>
              <a:rPr lang="en-US" sz="5400" dirty="0">
                <a:solidFill>
                  <a:srgbClr val="C00000"/>
                </a:solidFill>
              </a:rPr>
              <a:t> </a:t>
            </a:r>
          </a:p>
          <a:p>
            <a:pPr algn="l"/>
            <a:r>
              <a:rPr lang="en-US" sz="5400" dirty="0">
                <a:solidFill>
                  <a:srgbClr val="C00000"/>
                </a:solidFill>
              </a:rPr>
              <a:t>  </a:t>
            </a:r>
            <a:r>
              <a:rPr lang="en-US" sz="5400" dirty="0" err="1">
                <a:solidFill>
                  <a:srgbClr val="C00000"/>
                </a:solidFill>
              </a:rPr>
              <a:t>SuperShop</a:t>
            </a:r>
            <a:r>
              <a:rPr lang="en-US" sz="5400" dirty="0">
                <a:solidFill>
                  <a:srgbClr val="C00000"/>
                </a:solidFill>
              </a:rPr>
              <a:t> Management System</a:t>
            </a:r>
          </a:p>
        </p:txBody>
      </p:sp>
    </p:spTree>
    <p:extLst>
      <p:ext uri="{BB962C8B-B14F-4D97-AF65-F5344CB8AC3E}">
        <p14:creationId xmlns:p14="http://schemas.microsoft.com/office/powerpoint/2010/main" val="33408615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959" y="1"/>
            <a:ext cx="6769290" cy="68579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4513" y="109182"/>
            <a:ext cx="6787487" cy="6748818"/>
          </a:xfrm>
          <a:prstGeom prst="rect">
            <a:avLst/>
          </a:prstGeom>
        </p:spPr>
      </p:pic>
    </p:spTree>
    <p:extLst>
      <p:ext uri="{BB962C8B-B14F-4D97-AF65-F5344CB8AC3E}">
        <p14:creationId xmlns:p14="http://schemas.microsoft.com/office/powerpoint/2010/main" val="3979569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BC9EF74-ABFE-4B6E-9CF5-309DDD689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468" y="1690688"/>
            <a:ext cx="5474660" cy="4802176"/>
          </a:xfrm>
          <a:prstGeom prst="rect">
            <a:avLst/>
          </a:prstGeom>
        </p:spPr>
      </p:pic>
      <p:sp>
        <p:nvSpPr>
          <p:cNvPr id="2" name="Title 1">
            <a:extLst>
              <a:ext uri="{FF2B5EF4-FFF2-40B4-BE49-F238E27FC236}">
                <a16:creationId xmlns="" xmlns:a16="http://schemas.microsoft.com/office/drawing/2014/main" id="{35082E53-EA9B-4B9E-9D99-814AB8D8F967}"/>
              </a:ext>
            </a:extLst>
          </p:cNvPr>
          <p:cNvSpPr>
            <a:spLocks noGrp="1"/>
          </p:cNvSpPr>
          <p:nvPr>
            <p:ph type="title"/>
          </p:nvPr>
        </p:nvSpPr>
        <p:spPr/>
        <p:txBody>
          <a:bodyPr>
            <a:normAutofit/>
          </a:bodyPr>
          <a:lstStyle/>
          <a:p>
            <a:r>
              <a:rPr lang="en-US" sz="6000" dirty="0">
                <a:solidFill>
                  <a:srgbClr val="0070C0"/>
                </a:solidFill>
              </a:rPr>
              <a:t>Registration &amp; Sign In Option</a:t>
            </a:r>
          </a:p>
        </p:txBody>
      </p:sp>
      <p:pic>
        <p:nvPicPr>
          <p:cNvPr id="6" name="Picture 5">
            <a:extLst>
              <a:ext uri="{FF2B5EF4-FFF2-40B4-BE49-F238E27FC236}">
                <a16:creationId xmlns="" xmlns:a16="http://schemas.microsoft.com/office/drawing/2014/main" id="{3D5956BC-4D32-4EF2-98F2-FBCED26C6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72" y="1690688"/>
            <a:ext cx="6134488" cy="4802176"/>
          </a:xfrm>
          <a:prstGeom prst="rect">
            <a:avLst/>
          </a:prstGeom>
        </p:spPr>
      </p:pic>
    </p:spTree>
    <p:extLst>
      <p:ext uri="{BB962C8B-B14F-4D97-AF65-F5344CB8AC3E}">
        <p14:creationId xmlns:p14="http://schemas.microsoft.com/office/powerpoint/2010/main" val="3031692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A34768A-17AF-4925-91E6-495A6E8DF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89" y="2107554"/>
            <a:ext cx="5260591" cy="4364043"/>
          </a:xfrm>
          <a:prstGeom prst="rect">
            <a:avLst/>
          </a:prstGeom>
        </p:spPr>
      </p:pic>
      <p:pic>
        <p:nvPicPr>
          <p:cNvPr id="4" name="Content Placeholder 4">
            <a:extLst>
              <a:ext uri="{FF2B5EF4-FFF2-40B4-BE49-F238E27FC236}">
                <a16:creationId xmlns="" xmlns:a16="http://schemas.microsoft.com/office/drawing/2014/main" id="{2041F430-71FE-4A34-9BA1-8D9B2C85D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958" y="2107554"/>
            <a:ext cx="6285953" cy="4364043"/>
          </a:xfrm>
          <a:prstGeom prst="rect">
            <a:avLst/>
          </a:prstGeom>
        </p:spPr>
      </p:pic>
      <p:sp>
        <p:nvSpPr>
          <p:cNvPr id="2" name="Title 1">
            <a:extLst>
              <a:ext uri="{FF2B5EF4-FFF2-40B4-BE49-F238E27FC236}">
                <a16:creationId xmlns="" xmlns:a16="http://schemas.microsoft.com/office/drawing/2014/main" id="{3B434F92-8331-4E66-A4DF-587E1716C5D3}"/>
              </a:ext>
            </a:extLst>
          </p:cNvPr>
          <p:cNvSpPr>
            <a:spLocks noGrp="1"/>
          </p:cNvSpPr>
          <p:nvPr>
            <p:ph type="title"/>
          </p:nvPr>
        </p:nvSpPr>
        <p:spPr/>
        <p:txBody>
          <a:bodyPr>
            <a:normAutofit/>
          </a:bodyPr>
          <a:lstStyle/>
          <a:p>
            <a:r>
              <a:rPr lang="en-US" sz="5400" b="1" dirty="0">
                <a:solidFill>
                  <a:srgbClr val="0070C0"/>
                </a:solidFill>
              </a:rPr>
              <a:t>Employee Information &amp; Sales Man</a:t>
            </a:r>
          </a:p>
        </p:txBody>
      </p:sp>
    </p:spTree>
    <p:extLst>
      <p:ext uri="{BB962C8B-B14F-4D97-AF65-F5344CB8AC3E}">
        <p14:creationId xmlns:p14="http://schemas.microsoft.com/office/powerpoint/2010/main" val="3393873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8C75C81-C2F1-48AC-9F88-8C9021779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6978407" cy="4680183"/>
          </a:xfrm>
          <a:prstGeom prst="rect">
            <a:avLst/>
          </a:prstGeom>
        </p:spPr>
      </p:pic>
      <p:sp>
        <p:nvSpPr>
          <p:cNvPr id="2" name="Title 1">
            <a:extLst>
              <a:ext uri="{FF2B5EF4-FFF2-40B4-BE49-F238E27FC236}">
                <a16:creationId xmlns="" xmlns:a16="http://schemas.microsoft.com/office/drawing/2014/main" id="{D754EAAB-C9C0-4B99-93AF-584841EA0B5F}"/>
              </a:ext>
            </a:extLst>
          </p:cNvPr>
          <p:cNvSpPr>
            <a:spLocks noGrp="1"/>
          </p:cNvSpPr>
          <p:nvPr>
            <p:ph type="title"/>
          </p:nvPr>
        </p:nvSpPr>
        <p:spPr/>
        <p:txBody>
          <a:bodyPr>
            <a:normAutofit/>
          </a:bodyPr>
          <a:lstStyle/>
          <a:p>
            <a:r>
              <a:rPr lang="en-US" sz="6000" b="1" dirty="0">
                <a:solidFill>
                  <a:srgbClr val="0070C0"/>
                </a:solidFill>
              </a:rPr>
              <a:t>Product Details</a:t>
            </a:r>
          </a:p>
        </p:txBody>
      </p:sp>
    </p:spTree>
    <p:extLst>
      <p:ext uri="{BB962C8B-B14F-4D97-AF65-F5344CB8AC3E}">
        <p14:creationId xmlns:p14="http://schemas.microsoft.com/office/powerpoint/2010/main" val="473239800"/>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3DE6BA-C4A7-4B27-B473-585327F7F544}"/>
              </a:ext>
            </a:extLst>
          </p:cNvPr>
          <p:cNvSpPr>
            <a:spLocks noGrp="1"/>
          </p:cNvSpPr>
          <p:nvPr>
            <p:ph type="title"/>
          </p:nvPr>
        </p:nvSpPr>
        <p:spPr/>
        <p:txBody>
          <a:bodyPr>
            <a:normAutofit/>
          </a:bodyPr>
          <a:lstStyle/>
          <a:p>
            <a:pPr algn="ctr"/>
            <a:r>
              <a:rPr lang="en-US" sz="6600" b="1" dirty="0">
                <a:solidFill>
                  <a:srgbClr val="0070C0"/>
                </a:solidFill>
              </a:rPr>
              <a:t>Conclusion</a:t>
            </a:r>
          </a:p>
        </p:txBody>
      </p:sp>
      <p:sp>
        <p:nvSpPr>
          <p:cNvPr id="3" name="Content Placeholder 2">
            <a:extLst>
              <a:ext uri="{FF2B5EF4-FFF2-40B4-BE49-F238E27FC236}">
                <a16:creationId xmlns="" xmlns:a16="http://schemas.microsoft.com/office/drawing/2014/main" id="{BEB6AD22-8790-46ED-8C73-38D635CA5181}"/>
              </a:ext>
            </a:extLst>
          </p:cNvPr>
          <p:cNvSpPr>
            <a:spLocks noGrp="1"/>
          </p:cNvSpPr>
          <p:nvPr>
            <p:ph idx="1"/>
          </p:nvPr>
        </p:nvSpPr>
        <p:spPr/>
        <p:txBody>
          <a:bodyPr/>
          <a:lstStyle/>
          <a:p>
            <a:pPr marL="0" indent="0">
              <a:buNone/>
            </a:pPr>
            <a:r>
              <a:rPr lang="en-US" dirty="0">
                <a:solidFill>
                  <a:schemeClr val="accent2">
                    <a:lumMod val="75000"/>
                  </a:schemeClr>
                </a:solidFill>
              </a:rPr>
              <a:t>The People are having a lot troubles while buying the everyday necessary product. They also have to waste their time. But now a day’s every time of a person is most valuable, nobody wants to waste time if he or she has the facility to get his or her desired service at a single moment.</a:t>
            </a:r>
          </a:p>
          <a:p>
            <a:pPr marL="0" indent="0">
              <a:buNone/>
            </a:pPr>
            <a:r>
              <a:rPr lang="en-US" dirty="0">
                <a:solidFill>
                  <a:schemeClr val="accent2">
                    <a:lumMod val="75000"/>
                  </a:schemeClr>
                </a:solidFill>
              </a:rPr>
              <a:t> We are confident that this Super shop management software system specification for the real-life Customer service refers to a departmental Super shop ability to satisfy of the management of supper shop needs.</a:t>
            </a:r>
          </a:p>
        </p:txBody>
      </p:sp>
    </p:spTree>
    <p:extLst>
      <p:ext uri="{BB962C8B-B14F-4D97-AF65-F5344CB8AC3E}">
        <p14:creationId xmlns:p14="http://schemas.microsoft.com/office/powerpoint/2010/main" val="52772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77EC038-CB0A-484F-945F-3D4993321E4B}"/>
              </a:ext>
            </a:extLst>
          </p:cNvPr>
          <p:cNvSpPr>
            <a:spLocks noGrp="1"/>
          </p:cNvSpPr>
          <p:nvPr>
            <p:ph idx="1"/>
          </p:nvPr>
        </p:nvSpPr>
        <p:spPr>
          <a:xfrm>
            <a:off x="838200" y="2550017"/>
            <a:ext cx="10515600" cy="2910625"/>
          </a:xfrm>
        </p:spPr>
        <p:txBody>
          <a:bodyPr>
            <a:normAutofit/>
          </a:bodyPr>
          <a:lstStyle/>
          <a:p>
            <a:pPr marL="0" indent="0">
              <a:buNone/>
            </a:pPr>
            <a:r>
              <a:rPr lang="en-US" sz="11500" dirty="0">
                <a:solidFill>
                  <a:srgbClr val="0070C0"/>
                </a:solidFill>
              </a:rPr>
              <a:t>  Thank You All</a:t>
            </a:r>
          </a:p>
        </p:txBody>
      </p:sp>
    </p:spTree>
    <p:extLst>
      <p:ext uri="{BB962C8B-B14F-4D97-AF65-F5344CB8AC3E}">
        <p14:creationId xmlns:p14="http://schemas.microsoft.com/office/powerpoint/2010/main" val="163241743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Contribute by </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sz="3600" dirty="0">
              <a:solidFill>
                <a:schemeClr val="accent2"/>
              </a:solidFill>
            </a:endParaRPr>
          </a:p>
          <a:p>
            <a:pPr marL="457200" indent="-457200">
              <a:buFont typeface="+mj-lt"/>
              <a:buAutoNum type="arabicPeriod"/>
            </a:pPr>
            <a:r>
              <a:rPr lang="en-US" b="1" dirty="0">
                <a:solidFill>
                  <a:schemeClr val="accent6">
                    <a:lumMod val="50000"/>
                  </a:schemeClr>
                </a:solidFill>
              </a:rPr>
              <a:t>Din Mohammad </a:t>
            </a:r>
            <a:r>
              <a:rPr lang="en-US" b="1" dirty="0" err="1" smtClean="0">
                <a:solidFill>
                  <a:schemeClr val="accent6">
                    <a:lumMod val="50000"/>
                  </a:schemeClr>
                </a:solidFill>
              </a:rPr>
              <a:t>Dohan</a:t>
            </a:r>
            <a:r>
              <a:rPr lang="en-US" b="1" dirty="0" smtClean="0">
                <a:solidFill>
                  <a:schemeClr val="accent6">
                    <a:lumMod val="50000"/>
                  </a:schemeClr>
                </a:solidFill>
              </a:rPr>
              <a:t>        </a:t>
            </a:r>
            <a:r>
              <a:rPr lang="en-US" b="1" dirty="0">
                <a:solidFill>
                  <a:schemeClr val="accent6">
                    <a:lumMod val="50000"/>
                  </a:schemeClr>
                </a:solidFill>
              </a:rPr>
              <a:t>ID: </a:t>
            </a:r>
            <a:r>
              <a:rPr lang="en-US" b="1" dirty="0" smtClean="0">
                <a:solidFill>
                  <a:schemeClr val="accent6">
                    <a:lumMod val="50000"/>
                  </a:schemeClr>
                </a:solidFill>
              </a:rPr>
              <a:t>17-34465-2</a:t>
            </a:r>
            <a:endParaRPr lang="en-US" b="1" dirty="0">
              <a:solidFill>
                <a:schemeClr val="accent6">
                  <a:lumMod val="50000"/>
                </a:schemeClr>
              </a:solidFill>
            </a:endParaRPr>
          </a:p>
          <a:p>
            <a:pPr marL="457200" indent="-457200">
              <a:buFont typeface="+mj-lt"/>
              <a:buAutoNum type="arabicPeriod"/>
            </a:pPr>
            <a:r>
              <a:rPr lang="en-US" b="1" dirty="0">
                <a:solidFill>
                  <a:schemeClr val="accent6">
                    <a:lumMod val="50000"/>
                  </a:schemeClr>
                </a:solidFill>
              </a:rPr>
              <a:t>Sayed </a:t>
            </a:r>
            <a:r>
              <a:rPr lang="en-US" b="1" dirty="0" err="1">
                <a:solidFill>
                  <a:schemeClr val="accent6">
                    <a:lumMod val="50000"/>
                  </a:schemeClr>
                </a:solidFill>
              </a:rPr>
              <a:t>Mahmudul</a:t>
            </a:r>
            <a:r>
              <a:rPr lang="en-US" b="1" dirty="0">
                <a:solidFill>
                  <a:schemeClr val="accent6">
                    <a:lumMod val="50000"/>
                  </a:schemeClr>
                </a:solidFill>
              </a:rPr>
              <a:t> </a:t>
            </a:r>
            <a:r>
              <a:rPr lang="en-US" b="1" dirty="0" smtClean="0">
                <a:solidFill>
                  <a:schemeClr val="accent6">
                    <a:lumMod val="50000"/>
                  </a:schemeClr>
                </a:solidFill>
              </a:rPr>
              <a:t>Hassan     </a:t>
            </a:r>
            <a:r>
              <a:rPr lang="en-US" b="1" dirty="0">
                <a:solidFill>
                  <a:schemeClr val="accent6">
                    <a:lumMod val="50000"/>
                  </a:schemeClr>
                </a:solidFill>
              </a:rPr>
              <a:t>ID: 18-38095-2</a:t>
            </a:r>
          </a:p>
          <a:p>
            <a:pPr marL="457200" indent="-457200">
              <a:buFont typeface="+mj-lt"/>
              <a:buAutoNum type="arabicPeriod"/>
            </a:pPr>
            <a:r>
              <a:rPr lang="en-US" b="1" dirty="0" err="1">
                <a:solidFill>
                  <a:schemeClr val="accent6">
                    <a:lumMod val="50000"/>
                  </a:schemeClr>
                </a:solidFill>
              </a:rPr>
              <a:t>Forhad</a:t>
            </a:r>
            <a:r>
              <a:rPr lang="en-US" b="1" dirty="0">
                <a:solidFill>
                  <a:schemeClr val="accent6">
                    <a:lumMod val="50000"/>
                  </a:schemeClr>
                </a:solidFill>
              </a:rPr>
              <a:t> Mahmud  </a:t>
            </a:r>
            <a:r>
              <a:rPr lang="en-US" b="1" dirty="0" smtClean="0">
                <a:solidFill>
                  <a:schemeClr val="accent6">
                    <a:lumMod val="50000"/>
                  </a:schemeClr>
                </a:solidFill>
              </a:rPr>
              <a:t>                  ID:</a:t>
            </a:r>
            <a:r>
              <a:rPr lang="en-US" b="1" dirty="0"/>
              <a:t>18-37192-1</a:t>
            </a:r>
            <a:endParaRPr lang="en-US" b="1" dirty="0">
              <a:solidFill>
                <a:schemeClr val="accent6">
                  <a:lumMod val="50000"/>
                </a:schemeClr>
              </a:solidFill>
            </a:endParaRPr>
          </a:p>
          <a:p>
            <a:pPr marL="457200" indent="-457200">
              <a:buFont typeface="+mj-lt"/>
              <a:buAutoNum type="arabicPeriod"/>
            </a:pPr>
            <a:r>
              <a:rPr lang="en-US" b="1" dirty="0">
                <a:solidFill>
                  <a:schemeClr val="accent6">
                    <a:lumMod val="50000"/>
                  </a:schemeClr>
                </a:solidFill>
              </a:rPr>
              <a:t>Md. </a:t>
            </a:r>
            <a:r>
              <a:rPr lang="en-US" b="1" dirty="0" err="1">
                <a:solidFill>
                  <a:schemeClr val="accent6">
                    <a:lumMod val="50000"/>
                  </a:schemeClr>
                </a:solidFill>
              </a:rPr>
              <a:t>Abul</a:t>
            </a:r>
            <a:r>
              <a:rPr lang="en-US" b="1" dirty="0">
                <a:solidFill>
                  <a:schemeClr val="accent6">
                    <a:lumMod val="50000"/>
                  </a:schemeClr>
                </a:solidFill>
              </a:rPr>
              <a:t> </a:t>
            </a:r>
            <a:r>
              <a:rPr lang="en-US" b="1" dirty="0" err="1">
                <a:solidFill>
                  <a:schemeClr val="accent6">
                    <a:lumMod val="50000"/>
                  </a:schemeClr>
                </a:solidFill>
              </a:rPr>
              <a:t>Basar</a:t>
            </a:r>
            <a:r>
              <a:rPr lang="en-US" b="1" dirty="0">
                <a:solidFill>
                  <a:schemeClr val="accent6">
                    <a:lumMod val="50000"/>
                  </a:schemeClr>
                </a:solidFill>
              </a:rPr>
              <a:t> </a:t>
            </a:r>
            <a:r>
              <a:rPr lang="en-US" b="1" dirty="0" err="1" smtClean="0">
                <a:solidFill>
                  <a:schemeClr val="accent6">
                    <a:lumMod val="50000"/>
                  </a:schemeClr>
                </a:solidFill>
              </a:rPr>
              <a:t>Pias</a:t>
            </a:r>
            <a:r>
              <a:rPr lang="en-US" b="1" dirty="0">
                <a:solidFill>
                  <a:schemeClr val="accent6">
                    <a:lumMod val="50000"/>
                  </a:schemeClr>
                </a:solidFill>
              </a:rPr>
              <a:t> </a:t>
            </a:r>
            <a:r>
              <a:rPr lang="en-US" b="1" dirty="0" smtClean="0">
                <a:solidFill>
                  <a:schemeClr val="accent6">
                    <a:lumMod val="50000"/>
                  </a:schemeClr>
                </a:solidFill>
              </a:rPr>
              <a:t>             ID:</a:t>
            </a:r>
            <a:r>
              <a:rPr lang="en-US" b="1" dirty="0" smtClean="0"/>
              <a:t>18-38128-2</a:t>
            </a:r>
            <a:endParaRPr lang="en-US" b="1" dirty="0">
              <a:solidFill>
                <a:schemeClr val="accent6">
                  <a:lumMod val="50000"/>
                </a:schemeClr>
              </a:solidFill>
            </a:endParaRPr>
          </a:p>
          <a:p>
            <a:endParaRPr lang="en-US" dirty="0"/>
          </a:p>
          <a:p>
            <a:endParaRPr lang="en-US" dirty="0"/>
          </a:p>
        </p:txBody>
      </p:sp>
    </p:spTree>
    <p:extLst>
      <p:ext uri="{BB962C8B-B14F-4D97-AF65-F5344CB8AC3E}">
        <p14:creationId xmlns:p14="http://schemas.microsoft.com/office/powerpoint/2010/main" val="306423680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92FB4457-9FBE-44F6-90CB-73BCACC3158D}"/>
              </a:ext>
            </a:extLst>
          </p:cNvPr>
          <p:cNvSpPr>
            <a:spLocks noGrp="1"/>
          </p:cNvSpPr>
          <p:nvPr>
            <p:ph idx="1"/>
          </p:nvPr>
        </p:nvSpPr>
        <p:spPr/>
        <p:txBody>
          <a:bodyPr/>
          <a:lstStyle/>
          <a:p>
            <a:r>
              <a:rPr lang="en-US" dirty="0">
                <a:solidFill>
                  <a:schemeClr val="accent2">
                    <a:lumMod val="75000"/>
                  </a:schemeClr>
                </a:solidFill>
              </a:rPr>
              <a:t>Super Shop </a:t>
            </a:r>
            <a:r>
              <a:rPr lang="en-US" dirty="0" smtClean="0">
                <a:solidFill>
                  <a:schemeClr val="accent2">
                    <a:lumMod val="75000"/>
                  </a:schemeClr>
                </a:solidFill>
              </a:rPr>
              <a:t>is</a:t>
            </a:r>
            <a:r>
              <a:rPr lang="en-US" dirty="0" smtClean="0">
                <a:solidFill>
                  <a:schemeClr val="accent2">
                    <a:lumMod val="75000"/>
                  </a:schemeClr>
                </a:solidFill>
              </a:rPr>
              <a:t> </a:t>
            </a:r>
            <a:r>
              <a:rPr lang="en-US" dirty="0">
                <a:solidFill>
                  <a:schemeClr val="accent2">
                    <a:lumMod val="75000"/>
                  </a:schemeClr>
                </a:solidFill>
              </a:rPr>
              <a:t>a retail </a:t>
            </a:r>
            <a:r>
              <a:rPr lang="en-US" dirty="0" smtClean="0">
                <a:solidFill>
                  <a:schemeClr val="accent2">
                    <a:lumMod val="75000"/>
                  </a:schemeClr>
                </a:solidFill>
              </a:rPr>
              <a:t>environment. </a:t>
            </a:r>
            <a:r>
              <a:rPr lang="en-US" dirty="0">
                <a:solidFill>
                  <a:schemeClr val="accent2">
                    <a:lumMod val="75000"/>
                  </a:schemeClr>
                </a:solidFill>
              </a:rPr>
              <a:t>A</a:t>
            </a:r>
            <a:r>
              <a:rPr lang="en-US" dirty="0" smtClean="0">
                <a:solidFill>
                  <a:schemeClr val="accent2">
                    <a:lumMod val="75000"/>
                  </a:schemeClr>
                </a:solidFill>
              </a:rPr>
              <a:t> </a:t>
            </a:r>
            <a:r>
              <a:rPr lang="en-US" dirty="0">
                <a:solidFill>
                  <a:schemeClr val="accent2">
                    <a:lumMod val="75000"/>
                  </a:schemeClr>
                </a:solidFill>
              </a:rPr>
              <a:t>super shop is a large retailer who stocks and sells a wide variety of merchandise including groceries, clothing and general supplies, or a large store that sells a massive quantity of goods in one product line such as electronics or </a:t>
            </a:r>
            <a:r>
              <a:rPr lang="en-US" dirty="0" smtClean="0">
                <a:solidFill>
                  <a:schemeClr val="accent2">
                    <a:lumMod val="75000"/>
                  </a:schemeClr>
                </a:solidFill>
              </a:rPr>
              <a:t>shoes</a:t>
            </a:r>
            <a:r>
              <a:rPr lang="en-US" dirty="0">
                <a:solidFill>
                  <a:schemeClr val="accent2">
                    <a:lumMod val="75000"/>
                  </a:schemeClr>
                </a:solidFill>
              </a:rPr>
              <a:t> </a:t>
            </a:r>
            <a:r>
              <a:rPr lang="en-US" dirty="0" smtClean="0">
                <a:solidFill>
                  <a:schemeClr val="accent2">
                    <a:lumMod val="75000"/>
                  </a:schemeClr>
                </a:solidFill>
              </a:rPr>
              <a:t>and etc.</a:t>
            </a:r>
          </a:p>
          <a:p>
            <a:r>
              <a:rPr lang="en-US" dirty="0" smtClean="0">
                <a:solidFill>
                  <a:schemeClr val="accent2">
                    <a:lumMod val="75000"/>
                  </a:schemeClr>
                </a:solidFill>
              </a:rPr>
              <a:t> </a:t>
            </a:r>
            <a:r>
              <a:rPr lang="en-US" dirty="0">
                <a:solidFill>
                  <a:schemeClr val="accent2">
                    <a:lumMod val="75000"/>
                  </a:schemeClr>
                </a:solidFill>
              </a:rPr>
              <a:t>Super shops are very large supermarkets or shops selling household goods and equipment. Super shops are usually built outside city centers away from other shops. The best example of a superstore is Wal-Mart. A superstore is also referred to as a super center or mega-store. </a:t>
            </a:r>
          </a:p>
          <a:p>
            <a:pPr marL="0" indent="0">
              <a:buNone/>
            </a:pPr>
            <a:endParaRPr lang="en-US" dirty="0"/>
          </a:p>
        </p:txBody>
      </p:sp>
      <p:sp>
        <p:nvSpPr>
          <p:cNvPr id="8" name="Title 7">
            <a:extLst>
              <a:ext uri="{FF2B5EF4-FFF2-40B4-BE49-F238E27FC236}">
                <a16:creationId xmlns="" xmlns:a16="http://schemas.microsoft.com/office/drawing/2014/main" id="{2FC3792F-16AB-4CC0-B9AC-BF79C282EA13}"/>
              </a:ext>
            </a:extLst>
          </p:cNvPr>
          <p:cNvSpPr>
            <a:spLocks noGrp="1"/>
          </p:cNvSpPr>
          <p:nvPr>
            <p:ph type="title"/>
          </p:nvPr>
        </p:nvSpPr>
        <p:spPr/>
        <p:txBody>
          <a:bodyPr>
            <a:normAutofit/>
          </a:bodyPr>
          <a:lstStyle/>
          <a:p>
            <a:r>
              <a:rPr lang="en-US" sz="6600" dirty="0">
                <a:solidFill>
                  <a:srgbClr val="0070C0"/>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100628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B4154-89B0-4A10-961C-E79A57591D89}"/>
              </a:ext>
            </a:extLst>
          </p:cNvPr>
          <p:cNvSpPr>
            <a:spLocks noGrp="1"/>
          </p:cNvSpPr>
          <p:nvPr>
            <p:ph type="title"/>
          </p:nvPr>
        </p:nvSpPr>
        <p:spPr>
          <a:xfrm>
            <a:off x="838200" y="500062"/>
            <a:ext cx="10515600" cy="1325563"/>
          </a:xfrm>
        </p:spPr>
        <p:txBody>
          <a:bodyPr>
            <a:normAutofit fontScale="90000"/>
          </a:bodyPr>
          <a:lstStyle/>
          <a:p>
            <a:r>
              <a:rPr lang="en-US" sz="4900" b="1" dirty="0">
                <a:solidFill>
                  <a:srgbClr val="0070C0"/>
                </a:solidFill>
                <a:latin typeface="Times New Roman" panose="02020603050405020304" pitchFamily="18" charset="0"/>
                <a:cs typeface="Times New Roman" panose="02020603050405020304" pitchFamily="18" charset="0"/>
              </a:rPr>
              <a:t>What is Super Shop Management Software System?</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3F0282AB-9806-4623-861C-D31C937C2D47}"/>
              </a:ext>
            </a:extLst>
          </p:cNvPr>
          <p:cNvSpPr>
            <a:spLocks noGrp="1"/>
          </p:cNvSpPr>
          <p:nvPr>
            <p:ph idx="1"/>
          </p:nvPr>
        </p:nvSpPr>
        <p:spPr/>
        <p:txBody>
          <a:bodyPr/>
          <a:lstStyle/>
          <a:p>
            <a:pPr marL="0" indent="0">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buNone/>
            </a:pPr>
            <a:r>
              <a:rPr lang="en-US" dirty="0">
                <a:solidFill>
                  <a:schemeClr val="accent2">
                    <a:lumMod val="75000"/>
                  </a:schemeClr>
                </a:solidFill>
                <a:latin typeface="Times New Roman" panose="02020603050405020304" pitchFamily="18" charset="0"/>
                <a:cs typeface="Times New Roman" panose="02020603050405020304" pitchFamily="18" charset="0"/>
              </a:rPr>
              <a:t>Super shop is the active control program which allows the sales and purchases reelected activities.</a:t>
            </a:r>
          </a:p>
          <a:p>
            <a:pPr marL="0" indent="0">
              <a:buNone/>
            </a:pPr>
            <a:r>
              <a:rPr lang="en-US" dirty="0">
                <a:solidFill>
                  <a:schemeClr val="accent2">
                    <a:lumMod val="75000"/>
                  </a:schemeClr>
                </a:solidFill>
                <a:latin typeface="Times New Roman" panose="02020603050405020304" pitchFamily="18" charset="0"/>
                <a:cs typeface="Times New Roman" panose="02020603050405020304" pitchFamily="18" charset="0"/>
              </a:rPr>
              <a:t>Super shop management software helps create invoices, Product category, purchase orders, receiving lists, payment receipts and can print bar coded labels. A Super shop management software system configured to your warehouse, retail or product line will help to create revenue for your company. The Super shop Management will control operating costs and provide better understanding. </a:t>
            </a:r>
          </a:p>
          <a:p>
            <a:pPr marL="0" indent="0">
              <a:buNone/>
            </a:pPr>
            <a:endParaRPr lang="en-US" dirty="0"/>
          </a:p>
        </p:txBody>
      </p:sp>
    </p:spTree>
    <p:extLst>
      <p:ext uri="{BB962C8B-B14F-4D97-AF65-F5344CB8AC3E}">
        <p14:creationId xmlns:p14="http://schemas.microsoft.com/office/powerpoint/2010/main" val="1580686174"/>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9F80D5-5074-430D-BD0E-009E483365E8}"/>
              </a:ext>
            </a:extLst>
          </p:cNvPr>
          <p:cNvSpPr>
            <a:spLocks noGrp="1"/>
          </p:cNvSpPr>
          <p:nvPr>
            <p:ph type="title"/>
          </p:nvPr>
        </p:nvSpPr>
        <p:spPr>
          <a:xfrm>
            <a:off x="838200" y="223519"/>
            <a:ext cx="10515600" cy="915035"/>
          </a:xfrm>
        </p:spPr>
        <p:txBody>
          <a:bodyPr>
            <a:normAutofit fontScale="90000"/>
          </a:bodyPr>
          <a:lstStyle/>
          <a:p>
            <a:r>
              <a:rPr lang="en-US" b="1" dirty="0"/>
              <a:t> </a:t>
            </a:r>
            <a:r>
              <a:rPr lang="en-US" sz="4800" b="1" dirty="0">
                <a:solidFill>
                  <a:srgbClr val="0070C0"/>
                </a:solidFill>
                <a:latin typeface="Times New Roman" panose="02020603050405020304" pitchFamily="18" charset="0"/>
                <a:cs typeface="Times New Roman" panose="02020603050405020304" pitchFamily="18" charset="0"/>
              </a:rPr>
              <a:t>The benefits of Super shop Management            System:</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140CCE3-EE98-41DA-9AAC-6DFD49CDCE18}"/>
              </a:ext>
            </a:extLst>
          </p:cNvPr>
          <p:cNvSpPr>
            <a:spLocks noGrp="1"/>
          </p:cNvSpPr>
          <p:nvPr>
            <p:ph idx="1"/>
          </p:nvPr>
        </p:nvSpPr>
        <p:spPr>
          <a:xfrm>
            <a:off x="838200" y="1485900"/>
            <a:ext cx="10515600" cy="4691063"/>
          </a:xfrm>
        </p:spPr>
        <p:txBody>
          <a:bodyPr>
            <a:normAutofit lnSpcReduction="10000"/>
          </a:bodyPr>
          <a:lstStyle/>
          <a:p>
            <a:pPr marL="0" indent="0">
              <a:buNone/>
            </a:pPr>
            <a:endParaRPr lang="en-US" sz="3200" dirty="0">
              <a:solidFill>
                <a:schemeClr val="accent2">
                  <a:lumMod val="75000"/>
                </a:schemeClr>
              </a:solidFill>
            </a:endParaRPr>
          </a:p>
          <a:p>
            <a:pPr marL="0" indent="0">
              <a:buNone/>
            </a:pPr>
            <a:r>
              <a:rPr lang="en-US" sz="3200" dirty="0">
                <a:solidFill>
                  <a:schemeClr val="accent2">
                    <a:lumMod val="75000"/>
                  </a:schemeClr>
                </a:solidFill>
              </a:rPr>
              <a:t>Nowadays, maintaining the Super shop is a tough challenge. If not properly managed, your Super shop’s result can in a significant expense.</a:t>
            </a:r>
          </a:p>
          <a:p>
            <a:pPr marL="0" indent="0">
              <a:buNone/>
            </a:pPr>
            <a:endParaRPr lang="en-US" sz="3200" dirty="0">
              <a:solidFill>
                <a:schemeClr val="accent2">
                  <a:lumMod val="75000"/>
                </a:schemeClr>
              </a:solidFill>
            </a:endParaRPr>
          </a:p>
          <a:p>
            <a:pPr marL="0" indent="0">
              <a:buNone/>
            </a:pPr>
            <a:r>
              <a:rPr lang="en-US" sz="3200" dirty="0">
                <a:solidFill>
                  <a:schemeClr val="accent2">
                    <a:lumMod val="75000"/>
                  </a:schemeClr>
                </a:solidFill>
              </a:rPr>
              <a:t>A computerized Super shop management system can be a big asset to a company, whether large, medium or small. These systems can help the management in controlling the Super shop of the company to cut significant costs and have a dramatic impact on the financial bottom line of the company.</a:t>
            </a:r>
          </a:p>
        </p:txBody>
      </p:sp>
    </p:spTree>
    <p:extLst>
      <p:ext uri="{BB962C8B-B14F-4D97-AF65-F5344CB8AC3E}">
        <p14:creationId xmlns:p14="http://schemas.microsoft.com/office/powerpoint/2010/main" val="514029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3" y="409433"/>
            <a:ext cx="10972800" cy="6448567"/>
          </a:xfrm>
          <a:prstGeom prst="rect">
            <a:avLst/>
          </a:prstGeom>
        </p:spPr>
      </p:pic>
    </p:spTree>
    <p:extLst>
      <p:ext uri="{BB962C8B-B14F-4D97-AF65-F5344CB8AC3E}">
        <p14:creationId xmlns:p14="http://schemas.microsoft.com/office/powerpoint/2010/main" val="4266723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accent6">
                    <a:lumMod val="75000"/>
                  </a:schemeClr>
                </a:solidFill>
              </a:rPr>
              <a:t>                          Case Study</a:t>
            </a:r>
            <a:endParaRPr lang="en-US" sz="4800" b="1"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Here have a system where admin can </a:t>
            </a:r>
            <a:r>
              <a:rPr lang="en-US" sz="2400" dirty="0" err="1" smtClean="0"/>
              <a:t>LogIn</a:t>
            </a:r>
            <a:r>
              <a:rPr lang="en-US" sz="2400" dirty="0" smtClean="0"/>
              <a:t> and he can add employee data ,update and remove employee data from database. Admin can also add product details ,update and remove product from database. Employee helps the customer what they needed. If a customer take their item in their cart and come to salesman for pay. sales man can calculate all product price with using this system and print out all product price for customer.</a:t>
            </a:r>
            <a:endParaRPr lang="en-US" sz="2400" dirty="0"/>
          </a:p>
        </p:txBody>
      </p:sp>
    </p:spTree>
    <p:extLst>
      <p:ext uri="{BB962C8B-B14F-4D97-AF65-F5344CB8AC3E}">
        <p14:creationId xmlns:p14="http://schemas.microsoft.com/office/powerpoint/2010/main" val="246091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             Advantage of our Software</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3600" dirty="0" smtClean="0">
                <a:solidFill>
                  <a:schemeClr val="accent6"/>
                </a:solidFill>
              </a:rPr>
              <a:t> We can easily maintain full shop.</a:t>
            </a:r>
          </a:p>
          <a:p>
            <a:r>
              <a:rPr lang="en-US" sz="3600" dirty="0" smtClean="0">
                <a:solidFill>
                  <a:schemeClr val="accent6"/>
                </a:solidFill>
              </a:rPr>
              <a:t>We can save our employee and product details on database.</a:t>
            </a:r>
          </a:p>
          <a:p>
            <a:r>
              <a:rPr lang="en-US" sz="3600" dirty="0" smtClean="0">
                <a:solidFill>
                  <a:schemeClr val="accent6"/>
                </a:solidFill>
              </a:rPr>
              <a:t>We also can update remove employee and product from database.</a:t>
            </a:r>
          </a:p>
          <a:p>
            <a:r>
              <a:rPr lang="en-US" sz="3600" dirty="0" smtClean="0">
                <a:solidFill>
                  <a:schemeClr val="accent6"/>
                </a:solidFill>
              </a:rPr>
              <a:t>Here also have sales man option where we calculate sold product and also print sold product price for give customer.</a:t>
            </a:r>
            <a:endParaRPr lang="en-US" sz="3600" dirty="0">
              <a:solidFill>
                <a:schemeClr val="accent6"/>
              </a:solidFill>
            </a:endParaRPr>
          </a:p>
        </p:txBody>
      </p:sp>
    </p:spTree>
    <p:extLst>
      <p:ext uri="{BB962C8B-B14F-4D97-AF65-F5344CB8AC3E}">
        <p14:creationId xmlns:p14="http://schemas.microsoft.com/office/powerpoint/2010/main" val="3262037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6">
                    <a:lumMod val="50000"/>
                  </a:schemeClr>
                </a:solidFill>
              </a:rPr>
              <a:t>        Some lacking of our software</a:t>
            </a:r>
            <a:endParaRPr lang="en-US" sz="4800" dirty="0">
              <a:solidFill>
                <a:schemeClr val="accent6">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US" sz="3200" dirty="0" smtClean="0">
                <a:solidFill>
                  <a:schemeClr val="accent5">
                    <a:lumMod val="75000"/>
                  </a:schemeClr>
                </a:solidFill>
              </a:rPr>
              <a:t>Every program have some lacking and bug , our management system also have some problem , such as here we are not  use QR scanning system. we not give online virtual  system ,we give only real life shop where customer come for shopping. </a:t>
            </a:r>
            <a:endParaRPr lang="en-US" sz="3200" dirty="0">
              <a:solidFill>
                <a:schemeClr val="accent5">
                  <a:lumMod val="75000"/>
                </a:schemeClr>
              </a:solidFill>
            </a:endParaRPr>
          </a:p>
        </p:txBody>
      </p:sp>
    </p:spTree>
    <p:extLst>
      <p:ext uri="{BB962C8B-B14F-4D97-AF65-F5344CB8AC3E}">
        <p14:creationId xmlns:p14="http://schemas.microsoft.com/office/powerpoint/2010/main" val="1395241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607</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Calibri Light</vt:lpstr>
      <vt:lpstr>Times New Roman</vt:lpstr>
      <vt:lpstr>Office Theme</vt:lpstr>
      <vt:lpstr>Welcome To Our Java Project</vt:lpstr>
      <vt:lpstr>Contribute by </vt:lpstr>
      <vt:lpstr>Introduction</vt:lpstr>
      <vt:lpstr>What is Super Shop Management Software System? </vt:lpstr>
      <vt:lpstr> The benefits of Super shop Management            System:</vt:lpstr>
      <vt:lpstr>PowerPoint Presentation</vt:lpstr>
      <vt:lpstr>                          Case Study</vt:lpstr>
      <vt:lpstr>             Advantage of our Software </vt:lpstr>
      <vt:lpstr>        Some lacking of our software</vt:lpstr>
      <vt:lpstr>PowerPoint Presentation</vt:lpstr>
      <vt:lpstr>Registration &amp; Sign In Option</vt:lpstr>
      <vt:lpstr>Employee Information &amp; Sales Man</vt:lpstr>
      <vt:lpstr>Product Details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Java Project</dc:title>
  <dc:creator>Abul Basar Pias</dc:creator>
  <cp:lastModifiedBy>Lenovo</cp:lastModifiedBy>
  <cp:revision>28</cp:revision>
  <dcterms:created xsi:type="dcterms:W3CDTF">2019-12-21T10:22:38Z</dcterms:created>
  <dcterms:modified xsi:type="dcterms:W3CDTF">2019-12-23T05:09:28Z</dcterms:modified>
</cp:coreProperties>
</file>