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Play"/>
      <p:regular r:id="rId20"/>
      <p:bold r:id="rId21"/>
    </p:embeddedFont>
    <p:embeddedFont>
      <p:font typeface="Abril Fatface"/>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iyrTzXahlAFQRlwBZAmuIOTzom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5142D62-8E61-4C06-B36B-21FE44549BDF}">
  <a:tblStyle styleId="{D5142D62-8E61-4C06-B36B-21FE44549BD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regular.fntdata"/><Relationship Id="rId11" Type="http://schemas.openxmlformats.org/officeDocument/2006/relationships/slide" Target="slides/slide6.xml"/><Relationship Id="rId22" Type="http://schemas.openxmlformats.org/officeDocument/2006/relationships/font" Target="fonts/AbrilFatface-regular.fntdata"/><Relationship Id="rId10" Type="http://schemas.openxmlformats.org/officeDocument/2006/relationships/slide" Target="slides/slide5.xml"/><Relationship Id="rId21" Type="http://schemas.openxmlformats.org/officeDocument/2006/relationships/font" Target="fonts/Play-bold.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3fc0a3a37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3fc0a3a3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3fc0a3a370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3fc0a3a37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dina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3fc0a3a370_1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3fc0a3a370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dina</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3fc0a3a370_1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3fc0a3a370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mark</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3fc0a3a370_1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3fc0a3a370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mark</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3fc0a3a370_1_1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3fc0a3a370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mark</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3fc0a3a370_1_1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3fc0a3a370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dina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3fc0a3a370_1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3fc0a3a370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dina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3fc0a3a370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3fc0a3a37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mark</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3fc0a3a370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3fc0a3a37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mark</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3fc0a3a370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3fc0a3a37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dina</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3fc0a3a370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3fc0a3a37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mark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3fc0a3a370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3fc0a3a37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mark</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3fc0a3a370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3fc0a3a37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dina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5183188" y="987425"/>
            <a:ext cx="6172200" cy="4873625"/>
          </a:xfrm>
          <a:prstGeom prst="rect">
            <a:avLst/>
          </a:prstGeom>
          <a:noFill/>
          <a:ln>
            <a:noFill/>
          </a:ln>
        </p:spPr>
      </p:sp>
      <p:sp>
        <p:nvSpPr>
          <p:cNvPr id="64" name="Google Shape;64;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33fc0a3a370_0_0"/>
          <p:cNvSpPr txBox="1"/>
          <p:nvPr/>
        </p:nvSpPr>
        <p:spPr>
          <a:xfrm>
            <a:off x="407375" y="905875"/>
            <a:ext cx="6201300" cy="2991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br>
              <a:rPr lang="en-US" sz="5200">
                <a:solidFill>
                  <a:schemeClr val="lt1"/>
                </a:solidFill>
                <a:latin typeface="Play"/>
                <a:ea typeface="Play"/>
                <a:cs typeface="Play"/>
                <a:sym typeface="Play"/>
              </a:rPr>
            </a:br>
            <a:br>
              <a:rPr lang="en-US" sz="5200">
                <a:solidFill>
                  <a:schemeClr val="lt1"/>
                </a:solidFill>
                <a:latin typeface="Play"/>
                <a:ea typeface="Play"/>
                <a:cs typeface="Play"/>
                <a:sym typeface="Play"/>
              </a:rPr>
            </a:br>
            <a:r>
              <a:rPr lang="en-US" sz="5200">
                <a:solidFill>
                  <a:schemeClr val="lt1"/>
                </a:solidFill>
                <a:latin typeface="Play"/>
                <a:ea typeface="Play"/>
                <a:cs typeface="Play"/>
                <a:sym typeface="Play"/>
              </a:rPr>
              <a:t>Contact List Application</a:t>
            </a:r>
            <a:br>
              <a:rPr lang="en-US" sz="5200">
                <a:solidFill>
                  <a:schemeClr val="lt1"/>
                </a:solidFill>
                <a:latin typeface="Play"/>
                <a:ea typeface="Play"/>
                <a:cs typeface="Play"/>
                <a:sym typeface="Play"/>
              </a:rPr>
            </a:br>
            <a:r>
              <a:rPr lang="en-US" sz="5200">
                <a:solidFill>
                  <a:schemeClr val="lt1"/>
                </a:solidFill>
                <a:latin typeface="Play"/>
                <a:ea typeface="Play"/>
                <a:cs typeface="Play"/>
                <a:sym typeface="Play"/>
              </a:rPr>
              <a:t>done: by Mark &amp; Dina</a:t>
            </a:r>
            <a:endParaRPr sz="2000">
              <a:solidFill>
                <a:schemeClr val="lt1"/>
              </a:solidFill>
            </a:endParaRPr>
          </a:p>
        </p:txBody>
      </p:sp>
      <p:pic>
        <p:nvPicPr>
          <p:cNvPr id="85" name="Google Shape;85;g33fc0a3a370_0_0"/>
          <p:cNvPicPr preferRelativeResize="0"/>
          <p:nvPr/>
        </p:nvPicPr>
        <p:blipFill>
          <a:blip r:embed="rId3">
            <a:alphaModFix/>
          </a:blip>
          <a:stretch>
            <a:fillRect/>
          </a:stretch>
        </p:blipFill>
        <p:spPr>
          <a:xfrm>
            <a:off x="0" y="0"/>
            <a:ext cx="12192000" cy="6943125"/>
          </a:xfrm>
          <a:prstGeom prst="rect">
            <a:avLst/>
          </a:prstGeom>
          <a:noFill/>
          <a:ln>
            <a:noFill/>
          </a:ln>
        </p:spPr>
      </p:pic>
      <p:sp>
        <p:nvSpPr>
          <p:cNvPr id="86" name="Google Shape;86;g33fc0a3a370_0_0"/>
          <p:cNvSpPr txBox="1"/>
          <p:nvPr/>
        </p:nvSpPr>
        <p:spPr>
          <a:xfrm>
            <a:off x="589750" y="395175"/>
            <a:ext cx="5873100" cy="19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5200">
                <a:solidFill>
                  <a:schemeClr val="lt1"/>
                </a:solidFill>
                <a:latin typeface="Abril Fatface"/>
                <a:ea typeface="Abril Fatface"/>
                <a:cs typeface="Abril Fatface"/>
                <a:sym typeface="Abril Fatface"/>
              </a:rPr>
              <a:t>API &amp; UI Testing For Contact List Application</a:t>
            </a:r>
            <a:endParaRPr sz="5200">
              <a:solidFill>
                <a:schemeClr val="lt1"/>
              </a:solidFill>
              <a:latin typeface="Abril Fatface"/>
              <a:ea typeface="Abril Fatface"/>
              <a:cs typeface="Abril Fatface"/>
              <a:sym typeface="Abril Fatface"/>
            </a:endParaRPr>
          </a:p>
        </p:txBody>
      </p:sp>
      <p:sp>
        <p:nvSpPr>
          <p:cNvPr id="87" name="Google Shape;87;g33fc0a3a370_0_0"/>
          <p:cNvSpPr txBox="1"/>
          <p:nvPr/>
        </p:nvSpPr>
        <p:spPr>
          <a:xfrm>
            <a:off x="261550" y="5198350"/>
            <a:ext cx="6201300" cy="14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lt1"/>
                </a:solidFill>
                <a:latin typeface="Abril Fatface"/>
                <a:ea typeface="Abril Fatface"/>
                <a:cs typeface="Abril Fatface"/>
                <a:sym typeface="Abril Fatface"/>
              </a:rPr>
              <a:t>Done By: Dina </a:t>
            </a:r>
            <a:r>
              <a:rPr lang="en-US" sz="2800">
                <a:solidFill>
                  <a:schemeClr val="lt1"/>
                </a:solidFill>
                <a:latin typeface="Abril Fatface"/>
                <a:ea typeface="Abril Fatface"/>
                <a:cs typeface="Abril Fatface"/>
                <a:sym typeface="Abril Fatface"/>
              </a:rPr>
              <a:t>Abu Qare</a:t>
            </a:r>
            <a:r>
              <a:rPr lang="en-US" sz="2800">
                <a:solidFill>
                  <a:schemeClr val="lt1"/>
                </a:solidFill>
                <a:latin typeface="Abril Fatface"/>
                <a:ea typeface="Abril Fatface"/>
                <a:cs typeface="Abril Fatface"/>
                <a:sym typeface="Abril Fatface"/>
              </a:rPr>
              <a:t> </a:t>
            </a:r>
            <a:endParaRPr sz="2800">
              <a:solidFill>
                <a:schemeClr val="lt1"/>
              </a:solidFill>
              <a:latin typeface="Abril Fatface"/>
              <a:ea typeface="Abril Fatface"/>
              <a:cs typeface="Abril Fatface"/>
              <a:sym typeface="Abril Fatface"/>
            </a:endParaRPr>
          </a:p>
          <a:p>
            <a:pPr indent="0" lvl="0" marL="0" rtl="0" algn="l">
              <a:spcBef>
                <a:spcPts val="0"/>
              </a:spcBef>
              <a:spcAft>
                <a:spcPts val="0"/>
              </a:spcAft>
              <a:buNone/>
            </a:pPr>
            <a:r>
              <a:rPr lang="en-US" sz="2800">
                <a:solidFill>
                  <a:schemeClr val="lt1"/>
                </a:solidFill>
                <a:latin typeface="Abril Fatface"/>
                <a:ea typeface="Abril Fatface"/>
                <a:cs typeface="Abril Fatface"/>
                <a:sym typeface="Abril Fatface"/>
              </a:rPr>
              <a:t>Mark Qarraa</a:t>
            </a:r>
            <a:endParaRPr sz="2800">
              <a:solidFill>
                <a:schemeClr val="lt1"/>
              </a:solidFill>
              <a:latin typeface="Abril Fatface"/>
              <a:ea typeface="Abril Fatface"/>
              <a:cs typeface="Abril Fatface"/>
              <a:sym typeface="Abril Fatfac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g33fc0a3a370_0_106"/>
          <p:cNvPicPr preferRelativeResize="0"/>
          <p:nvPr/>
        </p:nvPicPr>
        <p:blipFill>
          <a:blip r:embed="rId3">
            <a:alphaModFix/>
          </a:blip>
          <a:stretch>
            <a:fillRect/>
          </a:stretch>
        </p:blipFill>
        <p:spPr>
          <a:xfrm>
            <a:off x="0" y="-69912"/>
            <a:ext cx="12191999" cy="6997825"/>
          </a:xfrm>
          <a:prstGeom prst="rect">
            <a:avLst/>
          </a:prstGeom>
          <a:noFill/>
          <a:ln>
            <a:noFill/>
          </a:ln>
        </p:spPr>
      </p:pic>
      <p:sp>
        <p:nvSpPr>
          <p:cNvPr id="167" name="Google Shape;167;g33fc0a3a370_0_106"/>
          <p:cNvSpPr txBox="1"/>
          <p:nvPr/>
        </p:nvSpPr>
        <p:spPr>
          <a:xfrm>
            <a:off x="1848650" y="0"/>
            <a:ext cx="11618100" cy="7851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t/>
            </a:r>
            <a:endParaRPr sz="3900">
              <a:solidFill>
                <a:schemeClr val="lt1"/>
              </a:solidFill>
              <a:latin typeface="Abril Fatface"/>
              <a:ea typeface="Abril Fatface"/>
              <a:cs typeface="Abril Fatface"/>
              <a:sym typeface="Abril Fatface"/>
            </a:endParaRPr>
          </a:p>
        </p:txBody>
      </p:sp>
      <p:sp>
        <p:nvSpPr>
          <p:cNvPr id="168" name="Google Shape;168;g33fc0a3a370_0_106"/>
          <p:cNvSpPr txBox="1"/>
          <p:nvPr/>
        </p:nvSpPr>
        <p:spPr>
          <a:xfrm>
            <a:off x="560150" y="1435625"/>
            <a:ext cx="9295200" cy="561900"/>
          </a:xfrm>
          <a:prstGeom prst="rect">
            <a:avLst/>
          </a:prstGeom>
          <a:noFill/>
          <a:ln>
            <a:noFill/>
          </a:ln>
        </p:spPr>
        <p:txBody>
          <a:bodyPr anchorCtr="0" anchor="t" bIns="91425" lIns="91425" spcFirstLastPara="1" rIns="91425" wrap="square" tIns="91425">
            <a:spAutoFit/>
          </a:bodyPr>
          <a:lstStyle/>
          <a:p>
            <a:pPr indent="0" lvl="0" marL="457200" rtl="0" algn="l">
              <a:lnSpc>
                <a:spcPct val="160000"/>
              </a:lnSpc>
              <a:spcBef>
                <a:spcPts val="0"/>
              </a:spcBef>
              <a:spcAft>
                <a:spcPts val="0"/>
              </a:spcAft>
              <a:buNone/>
            </a:pPr>
            <a:r>
              <a:t/>
            </a:r>
            <a:endParaRPr sz="2450">
              <a:solidFill>
                <a:schemeClr val="lt1"/>
              </a:solidFill>
              <a:latin typeface="Georgia"/>
              <a:ea typeface="Georgia"/>
              <a:cs typeface="Georgia"/>
              <a:sym typeface="Georgia"/>
            </a:endParaRPr>
          </a:p>
        </p:txBody>
      </p:sp>
      <p:sp>
        <p:nvSpPr>
          <p:cNvPr id="169" name="Google Shape;169;g33fc0a3a370_0_106"/>
          <p:cNvSpPr txBox="1"/>
          <p:nvPr/>
        </p:nvSpPr>
        <p:spPr>
          <a:xfrm>
            <a:off x="753900" y="249275"/>
            <a:ext cx="9521100" cy="13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300">
              <a:solidFill>
                <a:schemeClr val="lt1"/>
              </a:solidFill>
              <a:latin typeface="Abril Fatface"/>
              <a:ea typeface="Abril Fatface"/>
              <a:cs typeface="Abril Fatface"/>
              <a:sym typeface="Abril Fatface"/>
            </a:endParaRPr>
          </a:p>
        </p:txBody>
      </p:sp>
      <p:sp>
        <p:nvSpPr>
          <p:cNvPr id="170" name="Google Shape;170;g33fc0a3a370_0_106"/>
          <p:cNvSpPr txBox="1"/>
          <p:nvPr/>
        </p:nvSpPr>
        <p:spPr>
          <a:xfrm>
            <a:off x="261425" y="1434825"/>
            <a:ext cx="5271000" cy="49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800">
              <a:solidFill>
                <a:schemeClr val="lt1"/>
              </a:solidFill>
              <a:latin typeface="Georgia"/>
              <a:ea typeface="Georgia"/>
              <a:cs typeface="Georgia"/>
              <a:sym typeface="Georgia"/>
            </a:endParaRPr>
          </a:p>
        </p:txBody>
      </p:sp>
      <p:pic>
        <p:nvPicPr>
          <p:cNvPr id="171" name="Google Shape;171;g33fc0a3a370_0_106"/>
          <p:cNvPicPr preferRelativeResize="0"/>
          <p:nvPr/>
        </p:nvPicPr>
        <p:blipFill>
          <a:blip r:embed="rId4">
            <a:alphaModFix/>
          </a:blip>
          <a:stretch>
            <a:fillRect/>
          </a:stretch>
        </p:blipFill>
        <p:spPr>
          <a:xfrm>
            <a:off x="7894373" y="3878100"/>
            <a:ext cx="4297615" cy="3049826"/>
          </a:xfrm>
          <a:prstGeom prst="rect">
            <a:avLst/>
          </a:prstGeom>
          <a:noFill/>
          <a:ln>
            <a:noFill/>
          </a:ln>
        </p:spPr>
      </p:pic>
      <p:pic>
        <p:nvPicPr>
          <p:cNvPr id="172" name="Google Shape;172;g33fc0a3a370_0_106"/>
          <p:cNvPicPr preferRelativeResize="0"/>
          <p:nvPr/>
        </p:nvPicPr>
        <p:blipFill>
          <a:blip r:embed="rId5">
            <a:alphaModFix/>
          </a:blip>
          <a:stretch>
            <a:fillRect/>
          </a:stretch>
        </p:blipFill>
        <p:spPr>
          <a:xfrm>
            <a:off x="145925" y="1009250"/>
            <a:ext cx="9800600" cy="2644700"/>
          </a:xfrm>
          <a:prstGeom prst="rect">
            <a:avLst/>
          </a:prstGeom>
          <a:noFill/>
          <a:ln>
            <a:noFill/>
          </a:ln>
        </p:spPr>
      </p:pic>
      <p:pic>
        <p:nvPicPr>
          <p:cNvPr id="173" name="Google Shape;173;g33fc0a3a370_0_106"/>
          <p:cNvPicPr preferRelativeResize="0"/>
          <p:nvPr/>
        </p:nvPicPr>
        <p:blipFill>
          <a:blip r:embed="rId3">
            <a:alphaModFix/>
          </a:blip>
          <a:stretch>
            <a:fillRect/>
          </a:stretch>
        </p:blipFill>
        <p:spPr>
          <a:xfrm>
            <a:off x="0" y="-69912"/>
            <a:ext cx="12191999" cy="6997825"/>
          </a:xfrm>
          <a:prstGeom prst="rect">
            <a:avLst/>
          </a:prstGeom>
          <a:noFill/>
          <a:ln>
            <a:noFill/>
          </a:ln>
        </p:spPr>
      </p:pic>
      <p:sp>
        <p:nvSpPr>
          <p:cNvPr id="174" name="Google Shape;174;g33fc0a3a370_0_106"/>
          <p:cNvSpPr txBox="1"/>
          <p:nvPr/>
        </p:nvSpPr>
        <p:spPr>
          <a:xfrm>
            <a:off x="1848650" y="0"/>
            <a:ext cx="11618100" cy="7851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t/>
            </a:r>
            <a:endParaRPr sz="3900">
              <a:solidFill>
                <a:schemeClr val="lt1"/>
              </a:solidFill>
              <a:latin typeface="Abril Fatface"/>
              <a:ea typeface="Abril Fatface"/>
              <a:cs typeface="Abril Fatface"/>
              <a:sym typeface="Abril Fatface"/>
            </a:endParaRPr>
          </a:p>
        </p:txBody>
      </p:sp>
      <p:sp>
        <p:nvSpPr>
          <p:cNvPr id="175" name="Google Shape;175;g33fc0a3a370_0_106"/>
          <p:cNvSpPr txBox="1"/>
          <p:nvPr/>
        </p:nvSpPr>
        <p:spPr>
          <a:xfrm>
            <a:off x="560150" y="1435625"/>
            <a:ext cx="9295200" cy="561900"/>
          </a:xfrm>
          <a:prstGeom prst="rect">
            <a:avLst/>
          </a:prstGeom>
          <a:noFill/>
          <a:ln>
            <a:noFill/>
          </a:ln>
        </p:spPr>
        <p:txBody>
          <a:bodyPr anchorCtr="0" anchor="t" bIns="91425" lIns="91425" spcFirstLastPara="1" rIns="91425" wrap="square" tIns="91425">
            <a:spAutoFit/>
          </a:bodyPr>
          <a:lstStyle/>
          <a:p>
            <a:pPr indent="0" lvl="0" marL="457200" rtl="0" algn="l">
              <a:lnSpc>
                <a:spcPct val="160000"/>
              </a:lnSpc>
              <a:spcBef>
                <a:spcPts val="0"/>
              </a:spcBef>
              <a:spcAft>
                <a:spcPts val="0"/>
              </a:spcAft>
              <a:buNone/>
            </a:pPr>
            <a:r>
              <a:t/>
            </a:r>
            <a:endParaRPr sz="2450">
              <a:solidFill>
                <a:schemeClr val="lt1"/>
              </a:solidFill>
              <a:latin typeface="Georgia"/>
              <a:ea typeface="Georgia"/>
              <a:cs typeface="Georgia"/>
              <a:sym typeface="Georgia"/>
            </a:endParaRPr>
          </a:p>
        </p:txBody>
      </p:sp>
      <p:sp>
        <p:nvSpPr>
          <p:cNvPr id="176" name="Google Shape;176;g33fc0a3a370_0_106"/>
          <p:cNvSpPr txBox="1"/>
          <p:nvPr/>
        </p:nvSpPr>
        <p:spPr>
          <a:xfrm>
            <a:off x="753900" y="249275"/>
            <a:ext cx="9521100" cy="13314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1"/>
              </a:buClr>
              <a:buSzPts val="4400"/>
              <a:buFont typeface="Arial"/>
              <a:buNone/>
            </a:pPr>
            <a:r>
              <a:rPr lang="en-US" sz="4400">
                <a:solidFill>
                  <a:schemeClr val="lt1"/>
                </a:solidFill>
                <a:latin typeface="Abril Fatface"/>
                <a:ea typeface="Abril Fatface"/>
                <a:cs typeface="Abril Fatface"/>
                <a:sym typeface="Abril Fatface"/>
              </a:rPr>
              <a:t>Test Case Distribution by Type</a:t>
            </a:r>
            <a:br>
              <a:rPr lang="en-US" sz="4400">
                <a:solidFill>
                  <a:schemeClr val="lt1"/>
                </a:solidFill>
                <a:latin typeface="Abril Fatface"/>
                <a:ea typeface="Abril Fatface"/>
                <a:cs typeface="Abril Fatface"/>
                <a:sym typeface="Abril Fatface"/>
              </a:rPr>
            </a:br>
            <a:endParaRPr sz="4400">
              <a:solidFill>
                <a:schemeClr val="lt1"/>
              </a:solidFill>
              <a:latin typeface="Abril Fatface"/>
              <a:ea typeface="Abril Fatface"/>
              <a:cs typeface="Abril Fatface"/>
              <a:sym typeface="Abril Fatface"/>
            </a:endParaRPr>
          </a:p>
          <a:p>
            <a:pPr indent="0" lvl="0" marL="0" rtl="0" algn="l">
              <a:spcBef>
                <a:spcPts val="0"/>
              </a:spcBef>
              <a:spcAft>
                <a:spcPts val="0"/>
              </a:spcAft>
              <a:buNone/>
            </a:pPr>
            <a:r>
              <a:t/>
            </a:r>
            <a:endParaRPr sz="4300">
              <a:solidFill>
                <a:schemeClr val="lt1"/>
              </a:solidFill>
              <a:latin typeface="Abril Fatface"/>
              <a:ea typeface="Abril Fatface"/>
              <a:cs typeface="Abril Fatface"/>
              <a:sym typeface="Abril Fatface"/>
            </a:endParaRPr>
          </a:p>
        </p:txBody>
      </p:sp>
      <p:sp>
        <p:nvSpPr>
          <p:cNvPr id="177" name="Google Shape;177;g33fc0a3a370_0_106"/>
          <p:cNvSpPr txBox="1"/>
          <p:nvPr/>
        </p:nvSpPr>
        <p:spPr>
          <a:xfrm>
            <a:off x="261425" y="1434825"/>
            <a:ext cx="5271000" cy="4979400"/>
          </a:xfrm>
          <a:prstGeom prst="rect">
            <a:avLst/>
          </a:prstGeom>
          <a:noFill/>
          <a:ln>
            <a:noFill/>
          </a:ln>
        </p:spPr>
        <p:txBody>
          <a:bodyPr anchorCtr="0" anchor="t" bIns="91425" lIns="91425" spcFirstLastPara="1" rIns="91425" wrap="square" tIns="91425">
            <a:noAutofit/>
          </a:bodyPr>
          <a:lstStyle/>
          <a:p>
            <a:pPr indent="-412750" lvl="0" marL="342900" rtl="0" algn="l">
              <a:lnSpc>
                <a:spcPct val="115000"/>
              </a:lnSpc>
              <a:spcBef>
                <a:spcPts val="0"/>
              </a:spcBef>
              <a:spcAft>
                <a:spcPts val="0"/>
              </a:spcAft>
              <a:buClr>
                <a:schemeClr val="lt1"/>
              </a:buClr>
              <a:buSzPts val="2100"/>
              <a:buFont typeface="Noto Sans Symbols"/>
              <a:buChar char="❏"/>
            </a:pPr>
            <a:r>
              <a:rPr b="1" lang="en-US" sz="2900">
                <a:solidFill>
                  <a:schemeClr val="lt1"/>
                </a:solidFill>
                <a:latin typeface="Georgia"/>
                <a:ea typeface="Georgia"/>
                <a:cs typeface="Georgia"/>
                <a:sym typeface="Georgia"/>
              </a:rPr>
              <a:t>API Test Cases</a:t>
            </a:r>
            <a:r>
              <a:rPr lang="en-US" sz="2900">
                <a:solidFill>
                  <a:schemeClr val="lt1"/>
                </a:solidFill>
                <a:latin typeface="Georgia"/>
                <a:ea typeface="Georgia"/>
                <a:cs typeface="Georgia"/>
                <a:sym typeface="Georgia"/>
              </a:rPr>
              <a:t>: 20</a:t>
            </a:r>
            <a:endParaRPr sz="3900">
              <a:solidFill>
                <a:schemeClr val="lt1"/>
              </a:solidFill>
              <a:latin typeface="Georgia"/>
              <a:ea typeface="Georgia"/>
              <a:cs typeface="Georgia"/>
              <a:sym typeface="Georgia"/>
            </a:endParaRPr>
          </a:p>
          <a:p>
            <a:pPr indent="-412750" lvl="0" marL="342900" rtl="0" algn="l">
              <a:lnSpc>
                <a:spcPct val="115000"/>
              </a:lnSpc>
              <a:spcBef>
                <a:spcPts val="1800"/>
              </a:spcBef>
              <a:spcAft>
                <a:spcPts val="0"/>
              </a:spcAft>
              <a:buClr>
                <a:schemeClr val="lt1"/>
              </a:buClr>
              <a:buSzPts val="2100"/>
              <a:buFont typeface="Noto Sans Symbols"/>
              <a:buChar char="❏"/>
            </a:pPr>
            <a:r>
              <a:rPr b="1" lang="en-US" sz="2900">
                <a:solidFill>
                  <a:schemeClr val="lt1"/>
                </a:solidFill>
                <a:latin typeface="Georgia"/>
                <a:ea typeface="Georgia"/>
                <a:cs typeface="Georgia"/>
                <a:sym typeface="Georgia"/>
              </a:rPr>
              <a:t>UI Test Cases</a:t>
            </a:r>
            <a:r>
              <a:rPr lang="en-US" sz="2900">
                <a:solidFill>
                  <a:schemeClr val="lt1"/>
                </a:solidFill>
                <a:latin typeface="Georgia"/>
                <a:ea typeface="Georgia"/>
                <a:cs typeface="Georgia"/>
                <a:sym typeface="Georgia"/>
              </a:rPr>
              <a:t>: 23</a:t>
            </a:r>
            <a:endParaRPr sz="4900">
              <a:solidFill>
                <a:schemeClr val="lt1"/>
              </a:solidFill>
              <a:latin typeface="Georgia"/>
              <a:ea typeface="Georgia"/>
              <a:cs typeface="Georgia"/>
              <a:sym typeface="Georgia"/>
            </a:endParaRPr>
          </a:p>
        </p:txBody>
      </p:sp>
      <p:pic>
        <p:nvPicPr>
          <p:cNvPr id="178" name="Google Shape;178;g33fc0a3a370_0_106"/>
          <p:cNvPicPr preferRelativeResize="0"/>
          <p:nvPr/>
        </p:nvPicPr>
        <p:blipFill rotWithShape="1">
          <a:blip r:embed="rId6">
            <a:alphaModFix/>
          </a:blip>
          <a:srcRect b="0" l="0" r="0" t="0"/>
          <a:stretch/>
        </p:blipFill>
        <p:spPr>
          <a:xfrm>
            <a:off x="5275505" y="2381125"/>
            <a:ext cx="6916500" cy="4546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g33fc0a3a370_1_8"/>
          <p:cNvPicPr preferRelativeResize="0"/>
          <p:nvPr/>
        </p:nvPicPr>
        <p:blipFill>
          <a:blip r:embed="rId3">
            <a:alphaModFix/>
          </a:blip>
          <a:stretch>
            <a:fillRect/>
          </a:stretch>
        </p:blipFill>
        <p:spPr>
          <a:xfrm>
            <a:off x="0" y="-69912"/>
            <a:ext cx="12191999" cy="6997825"/>
          </a:xfrm>
          <a:prstGeom prst="rect">
            <a:avLst/>
          </a:prstGeom>
          <a:noFill/>
          <a:ln>
            <a:noFill/>
          </a:ln>
        </p:spPr>
      </p:pic>
      <p:pic>
        <p:nvPicPr>
          <p:cNvPr id="184" name="Google Shape;184;g33fc0a3a370_1_8"/>
          <p:cNvPicPr preferRelativeResize="0"/>
          <p:nvPr/>
        </p:nvPicPr>
        <p:blipFill>
          <a:blip r:embed="rId3">
            <a:alphaModFix/>
          </a:blip>
          <a:stretch>
            <a:fillRect/>
          </a:stretch>
        </p:blipFill>
        <p:spPr>
          <a:xfrm>
            <a:off x="0" y="-69912"/>
            <a:ext cx="12191999" cy="6997825"/>
          </a:xfrm>
          <a:prstGeom prst="rect">
            <a:avLst/>
          </a:prstGeom>
          <a:noFill/>
          <a:ln>
            <a:noFill/>
          </a:ln>
        </p:spPr>
      </p:pic>
      <p:sp>
        <p:nvSpPr>
          <p:cNvPr id="185" name="Google Shape;185;g33fc0a3a370_1_8"/>
          <p:cNvSpPr txBox="1"/>
          <p:nvPr/>
        </p:nvSpPr>
        <p:spPr>
          <a:xfrm>
            <a:off x="1848650" y="0"/>
            <a:ext cx="11618100" cy="7851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t/>
            </a:r>
            <a:endParaRPr sz="3900">
              <a:solidFill>
                <a:schemeClr val="lt1"/>
              </a:solidFill>
              <a:latin typeface="Abril Fatface"/>
              <a:ea typeface="Abril Fatface"/>
              <a:cs typeface="Abril Fatface"/>
              <a:sym typeface="Abril Fatface"/>
            </a:endParaRPr>
          </a:p>
        </p:txBody>
      </p:sp>
      <p:sp>
        <p:nvSpPr>
          <p:cNvPr id="186" name="Google Shape;186;g33fc0a3a370_1_8"/>
          <p:cNvSpPr txBox="1"/>
          <p:nvPr/>
        </p:nvSpPr>
        <p:spPr>
          <a:xfrm>
            <a:off x="560150" y="1435625"/>
            <a:ext cx="9295200" cy="561900"/>
          </a:xfrm>
          <a:prstGeom prst="rect">
            <a:avLst/>
          </a:prstGeom>
          <a:noFill/>
          <a:ln>
            <a:noFill/>
          </a:ln>
        </p:spPr>
        <p:txBody>
          <a:bodyPr anchorCtr="0" anchor="t" bIns="91425" lIns="91425" spcFirstLastPara="1" rIns="91425" wrap="square" tIns="91425">
            <a:spAutoFit/>
          </a:bodyPr>
          <a:lstStyle/>
          <a:p>
            <a:pPr indent="0" lvl="0" marL="457200" rtl="0" algn="l">
              <a:lnSpc>
                <a:spcPct val="160000"/>
              </a:lnSpc>
              <a:spcBef>
                <a:spcPts val="0"/>
              </a:spcBef>
              <a:spcAft>
                <a:spcPts val="0"/>
              </a:spcAft>
              <a:buNone/>
            </a:pPr>
            <a:r>
              <a:t/>
            </a:r>
            <a:endParaRPr sz="2450">
              <a:solidFill>
                <a:schemeClr val="lt1"/>
              </a:solidFill>
              <a:latin typeface="Georgia"/>
              <a:ea typeface="Georgia"/>
              <a:cs typeface="Georgia"/>
              <a:sym typeface="Georgia"/>
            </a:endParaRPr>
          </a:p>
        </p:txBody>
      </p:sp>
      <p:sp>
        <p:nvSpPr>
          <p:cNvPr id="187" name="Google Shape;187;g33fc0a3a370_1_8"/>
          <p:cNvSpPr txBox="1"/>
          <p:nvPr/>
        </p:nvSpPr>
        <p:spPr>
          <a:xfrm>
            <a:off x="753900" y="249275"/>
            <a:ext cx="9521100" cy="13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300">
              <a:solidFill>
                <a:schemeClr val="lt1"/>
              </a:solidFill>
              <a:latin typeface="Abril Fatface"/>
              <a:ea typeface="Abril Fatface"/>
              <a:cs typeface="Abril Fatface"/>
              <a:sym typeface="Abril Fatface"/>
            </a:endParaRPr>
          </a:p>
        </p:txBody>
      </p:sp>
      <p:sp>
        <p:nvSpPr>
          <p:cNvPr id="188" name="Google Shape;188;g33fc0a3a370_1_8"/>
          <p:cNvSpPr txBox="1"/>
          <p:nvPr/>
        </p:nvSpPr>
        <p:spPr>
          <a:xfrm>
            <a:off x="261425" y="1434825"/>
            <a:ext cx="5271000" cy="49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800">
              <a:solidFill>
                <a:schemeClr val="lt1"/>
              </a:solidFill>
              <a:latin typeface="Georgia"/>
              <a:ea typeface="Georgia"/>
              <a:cs typeface="Georgia"/>
              <a:sym typeface="Georgia"/>
            </a:endParaRPr>
          </a:p>
        </p:txBody>
      </p:sp>
      <p:pic>
        <p:nvPicPr>
          <p:cNvPr id="189" name="Google Shape;189;g33fc0a3a370_1_8"/>
          <p:cNvPicPr preferRelativeResize="0"/>
          <p:nvPr/>
        </p:nvPicPr>
        <p:blipFill>
          <a:blip r:embed="rId4">
            <a:alphaModFix/>
          </a:blip>
          <a:stretch>
            <a:fillRect/>
          </a:stretch>
        </p:blipFill>
        <p:spPr>
          <a:xfrm>
            <a:off x="7894373" y="3878100"/>
            <a:ext cx="4297615" cy="3049826"/>
          </a:xfrm>
          <a:prstGeom prst="rect">
            <a:avLst/>
          </a:prstGeom>
          <a:noFill/>
          <a:ln>
            <a:noFill/>
          </a:ln>
        </p:spPr>
      </p:pic>
      <p:pic>
        <p:nvPicPr>
          <p:cNvPr id="190" name="Google Shape;190;g33fc0a3a370_1_8"/>
          <p:cNvPicPr preferRelativeResize="0"/>
          <p:nvPr/>
        </p:nvPicPr>
        <p:blipFill>
          <a:blip r:embed="rId5">
            <a:alphaModFix/>
          </a:blip>
          <a:stretch>
            <a:fillRect/>
          </a:stretch>
        </p:blipFill>
        <p:spPr>
          <a:xfrm>
            <a:off x="145925" y="1009250"/>
            <a:ext cx="9800600" cy="2644700"/>
          </a:xfrm>
          <a:prstGeom prst="rect">
            <a:avLst/>
          </a:prstGeom>
          <a:noFill/>
          <a:ln>
            <a:noFill/>
          </a:ln>
        </p:spPr>
      </p:pic>
      <p:pic>
        <p:nvPicPr>
          <p:cNvPr id="191" name="Google Shape;191;g33fc0a3a370_1_8"/>
          <p:cNvPicPr preferRelativeResize="0"/>
          <p:nvPr/>
        </p:nvPicPr>
        <p:blipFill>
          <a:blip r:embed="rId3">
            <a:alphaModFix/>
          </a:blip>
          <a:stretch>
            <a:fillRect/>
          </a:stretch>
        </p:blipFill>
        <p:spPr>
          <a:xfrm>
            <a:off x="0" y="-69912"/>
            <a:ext cx="12191999" cy="6997825"/>
          </a:xfrm>
          <a:prstGeom prst="rect">
            <a:avLst/>
          </a:prstGeom>
          <a:noFill/>
          <a:ln>
            <a:noFill/>
          </a:ln>
        </p:spPr>
      </p:pic>
      <p:sp>
        <p:nvSpPr>
          <p:cNvPr id="192" name="Google Shape;192;g33fc0a3a370_1_8"/>
          <p:cNvSpPr txBox="1"/>
          <p:nvPr/>
        </p:nvSpPr>
        <p:spPr>
          <a:xfrm>
            <a:off x="1848650" y="0"/>
            <a:ext cx="11618100" cy="7851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t/>
            </a:r>
            <a:endParaRPr sz="3900">
              <a:solidFill>
                <a:schemeClr val="lt1"/>
              </a:solidFill>
              <a:latin typeface="Abril Fatface"/>
              <a:ea typeface="Abril Fatface"/>
              <a:cs typeface="Abril Fatface"/>
              <a:sym typeface="Abril Fatface"/>
            </a:endParaRPr>
          </a:p>
        </p:txBody>
      </p:sp>
      <p:sp>
        <p:nvSpPr>
          <p:cNvPr id="193" name="Google Shape;193;g33fc0a3a370_1_8"/>
          <p:cNvSpPr txBox="1"/>
          <p:nvPr/>
        </p:nvSpPr>
        <p:spPr>
          <a:xfrm>
            <a:off x="560150" y="1435625"/>
            <a:ext cx="9295200" cy="561900"/>
          </a:xfrm>
          <a:prstGeom prst="rect">
            <a:avLst/>
          </a:prstGeom>
          <a:noFill/>
          <a:ln>
            <a:noFill/>
          </a:ln>
        </p:spPr>
        <p:txBody>
          <a:bodyPr anchorCtr="0" anchor="t" bIns="91425" lIns="91425" spcFirstLastPara="1" rIns="91425" wrap="square" tIns="91425">
            <a:spAutoFit/>
          </a:bodyPr>
          <a:lstStyle/>
          <a:p>
            <a:pPr indent="0" lvl="0" marL="457200" rtl="0" algn="l">
              <a:lnSpc>
                <a:spcPct val="160000"/>
              </a:lnSpc>
              <a:spcBef>
                <a:spcPts val="0"/>
              </a:spcBef>
              <a:spcAft>
                <a:spcPts val="0"/>
              </a:spcAft>
              <a:buNone/>
            </a:pPr>
            <a:r>
              <a:t/>
            </a:r>
            <a:endParaRPr sz="2450">
              <a:solidFill>
                <a:schemeClr val="lt1"/>
              </a:solidFill>
              <a:latin typeface="Georgia"/>
              <a:ea typeface="Georgia"/>
              <a:cs typeface="Georgia"/>
              <a:sym typeface="Georgia"/>
            </a:endParaRPr>
          </a:p>
        </p:txBody>
      </p:sp>
      <p:sp>
        <p:nvSpPr>
          <p:cNvPr id="194" name="Google Shape;194;g33fc0a3a370_1_8"/>
          <p:cNvSpPr txBox="1"/>
          <p:nvPr/>
        </p:nvSpPr>
        <p:spPr>
          <a:xfrm>
            <a:off x="753900" y="249275"/>
            <a:ext cx="9521100" cy="13314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US" sz="4400">
                <a:solidFill>
                  <a:schemeClr val="lt1"/>
                </a:solidFill>
                <a:latin typeface="Abril Fatface"/>
                <a:ea typeface="Abril Fatface"/>
                <a:cs typeface="Abril Fatface"/>
                <a:sym typeface="Abril Fatface"/>
              </a:rPr>
              <a:t>Test Case Status Overview </a:t>
            </a:r>
            <a:br>
              <a:rPr lang="en-US" sz="4400">
                <a:solidFill>
                  <a:schemeClr val="lt1"/>
                </a:solidFill>
                <a:latin typeface="Abril Fatface"/>
                <a:ea typeface="Abril Fatface"/>
                <a:cs typeface="Abril Fatface"/>
                <a:sym typeface="Abril Fatface"/>
              </a:rPr>
            </a:br>
            <a:endParaRPr sz="4400">
              <a:solidFill>
                <a:schemeClr val="lt1"/>
              </a:solidFill>
              <a:latin typeface="Abril Fatface"/>
              <a:ea typeface="Abril Fatface"/>
              <a:cs typeface="Abril Fatface"/>
              <a:sym typeface="Abril Fatface"/>
            </a:endParaRPr>
          </a:p>
          <a:p>
            <a:pPr indent="0" lvl="0" marL="0" rtl="0" algn="l">
              <a:spcBef>
                <a:spcPts val="0"/>
              </a:spcBef>
              <a:spcAft>
                <a:spcPts val="0"/>
              </a:spcAft>
              <a:buNone/>
            </a:pPr>
            <a:r>
              <a:t/>
            </a:r>
            <a:endParaRPr sz="4300">
              <a:solidFill>
                <a:schemeClr val="lt1"/>
              </a:solidFill>
              <a:latin typeface="Abril Fatface"/>
              <a:ea typeface="Abril Fatface"/>
              <a:cs typeface="Abril Fatface"/>
              <a:sym typeface="Abril Fatface"/>
            </a:endParaRPr>
          </a:p>
        </p:txBody>
      </p:sp>
      <p:sp>
        <p:nvSpPr>
          <p:cNvPr id="195" name="Google Shape;195;g33fc0a3a370_1_8"/>
          <p:cNvSpPr txBox="1"/>
          <p:nvPr/>
        </p:nvSpPr>
        <p:spPr>
          <a:xfrm>
            <a:off x="261425" y="1434825"/>
            <a:ext cx="5271000" cy="4979400"/>
          </a:xfrm>
          <a:prstGeom prst="rect">
            <a:avLst/>
          </a:prstGeom>
          <a:noFill/>
          <a:ln>
            <a:noFill/>
          </a:ln>
        </p:spPr>
        <p:txBody>
          <a:bodyPr anchorCtr="0" anchor="t" bIns="91425" lIns="91425" spcFirstLastPara="1" rIns="91425" wrap="square" tIns="91425">
            <a:noAutofit/>
          </a:bodyPr>
          <a:lstStyle/>
          <a:p>
            <a:pPr indent="-260350" lvl="0" marL="228600" rtl="0" algn="l">
              <a:lnSpc>
                <a:spcPct val="115000"/>
              </a:lnSpc>
              <a:spcBef>
                <a:spcPts val="0"/>
              </a:spcBef>
              <a:spcAft>
                <a:spcPts val="0"/>
              </a:spcAft>
              <a:buClr>
                <a:schemeClr val="lt1"/>
              </a:buClr>
              <a:buSzPts val="2300"/>
              <a:buFont typeface="Noto Sans Symbols"/>
              <a:buChar char="❏"/>
            </a:pPr>
            <a:r>
              <a:rPr b="1" lang="en-US" sz="3100">
                <a:solidFill>
                  <a:schemeClr val="lt1"/>
                </a:solidFill>
                <a:latin typeface="Georgia"/>
                <a:ea typeface="Georgia"/>
                <a:cs typeface="Georgia"/>
                <a:sym typeface="Georgia"/>
              </a:rPr>
              <a:t>Passed</a:t>
            </a:r>
            <a:r>
              <a:rPr lang="en-US" sz="3100">
                <a:solidFill>
                  <a:schemeClr val="lt1"/>
                </a:solidFill>
                <a:latin typeface="Georgia"/>
                <a:ea typeface="Georgia"/>
                <a:cs typeface="Georgia"/>
                <a:sym typeface="Georgia"/>
              </a:rPr>
              <a:t>: 28</a:t>
            </a:r>
            <a:endParaRPr sz="4100">
              <a:solidFill>
                <a:schemeClr val="lt1"/>
              </a:solidFill>
              <a:latin typeface="Georgia"/>
              <a:ea typeface="Georgia"/>
              <a:cs typeface="Georgia"/>
              <a:sym typeface="Georgia"/>
            </a:endParaRPr>
          </a:p>
          <a:p>
            <a:pPr indent="-260350" lvl="0" marL="228600" rtl="0" algn="l">
              <a:lnSpc>
                <a:spcPct val="115000"/>
              </a:lnSpc>
              <a:spcBef>
                <a:spcPts val="1800"/>
              </a:spcBef>
              <a:spcAft>
                <a:spcPts val="0"/>
              </a:spcAft>
              <a:buClr>
                <a:schemeClr val="lt1"/>
              </a:buClr>
              <a:buSzPts val="2300"/>
              <a:buFont typeface="Noto Sans Symbols"/>
              <a:buChar char="❏"/>
            </a:pPr>
            <a:r>
              <a:rPr b="1" lang="en-US" sz="3100">
                <a:solidFill>
                  <a:schemeClr val="lt1"/>
                </a:solidFill>
                <a:latin typeface="Georgia"/>
                <a:ea typeface="Georgia"/>
                <a:cs typeface="Georgia"/>
                <a:sym typeface="Georgia"/>
              </a:rPr>
              <a:t>Failed</a:t>
            </a:r>
            <a:r>
              <a:rPr lang="en-US" sz="3100">
                <a:solidFill>
                  <a:schemeClr val="lt1"/>
                </a:solidFill>
                <a:latin typeface="Georgia"/>
                <a:ea typeface="Georgia"/>
                <a:cs typeface="Georgia"/>
                <a:sym typeface="Georgia"/>
              </a:rPr>
              <a:t>: 14</a:t>
            </a:r>
            <a:endParaRPr b="1" sz="4200">
              <a:solidFill>
                <a:schemeClr val="lt1"/>
              </a:solidFill>
              <a:latin typeface="Georgia"/>
              <a:ea typeface="Georgia"/>
              <a:cs typeface="Georgia"/>
              <a:sym typeface="Georgia"/>
            </a:endParaRPr>
          </a:p>
        </p:txBody>
      </p:sp>
      <p:pic>
        <p:nvPicPr>
          <p:cNvPr id="196" name="Google Shape;196;g33fc0a3a370_1_8"/>
          <p:cNvPicPr preferRelativeResize="0"/>
          <p:nvPr/>
        </p:nvPicPr>
        <p:blipFill>
          <a:blip r:embed="rId6">
            <a:alphaModFix/>
          </a:blip>
          <a:stretch>
            <a:fillRect/>
          </a:stretch>
        </p:blipFill>
        <p:spPr>
          <a:xfrm>
            <a:off x="1477400" y="3052050"/>
            <a:ext cx="9800600" cy="3593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g33fc0a3a370_1_60"/>
          <p:cNvPicPr preferRelativeResize="0"/>
          <p:nvPr/>
        </p:nvPicPr>
        <p:blipFill>
          <a:blip r:embed="rId3">
            <a:alphaModFix/>
          </a:blip>
          <a:stretch>
            <a:fillRect/>
          </a:stretch>
        </p:blipFill>
        <p:spPr>
          <a:xfrm>
            <a:off x="0" y="-69912"/>
            <a:ext cx="12191999" cy="6997825"/>
          </a:xfrm>
          <a:prstGeom prst="rect">
            <a:avLst/>
          </a:prstGeom>
          <a:noFill/>
          <a:ln>
            <a:noFill/>
          </a:ln>
        </p:spPr>
      </p:pic>
      <p:pic>
        <p:nvPicPr>
          <p:cNvPr id="202" name="Google Shape;202;g33fc0a3a370_1_60"/>
          <p:cNvPicPr preferRelativeResize="0"/>
          <p:nvPr/>
        </p:nvPicPr>
        <p:blipFill>
          <a:blip r:embed="rId3">
            <a:alphaModFix/>
          </a:blip>
          <a:stretch>
            <a:fillRect/>
          </a:stretch>
        </p:blipFill>
        <p:spPr>
          <a:xfrm>
            <a:off x="0" y="-69912"/>
            <a:ext cx="12191999" cy="6997825"/>
          </a:xfrm>
          <a:prstGeom prst="rect">
            <a:avLst/>
          </a:prstGeom>
          <a:noFill/>
          <a:ln>
            <a:noFill/>
          </a:ln>
        </p:spPr>
      </p:pic>
      <p:sp>
        <p:nvSpPr>
          <p:cNvPr id="203" name="Google Shape;203;g33fc0a3a370_1_60"/>
          <p:cNvSpPr txBox="1"/>
          <p:nvPr/>
        </p:nvSpPr>
        <p:spPr>
          <a:xfrm>
            <a:off x="1848650" y="0"/>
            <a:ext cx="11618100" cy="7851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t/>
            </a:r>
            <a:endParaRPr sz="3900">
              <a:solidFill>
                <a:schemeClr val="lt1"/>
              </a:solidFill>
              <a:latin typeface="Abril Fatface"/>
              <a:ea typeface="Abril Fatface"/>
              <a:cs typeface="Abril Fatface"/>
              <a:sym typeface="Abril Fatface"/>
            </a:endParaRPr>
          </a:p>
        </p:txBody>
      </p:sp>
      <p:sp>
        <p:nvSpPr>
          <p:cNvPr id="204" name="Google Shape;204;g33fc0a3a370_1_60"/>
          <p:cNvSpPr txBox="1"/>
          <p:nvPr/>
        </p:nvSpPr>
        <p:spPr>
          <a:xfrm>
            <a:off x="560150" y="1435625"/>
            <a:ext cx="9295200" cy="561900"/>
          </a:xfrm>
          <a:prstGeom prst="rect">
            <a:avLst/>
          </a:prstGeom>
          <a:noFill/>
          <a:ln>
            <a:noFill/>
          </a:ln>
        </p:spPr>
        <p:txBody>
          <a:bodyPr anchorCtr="0" anchor="t" bIns="91425" lIns="91425" spcFirstLastPara="1" rIns="91425" wrap="square" tIns="91425">
            <a:spAutoFit/>
          </a:bodyPr>
          <a:lstStyle/>
          <a:p>
            <a:pPr indent="0" lvl="0" marL="457200" rtl="0" algn="l">
              <a:lnSpc>
                <a:spcPct val="160000"/>
              </a:lnSpc>
              <a:spcBef>
                <a:spcPts val="0"/>
              </a:spcBef>
              <a:spcAft>
                <a:spcPts val="0"/>
              </a:spcAft>
              <a:buNone/>
            </a:pPr>
            <a:r>
              <a:t/>
            </a:r>
            <a:endParaRPr sz="2450">
              <a:solidFill>
                <a:schemeClr val="lt1"/>
              </a:solidFill>
              <a:latin typeface="Georgia"/>
              <a:ea typeface="Georgia"/>
              <a:cs typeface="Georgia"/>
              <a:sym typeface="Georgia"/>
            </a:endParaRPr>
          </a:p>
        </p:txBody>
      </p:sp>
      <p:sp>
        <p:nvSpPr>
          <p:cNvPr id="205" name="Google Shape;205;g33fc0a3a370_1_60"/>
          <p:cNvSpPr txBox="1"/>
          <p:nvPr/>
        </p:nvSpPr>
        <p:spPr>
          <a:xfrm>
            <a:off x="753900" y="249275"/>
            <a:ext cx="9521100" cy="13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300">
              <a:solidFill>
                <a:schemeClr val="lt1"/>
              </a:solidFill>
              <a:latin typeface="Abril Fatface"/>
              <a:ea typeface="Abril Fatface"/>
              <a:cs typeface="Abril Fatface"/>
              <a:sym typeface="Abril Fatface"/>
            </a:endParaRPr>
          </a:p>
        </p:txBody>
      </p:sp>
      <p:sp>
        <p:nvSpPr>
          <p:cNvPr id="206" name="Google Shape;206;g33fc0a3a370_1_60"/>
          <p:cNvSpPr txBox="1"/>
          <p:nvPr/>
        </p:nvSpPr>
        <p:spPr>
          <a:xfrm>
            <a:off x="261425" y="1434825"/>
            <a:ext cx="5271000" cy="49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800">
              <a:solidFill>
                <a:schemeClr val="lt1"/>
              </a:solidFill>
              <a:latin typeface="Georgia"/>
              <a:ea typeface="Georgia"/>
              <a:cs typeface="Georgia"/>
              <a:sym typeface="Georgia"/>
            </a:endParaRPr>
          </a:p>
        </p:txBody>
      </p:sp>
      <p:pic>
        <p:nvPicPr>
          <p:cNvPr id="207" name="Google Shape;207;g33fc0a3a370_1_60"/>
          <p:cNvPicPr preferRelativeResize="0"/>
          <p:nvPr/>
        </p:nvPicPr>
        <p:blipFill>
          <a:blip r:embed="rId4">
            <a:alphaModFix/>
          </a:blip>
          <a:stretch>
            <a:fillRect/>
          </a:stretch>
        </p:blipFill>
        <p:spPr>
          <a:xfrm>
            <a:off x="7894373" y="3878100"/>
            <a:ext cx="4297615" cy="3049826"/>
          </a:xfrm>
          <a:prstGeom prst="rect">
            <a:avLst/>
          </a:prstGeom>
          <a:noFill/>
          <a:ln>
            <a:noFill/>
          </a:ln>
        </p:spPr>
      </p:pic>
      <p:pic>
        <p:nvPicPr>
          <p:cNvPr id="208" name="Google Shape;208;g33fc0a3a370_1_60"/>
          <p:cNvPicPr preferRelativeResize="0"/>
          <p:nvPr/>
        </p:nvPicPr>
        <p:blipFill>
          <a:blip r:embed="rId5">
            <a:alphaModFix/>
          </a:blip>
          <a:stretch>
            <a:fillRect/>
          </a:stretch>
        </p:blipFill>
        <p:spPr>
          <a:xfrm>
            <a:off x="145925" y="1009250"/>
            <a:ext cx="9800600" cy="2644700"/>
          </a:xfrm>
          <a:prstGeom prst="rect">
            <a:avLst/>
          </a:prstGeom>
          <a:noFill/>
          <a:ln>
            <a:noFill/>
          </a:ln>
        </p:spPr>
      </p:pic>
      <p:pic>
        <p:nvPicPr>
          <p:cNvPr id="209" name="Google Shape;209;g33fc0a3a370_1_60"/>
          <p:cNvPicPr preferRelativeResize="0"/>
          <p:nvPr/>
        </p:nvPicPr>
        <p:blipFill>
          <a:blip r:embed="rId3">
            <a:alphaModFix/>
          </a:blip>
          <a:stretch>
            <a:fillRect/>
          </a:stretch>
        </p:blipFill>
        <p:spPr>
          <a:xfrm>
            <a:off x="0" y="-69912"/>
            <a:ext cx="12191999" cy="6997825"/>
          </a:xfrm>
          <a:prstGeom prst="rect">
            <a:avLst/>
          </a:prstGeom>
          <a:noFill/>
          <a:ln>
            <a:noFill/>
          </a:ln>
        </p:spPr>
      </p:pic>
      <p:sp>
        <p:nvSpPr>
          <p:cNvPr id="210" name="Google Shape;210;g33fc0a3a370_1_60"/>
          <p:cNvSpPr txBox="1"/>
          <p:nvPr/>
        </p:nvSpPr>
        <p:spPr>
          <a:xfrm>
            <a:off x="1848650" y="0"/>
            <a:ext cx="11618100" cy="7851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t/>
            </a:r>
            <a:endParaRPr sz="3900">
              <a:solidFill>
                <a:schemeClr val="lt1"/>
              </a:solidFill>
              <a:latin typeface="Abril Fatface"/>
              <a:ea typeface="Abril Fatface"/>
              <a:cs typeface="Abril Fatface"/>
              <a:sym typeface="Abril Fatface"/>
            </a:endParaRPr>
          </a:p>
        </p:txBody>
      </p:sp>
      <p:sp>
        <p:nvSpPr>
          <p:cNvPr id="211" name="Google Shape;211;g33fc0a3a370_1_60"/>
          <p:cNvSpPr txBox="1"/>
          <p:nvPr/>
        </p:nvSpPr>
        <p:spPr>
          <a:xfrm>
            <a:off x="560150" y="1435625"/>
            <a:ext cx="9295200" cy="561900"/>
          </a:xfrm>
          <a:prstGeom prst="rect">
            <a:avLst/>
          </a:prstGeom>
          <a:noFill/>
          <a:ln>
            <a:noFill/>
          </a:ln>
        </p:spPr>
        <p:txBody>
          <a:bodyPr anchorCtr="0" anchor="t" bIns="91425" lIns="91425" spcFirstLastPara="1" rIns="91425" wrap="square" tIns="91425">
            <a:spAutoFit/>
          </a:bodyPr>
          <a:lstStyle/>
          <a:p>
            <a:pPr indent="0" lvl="0" marL="457200" rtl="0" algn="l">
              <a:lnSpc>
                <a:spcPct val="160000"/>
              </a:lnSpc>
              <a:spcBef>
                <a:spcPts val="0"/>
              </a:spcBef>
              <a:spcAft>
                <a:spcPts val="0"/>
              </a:spcAft>
              <a:buNone/>
            </a:pPr>
            <a:r>
              <a:t/>
            </a:r>
            <a:endParaRPr sz="2450">
              <a:solidFill>
                <a:schemeClr val="lt1"/>
              </a:solidFill>
              <a:latin typeface="Georgia"/>
              <a:ea typeface="Georgia"/>
              <a:cs typeface="Georgia"/>
              <a:sym typeface="Georgia"/>
            </a:endParaRPr>
          </a:p>
        </p:txBody>
      </p:sp>
      <p:sp>
        <p:nvSpPr>
          <p:cNvPr id="212" name="Google Shape;212;g33fc0a3a370_1_60"/>
          <p:cNvSpPr txBox="1"/>
          <p:nvPr/>
        </p:nvSpPr>
        <p:spPr>
          <a:xfrm>
            <a:off x="753900" y="249275"/>
            <a:ext cx="9521100" cy="13314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US" sz="4650">
                <a:solidFill>
                  <a:schemeClr val="lt1"/>
                </a:solidFill>
                <a:latin typeface="Abril Fatface"/>
                <a:ea typeface="Abril Fatface"/>
                <a:cs typeface="Abril Fatface"/>
                <a:sym typeface="Abril Fatface"/>
              </a:rPr>
              <a:t>Team Collaboration and Tools</a:t>
            </a:r>
            <a:br>
              <a:rPr lang="en-US" sz="4400">
                <a:solidFill>
                  <a:schemeClr val="lt1"/>
                </a:solidFill>
                <a:latin typeface="Abril Fatface"/>
                <a:ea typeface="Abril Fatface"/>
                <a:cs typeface="Abril Fatface"/>
                <a:sym typeface="Abril Fatface"/>
              </a:rPr>
            </a:br>
            <a:endParaRPr sz="4400">
              <a:solidFill>
                <a:schemeClr val="lt1"/>
              </a:solidFill>
              <a:latin typeface="Abril Fatface"/>
              <a:ea typeface="Abril Fatface"/>
              <a:cs typeface="Abril Fatface"/>
              <a:sym typeface="Abril Fatface"/>
            </a:endParaRPr>
          </a:p>
          <a:p>
            <a:pPr indent="0" lvl="0" marL="0" rtl="0" algn="l">
              <a:spcBef>
                <a:spcPts val="0"/>
              </a:spcBef>
              <a:spcAft>
                <a:spcPts val="0"/>
              </a:spcAft>
              <a:buNone/>
            </a:pPr>
            <a:r>
              <a:t/>
            </a:r>
            <a:endParaRPr sz="4300">
              <a:solidFill>
                <a:schemeClr val="lt1"/>
              </a:solidFill>
              <a:latin typeface="Abril Fatface"/>
              <a:ea typeface="Abril Fatface"/>
              <a:cs typeface="Abril Fatface"/>
              <a:sym typeface="Abril Fatface"/>
            </a:endParaRPr>
          </a:p>
        </p:txBody>
      </p:sp>
      <p:sp>
        <p:nvSpPr>
          <p:cNvPr id="213" name="Google Shape;213;g33fc0a3a370_1_60"/>
          <p:cNvSpPr txBox="1"/>
          <p:nvPr/>
        </p:nvSpPr>
        <p:spPr>
          <a:xfrm>
            <a:off x="261425" y="1447000"/>
            <a:ext cx="5417100" cy="528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2300">
                <a:solidFill>
                  <a:schemeClr val="lt1"/>
                </a:solidFill>
                <a:latin typeface="Georgia"/>
                <a:ea typeface="Georgia"/>
                <a:cs typeface="Georgia"/>
                <a:sym typeface="Georgia"/>
              </a:rPr>
              <a:t>We worked closely together through daily stand-ups and weekly meetings, ensuring constant communication. </a:t>
            </a:r>
            <a:r>
              <a:rPr b="1" lang="en-US" sz="2300">
                <a:solidFill>
                  <a:schemeClr val="lt1"/>
                </a:solidFill>
                <a:latin typeface="Georgia"/>
                <a:ea typeface="Georgia"/>
                <a:cs typeface="Georgia"/>
                <a:sym typeface="Georgia"/>
              </a:rPr>
              <a:t>Trello</a:t>
            </a:r>
            <a:r>
              <a:rPr lang="en-US" sz="2300">
                <a:solidFill>
                  <a:schemeClr val="lt1"/>
                </a:solidFill>
                <a:latin typeface="Georgia"/>
                <a:ea typeface="Georgia"/>
                <a:cs typeface="Georgia"/>
                <a:sym typeface="Georgia"/>
              </a:rPr>
              <a:t> was used to assign tasks and monitor progress, while </a:t>
            </a:r>
            <a:r>
              <a:rPr b="1" lang="en-US" sz="2300">
                <a:solidFill>
                  <a:schemeClr val="lt1"/>
                </a:solidFill>
                <a:latin typeface="Georgia"/>
                <a:ea typeface="Georgia"/>
                <a:cs typeface="Georgia"/>
                <a:sym typeface="Georgia"/>
              </a:rPr>
              <a:t>Excel/Google Sheets</a:t>
            </a:r>
            <a:r>
              <a:rPr lang="en-US" sz="2300">
                <a:solidFill>
                  <a:schemeClr val="lt1"/>
                </a:solidFill>
                <a:latin typeface="Georgia"/>
                <a:ea typeface="Georgia"/>
                <a:cs typeface="Georgia"/>
                <a:sym typeface="Georgia"/>
              </a:rPr>
              <a:t> managed Test Case Design ,Postman managed the API testing approach .Regular updates and clear communication </a:t>
            </a:r>
            <a:r>
              <a:rPr lang="en-US" sz="2300">
                <a:solidFill>
                  <a:schemeClr val="lt1"/>
                </a:solidFill>
                <a:latin typeface="Georgia"/>
                <a:ea typeface="Georgia"/>
                <a:cs typeface="Georgia"/>
                <a:sym typeface="Georgia"/>
              </a:rPr>
              <a:t>enhanced our</a:t>
            </a:r>
            <a:r>
              <a:rPr lang="en-US" sz="2900">
                <a:solidFill>
                  <a:schemeClr val="lt1"/>
                </a:solidFill>
                <a:latin typeface="Georgia"/>
                <a:ea typeface="Georgia"/>
                <a:cs typeface="Georgia"/>
                <a:sym typeface="Georgia"/>
              </a:rPr>
              <a:t> </a:t>
            </a:r>
            <a:r>
              <a:rPr lang="en-US" sz="2300">
                <a:solidFill>
                  <a:schemeClr val="lt1"/>
                </a:solidFill>
                <a:latin typeface="Georgia"/>
                <a:ea typeface="Georgia"/>
                <a:cs typeface="Georgia"/>
                <a:sym typeface="Georgia"/>
              </a:rPr>
              <a:t>workflow, leading to the successful completion of the project.</a:t>
            </a:r>
            <a:endParaRPr sz="2300">
              <a:solidFill>
                <a:schemeClr val="lt1"/>
              </a:solidFill>
              <a:latin typeface="Georgia"/>
              <a:ea typeface="Georgia"/>
              <a:cs typeface="Georgia"/>
              <a:sym typeface="Georgia"/>
            </a:endParaRPr>
          </a:p>
          <a:p>
            <a:pPr indent="0" lvl="0" marL="0" rtl="0" algn="l">
              <a:spcBef>
                <a:spcPts val="1200"/>
              </a:spcBef>
              <a:spcAft>
                <a:spcPts val="0"/>
              </a:spcAft>
              <a:buNone/>
            </a:pPr>
            <a:r>
              <a:t/>
            </a:r>
            <a:endParaRPr sz="4000">
              <a:solidFill>
                <a:schemeClr val="lt1"/>
              </a:solidFill>
              <a:latin typeface="Georgia"/>
              <a:ea typeface="Georgia"/>
              <a:cs typeface="Georgia"/>
              <a:sym typeface="Georgia"/>
            </a:endParaRPr>
          </a:p>
        </p:txBody>
      </p:sp>
      <p:pic>
        <p:nvPicPr>
          <p:cNvPr id="214" name="Google Shape;214;g33fc0a3a370_1_60"/>
          <p:cNvPicPr preferRelativeResize="0"/>
          <p:nvPr/>
        </p:nvPicPr>
        <p:blipFill>
          <a:blip r:embed="rId6">
            <a:alphaModFix/>
          </a:blip>
          <a:stretch>
            <a:fillRect/>
          </a:stretch>
        </p:blipFill>
        <p:spPr>
          <a:xfrm>
            <a:off x="5806200" y="1313175"/>
            <a:ext cx="6385801" cy="49794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g33fc0a3a370_1_106"/>
          <p:cNvPicPr preferRelativeResize="0"/>
          <p:nvPr/>
        </p:nvPicPr>
        <p:blipFill>
          <a:blip r:embed="rId3">
            <a:alphaModFix/>
          </a:blip>
          <a:stretch>
            <a:fillRect/>
          </a:stretch>
        </p:blipFill>
        <p:spPr>
          <a:xfrm>
            <a:off x="0" y="-69912"/>
            <a:ext cx="12191999" cy="6997825"/>
          </a:xfrm>
          <a:prstGeom prst="rect">
            <a:avLst/>
          </a:prstGeom>
          <a:noFill/>
          <a:ln>
            <a:noFill/>
          </a:ln>
        </p:spPr>
      </p:pic>
      <p:sp>
        <p:nvSpPr>
          <p:cNvPr id="220" name="Google Shape;220;g33fc0a3a370_1_106"/>
          <p:cNvSpPr txBox="1"/>
          <p:nvPr/>
        </p:nvSpPr>
        <p:spPr>
          <a:xfrm>
            <a:off x="1830025" y="-69900"/>
            <a:ext cx="9265500" cy="14007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en-US" sz="4000">
                <a:solidFill>
                  <a:schemeClr val="lt1"/>
                </a:solidFill>
                <a:latin typeface="Abril Fatface"/>
                <a:ea typeface="Abril Fatface"/>
                <a:cs typeface="Abril Fatface"/>
                <a:sym typeface="Abril Fatface"/>
              </a:rPr>
              <a:t>Challenges and Solutions</a:t>
            </a:r>
            <a:endParaRPr sz="3700">
              <a:solidFill>
                <a:schemeClr val="lt1"/>
              </a:solidFill>
              <a:latin typeface="Abril Fatface"/>
              <a:ea typeface="Abril Fatface"/>
              <a:cs typeface="Abril Fatface"/>
              <a:sym typeface="Abril Fatface"/>
            </a:endParaRPr>
          </a:p>
          <a:p>
            <a:pPr indent="0" lvl="0" marL="0" rtl="0" algn="l">
              <a:spcBef>
                <a:spcPts val="0"/>
              </a:spcBef>
              <a:spcAft>
                <a:spcPts val="0"/>
              </a:spcAft>
              <a:buNone/>
            </a:pPr>
            <a:r>
              <a:t/>
            </a:r>
            <a:endParaRPr sz="4300">
              <a:solidFill>
                <a:schemeClr val="lt1"/>
              </a:solidFill>
              <a:latin typeface="Abril Fatface"/>
              <a:ea typeface="Abril Fatface"/>
              <a:cs typeface="Abril Fatface"/>
              <a:sym typeface="Abril Fatface"/>
            </a:endParaRPr>
          </a:p>
        </p:txBody>
      </p:sp>
      <p:graphicFrame>
        <p:nvGraphicFramePr>
          <p:cNvPr id="221" name="Google Shape;221;g33fc0a3a370_1_106"/>
          <p:cNvGraphicFramePr/>
          <p:nvPr/>
        </p:nvGraphicFramePr>
        <p:xfrm>
          <a:off x="65850" y="3396900"/>
          <a:ext cx="3000000" cy="3000000"/>
        </p:xfrm>
        <a:graphic>
          <a:graphicData uri="http://schemas.openxmlformats.org/drawingml/2006/table">
            <a:tbl>
              <a:tblPr>
                <a:noFill/>
                <a:tableStyleId>{D5142D62-8E61-4C06-B36B-21FE44549BDF}</a:tableStyleId>
              </a:tblPr>
              <a:tblGrid>
                <a:gridCol w="6030150"/>
                <a:gridCol w="6030150"/>
              </a:tblGrid>
              <a:tr h="657050">
                <a:tc>
                  <a:txBody>
                    <a:bodyPr/>
                    <a:lstStyle/>
                    <a:p>
                      <a:pPr indent="0" lvl="0" marL="0" rtl="0" algn="l">
                        <a:spcBef>
                          <a:spcPts val="0"/>
                        </a:spcBef>
                        <a:spcAft>
                          <a:spcPts val="0"/>
                        </a:spcAft>
                        <a:buNone/>
                      </a:pPr>
                      <a:r>
                        <a:rPr lang="en-US" sz="2000">
                          <a:solidFill>
                            <a:schemeClr val="lt1"/>
                          </a:solidFill>
                          <a:latin typeface="Georgia"/>
                          <a:ea typeface="Georgia"/>
                          <a:cs typeface="Georgia"/>
                          <a:sym typeface="Georgia"/>
                        </a:rPr>
                        <a:t>Challenges</a:t>
                      </a:r>
                      <a:endParaRPr sz="2000">
                        <a:solidFill>
                          <a:schemeClr val="lt1"/>
                        </a:solidFill>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US" sz="2000">
                          <a:solidFill>
                            <a:schemeClr val="lt1"/>
                          </a:solidFill>
                          <a:latin typeface="Georgia"/>
                          <a:ea typeface="Georgia"/>
                          <a:cs typeface="Georgia"/>
                          <a:sym typeface="Georgia"/>
                        </a:rPr>
                        <a:t>Solution </a:t>
                      </a:r>
                      <a:endParaRPr sz="2000">
                        <a:solidFill>
                          <a:schemeClr val="lt1"/>
                        </a:solidFill>
                        <a:latin typeface="Georgia"/>
                        <a:ea typeface="Georgia"/>
                        <a:cs typeface="Georgia"/>
                        <a:sym typeface="Georgia"/>
                      </a:endParaRPr>
                    </a:p>
                  </a:txBody>
                  <a:tcPr marT="91425" marB="91425" marR="91425" marL="91425"/>
                </a:tc>
              </a:tr>
              <a:tr h="1241325">
                <a:tc>
                  <a:txBody>
                    <a:bodyPr/>
                    <a:lstStyle/>
                    <a:p>
                      <a:pPr indent="0" lvl="0" marL="0" rtl="0" algn="l">
                        <a:spcBef>
                          <a:spcPts val="0"/>
                        </a:spcBef>
                        <a:spcAft>
                          <a:spcPts val="0"/>
                        </a:spcAft>
                        <a:buNone/>
                      </a:pPr>
                      <a:r>
                        <a:rPr lang="en-US" sz="2000">
                          <a:solidFill>
                            <a:schemeClr val="lt1"/>
                          </a:solidFill>
                          <a:latin typeface="Georgia"/>
                          <a:ea typeface="Georgia"/>
                          <a:cs typeface="Georgia"/>
                          <a:sym typeface="Georgia"/>
                        </a:rPr>
                        <a:t> Lack of Experience with API Testing</a:t>
                      </a:r>
                      <a:endParaRPr sz="2000">
                        <a:solidFill>
                          <a:schemeClr val="lt1"/>
                        </a:solidFill>
                        <a:latin typeface="Georgia"/>
                        <a:ea typeface="Georgia"/>
                        <a:cs typeface="Georgia"/>
                        <a:sym typeface="Georgia"/>
                      </a:endParaRPr>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US" sz="2000">
                          <a:solidFill>
                            <a:schemeClr val="lt1"/>
                          </a:solidFill>
                          <a:latin typeface="Georgia"/>
                          <a:ea typeface="Georgia"/>
                          <a:cs typeface="Georgia"/>
                          <a:sym typeface="Georgia"/>
                        </a:rPr>
                        <a:t>We researched API testing best practices and reviewed previous examples and assignments to deepen our understanding.</a:t>
                      </a:r>
                      <a:endParaRPr sz="2000">
                        <a:solidFill>
                          <a:schemeClr val="lt1"/>
                        </a:solidFill>
                        <a:latin typeface="Georgia"/>
                        <a:ea typeface="Georgia"/>
                        <a:cs typeface="Georgia"/>
                        <a:sym typeface="Georgia"/>
                      </a:endParaRPr>
                    </a:p>
                    <a:p>
                      <a:pPr indent="0" lvl="0" marL="0" rtl="0" algn="l">
                        <a:spcBef>
                          <a:spcPts val="1200"/>
                        </a:spcBef>
                        <a:spcAft>
                          <a:spcPts val="0"/>
                        </a:spcAft>
                        <a:buNone/>
                      </a:pPr>
                      <a:r>
                        <a:t/>
                      </a:r>
                      <a:endParaRPr sz="2000">
                        <a:solidFill>
                          <a:schemeClr val="lt1"/>
                        </a:solidFill>
                        <a:latin typeface="Georgia"/>
                        <a:ea typeface="Georgia"/>
                        <a:cs typeface="Georgia"/>
                        <a:sym typeface="Georgia"/>
                      </a:endParaRPr>
                    </a:p>
                  </a:txBody>
                  <a:tcPr marT="91425" marB="91425" marR="91425" marL="91425"/>
                </a:tc>
              </a:tr>
            </a:tbl>
          </a:graphicData>
        </a:graphic>
      </p:graphicFrame>
      <p:sp>
        <p:nvSpPr>
          <p:cNvPr id="222" name="Google Shape;222;g33fc0a3a370_1_106"/>
          <p:cNvSpPr txBox="1"/>
          <p:nvPr/>
        </p:nvSpPr>
        <p:spPr>
          <a:xfrm>
            <a:off x="243200" y="1082200"/>
            <a:ext cx="9867600" cy="17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lt1"/>
                </a:solidFill>
                <a:latin typeface="Georgia"/>
                <a:ea typeface="Georgia"/>
                <a:cs typeface="Georgia"/>
                <a:sym typeface="Georgia"/>
              </a:rPr>
              <a:t>Limited experience with API testing led to minor difficulties in understanding request/response formats and troubleshooting errors.</a:t>
            </a:r>
            <a:endParaRPr sz="2800">
              <a:solidFill>
                <a:schemeClr val="lt1"/>
              </a:solidFill>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g33fc0a3a370_1_144"/>
          <p:cNvPicPr preferRelativeResize="0"/>
          <p:nvPr/>
        </p:nvPicPr>
        <p:blipFill>
          <a:blip r:embed="rId3">
            <a:alphaModFix/>
          </a:blip>
          <a:stretch>
            <a:fillRect/>
          </a:stretch>
        </p:blipFill>
        <p:spPr>
          <a:xfrm>
            <a:off x="0" y="-69912"/>
            <a:ext cx="12191999" cy="6997825"/>
          </a:xfrm>
          <a:prstGeom prst="rect">
            <a:avLst/>
          </a:prstGeom>
          <a:noFill/>
          <a:ln>
            <a:noFill/>
          </a:ln>
        </p:spPr>
      </p:pic>
      <p:sp>
        <p:nvSpPr>
          <p:cNvPr id="228" name="Google Shape;228;g33fc0a3a370_1_144"/>
          <p:cNvSpPr txBox="1"/>
          <p:nvPr/>
        </p:nvSpPr>
        <p:spPr>
          <a:xfrm>
            <a:off x="1757050" y="0"/>
            <a:ext cx="8146800" cy="939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900">
                <a:solidFill>
                  <a:schemeClr val="lt1"/>
                </a:solidFill>
                <a:latin typeface="Abril Fatface"/>
                <a:ea typeface="Abril Fatface"/>
                <a:cs typeface="Abril Fatface"/>
                <a:sym typeface="Abril Fatface"/>
              </a:rPr>
              <a:t>Conclusion</a:t>
            </a:r>
            <a:endParaRPr sz="4900">
              <a:solidFill>
                <a:schemeClr val="lt1"/>
              </a:solidFill>
              <a:latin typeface="Abril Fatface"/>
              <a:ea typeface="Abril Fatface"/>
              <a:cs typeface="Abril Fatface"/>
              <a:sym typeface="Abril Fatface"/>
            </a:endParaRPr>
          </a:p>
        </p:txBody>
      </p:sp>
      <p:sp>
        <p:nvSpPr>
          <p:cNvPr id="229" name="Google Shape;229;g33fc0a3a370_1_144"/>
          <p:cNvSpPr txBox="1"/>
          <p:nvPr/>
        </p:nvSpPr>
        <p:spPr>
          <a:xfrm>
            <a:off x="553275" y="1428750"/>
            <a:ext cx="10323600" cy="282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t/>
            </a:r>
            <a:endParaRPr b="1" sz="2300">
              <a:solidFill>
                <a:schemeClr val="lt1"/>
              </a:solidFill>
              <a:latin typeface="Georgia"/>
              <a:ea typeface="Georgia"/>
              <a:cs typeface="Georgia"/>
              <a:sym typeface="Georgia"/>
            </a:endParaRPr>
          </a:p>
          <a:p>
            <a:pPr indent="-361950" lvl="0" marL="457200" rtl="0" algn="l">
              <a:lnSpc>
                <a:spcPct val="115000"/>
              </a:lnSpc>
              <a:spcBef>
                <a:spcPts val="1200"/>
              </a:spcBef>
              <a:spcAft>
                <a:spcPts val="0"/>
              </a:spcAft>
              <a:buClr>
                <a:schemeClr val="lt1"/>
              </a:buClr>
              <a:buSzPts val="2100"/>
              <a:buFont typeface="Georgia"/>
              <a:buChar char="❖"/>
            </a:pPr>
            <a:r>
              <a:rPr lang="en-US" sz="2700">
                <a:solidFill>
                  <a:schemeClr val="lt1"/>
                </a:solidFill>
                <a:latin typeface="Georgia"/>
                <a:ea typeface="Georgia"/>
                <a:cs typeface="Georgia"/>
                <a:sym typeface="Georgia"/>
              </a:rPr>
              <a:t>In conclusion, API testing played a crucial role in ensuring the </a:t>
            </a:r>
            <a:r>
              <a:rPr b="1" lang="en-US" sz="2700">
                <a:solidFill>
                  <a:schemeClr val="lt1"/>
                </a:solidFill>
                <a:latin typeface="Georgia"/>
                <a:ea typeface="Georgia"/>
                <a:cs typeface="Georgia"/>
                <a:sym typeface="Georgia"/>
              </a:rPr>
              <a:t>Contact List Application</a:t>
            </a:r>
            <a:r>
              <a:rPr lang="en-US" sz="2700">
                <a:solidFill>
                  <a:schemeClr val="lt1"/>
                </a:solidFill>
                <a:latin typeface="Georgia"/>
                <a:ea typeface="Georgia"/>
                <a:cs typeface="Georgia"/>
                <a:sym typeface="Georgia"/>
              </a:rPr>
              <a:t> functioned smoothly and efficiently. By thoroughly testing the </a:t>
            </a:r>
            <a:r>
              <a:rPr b="1" lang="en-US" sz="2700">
                <a:solidFill>
                  <a:schemeClr val="lt1"/>
                </a:solidFill>
                <a:latin typeface="Georgia"/>
                <a:ea typeface="Georgia"/>
                <a:cs typeface="Georgia"/>
                <a:sym typeface="Georgia"/>
              </a:rPr>
              <a:t>Users API</a:t>
            </a:r>
            <a:r>
              <a:rPr lang="en-US" sz="2700">
                <a:solidFill>
                  <a:schemeClr val="lt1"/>
                </a:solidFill>
                <a:latin typeface="Georgia"/>
                <a:ea typeface="Georgia"/>
                <a:cs typeface="Georgia"/>
                <a:sym typeface="Georgia"/>
              </a:rPr>
              <a:t> and </a:t>
            </a:r>
            <a:r>
              <a:rPr b="1" lang="en-US" sz="2700">
                <a:solidFill>
                  <a:schemeClr val="lt1"/>
                </a:solidFill>
                <a:latin typeface="Georgia"/>
                <a:ea typeface="Georgia"/>
                <a:cs typeface="Georgia"/>
                <a:sym typeface="Georgia"/>
              </a:rPr>
              <a:t>Contacts API</a:t>
            </a:r>
            <a:r>
              <a:rPr lang="en-US" sz="2700">
                <a:solidFill>
                  <a:schemeClr val="lt1"/>
                </a:solidFill>
                <a:latin typeface="Georgia"/>
                <a:ea typeface="Georgia"/>
                <a:cs typeface="Georgia"/>
                <a:sym typeface="Georgia"/>
              </a:rPr>
              <a:t>, we validated key features such as user registration, login, contact creation, editing, and deletion. This helped identify and resolve critical issues early, ensuring data integrity and security. Overall, API testing ensured that the backend processes were reliable, enabling a seamless experience for users interacting with the app</a:t>
            </a:r>
            <a:r>
              <a:rPr lang="en-US" sz="2100">
                <a:solidFill>
                  <a:schemeClr val="lt1"/>
                </a:solidFill>
                <a:latin typeface="Georgia"/>
                <a:ea typeface="Georgia"/>
                <a:cs typeface="Georgia"/>
                <a:sym typeface="Georgia"/>
              </a:rPr>
              <a:t>.</a:t>
            </a:r>
            <a:endParaRPr sz="2100">
              <a:solidFill>
                <a:schemeClr val="lt1"/>
              </a:solidFill>
              <a:latin typeface="Georgia"/>
              <a:ea typeface="Georgia"/>
              <a:cs typeface="Georgia"/>
              <a:sym typeface="Georgia"/>
            </a:endParaRPr>
          </a:p>
          <a:p>
            <a:pPr indent="0" lvl="0" marL="0" rtl="0" algn="l">
              <a:spcBef>
                <a:spcPts val="1200"/>
              </a:spcBef>
              <a:spcAft>
                <a:spcPts val="0"/>
              </a:spcAft>
              <a:buNone/>
            </a:pPr>
            <a:r>
              <a:t/>
            </a:r>
            <a:endParaRPr sz="3800">
              <a:solidFill>
                <a:schemeClr val="lt1"/>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g33fc0a3a370_1_156"/>
          <p:cNvPicPr preferRelativeResize="0"/>
          <p:nvPr/>
        </p:nvPicPr>
        <p:blipFill>
          <a:blip r:embed="rId3">
            <a:alphaModFix/>
          </a:blip>
          <a:stretch>
            <a:fillRect/>
          </a:stretch>
        </p:blipFill>
        <p:spPr>
          <a:xfrm>
            <a:off x="0" y="-69925"/>
            <a:ext cx="12191999" cy="6997825"/>
          </a:xfrm>
          <a:prstGeom prst="rect">
            <a:avLst/>
          </a:prstGeom>
          <a:noFill/>
          <a:ln>
            <a:noFill/>
          </a:ln>
        </p:spPr>
      </p:pic>
      <p:sp>
        <p:nvSpPr>
          <p:cNvPr id="93" name="Google Shape;93;g33fc0a3a370_1_156"/>
          <p:cNvSpPr txBox="1"/>
          <p:nvPr/>
        </p:nvSpPr>
        <p:spPr>
          <a:xfrm>
            <a:off x="364775" y="1198125"/>
            <a:ext cx="6608700" cy="2647500"/>
          </a:xfrm>
          <a:prstGeom prst="rect">
            <a:avLst/>
          </a:prstGeom>
          <a:noFill/>
          <a:ln>
            <a:noFill/>
          </a:ln>
        </p:spPr>
        <p:txBody>
          <a:bodyPr anchorCtr="0" anchor="t" bIns="91425" lIns="91425" spcFirstLastPara="1" rIns="91425" wrap="square" tIns="91425">
            <a:spAutoFit/>
          </a:bodyPr>
          <a:lstStyle/>
          <a:p>
            <a:pPr indent="-431800" lvl="0" marL="457200" rtl="0" algn="l">
              <a:spcBef>
                <a:spcPts val="0"/>
              </a:spcBef>
              <a:spcAft>
                <a:spcPts val="0"/>
              </a:spcAft>
              <a:buClr>
                <a:schemeClr val="lt1"/>
              </a:buClr>
              <a:buSzPts val="3200"/>
              <a:buFont typeface="Georgia"/>
              <a:buChar char="❏"/>
            </a:pPr>
            <a:r>
              <a:rPr lang="en-US" sz="3200">
                <a:solidFill>
                  <a:schemeClr val="lt1"/>
                </a:solidFill>
                <a:latin typeface="Georgia"/>
                <a:ea typeface="Georgia"/>
                <a:cs typeface="Georgia"/>
                <a:sym typeface="Georgia"/>
              </a:rPr>
              <a:t>The application allows users to manage their contacts efficiently, including adding, editing,deleting, and searching for contacts.</a:t>
            </a:r>
            <a:endParaRPr sz="3200">
              <a:solidFill>
                <a:schemeClr val="lt1"/>
              </a:solidFill>
              <a:latin typeface="Georgia"/>
              <a:ea typeface="Georgia"/>
              <a:cs typeface="Georgia"/>
              <a:sym typeface="Georgia"/>
            </a:endParaRPr>
          </a:p>
        </p:txBody>
      </p:sp>
      <p:sp>
        <p:nvSpPr>
          <p:cNvPr id="94" name="Google Shape;94;g33fc0a3a370_1_156"/>
          <p:cNvSpPr txBox="1"/>
          <p:nvPr/>
        </p:nvSpPr>
        <p:spPr>
          <a:xfrm>
            <a:off x="674850" y="0"/>
            <a:ext cx="10147200" cy="1462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5500">
                <a:solidFill>
                  <a:schemeClr val="lt1"/>
                </a:solidFill>
                <a:latin typeface="Abril Fatface"/>
                <a:ea typeface="Abril Fatface"/>
                <a:cs typeface="Abril Fatface"/>
                <a:sym typeface="Abril Fatface"/>
              </a:rPr>
              <a:t>Project Overview</a:t>
            </a:r>
            <a:r>
              <a:rPr lang="en-US" sz="3800">
                <a:solidFill>
                  <a:schemeClr val="lt1"/>
                </a:solidFill>
                <a:latin typeface="Abril Fatface"/>
                <a:ea typeface="Abril Fatface"/>
                <a:cs typeface="Abril Fatface"/>
                <a:sym typeface="Abril Fatface"/>
              </a:rPr>
              <a:t> </a:t>
            </a:r>
            <a:endParaRPr sz="3800">
              <a:solidFill>
                <a:schemeClr val="lt1"/>
              </a:solidFill>
              <a:latin typeface="Abril Fatface"/>
              <a:ea typeface="Abril Fatface"/>
              <a:cs typeface="Abril Fatface"/>
              <a:sym typeface="Abril Fatface"/>
            </a:endParaRPr>
          </a:p>
          <a:p>
            <a:pPr indent="0" lvl="0" marL="0" rtl="0" algn="l">
              <a:spcBef>
                <a:spcPts val="0"/>
              </a:spcBef>
              <a:spcAft>
                <a:spcPts val="0"/>
              </a:spcAft>
              <a:buNone/>
            </a:pPr>
            <a:r>
              <a:t/>
            </a:r>
            <a:endParaRPr sz="2800">
              <a:solidFill>
                <a:schemeClr val="dk1"/>
              </a:solidFill>
            </a:endParaRPr>
          </a:p>
        </p:txBody>
      </p:sp>
      <p:sp>
        <p:nvSpPr>
          <p:cNvPr id="95" name="Google Shape;95;g33fc0a3a370_1_156"/>
          <p:cNvSpPr txBox="1"/>
          <p:nvPr/>
        </p:nvSpPr>
        <p:spPr>
          <a:xfrm>
            <a:off x="510700" y="3866775"/>
            <a:ext cx="5769600" cy="2570400"/>
          </a:xfrm>
          <a:prstGeom prst="rect">
            <a:avLst/>
          </a:prstGeom>
          <a:noFill/>
          <a:ln>
            <a:noFill/>
          </a:ln>
        </p:spPr>
        <p:txBody>
          <a:bodyPr anchorCtr="0" anchor="t" bIns="91425" lIns="91425" spcFirstLastPara="1" rIns="91425" wrap="square" tIns="91425">
            <a:spAutoFit/>
          </a:bodyPr>
          <a:lstStyle/>
          <a:p>
            <a:pPr indent="-425450" lvl="0" marL="457200" rtl="0" algn="l">
              <a:spcBef>
                <a:spcPts val="0"/>
              </a:spcBef>
              <a:spcAft>
                <a:spcPts val="0"/>
              </a:spcAft>
              <a:buClr>
                <a:schemeClr val="lt1"/>
              </a:buClr>
              <a:buSzPts val="3100"/>
              <a:buFont typeface="Georgia"/>
              <a:buChar char="❏"/>
            </a:pPr>
            <a:r>
              <a:rPr lang="en-US" sz="3100">
                <a:solidFill>
                  <a:schemeClr val="lt1"/>
                </a:solidFill>
                <a:latin typeface="Georgia"/>
                <a:ea typeface="Georgia"/>
                <a:cs typeface="Georgia"/>
                <a:sym typeface="Georgia"/>
              </a:rPr>
              <a:t>In this project, we performed API testing on the Users and Contacts APIs to ensure their functionality, reliability, and security.</a:t>
            </a:r>
            <a:endParaRPr sz="4800">
              <a:solidFill>
                <a:schemeClr val="lt1"/>
              </a:solidFill>
              <a:latin typeface="Georgia"/>
              <a:ea typeface="Georgia"/>
              <a:cs typeface="Georgia"/>
              <a:sym typeface="Georgia"/>
            </a:endParaRPr>
          </a:p>
        </p:txBody>
      </p:sp>
      <p:pic>
        <p:nvPicPr>
          <p:cNvPr id="96" name="Google Shape;96;g33fc0a3a370_1_156"/>
          <p:cNvPicPr preferRelativeResize="0"/>
          <p:nvPr/>
        </p:nvPicPr>
        <p:blipFill>
          <a:blip r:embed="rId4">
            <a:alphaModFix/>
          </a:blip>
          <a:stretch>
            <a:fillRect/>
          </a:stretch>
        </p:blipFill>
        <p:spPr>
          <a:xfrm>
            <a:off x="6973475" y="2447125"/>
            <a:ext cx="5327927" cy="4480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g33fc0a3a370_1_82"/>
          <p:cNvPicPr preferRelativeResize="0"/>
          <p:nvPr/>
        </p:nvPicPr>
        <p:blipFill>
          <a:blip r:embed="rId3">
            <a:alphaModFix/>
          </a:blip>
          <a:stretch>
            <a:fillRect/>
          </a:stretch>
        </p:blipFill>
        <p:spPr>
          <a:xfrm>
            <a:off x="0" y="-69912"/>
            <a:ext cx="12191999" cy="6997825"/>
          </a:xfrm>
          <a:prstGeom prst="rect">
            <a:avLst/>
          </a:prstGeom>
          <a:noFill/>
          <a:ln>
            <a:noFill/>
          </a:ln>
        </p:spPr>
      </p:pic>
      <p:sp>
        <p:nvSpPr>
          <p:cNvPr id="102" name="Google Shape;102;g33fc0a3a370_1_82"/>
          <p:cNvSpPr txBox="1"/>
          <p:nvPr/>
        </p:nvSpPr>
        <p:spPr>
          <a:xfrm>
            <a:off x="0" y="-69900"/>
            <a:ext cx="6152700" cy="754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t/>
            </a:r>
            <a:endParaRPr b="1" sz="3000">
              <a:solidFill>
                <a:schemeClr val="lt1"/>
              </a:solidFill>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Font typeface="Arial"/>
              <a:buNone/>
            </a:pPr>
            <a:r>
              <a:rPr b="1" lang="en-US" sz="2400">
                <a:solidFill>
                  <a:schemeClr val="lt1"/>
                </a:solidFill>
                <a:latin typeface="Georgia"/>
                <a:ea typeface="Georgia"/>
                <a:cs typeface="Georgia"/>
                <a:sym typeface="Georgia"/>
              </a:rPr>
              <a:t>CRUD</a:t>
            </a:r>
            <a:r>
              <a:rPr lang="en-US" sz="2400">
                <a:solidFill>
                  <a:schemeClr val="lt1"/>
                </a:solidFill>
                <a:latin typeface="Georgia"/>
                <a:ea typeface="Georgia"/>
                <a:cs typeface="Georgia"/>
                <a:sym typeface="Georgia"/>
              </a:rPr>
              <a:t> refers to the four basic operations used to manage resources in an API:</a:t>
            </a:r>
            <a:endParaRPr sz="2400">
              <a:solidFill>
                <a:schemeClr val="lt1"/>
              </a:solidFill>
              <a:latin typeface="Georgia"/>
              <a:ea typeface="Georgia"/>
              <a:cs typeface="Georgia"/>
              <a:sym typeface="Georgia"/>
            </a:endParaRPr>
          </a:p>
          <a:p>
            <a:pPr indent="-381000" lvl="0" marL="457200" rtl="0" algn="l">
              <a:lnSpc>
                <a:spcPct val="115000"/>
              </a:lnSpc>
              <a:spcBef>
                <a:spcPts val="1200"/>
              </a:spcBef>
              <a:spcAft>
                <a:spcPts val="0"/>
              </a:spcAft>
              <a:buClr>
                <a:schemeClr val="lt1"/>
              </a:buClr>
              <a:buSzPts val="2400"/>
              <a:buChar char="❏"/>
            </a:pPr>
            <a:r>
              <a:rPr b="1" lang="en-US" sz="2400">
                <a:solidFill>
                  <a:schemeClr val="lt1"/>
                </a:solidFill>
                <a:latin typeface="Georgia"/>
                <a:ea typeface="Georgia"/>
                <a:cs typeface="Georgia"/>
                <a:sym typeface="Georgia"/>
              </a:rPr>
              <a:t>Create</a:t>
            </a:r>
            <a:r>
              <a:rPr lang="en-US" sz="2400">
                <a:solidFill>
                  <a:schemeClr val="lt1"/>
                </a:solidFill>
                <a:latin typeface="Georgia"/>
                <a:ea typeface="Georgia"/>
                <a:cs typeface="Georgia"/>
                <a:sym typeface="Georgia"/>
              </a:rPr>
              <a:t>: Add new data (e.g., POST request)</a:t>
            </a:r>
            <a:endParaRPr sz="2400">
              <a:solidFill>
                <a:schemeClr val="lt1"/>
              </a:solidFill>
              <a:latin typeface="Georgia"/>
              <a:ea typeface="Georgia"/>
              <a:cs typeface="Georgia"/>
              <a:sym typeface="Georgia"/>
            </a:endParaRPr>
          </a:p>
          <a:p>
            <a:pPr indent="-381000" lvl="0" marL="457200" rtl="0" algn="l">
              <a:lnSpc>
                <a:spcPct val="115000"/>
              </a:lnSpc>
              <a:spcBef>
                <a:spcPts val="0"/>
              </a:spcBef>
              <a:spcAft>
                <a:spcPts val="0"/>
              </a:spcAft>
              <a:buClr>
                <a:schemeClr val="lt1"/>
              </a:buClr>
              <a:buSzPts val="2400"/>
              <a:buChar char="❏"/>
            </a:pPr>
            <a:r>
              <a:rPr b="1" lang="en-US" sz="2400">
                <a:solidFill>
                  <a:schemeClr val="lt1"/>
                </a:solidFill>
                <a:latin typeface="Georgia"/>
                <a:ea typeface="Georgia"/>
                <a:cs typeface="Georgia"/>
                <a:sym typeface="Georgia"/>
              </a:rPr>
              <a:t>Read</a:t>
            </a:r>
            <a:r>
              <a:rPr lang="en-US" sz="2400">
                <a:solidFill>
                  <a:schemeClr val="lt1"/>
                </a:solidFill>
                <a:latin typeface="Georgia"/>
                <a:ea typeface="Georgia"/>
                <a:cs typeface="Georgia"/>
                <a:sym typeface="Georgia"/>
              </a:rPr>
              <a:t>: Retrieve existing data (e.g., GET request)</a:t>
            </a:r>
            <a:endParaRPr sz="2400">
              <a:solidFill>
                <a:schemeClr val="lt1"/>
              </a:solidFill>
              <a:latin typeface="Georgia"/>
              <a:ea typeface="Georgia"/>
              <a:cs typeface="Georgia"/>
              <a:sym typeface="Georgia"/>
            </a:endParaRPr>
          </a:p>
          <a:p>
            <a:pPr indent="-381000" lvl="0" marL="457200" rtl="0" algn="l">
              <a:lnSpc>
                <a:spcPct val="115000"/>
              </a:lnSpc>
              <a:spcBef>
                <a:spcPts val="0"/>
              </a:spcBef>
              <a:spcAft>
                <a:spcPts val="0"/>
              </a:spcAft>
              <a:buClr>
                <a:schemeClr val="lt1"/>
              </a:buClr>
              <a:buSzPts val="2400"/>
              <a:buChar char="❏"/>
            </a:pPr>
            <a:r>
              <a:rPr b="1" lang="en-US" sz="2400">
                <a:solidFill>
                  <a:schemeClr val="lt1"/>
                </a:solidFill>
                <a:latin typeface="Georgia"/>
                <a:ea typeface="Georgia"/>
                <a:cs typeface="Georgia"/>
                <a:sym typeface="Georgia"/>
              </a:rPr>
              <a:t>Update</a:t>
            </a:r>
            <a:r>
              <a:rPr lang="en-US" sz="2400">
                <a:solidFill>
                  <a:schemeClr val="lt1"/>
                </a:solidFill>
                <a:latin typeface="Georgia"/>
                <a:ea typeface="Georgia"/>
                <a:cs typeface="Georgia"/>
                <a:sym typeface="Georgia"/>
              </a:rPr>
              <a:t>: Modify existing data (e.g., PUT or PATCH request)</a:t>
            </a:r>
            <a:endParaRPr sz="2400">
              <a:solidFill>
                <a:schemeClr val="lt1"/>
              </a:solidFill>
              <a:latin typeface="Georgia"/>
              <a:ea typeface="Georgia"/>
              <a:cs typeface="Georgia"/>
              <a:sym typeface="Georgia"/>
            </a:endParaRPr>
          </a:p>
          <a:p>
            <a:pPr indent="-381000" lvl="0" marL="457200" rtl="0" algn="l">
              <a:lnSpc>
                <a:spcPct val="115000"/>
              </a:lnSpc>
              <a:spcBef>
                <a:spcPts val="0"/>
              </a:spcBef>
              <a:spcAft>
                <a:spcPts val="0"/>
              </a:spcAft>
              <a:buClr>
                <a:schemeClr val="lt1"/>
              </a:buClr>
              <a:buSzPts val="2400"/>
              <a:buChar char="❏"/>
            </a:pPr>
            <a:r>
              <a:rPr b="1" lang="en-US" sz="2400">
                <a:solidFill>
                  <a:schemeClr val="lt1"/>
                </a:solidFill>
                <a:latin typeface="Georgia"/>
                <a:ea typeface="Georgia"/>
                <a:cs typeface="Georgia"/>
                <a:sym typeface="Georgia"/>
              </a:rPr>
              <a:t>Delete</a:t>
            </a:r>
            <a:r>
              <a:rPr lang="en-US" sz="2400">
                <a:solidFill>
                  <a:schemeClr val="lt1"/>
                </a:solidFill>
                <a:latin typeface="Georgia"/>
                <a:ea typeface="Georgia"/>
                <a:cs typeface="Georgia"/>
                <a:sym typeface="Georgia"/>
              </a:rPr>
              <a:t>: Remove data (e.g., DELETE request)</a:t>
            </a:r>
            <a:endParaRPr sz="2400">
              <a:solidFill>
                <a:schemeClr val="lt1"/>
              </a:solidFill>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Font typeface="Arial"/>
              <a:buNone/>
            </a:pPr>
            <a:r>
              <a:rPr lang="en-US" sz="2400">
                <a:solidFill>
                  <a:schemeClr val="lt1"/>
                </a:solidFill>
                <a:latin typeface="Georgia"/>
                <a:ea typeface="Georgia"/>
                <a:cs typeface="Georgia"/>
                <a:sym typeface="Georgia"/>
              </a:rPr>
              <a:t>These operations ensure efficient interaction with the API to manage and manipulate data.</a:t>
            </a:r>
            <a:endParaRPr sz="2400">
              <a:solidFill>
                <a:schemeClr val="lt1"/>
              </a:solidFill>
              <a:latin typeface="Georgia"/>
              <a:ea typeface="Georgia"/>
              <a:cs typeface="Georgia"/>
              <a:sym typeface="Georgia"/>
            </a:endParaRPr>
          </a:p>
          <a:p>
            <a:pPr indent="0" lvl="0" marL="0" rtl="0" algn="l">
              <a:spcBef>
                <a:spcPts val="1200"/>
              </a:spcBef>
              <a:spcAft>
                <a:spcPts val="0"/>
              </a:spcAft>
              <a:buNone/>
            </a:pPr>
            <a:r>
              <a:t/>
            </a:r>
            <a:endParaRPr sz="4500">
              <a:solidFill>
                <a:schemeClr val="lt1"/>
              </a:solidFill>
              <a:latin typeface="Georgia"/>
              <a:ea typeface="Georgia"/>
              <a:cs typeface="Georgia"/>
              <a:sym typeface="Georgia"/>
            </a:endParaRPr>
          </a:p>
        </p:txBody>
      </p:sp>
      <p:sp>
        <p:nvSpPr>
          <p:cNvPr id="103" name="Google Shape;103;g33fc0a3a370_1_82"/>
          <p:cNvSpPr txBox="1"/>
          <p:nvPr/>
        </p:nvSpPr>
        <p:spPr>
          <a:xfrm>
            <a:off x="3070300" y="79025"/>
            <a:ext cx="6152700" cy="89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400"/>
              </a:spcAft>
              <a:buClr>
                <a:schemeClr val="dk1"/>
              </a:buClr>
              <a:buSzPts val="1100"/>
              <a:buFont typeface="Arial"/>
              <a:buNone/>
            </a:pPr>
            <a:r>
              <a:rPr lang="en-US" sz="3500">
                <a:solidFill>
                  <a:schemeClr val="lt1"/>
                </a:solidFill>
                <a:latin typeface="Abril Fatface"/>
                <a:ea typeface="Abril Fatface"/>
                <a:cs typeface="Abril Fatface"/>
                <a:sym typeface="Abril Fatface"/>
              </a:rPr>
              <a:t>CRUD Operations in API</a:t>
            </a:r>
            <a:endParaRPr sz="3300">
              <a:solidFill>
                <a:schemeClr val="dk1"/>
              </a:solidFill>
              <a:latin typeface="Abril Fatface"/>
              <a:ea typeface="Abril Fatface"/>
              <a:cs typeface="Abril Fatface"/>
              <a:sym typeface="Abril Fatface"/>
            </a:endParaRPr>
          </a:p>
        </p:txBody>
      </p:sp>
      <p:pic>
        <p:nvPicPr>
          <p:cNvPr id="104" name="Google Shape;104;g33fc0a3a370_1_82"/>
          <p:cNvPicPr preferRelativeResize="0"/>
          <p:nvPr/>
        </p:nvPicPr>
        <p:blipFill>
          <a:blip r:embed="rId4">
            <a:alphaModFix/>
          </a:blip>
          <a:stretch>
            <a:fillRect/>
          </a:stretch>
        </p:blipFill>
        <p:spPr>
          <a:xfrm>
            <a:off x="6152700" y="1912100"/>
            <a:ext cx="6039300" cy="5015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g33fc0a3a370_0_22"/>
          <p:cNvPicPr preferRelativeResize="0"/>
          <p:nvPr/>
        </p:nvPicPr>
        <p:blipFill>
          <a:blip r:embed="rId3">
            <a:alphaModFix/>
          </a:blip>
          <a:stretch>
            <a:fillRect/>
          </a:stretch>
        </p:blipFill>
        <p:spPr>
          <a:xfrm>
            <a:off x="0" y="-69912"/>
            <a:ext cx="12191999" cy="6997825"/>
          </a:xfrm>
          <a:prstGeom prst="rect">
            <a:avLst/>
          </a:prstGeom>
          <a:noFill/>
          <a:ln>
            <a:noFill/>
          </a:ln>
        </p:spPr>
      </p:pic>
      <p:sp>
        <p:nvSpPr>
          <p:cNvPr id="110" name="Google Shape;110;g33fc0a3a370_0_22"/>
          <p:cNvSpPr txBox="1"/>
          <p:nvPr/>
        </p:nvSpPr>
        <p:spPr>
          <a:xfrm>
            <a:off x="115525" y="693150"/>
            <a:ext cx="6000900" cy="5471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US" sz="2700">
                <a:solidFill>
                  <a:schemeClr val="lt1"/>
                </a:solidFill>
                <a:latin typeface="Abril Fatface"/>
                <a:ea typeface="Abril Fatface"/>
                <a:cs typeface="Abril Fatface"/>
                <a:sym typeface="Abril Fatface"/>
              </a:rPr>
              <a:t>Users API Testing</a:t>
            </a:r>
            <a:endParaRPr b="1" sz="2700">
              <a:solidFill>
                <a:schemeClr val="lt1"/>
              </a:solidFill>
              <a:latin typeface="Abril Fatface"/>
              <a:ea typeface="Abril Fatface"/>
              <a:cs typeface="Abril Fatface"/>
              <a:sym typeface="Abril Fatface"/>
            </a:endParaRPr>
          </a:p>
          <a:p>
            <a:pPr indent="0" lvl="0" marL="457200" rtl="0" algn="l">
              <a:spcBef>
                <a:spcPts val="0"/>
              </a:spcBef>
              <a:spcAft>
                <a:spcPts val="0"/>
              </a:spcAft>
              <a:buNone/>
            </a:pPr>
            <a:r>
              <a:t/>
            </a:r>
            <a:endParaRPr b="1" sz="2700">
              <a:solidFill>
                <a:schemeClr val="lt1"/>
              </a:solidFill>
              <a:latin typeface="Abril Fatface"/>
              <a:ea typeface="Abril Fatface"/>
              <a:cs typeface="Abril Fatface"/>
              <a:sym typeface="Abril Fatface"/>
            </a:endParaRPr>
          </a:p>
          <a:p>
            <a:pPr indent="0" lvl="0" marL="0" rtl="0" algn="l">
              <a:spcBef>
                <a:spcPts val="0"/>
              </a:spcBef>
              <a:spcAft>
                <a:spcPts val="0"/>
              </a:spcAft>
              <a:buNone/>
            </a:pPr>
            <a:r>
              <a:rPr lang="en-US" sz="2600">
                <a:solidFill>
                  <a:schemeClr val="lt1"/>
                </a:solidFill>
                <a:latin typeface="Georgia"/>
                <a:ea typeface="Georgia"/>
                <a:cs typeface="Georgia"/>
                <a:sym typeface="Georgia"/>
              </a:rPr>
              <a:t>We tested the following key functionalities:</a:t>
            </a:r>
            <a:endParaRPr sz="2600">
              <a:solidFill>
                <a:schemeClr val="lt1"/>
              </a:solidFill>
              <a:latin typeface="Georgia"/>
              <a:ea typeface="Georgia"/>
              <a:cs typeface="Georgia"/>
              <a:sym typeface="Georgia"/>
            </a:endParaRPr>
          </a:p>
          <a:p>
            <a:pPr indent="-393700" lvl="0" marL="457200" rtl="0" algn="l">
              <a:spcBef>
                <a:spcPts val="0"/>
              </a:spcBef>
              <a:spcAft>
                <a:spcPts val="0"/>
              </a:spcAft>
              <a:buClr>
                <a:schemeClr val="lt1"/>
              </a:buClr>
              <a:buSzPts val="2600"/>
              <a:buFont typeface="Georgia"/>
              <a:buChar char="➢"/>
            </a:pPr>
            <a:r>
              <a:rPr lang="en-US" sz="2600">
                <a:solidFill>
                  <a:schemeClr val="lt1"/>
                </a:solidFill>
                <a:latin typeface="Georgia"/>
                <a:ea typeface="Georgia"/>
                <a:cs typeface="Georgia"/>
                <a:sym typeface="Georgia"/>
              </a:rPr>
              <a:t> User Registration &amp; Login – Ensuring authentication works correctly.</a:t>
            </a:r>
            <a:r>
              <a:rPr lang="en-US" sz="2600">
                <a:solidFill>
                  <a:schemeClr val="lt1"/>
                </a:solidFill>
                <a:latin typeface="Georgia"/>
                <a:ea typeface="Georgia"/>
                <a:cs typeface="Georgia"/>
                <a:sym typeface="Georgia"/>
              </a:rPr>
              <a:t> </a:t>
            </a:r>
            <a:endParaRPr sz="2600">
              <a:solidFill>
                <a:schemeClr val="lt1"/>
              </a:solidFill>
              <a:latin typeface="Georgia"/>
              <a:ea typeface="Georgia"/>
              <a:cs typeface="Georgia"/>
              <a:sym typeface="Georgia"/>
            </a:endParaRPr>
          </a:p>
          <a:p>
            <a:pPr indent="-393700" lvl="0" marL="457200" rtl="0" algn="l">
              <a:spcBef>
                <a:spcPts val="0"/>
              </a:spcBef>
              <a:spcAft>
                <a:spcPts val="0"/>
              </a:spcAft>
              <a:buClr>
                <a:schemeClr val="lt1"/>
              </a:buClr>
              <a:buSzPts val="2600"/>
              <a:buFont typeface="Georgia"/>
              <a:buChar char="➢"/>
            </a:pPr>
            <a:r>
              <a:rPr lang="en-US" sz="2600">
                <a:solidFill>
                  <a:schemeClr val="lt1"/>
                </a:solidFill>
                <a:latin typeface="Georgia"/>
                <a:ea typeface="Georgia"/>
                <a:cs typeface="Georgia"/>
                <a:sym typeface="Georgia"/>
              </a:rPr>
              <a:t>Us</a:t>
            </a:r>
            <a:r>
              <a:rPr lang="en-US" sz="2600">
                <a:solidFill>
                  <a:schemeClr val="lt1"/>
                </a:solidFill>
                <a:latin typeface="Georgia"/>
                <a:ea typeface="Georgia"/>
                <a:cs typeface="Georgia"/>
                <a:sym typeface="Georgia"/>
              </a:rPr>
              <a:t>er Data Retrieval – Checking if user profiles are fetched properly.</a:t>
            </a:r>
            <a:endParaRPr sz="2600">
              <a:solidFill>
                <a:schemeClr val="lt1"/>
              </a:solidFill>
              <a:latin typeface="Georgia"/>
              <a:ea typeface="Georgia"/>
              <a:cs typeface="Georgia"/>
              <a:sym typeface="Georgia"/>
            </a:endParaRPr>
          </a:p>
          <a:p>
            <a:pPr indent="-393700" lvl="0" marL="457200" rtl="0" algn="l">
              <a:spcBef>
                <a:spcPts val="0"/>
              </a:spcBef>
              <a:spcAft>
                <a:spcPts val="0"/>
              </a:spcAft>
              <a:buClr>
                <a:schemeClr val="lt1"/>
              </a:buClr>
              <a:buSzPts val="2600"/>
              <a:buFont typeface="Georgia"/>
              <a:buChar char="➢"/>
            </a:pPr>
            <a:r>
              <a:rPr lang="en-US" sz="2600">
                <a:solidFill>
                  <a:schemeClr val="lt1"/>
                </a:solidFill>
                <a:latin typeface="Georgia"/>
                <a:ea typeface="Georgia"/>
                <a:cs typeface="Georgia"/>
                <a:sym typeface="Georgia"/>
              </a:rPr>
              <a:t>User Updates &amp; Deletion – Validating modifications and account deletion.</a:t>
            </a:r>
            <a:endParaRPr sz="2600">
              <a:solidFill>
                <a:schemeClr val="lt1"/>
              </a:solidFill>
              <a:latin typeface="Georgia"/>
              <a:ea typeface="Georgia"/>
              <a:cs typeface="Georgia"/>
              <a:sym typeface="Georgia"/>
            </a:endParaRPr>
          </a:p>
          <a:p>
            <a:pPr indent="0" lvl="0" marL="457200" rtl="0" algn="l">
              <a:spcBef>
                <a:spcPts val="0"/>
              </a:spcBef>
              <a:spcAft>
                <a:spcPts val="0"/>
              </a:spcAft>
              <a:buNone/>
            </a:pPr>
            <a:r>
              <a:t/>
            </a:r>
            <a:endParaRPr b="1" sz="2600">
              <a:solidFill>
                <a:schemeClr val="lt1"/>
              </a:solidFill>
              <a:latin typeface="Georgia"/>
              <a:ea typeface="Georgia"/>
              <a:cs typeface="Georgia"/>
              <a:sym typeface="Georgia"/>
            </a:endParaRPr>
          </a:p>
          <a:p>
            <a:pPr indent="0" lvl="0" marL="457200" rtl="0" algn="l">
              <a:spcBef>
                <a:spcPts val="0"/>
              </a:spcBef>
              <a:spcAft>
                <a:spcPts val="0"/>
              </a:spcAft>
              <a:buNone/>
            </a:pPr>
            <a:r>
              <a:t/>
            </a:r>
            <a:endParaRPr b="1" sz="2600">
              <a:solidFill>
                <a:schemeClr val="lt1"/>
              </a:solidFill>
              <a:latin typeface="Georgia"/>
              <a:ea typeface="Georgia"/>
              <a:cs typeface="Georgia"/>
              <a:sym typeface="Georgia"/>
            </a:endParaRPr>
          </a:p>
        </p:txBody>
      </p:sp>
      <p:sp>
        <p:nvSpPr>
          <p:cNvPr id="111" name="Google Shape;111;g33fc0a3a370_0_22"/>
          <p:cNvSpPr txBox="1"/>
          <p:nvPr/>
        </p:nvSpPr>
        <p:spPr>
          <a:xfrm>
            <a:off x="2422675" y="-69900"/>
            <a:ext cx="6000900" cy="10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700">
                <a:solidFill>
                  <a:schemeClr val="lt1"/>
                </a:solidFill>
                <a:latin typeface="Abril Fatface"/>
                <a:ea typeface="Abril Fatface"/>
                <a:cs typeface="Abril Fatface"/>
                <a:sym typeface="Abril Fatface"/>
              </a:rPr>
              <a:t>Scope of Testing </a:t>
            </a:r>
            <a:endParaRPr sz="3700">
              <a:solidFill>
                <a:schemeClr val="lt1"/>
              </a:solidFill>
              <a:latin typeface="Abril Fatface"/>
              <a:ea typeface="Abril Fatface"/>
              <a:cs typeface="Abril Fatface"/>
              <a:sym typeface="Abril Fatface"/>
            </a:endParaRPr>
          </a:p>
        </p:txBody>
      </p:sp>
      <p:sp>
        <p:nvSpPr>
          <p:cNvPr id="112" name="Google Shape;112;g33fc0a3a370_0_22"/>
          <p:cNvSpPr txBox="1"/>
          <p:nvPr/>
        </p:nvSpPr>
        <p:spPr>
          <a:xfrm>
            <a:off x="-3076400" y="5994675"/>
            <a:ext cx="6712200" cy="21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900">
              <a:solidFill>
                <a:schemeClr val="dk1"/>
              </a:solidFill>
              <a:latin typeface="Georgia"/>
              <a:ea typeface="Georgia"/>
              <a:cs typeface="Georgia"/>
              <a:sym typeface="Georgia"/>
            </a:endParaRPr>
          </a:p>
        </p:txBody>
      </p:sp>
      <p:sp>
        <p:nvSpPr>
          <p:cNvPr id="113" name="Google Shape;113;g33fc0a3a370_0_22"/>
          <p:cNvSpPr txBox="1"/>
          <p:nvPr/>
        </p:nvSpPr>
        <p:spPr>
          <a:xfrm>
            <a:off x="6264300" y="693150"/>
            <a:ext cx="5927700" cy="457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US" sz="2600">
                <a:solidFill>
                  <a:schemeClr val="lt1"/>
                </a:solidFill>
                <a:latin typeface="Abril Fatface"/>
                <a:ea typeface="Abril Fatface"/>
                <a:cs typeface="Abril Fatface"/>
                <a:sym typeface="Abril Fatface"/>
              </a:rPr>
              <a:t>Contacts API Testing</a:t>
            </a:r>
            <a:endParaRPr b="1" sz="2600">
              <a:solidFill>
                <a:schemeClr val="lt1"/>
              </a:solidFill>
              <a:latin typeface="Abril Fatface"/>
              <a:ea typeface="Abril Fatface"/>
              <a:cs typeface="Abril Fatface"/>
              <a:sym typeface="Abril Fatface"/>
            </a:endParaRPr>
          </a:p>
          <a:p>
            <a:pPr indent="0" lvl="0" marL="0" rtl="0" algn="l">
              <a:lnSpc>
                <a:spcPct val="115000"/>
              </a:lnSpc>
              <a:spcBef>
                <a:spcPts val="1200"/>
              </a:spcBef>
              <a:spcAft>
                <a:spcPts val="0"/>
              </a:spcAft>
              <a:buNone/>
            </a:pPr>
            <a:r>
              <a:rPr lang="en-US" sz="2600">
                <a:solidFill>
                  <a:schemeClr val="lt1"/>
                </a:solidFill>
                <a:latin typeface="Georgia"/>
                <a:ea typeface="Georgia"/>
                <a:cs typeface="Georgia"/>
                <a:sym typeface="Georgia"/>
              </a:rPr>
              <a:t>For the Contacts API, we verified:</a:t>
            </a:r>
            <a:endParaRPr sz="2600">
              <a:solidFill>
                <a:schemeClr val="lt1"/>
              </a:solidFill>
              <a:latin typeface="Georgia"/>
              <a:ea typeface="Georgia"/>
              <a:cs typeface="Georgia"/>
              <a:sym typeface="Georgia"/>
            </a:endParaRPr>
          </a:p>
          <a:p>
            <a:pPr indent="-393700" lvl="0" marL="457200" rtl="0" algn="l">
              <a:lnSpc>
                <a:spcPct val="115000"/>
              </a:lnSpc>
              <a:spcBef>
                <a:spcPts val="1200"/>
              </a:spcBef>
              <a:spcAft>
                <a:spcPts val="0"/>
              </a:spcAft>
              <a:buClr>
                <a:schemeClr val="lt1"/>
              </a:buClr>
              <a:buSzPts val="2600"/>
              <a:buFont typeface="Georgia"/>
              <a:buChar char="➢"/>
            </a:pPr>
            <a:r>
              <a:rPr lang="en-US" sz="2600">
                <a:solidFill>
                  <a:schemeClr val="lt1"/>
                </a:solidFill>
                <a:latin typeface="Georgia"/>
                <a:ea typeface="Georgia"/>
                <a:cs typeface="Georgia"/>
                <a:sym typeface="Georgia"/>
              </a:rPr>
              <a:t>Adding New Contacts – Ensuring correct data storage.</a:t>
            </a:r>
            <a:endParaRPr sz="2600">
              <a:solidFill>
                <a:schemeClr val="lt1"/>
              </a:solidFill>
              <a:latin typeface="Georgia"/>
              <a:ea typeface="Georgia"/>
              <a:cs typeface="Georgia"/>
              <a:sym typeface="Georgia"/>
            </a:endParaRPr>
          </a:p>
          <a:p>
            <a:pPr indent="-393700" lvl="0" marL="457200" rtl="0" algn="l">
              <a:lnSpc>
                <a:spcPct val="115000"/>
              </a:lnSpc>
              <a:spcBef>
                <a:spcPts val="0"/>
              </a:spcBef>
              <a:spcAft>
                <a:spcPts val="0"/>
              </a:spcAft>
              <a:buClr>
                <a:schemeClr val="lt1"/>
              </a:buClr>
              <a:buSzPts val="2600"/>
              <a:buFont typeface="Georgia"/>
              <a:buChar char="➢"/>
            </a:pPr>
            <a:r>
              <a:rPr lang="en-US" sz="2600">
                <a:solidFill>
                  <a:schemeClr val="lt1"/>
                </a:solidFill>
                <a:latin typeface="Georgia"/>
                <a:ea typeface="Georgia"/>
                <a:cs typeface="Georgia"/>
                <a:sym typeface="Georgia"/>
              </a:rPr>
              <a:t> Editing &amp; Deleting Contacts – Confirming changes reflect accurately.</a:t>
            </a:r>
            <a:endParaRPr sz="2600">
              <a:solidFill>
                <a:schemeClr val="lt1"/>
              </a:solidFill>
              <a:latin typeface="Georgia"/>
              <a:ea typeface="Georgia"/>
              <a:cs typeface="Georgia"/>
              <a:sym typeface="Georgia"/>
            </a:endParaRPr>
          </a:p>
          <a:p>
            <a:pPr indent="-393700" lvl="0" marL="457200" rtl="0" algn="l">
              <a:lnSpc>
                <a:spcPct val="115000"/>
              </a:lnSpc>
              <a:spcBef>
                <a:spcPts val="0"/>
              </a:spcBef>
              <a:spcAft>
                <a:spcPts val="0"/>
              </a:spcAft>
              <a:buClr>
                <a:schemeClr val="lt1"/>
              </a:buClr>
              <a:buSzPts val="2600"/>
              <a:buFont typeface="Georgia"/>
              <a:buChar char="➢"/>
            </a:pPr>
            <a:r>
              <a:rPr lang="en-US" sz="2600">
                <a:solidFill>
                  <a:schemeClr val="lt1"/>
                </a:solidFill>
                <a:latin typeface="Georgia"/>
                <a:ea typeface="Georgia"/>
                <a:cs typeface="Georgia"/>
                <a:sym typeface="Georgia"/>
              </a:rPr>
              <a:t>Fetching Contacts – Testing search and filtering options.</a:t>
            </a:r>
            <a:endParaRPr sz="2600">
              <a:solidFill>
                <a:schemeClr val="lt1"/>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g33fc0a3a370_0_10"/>
          <p:cNvPicPr preferRelativeResize="0"/>
          <p:nvPr/>
        </p:nvPicPr>
        <p:blipFill>
          <a:blip r:embed="rId3">
            <a:alphaModFix/>
          </a:blip>
          <a:stretch>
            <a:fillRect/>
          </a:stretch>
        </p:blipFill>
        <p:spPr>
          <a:xfrm>
            <a:off x="0" y="-12"/>
            <a:ext cx="12191999" cy="6997825"/>
          </a:xfrm>
          <a:prstGeom prst="rect">
            <a:avLst/>
          </a:prstGeom>
          <a:noFill/>
          <a:ln>
            <a:noFill/>
          </a:ln>
        </p:spPr>
      </p:pic>
      <p:sp>
        <p:nvSpPr>
          <p:cNvPr id="119" name="Google Shape;119;g33fc0a3a370_0_10"/>
          <p:cNvSpPr txBox="1"/>
          <p:nvPr/>
        </p:nvSpPr>
        <p:spPr>
          <a:xfrm>
            <a:off x="2176575" y="249275"/>
            <a:ext cx="7423500" cy="111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4200">
                <a:solidFill>
                  <a:schemeClr val="lt1"/>
                </a:solidFill>
                <a:latin typeface="Abril Fatface"/>
                <a:ea typeface="Abril Fatface"/>
                <a:cs typeface="Abril Fatface"/>
                <a:sym typeface="Abril Fatface"/>
              </a:rPr>
              <a:t>Testing Approach</a:t>
            </a:r>
            <a:endParaRPr sz="4200">
              <a:solidFill>
                <a:schemeClr val="lt1"/>
              </a:solidFill>
              <a:latin typeface="Abril Fatface"/>
              <a:ea typeface="Abril Fatface"/>
              <a:cs typeface="Abril Fatface"/>
              <a:sym typeface="Abril Fatface"/>
            </a:endParaRPr>
          </a:p>
        </p:txBody>
      </p:sp>
      <p:sp>
        <p:nvSpPr>
          <p:cNvPr id="120" name="Google Shape;120;g33fc0a3a370_0_10"/>
          <p:cNvSpPr txBox="1"/>
          <p:nvPr/>
        </p:nvSpPr>
        <p:spPr>
          <a:xfrm>
            <a:off x="407350" y="1434825"/>
            <a:ext cx="9447900" cy="392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b="1" lang="en-US" sz="3600">
                <a:solidFill>
                  <a:schemeClr val="lt1"/>
                </a:solidFill>
                <a:latin typeface="Georgia"/>
                <a:ea typeface="Georgia"/>
                <a:cs typeface="Georgia"/>
                <a:sym typeface="Georgia"/>
              </a:rPr>
              <a:t>API Testing</a:t>
            </a:r>
            <a:endParaRPr b="1" sz="3600">
              <a:solidFill>
                <a:schemeClr val="lt1"/>
              </a:solidFill>
              <a:latin typeface="Georgia"/>
              <a:ea typeface="Georgia"/>
              <a:cs typeface="Georgia"/>
              <a:sym typeface="Georgia"/>
            </a:endParaRPr>
          </a:p>
          <a:p>
            <a:pPr indent="-419100" lvl="0" marL="457200" rtl="0" algn="l">
              <a:lnSpc>
                <a:spcPct val="115000"/>
              </a:lnSpc>
              <a:spcBef>
                <a:spcPts val="1200"/>
              </a:spcBef>
              <a:spcAft>
                <a:spcPts val="0"/>
              </a:spcAft>
              <a:buClr>
                <a:schemeClr val="lt1"/>
              </a:buClr>
              <a:buSzPts val="3000"/>
              <a:buFont typeface="Georgia"/>
              <a:buChar char="❏"/>
            </a:pPr>
            <a:r>
              <a:rPr lang="en-US" sz="3000">
                <a:solidFill>
                  <a:schemeClr val="lt1"/>
                </a:solidFill>
                <a:latin typeface="Georgia"/>
                <a:ea typeface="Georgia"/>
                <a:cs typeface="Georgia"/>
                <a:sym typeface="Georgia"/>
              </a:rPr>
              <a:t> Valid and Invalid Test Cases</a:t>
            </a:r>
            <a:endParaRPr sz="3000">
              <a:solidFill>
                <a:schemeClr val="lt1"/>
              </a:solidFill>
              <a:latin typeface="Georgia"/>
              <a:ea typeface="Georgia"/>
              <a:cs typeface="Georgia"/>
              <a:sym typeface="Georgia"/>
            </a:endParaRPr>
          </a:p>
          <a:p>
            <a:pPr indent="-419100" lvl="0" marL="457200" rtl="0" algn="l">
              <a:lnSpc>
                <a:spcPct val="115000"/>
              </a:lnSpc>
              <a:spcBef>
                <a:spcPts val="0"/>
              </a:spcBef>
              <a:spcAft>
                <a:spcPts val="0"/>
              </a:spcAft>
              <a:buClr>
                <a:schemeClr val="lt1"/>
              </a:buClr>
              <a:buSzPts val="3000"/>
              <a:buFont typeface="Georgia"/>
              <a:buChar char="❏"/>
            </a:pPr>
            <a:r>
              <a:rPr lang="en-US" sz="3000">
                <a:solidFill>
                  <a:schemeClr val="lt1"/>
                </a:solidFill>
                <a:latin typeface="Georgia"/>
                <a:ea typeface="Georgia"/>
                <a:cs typeface="Georgia"/>
                <a:sym typeface="Georgia"/>
              </a:rPr>
              <a:t> Authentication Checks</a:t>
            </a:r>
            <a:endParaRPr sz="3000">
              <a:solidFill>
                <a:schemeClr val="lt1"/>
              </a:solidFill>
              <a:latin typeface="Georgia"/>
              <a:ea typeface="Georgia"/>
              <a:cs typeface="Georgia"/>
              <a:sym typeface="Georgia"/>
            </a:endParaRPr>
          </a:p>
          <a:p>
            <a:pPr indent="-419100" lvl="0" marL="457200" rtl="0" algn="l">
              <a:lnSpc>
                <a:spcPct val="115000"/>
              </a:lnSpc>
              <a:spcBef>
                <a:spcPts val="0"/>
              </a:spcBef>
              <a:spcAft>
                <a:spcPts val="0"/>
              </a:spcAft>
              <a:buClr>
                <a:schemeClr val="lt1"/>
              </a:buClr>
              <a:buSzPts val="3000"/>
              <a:buFont typeface="Georgia"/>
              <a:buChar char="❏"/>
            </a:pPr>
            <a:r>
              <a:rPr lang="en-US" sz="3000">
                <a:solidFill>
                  <a:schemeClr val="lt1"/>
                </a:solidFill>
                <a:latin typeface="Georgia"/>
                <a:ea typeface="Georgia"/>
                <a:cs typeface="Georgia"/>
                <a:sym typeface="Georgia"/>
              </a:rPr>
              <a:t>CRUD Operations on Contacts</a:t>
            </a:r>
            <a:endParaRPr sz="3000">
              <a:solidFill>
                <a:schemeClr val="lt1"/>
              </a:solidFill>
              <a:latin typeface="Georgia"/>
              <a:ea typeface="Georgia"/>
              <a:cs typeface="Georgia"/>
              <a:sym typeface="Georgia"/>
            </a:endParaRPr>
          </a:p>
          <a:p>
            <a:pPr indent="0" lvl="0" marL="0" rtl="0" algn="l">
              <a:lnSpc>
                <a:spcPct val="115000"/>
              </a:lnSpc>
              <a:spcBef>
                <a:spcPts val="1800"/>
              </a:spcBef>
              <a:spcAft>
                <a:spcPts val="0"/>
              </a:spcAft>
              <a:buNone/>
            </a:pPr>
            <a:r>
              <a:rPr b="1" lang="en-US" sz="3600">
                <a:solidFill>
                  <a:schemeClr val="lt1"/>
                </a:solidFill>
                <a:latin typeface="Georgia"/>
                <a:ea typeface="Georgia"/>
                <a:cs typeface="Georgia"/>
                <a:sym typeface="Georgia"/>
              </a:rPr>
              <a:t>UI Testing</a:t>
            </a:r>
            <a:endParaRPr b="1" sz="3600">
              <a:solidFill>
                <a:schemeClr val="lt1"/>
              </a:solidFill>
              <a:latin typeface="Georgia"/>
              <a:ea typeface="Georgia"/>
              <a:cs typeface="Georgia"/>
              <a:sym typeface="Georgia"/>
            </a:endParaRPr>
          </a:p>
          <a:p>
            <a:pPr indent="-419100" lvl="0" marL="457200" rtl="0" algn="l">
              <a:lnSpc>
                <a:spcPct val="115000"/>
              </a:lnSpc>
              <a:spcBef>
                <a:spcPts val="1800"/>
              </a:spcBef>
              <a:spcAft>
                <a:spcPts val="0"/>
              </a:spcAft>
              <a:buClr>
                <a:schemeClr val="lt1"/>
              </a:buClr>
              <a:buSzPts val="3000"/>
              <a:buFont typeface="Georgia"/>
              <a:buChar char="❏"/>
            </a:pPr>
            <a:r>
              <a:rPr lang="en-US" sz="3000">
                <a:solidFill>
                  <a:schemeClr val="lt1"/>
                </a:solidFill>
                <a:latin typeface="Georgia"/>
                <a:ea typeface="Georgia"/>
                <a:cs typeface="Georgia"/>
                <a:sym typeface="Georgia"/>
              </a:rPr>
              <a:t> UI Functionality &amp; Responsiveness</a:t>
            </a:r>
            <a:endParaRPr sz="3000">
              <a:solidFill>
                <a:schemeClr val="lt1"/>
              </a:solidFill>
              <a:latin typeface="Georgia"/>
              <a:ea typeface="Georgia"/>
              <a:cs typeface="Georgia"/>
              <a:sym typeface="Georgia"/>
            </a:endParaRPr>
          </a:p>
          <a:p>
            <a:pPr indent="-419100" lvl="0" marL="457200" rtl="0" algn="l">
              <a:lnSpc>
                <a:spcPct val="115000"/>
              </a:lnSpc>
              <a:spcBef>
                <a:spcPts val="0"/>
              </a:spcBef>
              <a:spcAft>
                <a:spcPts val="0"/>
              </a:spcAft>
              <a:buClr>
                <a:schemeClr val="lt1"/>
              </a:buClr>
              <a:buSzPts val="3000"/>
              <a:buFont typeface="Georgia"/>
              <a:buChar char="❏"/>
            </a:pPr>
            <a:r>
              <a:rPr lang="en-US" sz="3000">
                <a:solidFill>
                  <a:schemeClr val="lt1"/>
                </a:solidFill>
                <a:latin typeface="Georgia"/>
                <a:ea typeface="Georgia"/>
                <a:cs typeface="Georgia"/>
                <a:sym typeface="Georgia"/>
              </a:rPr>
              <a:t> Form Validation &amp; Error Handling</a:t>
            </a:r>
            <a:endParaRPr sz="3000">
              <a:solidFill>
                <a:schemeClr val="lt1"/>
              </a:solidFill>
              <a:latin typeface="Georgia"/>
              <a:ea typeface="Georgia"/>
              <a:cs typeface="Georgia"/>
              <a:sym typeface="Georgia"/>
            </a:endParaRPr>
          </a:p>
          <a:p>
            <a:pPr indent="-419100" lvl="0" marL="457200" rtl="0" algn="l">
              <a:lnSpc>
                <a:spcPct val="115000"/>
              </a:lnSpc>
              <a:spcBef>
                <a:spcPts val="0"/>
              </a:spcBef>
              <a:spcAft>
                <a:spcPts val="0"/>
              </a:spcAft>
              <a:buClr>
                <a:schemeClr val="lt1"/>
              </a:buClr>
              <a:buSzPts val="3000"/>
              <a:buFont typeface="Georgia"/>
              <a:buChar char="❏"/>
            </a:pPr>
            <a:r>
              <a:rPr lang="en-US" sz="3000">
                <a:solidFill>
                  <a:schemeClr val="lt1"/>
                </a:solidFill>
                <a:latin typeface="Georgia"/>
                <a:ea typeface="Georgia"/>
                <a:cs typeface="Georgia"/>
                <a:sym typeface="Georgia"/>
              </a:rPr>
              <a:t> Navigation &amp; User Experience</a:t>
            </a:r>
            <a:endParaRPr sz="3000">
              <a:solidFill>
                <a:schemeClr val="lt1"/>
              </a:solidFill>
              <a:latin typeface="Georgia"/>
              <a:ea typeface="Georgia"/>
              <a:cs typeface="Georgia"/>
              <a:sym typeface="Georgia"/>
            </a:endParaRPr>
          </a:p>
          <a:p>
            <a:pPr indent="0" lvl="0" marL="0" rtl="0" algn="l">
              <a:spcBef>
                <a:spcPts val="400"/>
              </a:spcBef>
              <a:spcAft>
                <a:spcPts val="0"/>
              </a:spcAft>
              <a:buNone/>
            </a:pPr>
            <a:r>
              <a:t/>
            </a:r>
            <a:endParaRPr sz="28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g33fc0a3a370_0_50"/>
          <p:cNvPicPr preferRelativeResize="0"/>
          <p:nvPr/>
        </p:nvPicPr>
        <p:blipFill>
          <a:blip r:embed="rId3">
            <a:alphaModFix/>
          </a:blip>
          <a:stretch>
            <a:fillRect/>
          </a:stretch>
        </p:blipFill>
        <p:spPr>
          <a:xfrm>
            <a:off x="0" y="-12"/>
            <a:ext cx="12191999" cy="6997825"/>
          </a:xfrm>
          <a:prstGeom prst="rect">
            <a:avLst/>
          </a:prstGeom>
          <a:noFill/>
          <a:ln>
            <a:noFill/>
          </a:ln>
        </p:spPr>
      </p:pic>
      <p:sp>
        <p:nvSpPr>
          <p:cNvPr id="126" name="Google Shape;126;g33fc0a3a370_0_50"/>
          <p:cNvSpPr txBox="1"/>
          <p:nvPr/>
        </p:nvSpPr>
        <p:spPr>
          <a:xfrm>
            <a:off x="1691250" y="121600"/>
            <a:ext cx="8809500" cy="109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chemeClr val="lt1"/>
                </a:solidFill>
                <a:latin typeface="Abril Fatface"/>
                <a:ea typeface="Abril Fatface"/>
                <a:cs typeface="Abril Fatface"/>
                <a:sym typeface="Abril Fatface"/>
              </a:rPr>
              <a:t>API Triggers and UI Interactions</a:t>
            </a:r>
            <a:endParaRPr sz="3600">
              <a:solidFill>
                <a:schemeClr val="lt1"/>
              </a:solidFill>
              <a:latin typeface="Abril Fatface"/>
              <a:ea typeface="Abril Fatface"/>
              <a:cs typeface="Abril Fatface"/>
              <a:sym typeface="Abril Fatface"/>
            </a:endParaRPr>
          </a:p>
        </p:txBody>
      </p:sp>
      <p:sp>
        <p:nvSpPr>
          <p:cNvPr id="127" name="Google Shape;127;g33fc0a3a370_0_50"/>
          <p:cNvSpPr txBox="1"/>
          <p:nvPr/>
        </p:nvSpPr>
        <p:spPr>
          <a:xfrm>
            <a:off x="0" y="778250"/>
            <a:ext cx="7155900" cy="594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US" sz="2800">
                <a:solidFill>
                  <a:schemeClr val="lt1"/>
                </a:solidFill>
                <a:latin typeface="Georgia"/>
                <a:ea typeface="Georgia"/>
                <a:cs typeface="Georgia"/>
                <a:sym typeface="Georgia"/>
              </a:rPr>
              <a:t>API Endpoints Triggered by UI Actions</a:t>
            </a:r>
            <a:endParaRPr b="1" sz="2800">
              <a:solidFill>
                <a:schemeClr val="lt1"/>
              </a:solidFill>
              <a:latin typeface="Georgia"/>
              <a:ea typeface="Georgia"/>
              <a:cs typeface="Georgia"/>
              <a:sym typeface="Georgia"/>
            </a:endParaRPr>
          </a:p>
          <a:p>
            <a:pPr indent="0" lvl="0" marL="0" rtl="0" algn="l">
              <a:lnSpc>
                <a:spcPct val="115000"/>
              </a:lnSpc>
              <a:spcBef>
                <a:spcPts val="1200"/>
              </a:spcBef>
              <a:spcAft>
                <a:spcPts val="0"/>
              </a:spcAft>
              <a:buNone/>
            </a:pPr>
            <a:r>
              <a:rPr b="1" lang="en-US" sz="2600">
                <a:solidFill>
                  <a:schemeClr val="lt1"/>
                </a:solidFill>
                <a:latin typeface="Georgia"/>
                <a:ea typeface="Georgia"/>
                <a:cs typeface="Georgia"/>
                <a:sym typeface="Georgia"/>
              </a:rPr>
              <a:t>User Actions:</a:t>
            </a:r>
            <a:endParaRPr b="1" sz="2600">
              <a:solidFill>
                <a:schemeClr val="lt1"/>
              </a:solidFill>
              <a:latin typeface="Georgia"/>
              <a:ea typeface="Georgia"/>
              <a:cs typeface="Georgia"/>
              <a:sym typeface="Georgia"/>
            </a:endParaRPr>
          </a:p>
          <a:p>
            <a:pPr indent="-393700" lvl="0" marL="457200" rtl="0" algn="l">
              <a:lnSpc>
                <a:spcPct val="115000"/>
              </a:lnSpc>
              <a:spcBef>
                <a:spcPts val="1200"/>
              </a:spcBef>
              <a:spcAft>
                <a:spcPts val="0"/>
              </a:spcAft>
              <a:buClr>
                <a:schemeClr val="lt1"/>
              </a:buClr>
              <a:buSzPts val="2600"/>
              <a:buChar char="➔"/>
            </a:pPr>
            <a:r>
              <a:rPr b="1" lang="en-US" sz="2600">
                <a:solidFill>
                  <a:schemeClr val="lt1"/>
                </a:solidFill>
                <a:latin typeface="Georgia"/>
                <a:ea typeface="Georgia"/>
                <a:cs typeface="Georgia"/>
                <a:sym typeface="Georgia"/>
              </a:rPr>
              <a:t>Register</a:t>
            </a:r>
            <a:r>
              <a:rPr lang="en-US" sz="2600">
                <a:solidFill>
                  <a:schemeClr val="lt1"/>
                </a:solidFill>
                <a:latin typeface="Georgia"/>
                <a:ea typeface="Georgia"/>
                <a:cs typeface="Georgia"/>
                <a:sym typeface="Georgia"/>
              </a:rPr>
              <a:t> → POST /users</a:t>
            </a:r>
            <a:endParaRPr sz="2600">
              <a:solidFill>
                <a:schemeClr val="lt1"/>
              </a:solidFill>
              <a:latin typeface="Georgia"/>
              <a:ea typeface="Georgia"/>
              <a:cs typeface="Georgia"/>
              <a:sym typeface="Georgia"/>
            </a:endParaRPr>
          </a:p>
          <a:p>
            <a:pPr indent="-393700" lvl="0" marL="457200" rtl="0" algn="l">
              <a:lnSpc>
                <a:spcPct val="115000"/>
              </a:lnSpc>
              <a:spcBef>
                <a:spcPts val="0"/>
              </a:spcBef>
              <a:spcAft>
                <a:spcPts val="0"/>
              </a:spcAft>
              <a:buClr>
                <a:schemeClr val="lt1"/>
              </a:buClr>
              <a:buSzPts val="2600"/>
              <a:buChar char="➔"/>
            </a:pPr>
            <a:r>
              <a:rPr lang="en-US" sz="2600">
                <a:solidFill>
                  <a:schemeClr val="lt1"/>
                </a:solidFill>
                <a:latin typeface="Georgia"/>
                <a:ea typeface="Georgia"/>
                <a:cs typeface="Georgia"/>
                <a:sym typeface="Georgia"/>
              </a:rPr>
              <a:t> </a:t>
            </a:r>
            <a:r>
              <a:rPr b="1" lang="en-US" sz="2600">
                <a:solidFill>
                  <a:schemeClr val="lt1"/>
                </a:solidFill>
                <a:latin typeface="Georgia"/>
                <a:ea typeface="Georgia"/>
                <a:cs typeface="Georgia"/>
                <a:sym typeface="Georgia"/>
              </a:rPr>
              <a:t>Login</a:t>
            </a:r>
            <a:r>
              <a:rPr lang="en-US" sz="2600">
                <a:solidFill>
                  <a:schemeClr val="lt1"/>
                </a:solidFill>
                <a:latin typeface="Georgia"/>
                <a:ea typeface="Georgia"/>
                <a:cs typeface="Georgia"/>
                <a:sym typeface="Georgia"/>
              </a:rPr>
              <a:t> → POST /users/login</a:t>
            </a:r>
            <a:endParaRPr sz="2600">
              <a:solidFill>
                <a:schemeClr val="lt1"/>
              </a:solidFill>
              <a:latin typeface="Georgia"/>
              <a:ea typeface="Georgia"/>
              <a:cs typeface="Georgia"/>
              <a:sym typeface="Georgia"/>
            </a:endParaRPr>
          </a:p>
          <a:p>
            <a:pPr indent="-393700" lvl="0" marL="457200" rtl="0" algn="l">
              <a:lnSpc>
                <a:spcPct val="115000"/>
              </a:lnSpc>
              <a:spcBef>
                <a:spcPts val="0"/>
              </a:spcBef>
              <a:spcAft>
                <a:spcPts val="0"/>
              </a:spcAft>
              <a:buClr>
                <a:schemeClr val="lt1"/>
              </a:buClr>
              <a:buSzPts val="2600"/>
              <a:buChar char="➔"/>
            </a:pPr>
            <a:r>
              <a:rPr b="1" lang="en-US" sz="2600">
                <a:solidFill>
                  <a:schemeClr val="lt1"/>
                </a:solidFill>
                <a:latin typeface="Georgia"/>
                <a:ea typeface="Georgia"/>
                <a:cs typeface="Georgia"/>
                <a:sym typeface="Georgia"/>
              </a:rPr>
              <a:t>Logout</a:t>
            </a:r>
            <a:r>
              <a:rPr lang="en-US" sz="2600">
                <a:solidFill>
                  <a:schemeClr val="lt1"/>
                </a:solidFill>
                <a:latin typeface="Georgia"/>
                <a:ea typeface="Georgia"/>
                <a:cs typeface="Georgia"/>
                <a:sym typeface="Georgia"/>
              </a:rPr>
              <a:t> → POST /users/logout</a:t>
            </a:r>
            <a:br>
              <a:rPr lang="en-US" sz="2600">
                <a:solidFill>
                  <a:schemeClr val="lt1"/>
                </a:solidFill>
                <a:latin typeface="Georgia"/>
                <a:ea typeface="Georgia"/>
                <a:cs typeface="Georgia"/>
                <a:sym typeface="Georgia"/>
              </a:rPr>
            </a:br>
            <a:endParaRPr sz="2600">
              <a:solidFill>
                <a:schemeClr val="lt1"/>
              </a:solidFill>
              <a:latin typeface="Georgia"/>
              <a:ea typeface="Georgia"/>
              <a:cs typeface="Georgia"/>
              <a:sym typeface="Georgia"/>
            </a:endParaRPr>
          </a:p>
          <a:p>
            <a:pPr indent="-393700" lvl="0" marL="457200" rtl="0" algn="l">
              <a:lnSpc>
                <a:spcPct val="115000"/>
              </a:lnSpc>
              <a:spcBef>
                <a:spcPts val="0"/>
              </a:spcBef>
              <a:spcAft>
                <a:spcPts val="0"/>
              </a:spcAft>
              <a:buClr>
                <a:schemeClr val="lt1"/>
              </a:buClr>
              <a:buSzPts val="2600"/>
              <a:buChar char="➔"/>
            </a:pPr>
            <a:r>
              <a:rPr b="1" lang="en-US" sz="2600">
                <a:solidFill>
                  <a:schemeClr val="lt1"/>
                </a:solidFill>
                <a:latin typeface="Georgia"/>
                <a:ea typeface="Georgia"/>
                <a:cs typeface="Georgia"/>
                <a:sym typeface="Georgia"/>
              </a:rPr>
              <a:t>Contacts Management:</a:t>
            </a:r>
            <a:endParaRPr b="1" sz="2600">
              <a:solidFill>
                <a:schemeClr val="lt1"/>
              </a:solidFill>
              <a:latin typeface="Georgia"/>
              <a:ea typeface="Georgia"/>
              <a:cs typeface="Georgia"/>
              <a:sym typeface="Georgia"/>
            </a:endParaRPr>
          </a:p>
          <a:p>
            <a:pPr indent="-393700" lvl="0" marL="457200" rtl="0" algn="l">
              <a:lnSpc>
                <a:spcPct val="115000"/>
              </a:lnSpc>
              <a:spcBef>
                <a:spcPts val="0"/>
              </a:spcBef>
              <a:spcAft>
                <a:spcPts val="0"/>
              </a:spcAft>
              <a:buClr>
                <a:schemeClr val="lt1"/>
              </a:buClr>
              <a:buSzPts val="2600"/>
              <a:buChar char="➔"/>
            </a:pPr>
            <a:r>
              <a:rPr lang="en-US" sz="2600">
                <a:solidFill>
                  <a:schemeClr val="lt1"/>
                </a:solidFill>
                <a:latin typeface="Georgia"/>
                <a:ea typeface="Georgia"/>
                <a:cs typeface="Georgia"/>
                <a:sym typeface="Georgia"/>
              </a:rPr>
              <a:t> </a:t>
            </a:r>
            <a:r>
              <a:rPr b="1" lang="en-US" sz="2600">
                <a:solidFill>
                  <a:schemeClr val="lt1"/>
                </a:solidFill>
                <a:latin typeface="Georgia"/>
                <a:ea typeface="Georgia"/>
                <a:cs typeface="Georgia"/>
                <a:sym typeface="Georgia"/>
              </a:rPr>
              <a:t>Retrieve Contacts</a:t>
            </a:r>
            <a:r>
              <a:rPr lang="en-US" sz="2600">
                <a:solidFill>
                  <a:schemeClr val="lt1"/>
                </a:solidFill>
                <a:latin typeface="Georgia"/>
                <a:ea typeface="Georgia"/>
                <a:cs typeface="Georgia"/>
                <a:sym typeface="Georgia"/>
              </a:rPr>
              <a:t> → GET /contact</a:t>
            </a:r>
            <a:r>
              <a:rPr lang="en-US" sz="2600">
                <a:solidFill>
                  <a:schemeClr val="lt1"/>
                </a:solidFill>
                <a:latin typeface="Georgia"/>
                <a:ea typeface="Georgia"/>
                <a:cs typeface="Georgia"/>
                <a:sym typeface="Georgia"/>
              </a:rPr>
              <a:t>s</a:t>
            </a:r>
            <a:endParaRPr sz="2600">
              <a:solidFill>
                <a:schemeClr val="lt1"/>
              </a:solidFill>
              <a:latin typeface="Georgia"/>
              <a:ea typeface="Georgia"/>
              <a:cs typeface="Georgia"/>
              <a:sym typeface="Georgia"/>
            </a:endParaRPr>
          </a:p>
          <a:p>
            <a:pPr indent="-393700" lvl="0" marL="457200" rtl="0" algn="l">
              <a:lnSpc>
                <a:spcPct val="115000"/>
              </a:lnSpc>
              <a:spcBef>
                <a:spcPts val="0"/>
              </a:spcBef>
              <a:spcAft>
                <a:spcPts val="0"/>
              </a:spcAft>
              <a:buClr>
                <a:schemeClr val="lt1"/>
              </a:buClr>
              <a:buSzPts val="2600"/>
              <a:buChar char="➔"/>
            </a:pPr>
            <a:r>
              <a:rPr lang="en-US" sz="2600">
                <a:solidFill>
                  <a:schemeClr val="lt1"/>
                </a:solidFill>
                <a:latin typeface="Georgia"/>
                <a:ea typeface="Georgia"/>
                <a:cs typeface="Georgia"/>
                <a:sym typeface="Georgia"/>
              </a:rPr>
              <a:t> </a:t>
            </a:r>
            <a:r>
              <a:rPr b="1" lang="en-US" sz="2600">
                <a:solidFill>
                  <a:schemeClr val="lt1"/>
                </a:solidFill>
                <a:latin typeface="Georgia"/>
                <a:ea typeface="Georgia"/>
                <a:cs typeface="Georgia"/>
                <a:sym typeface="Georgia"/>
              </a:rPr>
              <a:t>Add Contact</a:t>
            </a:r>
            <a:r>
              <a:rPr lang="en-US" sz="2600">
                <a:solidFill>
                  <a:schemeClr val="lt1"/>
                </a:solidFill>
                <a:latin typeface="Georgia"/>
                <a:ea typeface="Georgia"/>
                <a:cs typeface="Georgia"/>
                <a:sym typeface="Georgia"/>
              </a:rPr>
              <a:t> → POST /contacts</a:t>
            </a:r>
            <a:endParaRPr sz="2600">
              <a:solidFill>
                <a:schemeClr val="lt1"/>
              </a:solidFill>
              <a:latin typeface="Georgia"/>
              <a:ea typeface="Georgia"/>
              <a:cs typeface="Georgia"/>
              <a:sym typeface="Georgia"/>
            </a:endParaRPr>
          </a:p>
          <a:p>
            <a:pPr indent="-393700" lvl="0" marL="457200" rtl="0" algn="l">
              <a:lnSpc>
                <a:spcPct val="115000"/>
              </a:lnSpc>
              <a:spcBef>
                <a:spcPts val="0"/>
              </a:spcBef>
              <a:spcAft>
                <a:spcPts val="0"/>
              </a:spcAft>
              <a:buClr>
                <a:schemeClr val="lt1"/>
              </a:buClr>
              <a:buSzPts val="2600"/>
              <a:buChar char="➔"/>
            </a:pPr>
            <a:r>
              <a:rPr b="1" lang="en-US" sz="2600">
                <a:solidFill>
                  <a:schemeClr val="lt1"/>
                </a:solidFill>
                <a:latin typeface="Georgia"/>
                <a:ea typeface="Georgia"/>
                <a:cs typeface="Georgia"/>
                <a:sym typeface="Georgia"/>
              </a:rPr>
              <a:t>Edit Contact</a:t>
            </a:r>
            <a:r>
              <a:rPr lang="en-US" sz="2600">
                <a:solidFill>
                  <a:schemeClr val="lt1"/>
                </a:solidFill>
                <a:latin typeface="Georgia"/>
                <a:ea typeface="Georgia"/>
                <a:cs typeface="Georgia"/>
                <a:sym typeface="Georgia"/>
              </a:rPr>
              <a:t> → PUT /contacts/{id}</a:t>
            </a:r>
            <a:endParaRPr sz="2600">
              <a:solidFill>
                <a:schemeClr val="lt1"/>
              </a:solidFill>
              <a:latin typeface="Georgia"/>
              <a:ea typeface="Georgia"/>
              <a:cs typeface="Georgia"/>
              <a:sym typeface="Georgia"/>
            </a:endParaRPr>
          </a:p>
          <a:p>
            <a:pPr indent="-393700" lvl="0" marL="457200" rtl="0" algn="l">
              <a:lnSpc>
                <a:spcPct val="115000"/>
              </a:lnSpc>
              <a:spcBef>
                <a:spcPts val="0"/>
              </a:spcBef>
              <a:spcAft>
                <a:spcPts val="0"/>
              </a:spcAft>
              <a:buClr>
                <a:schemeClr val="lt1"/>
              </a:buClr>
              <a:buSzPts val="2600"/>
              <a:buChar char="➔"/>
            </a:pPr>
            <a:r>
              <a:rPr b="1" lang="en-US" sz="2600">
                <a:solidFill>
                  <a:schemeClr val="lt1"/>
                </a:solidFill>
                <a:latin typeface="Georgia"/>
                <a:ea typeface="Georgia"/>
                <a:cs typeface="Georgia"/>
                <a:sym typeface="Georgia"/>
              </a:rPr>
              <a:t>Delete Contact</a:t>
            </a:r>
            <a:r>
              <a:rPr lang="en-US" sz="2600">
                <a:solidFill>
                  <a:schemeClr val="lt1"/>
                </a:solidFill>
                <a:latin typeface="Georgia"/>
                <a:ea typeface="Georgia"/>
                <a:cs typeface="Georgia"/>
                <a:sym typeface="Georgia"/>
              </a:rPr>
              <a:t> → DELETE /contacts/{id}</a:t>
            </a:r>
            <a:endParaRPr sz="2600">
              <a:solidFill>
                <a:schemeClr val="lt1"/>
              </a:solidFill>
              <a:latin typeface="Georgia"/>
              <a:ea typeface="Georgia"/>
              <a:cs typeface="Georgia"/>
              <a:sym typeface="Georgia"/>
            </a:endParaRPr>
          </a:p>
          <a:p>
            <a:pPr indent="0" lvl="0" marL="0" rtl="0" algn="l">
              <a:spcBef>
                <a:spcPts val="1200"/>
              </a:spcBef>
              <a:spcAft>
                <a:spcPts val="0"/>
              </a:spcAft>
              <a:buNone/>
            </a:pPr>
            <a:r>
              <a:t/>
            </a:r>
            <a:endParaRPr sz="2800">
              <a:solidFill>
                <a:schemeClr val="dk1"/>
              </a:solidFill>
            </a:endParaRPr>
          </a:p>
        </p:txBody>
      </p:sp>
      <p:pic>
        <p:nvPicPr>
          <p:cNvPr id="128" name="Google Shape;128;g33fc0a3a370_0_50"/>
          <p:cNvPicPr preferRelativeResize="0"/>
          <p:nvPr/>
        </p:nvPicPr>
        <p:blipFill>
          <a:blip r:embed="rId4">
            <a:alphaModFix/>
          </a:blip>
          <a:stretch>
            <a:fillRect/>
          </a:stretch>
        </p:blipFill>
        <p:spPr>
          <a:xfrm>
            <a:off x="6116275" y="778250"/>
            <a:ext cx="6075724" cy="4210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g33fc0a3a370_0_59"/>
          <p:cNvPicPr preferRelativeResize="0"/>
          <p:nvPr/>
        </p:nvPicPr>
        <p:blipFill>
          <a:blip r:embed="rId3">
            <a:alphaModFix/>
          </a:blip>
          <a:stretch>
            <a:fillRect/>
          </a:stretch>
        </p:blipFill>
        <p:spPr>
          <a:xfrm>
            <a:off x="0" y="-12"/>
            <a:ext cx="12191999" cy="6997825"/>
          </a:xfrm>
          <a:prstGeom prst="rect">
            <a:avLst/>
          </a:prstGeom>
          <a:noFill/>
          <a:ln>
            <a:noFill/>
          </a:ln>
        </p:spPr>
      </p:pic>
      <p:sp>
        <p:nvSpPr>
          <p:cNvPr id="134" name="Google Shape;134;g33fc0a3a370_0_59"/>
          <p:cNvSpPr txBox="1"/>
          <p:nvPr/>
        </p:nvSpPr>
        <p:spPr>
          <a:xfrm>
            <a:off x="1848650" y="0"/>
            <a:ext cx="11618100" cy="7851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t/>
            </a:r>
            <a:endParaRPr sz="3900">
              <a:solidFill>
                <a:schemeClr val="lt1"/>
              </a:solidFill>
              <a:latin typeface="Abril Fatface"/>
              <a:ea typeface="Abril Fatface"/>
              <a:cs typeface="Abril Fatface"/>
              <a:sym typeface="Abril Fatface"/>
            </a:endParaRPr>
          </a:p>
        </p:txBody>
      </p:sp>
      <p:sp>
        <p:nvSpPr>
          <p:cNvPr id="135" name="Google Shape;135;g33fc0a3a370_0_59"/>
          <p:cNvSpPr txBox="1"/>
          <p:nvPr/>
        </p:nvSpPr>
        <p:spPr>
          <a:xfrm>
            <a:off x="560150" y="1435625"/>
            <a:ext cx="9295200" cy="561900"/>
          </a:xfrm>
          <a:prstGeom prst="rect">
            <a:avLst/>
          </a:prstGeom>
          <a:noFill/>
          <a:ln>
            <a:noFill/>
          </a:ln>
        </p:spPr>
        <p:txBody>
          <a:bodyPr anchorCtr="0" anchor="t" bIns="91425" lIns="91425" spcFirstLastPara="1" rIns="91425" wrap="square" tIns="91425">
            <a:spAutoFit/>
          </a:bodyPr>
          <a:lstStyle/>
          <a:p>
            <a:pPr indent="0" lvl="0" marL="457200" rtl="0" algn="l">
              <a:lnSpc>
                <a:spcPct val="160000"/>
              </a:lnSpc>
              <a:spcBef>
                <a:spcPts val="0"/>
              </a:spcBef>
              <a:spcAft>
                <a:spcPts val="0"/>
              </a:spcAft>
              <a:buNone/>
            </a:pPr>
            <a:r>
              <a:t/>
            </a:r>
            <a:endParaRPr sz="2450">
              <a:solidFill>
                <a:schemeClr val="lt1"/>
              </a:solidFill>
              <a:latin typeface="Georgia"/>
              <a:ea typeface="Georgia"/>
              <a:cs typeface="Georgia"/>
              <a:sym typeface="Georgia"/>
            </a:endParaRPr>
          </a:p>
        </p:txBody>
      </p:sp>
      <p:sp>
        <p:nvSpPr>
          <p:cNvPr id="136" name="Google Shape;136;g33fc0a3a370_0_59"/>
          <p:cNvSpPr txBox="1"/>
          <p:nvPr/>
        </p:nvSpPr>
        <p:spPr>
          <a:xfrm>
            <a:off x="753900" y="249275"/>
            <a:ext cx="9521100" cy="13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5000">
                <a:solidFill>
                  <a:schemeClr val="lt1"/>
                </a:solidFill>
                <a:latin typeface="Abril Fatface"/>
                <a:ea typeface="Abril Fatface"/>
                <a:cs typeface="Abril Fatface"/>
                <a:sym typeface="Abril Fatface"/>
              </a:rPr>
              <a:t>Defect Distribution </a:t>
            </a:r>
            <a:endParaRPr sz="5000">
              <a:solidFill>
                <a:schemeClr val="lt1"/>
              </a:solidFill>
              <a:latin typeface="Abril Fatface"/>
              <a:ea typeface="Abril Fatface"/>
              <a:cs typeface="Abril Fatface"/>
              <a:sym typeface="Abril Fatface"/>
            </a:endParaRPr>
          </a:p>
        </p:txBody>
      </p:sp>
      <p:sp>
        <p:nvSpPr>
          <p:cNvPr id="137" name="Google Shape;137;g33fc0a3a370_0_59"/>
          <p:cNvSpPr txBox="1"/>
          <p:nvPr/>
        </p:nvSpPr>
        <p:spPr>
          <a:xfrm>
            <a:off x="261425" y="1434825"/>
            <a:ext cx="5271000" cy="497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US" sz="2600">
                <a:solidFill>
                  <a:schemeClr val="lt1"/>
                </a:solidFill>
                <a:latin typeface="Georgia"/>
                <a:ea typeface="Georgia"/>
                <a:cs typeface="Georgia"/>
                <a:sym typeface="Georgia"/>
              </a:rPr>
              <a:t>Test Case Priority Distribution</a:t>
            </a:r>
            <a:r>
              <a:rPr lang="en-US" sz="2600">
                <a:solidFill>
                  <a:schemeClr val="lt1"/>
                </a:solidFill>
                <a:latin typeface="Georgia"/>
                <a:ea typeface="Georgia"/>
                <a:cs typeface="Georgia"/>
                <a:sym typeface="Georgia"/>
              </a:rPr>
              <a:t> categorizes test cases based on their urgency for execution. It helps prioritize testing efforts by assigning levels such as high, medium, and low priority, teams can focus on the most critical areas of the application first.</a:t>
            </a:r>
            <a:endParaRPr sz="2600">
              <a:solidFill>
                <a:schemeClr val="lt1"/>
              </a:solidFill>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Font typeface="Arial"/>
              <a:buNone/>
            </a:pPr>
            <a:r>
              <a:t/>
            </a:r>
            <a:endParaRPr sz="2100">
              <a:solidFill>
                <a:schemeClr val="lt1"/>
              </a:solidFill>
              <a:latin typeface="Georgia"/>
              <a:ea typeface="Georgia"/>
              <a:cs typeface="Georgia"/>
              <a:sym typeface="Georgia"/>
            </a:endParaRPr>
          </a:p>
          <a:p>
            <a:pPr indent="0" lvl="0" marL="0" rtl="0" algn="l">
              <a:spcBef>
                <a:spcPts val="1200"/>
              </a:spcBef>
              <a:spcAft>
                <a:spcPts val="0"/>
              </a:spcAft>
              <a:buNone/>
            </a:pPr>
            <a:r>
              <a:t/>
            </a:r>
            <a:endParaRPr sz="3800">
              <a:solidFill>
                <a:schemeClr val="lt1"/>
              </a:solidFill>
              <a:latin typeface="Georgia"/>
              <a:ea typeface="Georgia"/>
              <a:cs typeface="Georgia"/>
              <a:sym typeface="Georgia"/>
            </a:endParaRPr>
          </a:p>
        </p:txBody>
      </p:sp>
      <p:pic>
        <p:nvPicPr>
          <p:cNvPr id="138" name="Google Shape;138;g33fc0a3a370_0_59"/>
          <p:cNvPicPr preferRelativeResize="0"/>
          <p:nvPr/>
        </p:nvPicPr>
        <p:blipFill>
          <a:blip r:embed="rId4">
            <a:alphaModFix/>
          </a:blip>
          <a:stretch>
            <a:fillRect/>
          </a:stretch>
        </p:blipFill>
        <p:spPr>
          <a:xfrm>
            <a:off x="5696774" y="3375000"/>
            <a:ext cx="6495226" cy="3622826"/>
          </a:xfrm>
          <a:prstGeom prst="rect">
            <a:avLst/>
          </a:prstGeom>
          <a:noFill/>
          <a:ln>
            <a:noFill/>
          </a:ln>
        </p:spPr>
      </p:pic>
      <p:sp>
        <p:nvSpPr>
          <p:cNvPr id="139" name="Google Shape;139;g33fc0a3a370_0_59"/>
          <p:cNvSpPr txBox="1"/>
          <p:nvPr/>
        </p:nvSpPr>
        <p:spPr>
          <a:xfrm>
            <a:off x="6937025" y="614050"/>
            <a:ext cx="4760400" cy="1824000"/>
          </a:xfrm>
          <a:prstGeom prst="rect">
            <a:avLst/>
          </a:prstGeom>
          <a:noFill/>
          <a:ln>
            <a:noFill/>
          </a:ln>
        </p:spPr>
        <p:txBody>
          <a:bodyPr anchorCtr="0" anchor="t" bIns="91425" lIns="91425" spcFirstLastPara="1" rIns="91425" wrap="square" tIns="91425">
            <a:noAutofit/>
          </a:bodyPr>
          <a:lstStyle/>
          <a:p>
            <a:pPr indent="-349250" lvl="0" marL="457200" rtl="0" algn="l">
              <a:lnSpc>
                <a:spcPct val="115833"/>
              </a:lnSpc>
              <a:spcBef>
                <a:spcPts val="0"/>
              </a:spcBef>
              <a:spcAft>
                <a:spcPts val="0"/>
              </a:spcAft>
              <a:buClr>
                <a:schemeClr val="lt1"/>
              </a:buClr>
              <a:buSzPts val="1900"/>
              <a:buFont typeface="Noto Sans Symbols"/>
              <a:buChar char="❏"/>
            </a:pPr>
            <a:r>
              <a:rPr b="1" lang="en-US" sz="2100">
                <a:solidFill>
                  <a:schemeClr val="lt1"/>
                </a:solidFill>
                <a:latin typeface="Georgia"/>
                <a:ea typeface="Georgia"/>
                <a:cs typeface="Georgia"/>
                <a:sym typeface="Georgia"/>
              </a:rPr>
              <a:t>High Priority</a:t>
            </a:r>
            <a:r>
              <a:rPr lang="en-US" sz="2100">
                <a:solidFill>
                  <a:schemeClr val="lt1"/>
                </a:solidFill>
                <a:latin typeface="Georgia"/>
                <a:ea typeface="Georgia"/>
                <a:cs typeface="Georgia"/>
                <a:sym typeface="Georgia"/>
              </a:rPr>
              <a:t>: 4</a:t>
            </a:r>
            <a:endParaRPr sz="2100">
              <a:solidFill>
                <a:schemeClr val="lt1"/>
              </a:solidFill>
              <a:latin typeface="Georgia"/>
              <a:ea typeface="Georgia"/>
              <a:cs typeface="Georgia"/>
              <a:sym typeface="Georgia"/>
            </a:endParaRPr>
          </a:p>
          <a:p>
            <a:pPr indent="-349250" lvl="0" marL="457200" rtl="0" algn="l">
              <a:lnSpc>
                <a:spcPct val="115833"/>
              </a:lnSpc>
              <a:spcBef>
                <a:spcPts val="800"/>
              </a:spcBef>
              <a:spcAft>
                <a:spcPts val="0"/>
              </a:spcAft>
              <a:buClr>
                <a:schemeClr val="lt1"/>
              </a:buClr>
              <a:buSzPts val="1900"/>
              <a:buFont typeface="Noto Sans Symbols"/>
              <a:buChar char="❏"/>
            </a:pPr>
            <a:r>
              <a:rPr b="1" lang="en-US" sz="2100">
                <a:solidFill>
                  <a:schemeClr val="lt1"/>
                </a:solidFill>
                <a:latin typeface="Georgia"/>
                <a:ea typeface="Georgia"/>
                <a:cs typeface="Georgia"/>
                <a:sym typeface="Georgia"/>
              </a:rPr>
              <a:t>Medium Priority</a:t>
            </a:r>
            <a:r>
              <a:rPr lang="en-US" sz="2100">
                <a:solidFill>
                  <a:schemeClr val="lt1"/>
                </a:solidFill>
                <a:latin typeface="Georgia"/>
                <a:ea typeface="Georgia"/>
                <a:cs typeface="Georgia"/>
                <a:sym typeface="Georgia"/>
              </a:rPr>
              <a:t>: 2</a:t>
            </a:r>
            <a:endParaRPr sz="2100">
              <a:solidFill>
                <a:schemeClr val="lt1"/>
              </a:solidFill>
              <a:latin typeface="Georgia"/>
              <a:ea typeface="Georgia"/>
              <a:cs typeface="Georgia"/>
              <a:sym typeface="Georgia"/>
            </a:endParaRPr>
          </a:p>
          <a:p>
            <a:pPr indent="-349250" lvl="0" marL="457200" rtl="0" algn="l">
              <a:lnSpc>
                <a:spcPct val="115833"/>
              </a:lnSpc>
              <a:spcBef>
                <a:spcPts val="800"/>
              </a:spcBef>
              <a:spcAft>
                <a:spcPts val="800"/>
              </a:spcAft>
              <a:buClr>
                <a:schemeClr val="lt1"/>
              </a:buClr>
              <a:buSzPts val="1900"/>
              <a:buFont typeface="Noto Sans Symbols"/>
              <a:buChar char="❏"/>
            </a:pPr>
            <a:r>
              <a:rPr b="1" lang="en-US" sz="2100">
                <a:solidFill>
                  <a:schemeClr val="lt1"/>
                </a:solidFill>
                <a:latin typeface="Georgia"/>
                <a:ea typeface="Georgia"/>
                <a:cs typeface="Georgia"/>
                <a:sym typeface="Georgia"/>
              </a:rPr>
              <a:t>Low Priority</a:t>
            </a:r>
            <a:r>
              <a:rPr lang="en-US" sz="2100">
                <a:solidFill>
                  <a:schemeClr val="lt1"/>
                </a:solidFill>
                <a:latin typeface="Georgia"/>
                <a:ea typeface="Georgia"/>
                <a:cs typeface="Georgia"/>
                <a:sym typeface="Georgia"/>
              </a:rPr>
              <a:t>: 8</a:t>
            </a:r>
            <a:endParaRPr sz="3700">
              <a:solidFill>
                <a:schemeClr val="lt1"/>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g33fc0a3a370_0_77"/>
          <p:cNvPicPr preferRelativeResize="0"/>
          <p:nvPr/>
        </p:nvPicPr>
        <p:blipFill>
          <a:blip r:embed="rId3">
            <a:alphaModFix/>
          </a:blip>
          <a:stretch>
            <a:fillRect/>
          </a:stretch>
        </p:blipFill>
        <p:spPr>
          <a:xfrm>
            <a:off x="0" y="-69912"/>
            <a:ext cx="12191999" cy="6997825"/>
          </a:xfrm>
          <a:prstGeom prst="rect">
            <a:avLst/>
          </a:prstGeom>
          <a:noFill/>
          <a:ln>
            <a:noFill/>
          </a:ln>
        </p:spPr>
      </p:pic>
      <p:sp>
        <p:nvSpPr>
          <p:cNvPr id="145" name="Google Shape;145;g33fc0a3a370_0_77"/>
          <p:cNvSpPr txBox="1"/>
          <p:nvPr/>
        </p:nvSpPr>
        <p:spPr>
          <a:xfrm>
            <a:off x="1848650" y="0"/>
            <a:ext cx="11618100" cy="7851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t/>
            </a:r>
            <a:endParaRPr sz="3900">
              <a:solidFill>
                <a:schemeClr val="lt1"/>
              </a:solidFill>
              <a:latin typeface="Abril Fatface"/>
              <a:ea typeface="Abril Fatface"/>
              <a:cs typeface="Abril Fatface"/>
              <a:sym typeface="Abril Fatface"/>
            </a:endParaRPr>
          </a:p>
        </p:txBody>
      </p:sp>
      <p:sp>
        <p:nvSpPr>
          <p:cNvPr id="146" name="Google Shape;146;g33fc0a3a370_0_77"/>
          <p:cNvSpPr txBox="1"/>
          <p:nvPr/>
        </p:nvSpPr>
        <p:spPr>
          <a:xfrm>
            <a:off x="560150" y="1435625"/>
            <a:ext cx="9295200" cy="561900"/>
          </a:xfrm>
          <a:prstGeom prst="rect">
            <a:avLst/>
          </a:prstGeom>
          <a:noFill/>
          <a:ln>
            <a:noFill/>
          </a:ln>
        </p:spPr>
        <p:txBody>
          <a:bodyPr anchorCtr="0" anchor="t" bIns="91425" lIns="91425" spcFirstLastPara="1" rIns="91425" wrap="square" tIns="91425">
            <a:spAutoFit/>
          </a:bodyPr>
          <a:lstStyle/>
          <a:p>
            <a:pPr indent="0" lvl="0" marL="457200" rtl="0" algn="l">
              <a:lnSpc>
                <a:spcPct val="160000"/>
              </a:lnSpc>
              <a:spcBef>
                <a:spcPts val="0"/>
              </a:spcBef>
              <a:spcAft>
                <a:spcPts val="0"/>
              </a:spcAft>
              <a:buNone/>
            </a:pPr>
            <a:r>
              <a:t/>
            </a:r>
            <a:endParaRPr sz="2450">
              <a:solidFill>
                <a:schemeClr val="lt1"/>
              </a:solidFill>
              <a:latin typeface="Georgia"/>
              <a:ea typeface="Georgia"/>
              <a:cs typeface="Georgia"/>
              <a:sym typeface="Georgia"/>
            </a:endParaRPr>
          </a:p>
        </p:txBody>
      </p:sp>
      <p:sp>
        <p:nvSpPr>
          <p:cNvPr id="147" name="Google Shape;147;g33fc0a3a370_0_77"/>
          <p:cNvSpPr txBox="1"/>
          <p:nvPr/>
        </p:nvSpPr>
        <p:spPr>
          <a:xfrm>
            <a:off x="753900" y="249275"/>
            <a:ext cx="9521100" cy="13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5000">
                <a:solidFill>
                  <a:schemeClr val="lt1"/>
                </a:solidFill>
                <a:latin typeface="Abril Fatface"/>
                <a:ea typeface="Abril Fatface"/>
                <a:cs typeface="Abril Fatface"/>
                <a:sym typeface="Abril Fatface"/>
              </a:rPr>
              <a:t>Defect Distribution </a:t>
            </a:r>
            <a:endParaRPr sz="5000">
              <a:solidFill>
                <a:schemeClr val="lt1"/>
              </a:solidFill>
              <a:latin typeface="Abril Fatface"/>
              <a:ea typeface="Abril Fatface"/>
              <a:cs typeface="Abril Fatface"/>
              <a:sym typeface="Abril Fatface"/>
            </a:endParaRPr>
          </a:p>
        </p:txBody>
      </p:sp>
      <p:sp>
        <p:nvSpPr>
          <p:cNvPr id="148" name="Google Shape;148;g33fc0a3a370_0_77"/>
          <p:cNvSpPr txBox="1"/>
          <p:nvPr/>
        </p:nvSpPr>
        <p:spPr>
          <a:xfrm>
            <a:off x="261425" y="1434825"/>
            <a:ext cx="5271000" cy="497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US" sz="2600">
                <a:solidFill>
                  <a:schemeClr val="lt1"/>
                </a:solidFill>
                <a:latin typeface="Georgia"/>
                <a:ea typeface="Georgia"/>
                <a:cs typeface="Georgia"/>
                <a:sym typeface="Georgia"/>
              </a:rPr>
              <a:t>Test Case Severity Distribution</a:t>
            </a:r>
            <a:r>
              <a:rPr lang="en-US" sz="2600">
                <a:solidFill>
                  <a:schemeClr val="lt1"/>
                </a:solidFill>
                <a:latin typeface="Georgia"/>
                <a:ea typeface="Georgia"/>
                <a:cs typeface="Georgia"/>
                <a:sym typeface="Georgia"/>
              </a:rPr>
              <a:t> categorizes test cases based on the impact of a defect if it fails. It helps assess how critical an issue is, with levels ranging from critical to low severity. </a:t>
            </a:r>
            <a:endParaRPr b="1" sz="2600">
              <a:solidFill>
                <a:schemeClr val="lt1"/>
              </a:solidFill>
              <a:latin typeface="Georgia"/>
              <a:ea typeface="Georgia"/>
              <a:cs typeface="Georgia"/>
              <a:sym typeface="Georgia"/>
            </a:endParaRPr>
          </a:p>
          <a:p>
            <a:pPr indent="0" lvl="0" marL="0" rtl="0" algn="l">
              <a:lnSpc>
                <a:spcPct val="115000"/>
              </a:lnSpc>
              <a:spcBef>
                <a:spcPts val="1200"/>
              </a:spcBef>
              <a:spcAft>
                <a:spcPts val="0"/>
              </a:spcAft>
              <a:buNone/>
            </a:pPr>
            <a:r>
              <a:t/>
            </a:r>
            <a:endParaRPr sz="2100">
              <a:solidFill>
                <a:schemeClr val="lt1"/>
              </a:solidFill>
              <a:latin typeface="Georgia"/>
              <a:ea typeface="Georgia"/>
              <a:cs typeface="Georgia"/>
              <a:sym typeface="Georgia"/>
            </a:endParaRPr>
          </a:p>
          <a:p>
            <a:pPr indent="0" lvl="0" marL="0" rtl="0" algn="l">
              <a:spcBef>
                <a:spcPts val="1200"/>
              </a:spcBef>
              <a:spcAft>
                <a:spcPts val="0"/>
              </a:spcAft>
              <a:buNone/>
            </a:pPr>
            <a:r>
              <a:t/>
            </a:r>
            <a:endParaRPr sz="3800">
              <a:solidFill>
                <a:schemeClr val="lt1"/>
              </a:solidFill>
              <a:latin typeface="Georgia"/>
              <a:ea typeface="Georgia"/>
              <a:cs typeface="Georgia"/>
              <a:sym typeface="Georgia"/>
            </a:endParaRPr>
          </a:p>
        </p:txBody>
      </p:sp>
      <p:sp>
        <p:nvSpPr>
          <p:cNvPr id="149" name="Google Shape;149;g33fc0a3a370_0_77"/>
          <p:cNvSpPr txBox="1"/>
          <p:nvPr/>
        </p:nvSpPr>
        <p:spPr>
          <a:xfrm>
            <a:off x="6937025" y="614050"/>
            <a:ext cx="4760400" cy="1824000"/>
          </a:xfrm>
          <a:prstGeom prst="rect">
            <a:avLst/>
          </a:prstGeom>
          <a:noFill/>
          <a:ln>
            <a:noFill/>
          </a:ln>
        </p:spPr>
        <p:txBody>
          <a:bodyPr anchorCtr="0" anchor="t" bIns="91425" lIns="91425" spcFirstLastPara="1" rIns="91425" wrap="square" tIns="91425">
            <a:noAutofit/>
          </a:bodyPr>
          <a:lstStyle/>
          <a:p>
            <a:pPr indent="-374650" lvl="0" marL="457200" rtl="0" algn="l">
              <a:lnSpc>
                <a:spcPct val="115833"/>
              </a:lnSpc>
              <a:spcBef>
                <a:spcPts val="0"/>
              </a:spcBef>
              <a:spcAft>
                <a:spcPts val="0"/>
              </a:spcAft>
              <a:buClr>
                <a:schemeClr val="lt1"/>
              </a:buClr>
              <a:buSzPts val="2300"/>
              <a:buFont typeface="Noto Sans Symbols"/>
              <a:buChar char="❏"/>
            </a:pPr>
            <a:r>
              <a:rPr b="1" lang="en-US" sz="2500">
                <a:solidFill>
                  <a:schemeClr val="lt1"/>
                </a:solidFill>
                <a:latin typeface="Georgia"/>
                <a:ea typeface="Georgia"/>
                <a:cs typeface="Georgia"/>
                <a:sym typeface="Georgia"/>
              </a:rPr>
              <a:t>High Severity</a:t>
            </a:r>
            <a:r>
              <a:rPr lang="en-US" sz="2500">
                <a:solidFill>
                  <a:schemeClr val="lt1"/>
                </a:solidFill>
                <a:latin typeface="Georgia"/>
                <a:ea typeface="Georgia"/>
                <a:cs typeface="Georgia"/>
                <a:sym typeface="Georgia"/>
              </a:rPr>
              <a:t>: 13</a:t>
            </a:r>
            <a:endParaRPr sz="2500">
              <a:solidFill>
                <a:schemeClr val="lt1"/>
              </a:solidFill>
              <a:latin typeface="Georgia"/>
              <a:ea typeface="Georgia"/>
              <a:cs typeface="Georgia"/>
              <a:sym typeface="Georgia"/>
            </a:endParaRPr>
          </a:p>
          <a:p>
            <a:pPr indent="-374650" lvl="0" marL="457200" rtl="0" algn="l">
              <a:lnSpc>
                <a:spcPct val="115833"/>
              </a:lnSpc>
              <a:spcBef>
                <a:spcPts val="800"/>
              </a:spcBef>
              <a:spcAft>
                <a:spcPts val="0"/>
              </a:spcAft>
              <a:buClr>
                <a:schemeClr val="lt1"/>
              </a:buClr>
              <a:buSzPts val="2300"/>
              <a:buFont typeface="Noto Sans Symbols"/>
              <a:buChar char="❏"/>
            </a:pPr>
            <a:r>
              <a:rPr b="1" lang="en-US" sz="2500">
                <a:solidFill>
                  <a:schemeClr val="lt1"/>
                </a:solidFill>
                <a:latin typeface="Georgia"/>
                <a:ea typeface="Georgia"/>
                <a:cs typeface="Georgia"/>
                <a:sym typeface="Georgia"/>
              </a:rPr>
              <a:t>Medium Severity</a:t>
            </a:r>
            <a:r>
              <a:rPr lang="en-US" sz="2500">
                <a:solidFill>
                  <a:schemeClr val="lt1"/>
                </a:solidFill>
                <a:latin typeface="Georgia"/>
                <a:ea typeface="Georgia"/>
                <a:cs typeface="Georgia"/>
                <a:sym typeface="Georgia"/>
              </a:rPr>
              <a:t>: 1</a:t>
            </a:r>
            <a:endParaRPr sz="2500">
              <a:solidFill>
                <a:schemeClr val="lt1"/>
              </a:solidFill>
              <a:latin typeface="Georgia"/>
              <a:ea typeface="Georgia"/>
              <a:cs typeface="Georgia"/>
              <a:sym typeface="Georgia"/>
            </a:endParaRPr>
          </a:p>
          <a:p>
            <a:pPr indent="-374650" lvl="0" marL="457200" rtl="0" algn="l">
              <a:lnSpc>
                <a:spcPct val="115833"/>
              </a:lnSpc>
              <a:spcBef>
                <a:spcPts val="800"/>
              </a:spcBef>
              <a:spcAft>
                <a:spcPts val="800"/>
              </a:spcAft>
              <a:buClr>
                <a:schemeClr val="lt1"/>
              </a:buClr>
              <a:buSzPts val="2300"/>
              <a:buFont typeface="Noto Sans Symbols"/>
              <a:buChar char="❏"/>
            </a:pPr>
            <a:r>
              <a:rPr b="1" lang="en-US" sz="2500">
                <a:solidFill>
                  <a:schemeClr val="lt1"/>
                </a:solidFill>
                <a:latin typeface="Georgia"/>
                <a:ea typeface="Georgia"/>
                <a:cs typeface="Georgia"/>
                <a:sym typeface="Georgia"/>
              </a:rPr>
              <a:t>Low Severity</a:t>
            </a:r>
            <a:r>
              <a:rPr lang="en-US" sz="2500">
                <a:solidFill>
                  <a:schemeClr val="lt1"/>
                </a:solidFill>
                <a:latin typeface="Georgia"/>
                <a:ea typeface="Georgia"/>
                <a:cs typeface="Georgia"/>
                <a:sym typeface="Georgia"/>
              </a:rPr>
              <a:t>: 0</a:t>
            </a:r>
            <a:endParaRPr b="1" sz="3400">
              <a:solidFill>
                <a:schemeClr val="lt1"/>
              </a:solidFill>
              <a:latin typeface="Georgia"/>
              <a:ea typeface="Georgia"/>
              <a:cs typeface="Georgia"/>
              <a:sym typeface="Georgia"/>
            </a:endParaRPr>
          </a:p>
        </p:txBody>
      </p:sp>
      <p:pic>
        <p:nvPicPr>
          <p:cNvPr id="150" name="Google Shape;150;g33fc0a3a370_0_77"/>
          <p:cNvPicPr preferRelativeResize="0"/>
          <p:nvPr/>
        </p:nvPicPr>
        <p:blipFill>
          <a:blip r:embed="rId4">
            <a:alphaModFix/>
          </a:blip>
          <a:stretch>
            <a:fillRect/>
          </a:stretch>
        </p:blipFill>
        <p:spPr>
          <a:xfrm>
            <a:off x="5791200" y="3384625"/>
            <a:ext cx="6400800" cy="3543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g33fc0a3a370_0_91"/>
          <p:cNvPicPr preferRelativeResize="0"/>
          <p:nvPr/>
        </p:nvPicPr>
        <p:blipFill>
          <a:blip r:embed="rId3">
            <a:alphaModFix/>
          </a:blip>
          <a:stretch>
            <a:fillRect/>
          </a:stretch>
        </p:blipFill>
        <p:spPr>
          <a:xfrm>
            <a:off x="0" y="-69912"/>
            <a:ext cx="12191999" cy="6997825"/>
          </a:xfrm>
          <a:prstGeom prst="rect">
            <a:avLst/>
          </a:prstGeom>
          <a:noFill/>
          <a:ln>
            <a:noFill/>
          </a:ln>
        </p:spPr>
      </p:pic>
      <p:sp>
        <p:nvSpPr>
          <p:cNvPr id="156" name="Google Shape;156;g33fc0a3a370_0_91"/>
          <p:cNvSpPr txBox="1"/>
          <p:nvPr/>
        </p:nvSpPr>
        <p:spPr>
          <a:xfrm>
            <a:off x="1848650" y="0"/>
            <a:ext cx="11618100" cy="7851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t/>
            </a:r>
            <a:endParaRPr sz="3900">
              <a:solidFill>
                <a:schemeClr val="lt1"/>
              </a:solidFill>
              <a:latin typeface="Abril Fatface"/>
              <a:ea typeface="Abril Fatface"/>
              <a:cs typeface="Abril Fatface"/>
              <a:sym typeface="Abril Fatface"/>
            </a:endParaRPr>
          </a:p>
        </p:txBody>
      </p:sp>
      <p:sp>
        <p:nvSpPr>
          <p:cNvPr id="157" name="Google Shape;157;g33fc0a3a370_0_91"/>
          <p:cNvSpPr txBox="1"/>
          <p:nvPr/>
        </p:nvSpPr>
        <p:spPr>
          <a:xfrm>
            <a:off x="560150" y="1435625"/>
            <a:ext cx="9295200" cy="561900"/>
          </a:xfrm>
          <a:prstGeom prst="rect">
            <a:avLst/>
          </a:prstGeom>
          <a:noFill/>
          <a:ln>
            <a:noFill/>
          </a:ln>
        </p:spPr>
        <p:txBody>
          <a:bodyPr anchorCtr="0" anchor="t" bIns="91425" lIns="91425" spcFirstLastPara="1" rIns="91425" wrap="square" tIns="91425">
            <a:spAutoFit/>
          </a:bodyPr>
          <a:lstStyle/>
          <a:p>
            <a:pPr indent="0" lvl="0" marL="457200" rtl="0" algn="l">
              <a:lnSpc>
                <a:spcPct val="160000"/>
              </a:lnSpc>
              <a:spcBef>
                <a:spcPts val="0"/>
              </a:spcBef>
              <a:spcAft>
                <a:spcPts val="0"/>
              </a:spcAft>
              <a:buNone/>
            </a:pPr>
            <a:r>
              <a:t/>
            </a:r>
            <a:endParaRPr sz="2450">
              <a:solidFill>
                <a:schemeClr val="lt1"/>
              </a:solidFill>
              <a:latin typeface="Georgia"/>
              <a:ea typeface="Georgia"/>
              <a:cs typeface="Georgia"/>
              <a:sym typeface="Georgia"/>
            </a:endParaRPr>
          </a:p>
        </p:txBody>
      </p:sp>
      <p:sp>
        <p:nvSpPr>
          <p:cNvPr id="158" name="Google Shape;158;g33fc0a3a370_0_91"/>
          <p:cNvSpPr txBox="1"/>
          <p:nvPr/>
        </p:nvSpPr>
        <p:spPr>
          <a:xfrm>
            <a:off x="753900" y="249275"/>
            <a:ext cx="9521100" cy="13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300">
                <a:solidFill>
                  <a:schemeClr val="lt1"/>
                </a:solidFill>
                <a:latin typeface="Abril Fatface"/>
                <a:ea typeface="Abril Fatface"/>
                <a:cs typeface="Abril Fatface"/>
                <a:sym typeface="Abril Fatface"/>
              </a:rPr>
              <a:t>Test Execution Summary</a:t>
            </a:r>
            <a:endParaRPr sz="4300">
              <a:solidFill>
                <a:schemeClr val="lt1"/>
              </a:solidFill>
              <a:latin typeface="Abril Fatface"/>
              <a:ea typeface="Abril Fatface"/>
              <a:cs typeface="Abril Fatface"/>
              <a:sym typeface="Abril Fatface"/>
            </a:endParaRPr>
          </a:p>
        </p:txBody>
      </p:sp>
      <p:sp>
        <p:nvSpPr>
          <p:cNvPr id="159" name="Google Shape;159;g33fc0a3a370_0_91"/>
          <p:cNvSpPr txBox="1"/>
          <p:nvPr/>
        </p:nvSpPr>
        <p:spPr>
          <a:xfrm>
            <a:off x="261425" y="1434825"/>
            <a:ext cx="5271000" cy="49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800">
              <a:solidFill>
                <a:schemeClr val="lt1"/>
              </a:solidFill>
              <a:latin typeface="Georgia"/>
              <a:ea typeface="Georgia"/>
              <a:cs typeface="Georgia"/>
              <a:sym typeface="Georgia"/>
            </a:endParaRPr>
          </a:p>
        </p:txBody>
      </p:sp>
      <p:pic>
        <p:nvPicPr>
          <p:cNvPr id="160" name="Google Shape;160;g33fc0a3a370_0_91"/>
          <p:cNvPicPr preferRelativeResize="0"/>
          <p:nvPr/>
        </p:nvPicPr>
        <p:blipFill>
          <a:blip r:embed="rId4">
            <a:alphaModFix/>
          </a:blip>
          <a:stretch>
            <a:fillRect/>
          </a:stretch>
        </p:blipFill>
        <p:spPr>
          <a:xfrm>
            <a:off x="7894373" y="3878100"/>
            <a:ext cx="4297615" cy="3049826"/>
          </a:xfrm>
          <a:prstGeom prst="rect">
            <a:avLst/>
          </a:prstGeom>
          <a:noFill/>
          <a:ln>
            <a:noFill/>
          </a:ln>
        </p:spPr>
      </p:pic>
      <p:pic>
        <p:nvPicPr>
          <p:cNvPr id="161" name="Google Shape;161;g33fc0a3a370_0_91"/>
          <p:cNvPicPr preferRelativeResize="0"/>
          <p:nvPr/>
        </p:nvPicPr>
        <p:blipFill>
          <a:blip r:embed="rId5">
            <a:alphaModFix/>
          </a:blip>
          <a:stretch>
            <a:fillRect/>
          </a:stretch>
        </p:blipFill>
        <p:spPr>
          <a:xfrm>
            <a:off x="145925" y="1009250"/>
            <a:ext cx="9800600" cy="2644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2025-03-12T18:06:56Z</dcterms:created>
  <dc:creator>Mark Qarra</dc:creator>
</cp:coreProperties>
</file>