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4" r:id="rId22"/>
    <p:sldId id="275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cc40f5b4b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cc40f5b4b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ba7cc69fc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ba7cc69fc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eac2b9e0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eac2b9e0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eac2b9e0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eac2b9e0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c40f5b4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c40f5b4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eac2b9e0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eac2b9e0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0c68782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0c68782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Wordcloud displit per </a:t>
            </a:r>
            <a:r>
              <a:rPr lang="en-GB"/>
              <a:t>category</a:t>
            </a:r>
            <a:r>
              <a:rPr lang="en-GB"/>
              <a:t> sentiment. 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0c68782b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0c68782b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Topik yang mandatori (spesifik). Dan ada topik baru juga dimasukkin.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Diawal topik= kategori. 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d0c68782b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d0c68782b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ba7cc69fc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ba7cc69fc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a7cc69f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a7cc69f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beac2b9e0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beac2b9e0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eac2b9e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eac2b9e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eac2b9e0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eac2b9e0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beac2b9e0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beac2b9e0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cc40f5b4b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cc40f5b4b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c40f5b4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c40f5b4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c40f5b4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c40f5b4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c40f5b4b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cc40f5b4b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{brand}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85" y="2834005"/>
            <a:ext cx="8520430" cy="105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Media Performance Report</a:t>
            </a:r>
            <a:endParaRPr lang="en-GB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{periode}</a:t>
            </a:r>
            <a:endParaRPr lang="en-GB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Topics </a:t>
            </a:r>
            <a:r>
              <a:rPr lang="en-GB">
                <a:solidFill>
                  <a:schemeClr val="dk2"/>
                </a:solidFill>
              </a:rPr>
              <a:t>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97" name="Google Shape;197;p29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{table_topic_month}</a:t>
            </a:r>
            <a:endParaRPr lang="en-GB"/>
          </a:p>
        </p:txBody>
      </p:sp>
      <p:sp>
        <p:nvSpPr>
          <p:cNvPr id="198" name="Google Shape;198;p29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{table_trend_topic}</a:t>
            </a:r>
            <a:endParaRPr lang="en-GB"/>
          </a:p>
        </p:txBody>
      </p:sp>
      <p:sp>
        <p:nvSpPr>
          <p:cNvPr id="199" name="Google Shape;199;p29"/>
          <p:cNvSpPr/>
          <p:nvPr/>
        </p:nvSpPr>
        <p:spPr>
          <a:xfrm>
            <a:off x="311700" y="3072275"/>
            <a:ext cx="84783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{strategy_topics}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Brand Association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06" name="Google Shape;206;p30"/>
          <p:cNvSpPr/>
          <p:nvPr/>
        </p:nvSpPr>
        <p:spPr>
          <a:xfrm>
            <a:off x="311700" y="1152475"/>
            <a:ext cx="40935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{brand_association_graph}</a:t>
            </a:r>
            <a:endParaRPr lang="en-GB"/>
          </a:p>
        </p:txBody>
      </p:sp>
      <p:sp>
        <p:nvSpPr>
          <p:cNvPr id="207" name="Google Shape;207;p30"/>
          <p:cNvSpPr/>
          <p:nvPr/>
        </p:nvSpPr>
        <p:spPr>
          <a:xfrm>
            <a:off x="4667550" y="1152475"/>
            <a:ext cx="41646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{brand_association_weight}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TikTok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647850" y="1076200"/>
            <a:ext cx="7848300" cy="110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{table_summary_tiktok}</a:t>
            </a:r>
            <a:endParaRPr lang="en-GB"/>
          </a:p>
        </p:txBody>
      </p:sp>
      <p:sp>
        <p:nvSpPr>
          <p:cNvPr id="91" name="Google Shape;91;p18"/>
          <p:cNvSpPr/>
          <p:nvPr/>
        </p:nvSpPr>
        <p:spPr>
          <a:xfrm>
            <a:off x="647700" y="2568575"/>
            <a:ext cx="3747770" cy="17329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r>
              <a:rPr lang="en-US" altLang="en-GB"/>
              <a:t>chart</a:t>
            </a:r>
            <a:r>
              <a:rPr lang="en-GB"/>
              <a:t>_followers_trend</a:t>
            </a:r>
            <a:r>
              <a:rPr lang="en-GB">
                <a:sym typeface="+mn-ea"/>
              </a:rPr>
              <a:t>_tiktok</a:t>
            </a:r>
            <a:r>
              <a:rPr lang="en-GB"/>
              <a:t>}</a:t>
            </a:r>
            <a:endParaRPr lang="en-GB"/>
          </a:p>
        </p:txBody>
      </p:sp>
      <p:sp>
        <p:nvSpPr>
          <p:cNvPr id="92" name="Google Shape;92;p18"/>
          <p:cNvSpPr/>
          <p:nvPr/>
        </p:nvSpPr>
        <p:spPr>
          <a:xfrm>
            <a:off x="4748530" y="2568575"/>
            <a:ext cx="3747770" cy="17329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r>
              <a:rPr lang="en-US" altLang="en-GB"/>
              <a:t>chart</a:t>
            </a:r>
            <a:r>
              <a:rPr lang="en-GB"/>
              <a:t>_engagement_trend</a:t>
            </a:r>
            <a:r>
              <a:rPr lang="en-GB">
                <a:sym typeface="+mn-ea"/>
              </a:rPr>
              <a:t>_tiktok</a:t>
            </a:r>
            <a:r>
              <a:rPr lang="en-GB"/>
              <a:t>}</a:t>
            </a:r>
            <a:endParaRPr lang="en-GB"/>
          </a:p>
        </p:txBody>
      </p:sp>
      <p:sp>
        <p:nvSpPr>
          <p:cNvPr id="2" name="Google Shape;153;p25"/>
          <p:cNvSpPr/>
          <p:nvPr/>
        </p:nvSpPr>
        <p:spPr>
          <a:xfrm>
            <a:off x="647700" y="348615"/>
            <a:ext cx="7848600" cy="46418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>
                  <a:noFill/>
                </a:ln>
              </a:rPr>
              <a:t>Perfomance Tiktok</a:t>
            </a:r>
            <a:endParaRPr lang="en-US" altLang="en-GB">
              <a:ln>
                <a:noFill/>
              </a:ln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{category_video}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8155" y="3373755"/>
            <a:ext cx="2753995" cy="147828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{t</a:t>
            </a:r>
            <a:r>
              <a:rPr lang="en-US" altLang="en-GB" sz="1200"/>
              <a:t>ext</a:t>
            </a:r>
            <a:r>
              <a:rPr lang="en-GB" sz="1200"/>
              <a:t>_popular_post</a:t>
            </a:r>
            <a:r>
              <a:rPr lang="en-GB" sz="1200">
                <a:sym typeface="+mn-ea"/>
              </a:rPr>
              <a:t>_</a:t>
            </a:r>
            <a:r>
              <a:rPr lang="en-US" altLang="en-GB" sz="1200">
                <a:sym typeface="+mn-ea"/>
              </a:rPr>
              <a:t>tiktok</a:t>
            </a:r>
            <a:r>
              <a:rPr lang="en-GB" sz="1200"/>
              <a:t>}</a:t>
            </a:r>
            <a:endParaRPr lang="en-GB" sz="1200"/>
          </a:p>
        </p:txBody>
      </p:sp>
      <p:sp>
        <p:nvSpPr>
          <p:cNvPr id="162" name="Google Shape;162;p26"/>
          <p:cNvSpPr/>
          <p:nvPr/>
        </p:nvSpPr>
        <p:spPr>
          <a:xfrm>
            <a:off x="5629275" y="122047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</a:t>
            </a:r>
            <a:r>
              <a:rPr lang="en-US" altLang="en-GB" sz="1200"/>
              <a:t>text</a:t>
            </a:r>
            <a:r>
              <a:rPr lang="en-GB" sz="1200"/>
              <a:t>_top_post</a:t>
            </a:r>
            <a:r>
              <a:rPr lang="en-GB" sz="1200">
                <a:sym typeface="+mn-ea"/>
              </a:rPr>
              <a:t>_</a:t>
            </a:r>
            <a:r>
              <a:rPr lang="en-US" altLang="en-GB" sz="1200">
                <a:sym typeface="+mn-ea"/>
              </a:rPr>
              <a:t>tiktok</a:t>
            </a:r>
            <a:r>
              <a:rPr lang="en-GB" sz="1200"/>
              <a:t>}</a:t>
            </a:r>
            <a:endParaRPr lang="en-GB" sz="1200"/>
          </a:p>
        </p:txBody>
      </p:sp>
      <p:sp>
        <p:nvSpPr>
          <p:cNvPr id="163" name="Google Shape;163;p26"/>
          <p:cNvSpPr txBox="1"/>
          <p:nvPr/>
        </p:nvSpPr>
        <p:spPr>
          <a:xfrm>
            <a:off x="477975" y="862500"/>
            <a:ext cx="1803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Popular Post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670050" y="938700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Posts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70050" y="2963625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Bottom Posts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789680" y="1301750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94125" y="3333115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12140" y="1293495"/>
            <a:ext cx="2343785" cy="195199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8" name="Google Shape;162;p26"/>
          <p:cNvSpPr/>
          <p:nvPr/>
        </p:nvSpPr>
        <p:spPr>
          <a:xfrm>
            <a:off x="5628640" y="332613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{</a:t>
            </a:r>
            <a:r>
              <a:rPr lang="en-US" altLang="en-GB" sz="1200"/>
              <a:t>text</a:t>
            </a:r>
            <a:r>
              <a:rPr lang="en-GB" sz="1200"/>
              <a:t>_</a:t>
            </a:r>
            <a:r>
              <a:rPr lang="en-US" altLang="en-GB" sz="1200"/>
              <a:t>bottom</a:t>
            </a:r>
            <a:r>
              <a:rPr lang="en-GB" sz="1200"/>
              <a:t>_post</a:t>
            </a:r>
            <a:r>
              <a:rPr lang="en-GB" sz="1200">
                <a:sym typeface="+mn-ea"/>
              </a:rPr>
              <a:t>_</a:t>
            </a:r>
            <a:r>
              <a:rPr lang="en-US" altLang="en-GB" sz="1200">
                <a:sym typeface="+mn-ea"/>
              </a:rPr>
              <a:t>tiktok</a:t>
            </a:r>
            <a:r>
              <a:rPr lang="en-GB" sz="1200"/>
              <a:t>}</a:t>
            </a:r>
            <a:endParaRPr lang="en-GB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Tagged Video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797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Video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{total_tagged_post} videos</a:t>
            </a:r>
            <a:endParaRPr lang="en-GB"/>
          </a:p>
        </p:txBody>
      </p:sp>
      <p:sp>
        <p:nvSpPr>
          <p:cNvPr id="108" name="Google Shape;108;p20"/>
          <p:cNvSpPr/>
          <p:nvPr/>
        </p:nvSpPr>
        <p:spPr>
          <a:xfrm>
            <a:off x="470582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Video User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{total_tagged_user} users</a:t>
            </a:r>
            <a:endParaRPr lang="en-GB"/>
          </a:p>
        </p:txBody>
      </p:sp>
      <p:sp>
        <p:nvSpPr>
          <p:cNvPr id="109" name="Google Shape;109;p20"/>
          <p:cNvSpPr txBox="1"/>
          <p:nvPr/>
        </p:nvSpPr>
        <p:spPr>
          <a:xfrm>
            <a:off x="477975" y="135138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ENGAGEMENT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4775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1" name="Google Shape;111;p20"/>
          <p:cNvSpPr/>
          <p:nvPr/>
        </p:nvSpPr>
        <p:spPr>
          <a:xfrm>
            <a:off x="3490350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2" name="Google Shape;112;p20"/>
          <p:cNvSpPr/>
          <p:nvPr/>
        </p:nvSpPr>
        <p:spPr>
          <a:xfrm>
            <a:off x="6415925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3" name="Google Shape;113;p20"/>
          <p:cNvSpPr/>
          <p:nvPr/>
        </p:nvSpPr>
        <p:spPr>
          <a:xfrm>
            <a:off x="5647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4" name="Google Shape;114;p20"/>
          <p:cNvSpPr/>
          <p:nvPr/>
        </p:nvSpPr>
        <p:spPr>
          <a:xfrm>
            <a:off x="34779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5" name="Google Shape;115;p20"/>
          <p:cNvSpPr/>
          <p:nvPr/>
        </p:nvSpPr>
        <p:spPr>
          <a:xfrm>
            <a:off x="63911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22" name="Google Shape;122;p21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123" name="Google Shape;123;p21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{table_trend_sentiment}</a:t>
            </a:r>
            <a:endParaRPr lang="en-GB"/>
          </a:p>
        </p:txBody>
      </p:sp>
      <p:sp>
        <p:nvSpPr>
          <p:cNvPr id="124" name="Google Shape;124;p21"/>
          <p:cNvSpPr/>
          <p:nvPr/>
        </p:nvSpPr>
        <p:spPr>
          <a:xfrm>
            <a:off x="311700" y="3081650"/>
            <a:ext cx="5171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{wordcloud}</a:t>
            </a:r>
            <a:endParaRPr lang="en-GB"/>
          </a:p>
        </p:txBody>
      </p:sp>
      <p:sp>
        <p:nvSpPr>
          <p:cNvPr id="125" name="Google Shape;125;p21"/>
          <p:cNvSpPr/>
          <p:nvPr/>
        </p:nvSpPr>
        <p:spPr>
          <a:xfrm>
            <a:off x="5670275" y="30816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{strategy_sentiment}</a:t>
            </a: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Topics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32" name="Google Shape;132;p22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{table_topic_month}</a:t>
            </a:r>
            <a:endParaRPr lang="en-GB"/>
          </a:p>
        </p:txBody>
      </p:sp>
      <p:sp>
        <p:nvSpPr>
          <p:cNvPr id="133" name="Google Shape;133;p22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{table_trend_topic}</a:t>
            </a:r>
            <a:endParaRPr lang="en-GB"/>
          </a:p>
        </p:txBody>
      </p:sp>
      <p:sp>
        <p:nvSpPr>
          <p:cNvPr id="134" name="Google Shape;134;p22"/>
          <p:cNvSpPr/>
          <p:nvPr/>
        </p:nvSpPr>
        <p:spPr>
          <a:xfrm>
            <a:off x="311700" y="3072275"/>
            <a:ext cx="84783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{strategy_topics}</a:t>
            </a:r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Brand Association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41" name="Google Shape;141;p23"/>
          <p:cNvSpPr/>
          <p:nvPr/>
        </p:nvSpPr>
        <p:spPr>
          <a:xfrm>
            <a:off x="311700" y="1152475"/>
            <a:ext cx="40935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{brand_association_graph}</a:t>
            </a:r>
            <a:endParaRPr lang="en-GB"/>
          </a:p>
        </p:txBody>
      </p:sp>
      <p:sp>
        <p:nvSpPr>
          <p:cNvPr id="142" name="Google Shape;142;p23"/>
          <p:cNvSpPr/>
          <p:nvPr/>
        </p:nvSpPr>
        <p:spPr>
          <a:xfrm>
            <a:off x="4667550" y="1152475"/>
            <a:ext cx="41646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{brand_association_weight}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Competitor Landscape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311700" y="1152475"/>
            <a:ext cx="49179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{table_competitor}</a:t>
            </a:r>
            <a:endParaRPr lang="en-GB"/>
          </a:p>
        </p:txBody>
      </p:sp>
      <p:sp>
        <p:nvSpPr>
          <p:cNvPr id="214" name="Google Shape;214;p31"/>
          <p:cNvSpPr/>
          <p:nvPr/>
        </p:nvSpPr>
        <p:spPr>
          <a:xfrm>
            <a:off x="5576350" y="1152475"/>
            <a:ext cx="30660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{strategy_competitors}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Executives Summary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50240" y="3101975"/>
            <a:ext cx="7729220" cy="14789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...</a:t>
            </a:r>
            <a:endParaRPr lang="en-US" altLang="en-GB"/>
          </a:p>
        </p:txBody>
      </p:sp>
      <p:sp>
        <p:nvSpPr>
          <p:cNvPr id="5" name="Rectangles 4"/>
          <p:cNvSpPr/>
          <p:nvPr/>
        </p:nvSpPr>
        <p:spPr>
          <a:xfrm>
            <a:off x="1105535" y="2061845"/>
            <a:ext cx="1600200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68425" y="1188720"/>
            <a:ext cx="146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Followers</a:t>
            </a:r>
            <a:endParaRPr lang="en-US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3796665" y="1184275"/>
            <a:ext cx="1321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/>
              <a:t>Post</a:t>
            </a:r>
            <a:endParaRPr lang="en-US" alt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6129020" y="1178560"/>
            <a:ext cx="1321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/>
              <a:t>Reach</a:t>
            </a:r>
            <a:endParaRPr lang="en-US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1085215" y="1758950"/>
            <a:ext cx="947420" cy="737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/>
              <a:t>{total_followers_all}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032635" y="1758950"/>
            <a:ext cx="947420" cy="736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800"/>
              <a:t>{growth_followers_all}%</a:t>
            </a:r>
            <a:endParaRPr lang="en-US" sz="800"/>
          </a:p>
        </p:txBody>
      </p:sp>
      <p:sp>
        <p:nvSpPr>
          <p:cNvPr id="8" name="Text Box 7"/>
          <p:cNvSpPr txBox="1"/>
          <p:nvPr/>
        </p:nvSpPr>
        <p:spPr>
          <a:xfrm>
            <a:off x="3569970" y="1749425"/>
            <a:ext cx="947420" cy="7518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/>
              <a:t>{total_post_all}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17390" y="1748790"/>
            <a:ext cx="947420" cy="7562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900"/>
              <a:t>{growth_post_all}%</a:t>
            </a:r>
            <a:endParaRPr lang="en-US" sz="900"/>
          </a:p>
        </p:txBody>
      </p:sp>
      <p:sp>
        <p:nvSpPr>
          <p:cNvPr id="10" name="Text Box 9"/>
          <p:cNvSpPr txBox="1"/>
          <p:nvPr/>
        </p:nvSpPr>
        <p:spPr>
          <a:xfrm>
            <a:off x="5902960" y="1732280"/>
            <a:ext cx="947420" cy="782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/>
              <a:t>{total_reach_all}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850380" y="1728470"/>
            <a:ext cx="947420" cy="7848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/>
              <a:t>{growth_reach_all}%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insight &amp; recommendation</a:t>
            </a:r>
            <a:endParaRPr lang="en-GB"/>
          </a:p>
        </p:txBody>
      </p:sp>
      <p:sp>
        <p:nvSpPr>
          <p:cNvPr id="220" name="Google Shape;220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Executive 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69" name="Google Shape;69;p15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70" name="Google Shape;70;p15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{table_sentiment_by_topic}</a:t>
            </a:r>
            <a:endParaRPr lang="en-GB"/>
          </a:p>
        </p:txBody>
      </p:sp>
      <p:sp>
        <p:nvSpPr>
          <p:cNvPr id="71" name="Google Shape;71;p15"/>
          <p:cNvSpPr/>
          <p:nvPr/>
        </p:nvSpPr>
        <p:spPr>
          <a:xfrm>
            <a:off x="311700" y="3081650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{table_sentiment_by_channel}</a:t>
            </a:r>
            <a:endParaRPr lang="en-GB"/>
          </a:p>
        </p:txBody>
      </p:sp>
      <p:sp>
        <p:nvSpPr>
          <p:cNvPr id="72" name="Google Shape;72;p15"/>
          <p:cNvSpPr/>
          <p:nvPr/>
        </p:nvSpPr>
        <p:spPr>
          <a:xfrm>
            <a:off x="2437775" y="3081650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{table_sentiment_by_channel_topic}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Executive 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55200" y="1211200"/>
            <a:ext cx="78879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{table_sow}</a:t>
            </a:r>
            <a:endParaRPr lang="en-GB"/>
          </a:p>
        </p:txBody>
      </p:sp>
      <p:sp>
        <p:nvSpPr>
          <p:cNvPr id="79" name="Google Shape;79;p16"/>
          <p:cNvSpPr/>
          <p:nvPr/>
        </p:nvSpPr>
        <p:spPr>
          <a:xfrm>
            <a:off x="555200" y="3031250"/>
            <a:ext cx="4562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{table_kpi}</a:t>
            </a:r>
            <a:endParaRPr lang="en-GB"/>
          </a:p>
        </p:txBody>
      </p:sp>
      <p:sp>
        <p:nvSpPr>
          <p:cNvPr id="80" name="Google Shape;80;p16"/>
          <p:cNvSpPr/>
          <p:nvPr/>
        </p:nvSpPr>
        <p:spPr>
          <a:xfrm>
            <a:off x="5323375" y="30312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{strategy_kpi_sow}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Instagram</a:t>
            </a:r>
            <a:endParaRPr lang="en-GB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98525" y="32214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647700" y="2778760"/>
            <a:ext cx="3747770" cy="165925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r>
              <a:rPr lang="en-US" altLang="en-GB"/>
              <a:t>chart</a:t>
            </a:r>
            <a:r>
              <a:rPr lang="en-GB"/>
              <a:t>_followers_trend</a:t>
            </a:r>
            <a:r>
              <a:rPr lang="en-GB">
                <a:sym typeface="+mn-ea"/>
              </a:rPr>
              <a:t>_instagram</a:t>
            </a:r>
            <a:r>
              <a:rPr lang="en-GB"/>
              <a:t>}</a:t>
            </a:r>
            <a:endParaRPr lang="en-GB"/>
          </a:p>
        </p:txBody>
      </p:sp>
      <p:sp>
        <p:nvSpPr>
          <p:cNvPr id="155" name="Google Shape;155;p25"/>
          <p:cNvSpPr/>
          <p:nvPr/>
        </p:nvSpPr>
        <p:spPr>
          <a:xfrm>
            <a:off x="4748530" y="2778760"/>
            <a:ext cx="3747770" cy="165163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r>
              <a:rPr lang="en-US" altLang="en-GB"/>
              <a:t>chart</a:t>
            </a:r>
            <a:r>
              <a:rPr lang="en-GB"/>
              <a:t>_engagement_trend</a:t>
            </a:r>
            <a:r>
              <a:rPr lang="en-GB">
                <a:sym typeface="+mn-ea"/>
              </a:rPr>
              <a:t>_instagram</a:t>
            </a:r>
            <a:r>
              <a:rPr lang="en-GB"/>
              <a:t>}</a:t>
            </a:r>
            <a:endParaRPr lang="en-GB"/>
          </a:p>
        </p:txBody>
      </p:sp>
      <p:sp>
        <p:nvSpPr>
          <p:cNvPr id="2" name="Google Shape;153;p25"/>
          <p:cNvSpPr/>
          <p:nvPr/>
        </p:nvSpPr>
        <p:spPr>
          <a:xfrm>
            <a:off x="647700" y="348615"/>
            <a:ext cx="7848600" cy="46418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>
                  <a:noFill/>
                </a:ln>
              </a:rPr>
              <a:t>Perfomance Instagram</a:t>
            </a:r>
            <a:endParaRPr lang="en-US" altLang="en-GB">
              <a:ln>
                <a:noFill/>
              </a:ln>
            </a:endParaRPr>
          </a:p>
        </p:txBody>
      </p:sp>
      <p:sp>
        <p:nvSpPr>
          <p:cNvPr id="3" name="Google Shape;153;p25"/>
          <p:cNvSpPr/>
          <p:nvPr/>
        </p:nvSpPr>
        <p:spPr>
          <a:xfrm>
            <a:off x="648335" y="1076325"/>
            <a:ext cx="7847965" cy="110299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{table_summary_instagram}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{category_video}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8155" y="3373755"/>
            <a:ext cx="2753995" cy="147828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</a:t>
            </a:r>
            <a:r>
              <a:rPr lang="en-US" altLang="en-GB"/>
              <a:t>ext</a:t>
            </a:r>
            <a:r>
              <a:rPr lang="en-GB"/>
              <a:t>_popular_post</a:t>
            </a:r>
            <a:r>
              <a:rPr lang="en-GB">
                <a:sym typeface="+mn-ea"/>
              </a:rPr>
              <a:t>_instagram</a:t>
            </a:r>
            <a:r>
              <a:rPr lang="en-GB"/>
              <a:t>}</a:t>
            </a:r>
            <a:endParaRPr lang="en-GB"/>
          </a:p>
        </p:txBody>
      </p:sp>
      <p:sp>
        <p:nvSpPr>
          <p:cNvPr id="162" name="Google Shape;162;p26"/>
          <p:cNvSpPr/>
          <p:nvPr/>
        </p:nvSpPr>
        <p:spPr>
          <a:xfrm>
            <a:off x="5629275" y="122047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r>
              <a:rPr lang="en-US" altLang="en-GB"/>
              <a:t>text</a:t>
            </a:r>
            <a:r>
              <a:rPr lang="en-GB"/>
              <a:t>_top_post</a:t>
            </a:r>
            <a:r>
              <a:rPr lang="en-GB">
                <a:sym typeface="+mn-ea"/>
              </a:rPr>
              <a:t>_instagram</a:t>
            </a:r>
            <a:r>
              <a:rPr lang="en-GB"/>
              <a:t>}</a:t>
            </a:r>
            <a:endParaRPr lang="en-GB"/>
          </a:p>
        </p:txBody>
      </p:sp>
      <p:sp>
        <p:nvSpPr>
          <p:cNvPr id="163" name="Google Shape;163;p26"/>
          <p:cNvSpPr txBox="1"/>
          <p:nvPr/>
        </p:nvSpPr>
        <p:spPr>
          <a:xfrm>
            <a:off x="477975" y="862500"/>
            <a:ext cx="1803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Popular Post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670050" y="938700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 Posts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70050" y="2963625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Bottom </a:t>
            </a:r>
            <a:r>
              <a:rPr lang="en-GB">
                <a:solidFill>
                  <a:schemeClr val="dk2"/>
                </a:solidFill>
              </a:rPr>
              <a:t>Posts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789680" y="1301750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94125" y="3333115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12140" y="1293495"/>
            <a:ext cx="2343785" cy="195199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8" name="Google Shape;162;p26"/>
          <p:cNvSpPr/>
          <p:nvPr/>
        </p:nvSpPr>
        <p:spPr>
          <a:xfrm>
            <a:off x="5628640" y="332613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r>
              <a:rPr lang="en-US" altLang="en-GB"/>
              <a:t>text</a:t>
            </a:r>
            <a:r>
              <a:rPr lang="en-GB"/>
              <a:t>_</a:t>
            </a:r>
            <a:r>
              <a:rPr lang="en-US" altLang="en-GB"/>
              <a:t>bottom</a:t>
            </a:r>
            <a:r>
              <a:rPr lang="en-GB"/>
              <a:t>_post</a:t>
            </a:r>
            <a:r>
              <a:rPr lang="en-GB">
                <a:sym typeface="+mn-ea"/>
              </a:rPr>
              <a:t>_instagram</a:t>
            </a:r>
            <a:r>
              <a:rPr lang="en-GB"/>
              <a:t>}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Tagged Post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47797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Post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{total_tagged_post} post</a:t>
            </a:r>
            <a:endParaRPr lang="en-GB"/>
          </a:p>
        </p:txBody>
      </p:sp>
      <p:sp>
        <p:nvSpPr>
          <p:cNvPr id="173" name="Google Shape;173;p27"/>
          <p:cNvSpPr/>
          <p:nvPr/>
        </p:nvSpPr>
        <p:spPr>
          <a:xfrm>
            <a:off x="470582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Post  User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{total_tagged_user} users</a:t>
            </a:r>
            <a:endParaRPr lang="en-GB"/>
          </a:p>
        </p:txBody>
      </p:sp>
      <p:sp>
        <p:nvSpPr>
          <p:cNvPr id="174" name="Google Shape;174;p27"/>
          <p:cNvSpPr txBox="1"/>
          <p:nvPr/>
        </p:nvSpPr>
        <p:spPr>
          <a:xfrm>
            <a:off x="477975" y="146314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ENGAGEMENT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64775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6" name="Google Shape;176;p27"/>
          <p:cNvSpPr/>
          <p:nvPr/>
        </p:nvSpPr>
        <p:spPr>
          <a:xfrm>
            <a:off x="3490350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7" name="Google Shape;177;p27"/>
          <p:cNvSpPr/>
          <p:nvPr/>
        </p:nvSpPr>
        <p:spPr>
          <a:xfrm>
            <a:off x="6415925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8" name="Google Shape;178;p27"/>
          <p:cNvSpPr/>
          <p:nvPr/>
        </p:nvSpPr>
        <p:spPr>
          <a:xfrm>
            <a:off x="5647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79" name="Google Shape;179;p27"/>
          <p:cNvSpPr/>
          <p:nvPr/>
        </p:nvSpPr>
        <p:spPr>
          <a:xfrm>
            <a:off x="34779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80" name="Google Shape;180;p27"/>
          <p:cNvSpPr/>
          <p:nvPr/>
        </p:nvSpPr>
        <p:spPr>
          <a:xfrm>
            <a:off x="63911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87" name="Google Shape;187;p28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188" name="Google Shape;188;p28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{table_trend_sentiment}</a:t>
            </a:r>
            <a:endParaRPr lang="en-GB"/>
          </a:p>
        </p:txBody>
      </p:sp>
      <p:sp>
        <p:nvSpPr>
          <p:cNvPr id="189" name="Google Shape;189;p28"/>
          <p:cNvSpPr/>
          <p:nvPr/>
        </p:nvSpPr>
        <p:spPr>
          <a:xfrm>
            <a:off x="311700" y="3081650"/>
            <a:ext cx="5171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{wordcloud}</a:t>
            </a:r>
            <a:endParaRPr lang="en-GB"/>
          </a:p>
        </p:txBody>
      </p:sp>
      <p:sp>
        <p:nvSpPr>
          <p:cNvPr id="190" name="Google Shape;190;p28"/>
          <p:cNvSpPr/>
          <p:nvPr/>
        </p:nvSpPr>
        <p:spPr>
          <a:xfrm>
            <a:off x="5670275" y="30816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{strategy_sentiment}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Slides</Application>
  <PresentationFormat/>
  <Paragraphs>205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{brand}</vt:lpstr>
      <vt:lpstr>Executives Summary</vt:lpstr>
      <vt:lpstr>Executive summary</vt:lpstr>
      <vt:lpstr>Executive summary</vt:lpstr>
      <vt:lpstr>Instagram</vt:lpstr>
      <vt:lpstr>PowerPoint 演示文稿</vt:lpstr>
      <vt:lpstr>PowerPoint 演示文稿</vt:lpstr>
      <vt:lpstr>PowerPoint 演示文稿</vt:lpstr>
      <vt:lpstr>Sentiment Analysis</vt:lpstr>
      <vt:lpstr>Topics Analysis</vt:lpstr>
      <vt:lpstr>Brand Association</vt:lpstr>
      <vt:lpstr>TikTok</vt:lpstr>
      <vt:lpstr>PowerPoint 演示文稿</vt:lpstr>
      <vt:lpstr>PowerPoint 演示文稿</vt:lpstr>
      <vt:lpstr>PowerPoint 演示文稿</vt:lpstr>
      <vt:lpstr>Sentiment Analysis</vt:lpstr>
      <vt:lpstr>Topics Analysis</vt:lpstr>
      <vt:lpstr>Brand Association</vt:lpstr>
      <vt:lpstr>Competitor Landscape</vt:lpstr>
      <vt:lpstr>Strategy insight &amp;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{brand}</dc:title>
  <dc:creator/>
  <cp:lastModifiedBy>Dina Ariek Prasdika</cp:lastModifiedBy>
  <cp:revision>37</cp:revision>
  <dcterms:created xsi:type="dcterms:W3CDTF">2025-04-17T09:54:00Z</dcterms:created>
  <dcterms:modified xsi:type="dcterms:W3CDTF">2025-04-22T04:59:14Z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BD16254DE155481A88F0A3C66C31B433_12</vt:lpwstr>
  </property>
  <property fmtid="{D5CDD505-2E9C-101B-9397-08002B2CF9AE}" pid="3" name="KSOProductBuildVer">
    <vt:lpwstr>1033-12.2.0.20795</vt:lpwstr>
  </property>
</Properties>
</file>