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74" r:id="rId22"/>
    <p:sldId id="275" r:id="rId23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cc40f5b4b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4cc40f5b4b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ba7cc69fc_0_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4ba7cc69fc_0_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beac2b9e0_0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beac2b9e0_0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beac2b9e0_0_1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beac2b9e0_0_1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cc40f5b4b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cc40f5b4b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beac2b9e0_0_1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beac2b9e0_0_1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d0c68782b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d0c68782b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Wordcloud displit per </a:t>
            </a:r>
            <a:r>
              <a:rPr lang="en-GB"/>
              <a:t>category</a:t>
            </a:r>
            <a:r>
              <a:rPr lang="en-GB"/>
              <a:t> sentiment. </a:t>
            </a:r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d0c68782b_0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d0c68782b_0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Topik yang mandatori (spesifik). Dan ada topik baru juga dimasukkin. 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Diawal topik= kategori. </a:t>
            </a:r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d0c68782b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d0c68782b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4ba7cc69fc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4ba7cc69fc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ba7cc69fc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ba7cc69fc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beac2b9e0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4beac2b9e0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beac2b9e0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beac2b9e0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beac2b9e0_0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beac2b9e0_0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beac2b9e0_0_10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beac2b9e0_0_10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cc40f5b4b_0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cc40f5b4b_0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cc40f5b4b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cc40f5b4b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cc40f5b4b_0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cc40f5b4b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cc40f5b4b_0_6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cc40f5b4b_0_6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t>FinVast</a:t>
            </a:r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311785" y="2834005"/>
            <a:ext cx="8520430" cy="10566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r>
              <a:t>Social Media Performance Report</a:t>
            </a:r>
          </a:p>
          <a:p>
            <a:r>
              <a:t>February 2025</a:t>
            </a:r>
          </a:p>
        </p:txBody>
      </p:sp>
      <p:pic>
        <p:nvPicPr>
          <p:cNvPr id="56" name="Picture 55" descr="default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182880"/>
            <a:ext cx="914400" cy="914400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Topics </a:t>
            </a:r>
            <a:r>
              <a:rPr lang="en-GB">
                <a:solidFill>
                  <a:schemeClr val="dk2"/>
                </a:solidFill>
              </a:rPr>
              <a:t>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6" name="Google Shape;196;p2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197" name="Google Shape;197;p29"/>
          <p:cNvSpPr/>
          <p:nvPr/>
        </p:nvSpPr>
        <p:spPr>
          <a:xfrm>
            <a:off x="311700" y="1152475"/>
            <a:ext cx="18357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{table_topic_month}</a:t>
            </a:r>
            <a:endParaRPr lang="en-GB"/>
          </a:p>
        </p:txBody>
      </p:sp>
      <p:sp>
        <p:nvSpPr>
          <p:cNvPr id="198" name="Google Shape;198;p29"/>
          <p:cNvSpPr/>
          <p:nvPr/>
        </p:nvSpPr>
        <p:spPr>
          <a:xfrm>
            <a:off x="2437775" y="1152475"/>
            <a:ext cx="63522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{table_trend_topic}</a:t>
            </a:r>
            <a:endParaRPr lang="en-GB"/>
          </a:p>
        </p:txBody>
      </p:sp>
      <p:sp>
        <p:nvSpPr>
          <p:cNvPr id="199" name="Google Shape;199;p29"/>
          <p:cNvSpPr/>
          <p:nvPr/>
        </p:nvSpPr>
        <p:spPr>
          <a:xfrm>
            <a:off x="311700" y="3072275"/>
            <a:ext cx="8478300" cy="1674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{strategy_topics}</a:t>
            </a:r>
            <a:endParaRPr lang="en-GB"/>
          </a:p>
        </p:txBody>
      </p:sp>
      <p:sp>
        <p:nvSpPr>
          <p:cNvPr id="200" name="TextBox 199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Brand Association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5" name="Google Shape;205;p3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206" name="Google Shape;206;p30"/>
          <p:cNvSpPr/>
          <p:nvPr/>
        </p:nvSpPr>
        <p:spPr>
          <a:xfrm>
            <a:off x="311700" y="1152475"/>
            <a:ext cx="4093500" cy="3416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{brand_association_graph}</a:t>
            </a:r>
            <a:endParaRPr lang="en-GB"/>
          </a:p>
        </p:txBody>
      </p:sp>
      <p:sp>
        <p:nvSpPr>
          <p:cNvPr id="207" name="Google Shape;207;p30"/>
          <p:cNvSpPr/>
          <p:nvPr/>
        </p:nvSpPr>
        <p:spPr>
          <a:xfrm>
            <a:off x="4667550" y="1152475"/>
            <a:ext cx="4164600" cy="3416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{brand_association_weight}</a:t>
            </a:r>
            <a:endParaRPr lang="en-GB"/>
          </a:p>
        </p:txBody>
      </p:sp>
      <p:sp>
        <p:nvSpPr>
          <p:cNvPr id="208" name="TextBox 207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TikTok</a:t>
            </a:r>
            <a:endParaRPr lang="en-GB"/>
          </a:p>
        </p:txBody>
      </p:sp>
      <p:sp>
        <p:nvSpPr>
          <p:cNvPr id="86" name="TextBox 85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3;p25"/>
          <p:cNvSpPr/>
          <p:nvPr/>
        </p:nvSpPr>
        <p:spPr>
          <a:xfrm>
            <a:off x="647700" y="348615"/>
            <a:ext cx="7848600" cy="464185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n>
                  <a:noFill/>
                </a:ln>
              </a:rPr>
              <a:t>Perfomance Tiktok</a:t>
            </a:r>
            <a:endParaRPr lang="en-US" altLang="en-GB">
              <a:ln>
                <a:noFill/>
              </a:ln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2025-04-24</a:t>
            </a:r>
          </a:p>
        </p:txBody>
      </p:sp>
      <p:pic>
        <p:nvPicPr>
          <p:cNvPr id="94" name="Picture 9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30" y="2568575"/>
            <a:ext cx="3747770" cy="1732915"/>
          </a:xfrm>
          <a:prstGeom prst="rect">
            <a:avLst/>
          </a:prstGeom>
        </p:spPr>
      </p:pic>
      <p:pic>
        <p:nvPicPr>
          <p:cNvPr id="95" name="Picture 9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2568575"/>
            <a:ext cx="3747770" cy="1732915"/>
          </a:xfrm>
          <a:prstGeom prst="rect">
            <a:avLst/>
          </a:prstGeom>
        </p:spPr>
      </p:pic>
      <p:graphicFrame>
        <p:nvGraphicFramePr>
          <p:cNvPr id="96" name="Table 95"/>
          <p:cNvGraphicFramePr>
            <a:graphicFrameLocks noGrp="1"/>
          </p:cNvGraphicFramePr>
          <p:nvPr/>
        </p:nvGraphicFramePr>
        <p:xfrm>
          <a:off x="647850" y="1076200"/>
          <a:ext cx="7848300" cy="110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715"/>
                <a:gridCol w="603715"/>
                <a:gridCol w="603715"/>
                <a:gridCol w="603715"/>
                <a:gridCol w="603715"/>
                <a:gridCol w="603715"/>
                <a:gridCol w="603715"/>
                <a:gridCol w="603715"/>
                <a:gridCol w="603715"/>
                <a:gridCol w="603715"/>
                <a:gridCol w="603715"/>
                <a:gridCol w="603715"/>
                <a:gridCol w="603720"/>
              </a:tblGrid>
              <a:tr h="551550"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followers_growth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total_post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total_post_growth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reach_growth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engagement_growth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profile_visit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profile_visit_growth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post_save_rate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CTR</a:t>
                      </a:r>
                    </a:p>
                  </a:txBody>
                  <a:tcPr/>
                </a:tc>
              </a:tr>
              <a:tr h="55155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2025-02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17100054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171927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5410.0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4.825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477975" y="221675"/>
            <a:ext cx="21003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{category_video}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478155" y="3373755"/>
            <a:ext cx="2753995" cy="147828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t>Engagement: 1693.0</a:t>
            </a:r>
          </a:p>
          <a:p>
            <a:r>
              <a:t>Media type: video</a:t>
            </a:r>
          </a:p>
          <a:p>
            <a:r>
              <a:t>URL: https://www.tiktok.com/@vinfastindonesia/video/7464127097393450247</a:t>
            </a:r>
          </a:p>
        </p:txBody>
      </p:sp>
      <p:sp>
        <p:nvSpPr>
          <p:cNvPr id="162" name="Google Shape;162;p26"/>
          <p:cNvSpPr/>
          <p:nvPr/>
        </p:nvSpPr>
        <p:spPr>
          <a:xfrm>
            <a:off x="5629275" y="1220470"/>
            <a:ext cx="2942590" cy="156591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t>Engagement: 1396.0</a:t>
            </a:r>
          </a:p>
          <a:p>
            <a:r>
              <a:t>Media type: video</a:t>
            </a:r>
          </a:p>
          <a:p>
            <a:r>
              <a:t>URL: https://www.tiktok.com/@vinfastindonesia/video/7473817932301225234</a:t>
            </a:r>
          </a:p>
        </p:txBody>
      </p:sp>
      <p:sp>
        <p:nvSpPr>
          <p:cNvPr id="163" name="Google Shape;163;p26"/>
          <p:cNvSpPr txBox="1"/>
          <p:nvPr/>
        </p:nvSpPr>
        <p:spPr>
          <a:xfrm>
            <a:off x="477975" y="862500"/>
            <a:ext cx="18039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dk2"/>
                </a:solidFill>
              </a:rPr>
              <a:t>Popular Post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670050" y="938700"/>
            <a:ext cx="20094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</a:rPr>
              <a:t>Top Posts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3670050" y="2963625"/>
            <a:ext cx="20094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</a:rPr>
              <a:t>Bottom Posts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3789680" y="1301750"/>
            <a:ext cx="1229995" cy="14681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794125" y="3333115"/>
            <a:ext cx="1229995" cy="14681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12140" y="1293495"/>
            <a:ext cx="2343785" cy="195199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8" name="Google Shape;162;p26"/>
          <p:cNvSpPr/>
          <p:nvPr/>
        </p:nvSpPr>
        <p:spPr>
          <a:xfrm>
            <a:off x="5628640" y="3326130"/>
            <a:ext cx="2942590" cy="156591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p>
            <a:r>
              <a:t>Engagement: 12.0</a:t>
            </a:r>
          </a:p>
          <a:p>
            <a:r>
              <a:t>Media type: video</a:t>
            </a:r>
          </a:p>
          <a:p>
            <a:r>
              <a:t>URL: https://www.tiktok.com/@vinfastindonesia/photo/7470783805247327506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477975" y="221675"/>
            <a:ext cx="21003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Tagged Video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477975" y="682700"/>
            <a:ext cx="3927300" cy="6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Tagged Video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{total_tagged_post} videos</a:t>
            </a:r>
            <a:endParaRPr lang="en-GB"/>
          </a:p>
        </p:txBody>
      </p:sp>
      <p:sp>
        <p:nvSpPr>
          <p:cNvPr id="108" name="Google Shape;108;p20"/>
          <p:cNvSpPr/>
          <p:nvPr/>
        </p:nvSpPr>
        <p:spPr>
          <a:xfrm>
            <a:off x="4705825" y="682700"/>
            <a:ext cx="3927300" cy="6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Tagged Video User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{total_tagged_user} users</a:t>
            </a:r>
            <a:endParaRPr lang="en-GB"/>
          </a:p>
        </p:txBody>
      </p:sp>
      <p:sp>
        <p:nvSpPr>
          <p:cNvPr id="109" name="Google Shape;109;p20"/>
          <p:cNvSpPr txBox="1"/>
          <p:nvPr/>
        </p:nvSpPr>
        <p:spPr>
          <a:xfrm>
            <a:off x="477975" y="135138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</a:rPr>
              <a:t>TOP ENGAGEMENT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64775" y="1751585"/>
            <a:ext cx="2163300" cy="23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{url}</a:t>
            </a:r>
            <a:endParaRPr lang="en-GB"/>
          </a:p>
        </p:txBody>
      </p:sp>
      <p:sp>
        <p:nvSpPr>
          <p:cNvPr id="111" name="Google Shape;111;p20"/>
          <p:cNvSpPr/>
          <p:nvPr/>
        </p:nvSpPr>
        <p:spPr>
          <a:xfrm>
            <a:off x="3490350" y="1751585"/>
            <a:ext cx="2163300" cy="23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{url}</a:t>
            </a:r>
            <a:endParaRPr lang="en-GB"/>
          </a:p>
        </p:txBody>
      </p:sp>
      <p:sp>
        <p:nvSpPr>
          <p:cNvPr id="112" name="Google Shape;112;p20"/>
          <p:cNvSpPr/>
          <p:nvPr/>
        </p:nvSpPr>
        <p:spPr>
          <a:xfrm>
            <a:off x="6415925" y="1751585"/>
            <a:ext cx="2163300" cy="23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{url}</a:t>
            </a:r>
            <a:endParaRPr lang="en-GB"/>
          </a:p>
        </p:txBody>
      </p:sp>
      <p:sp>
        <p:nvSpPr>
          <p:cNvPr id="113" name="Google Shape;113;p20"/>
          <p:cNvSpPr/>
          <p:nvPr/>
        </p:nvSpPr>
        <p:spPr>
          <a:xfrm>
            <a:off x="564775" y="4190135"/>
            <a:ext cx="2163300" cy="49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{table_engagement}</a:t>
            </a:r>
            <a:endParaRPr lang="en-GB"/>
          </a:p>
        </p:txBody>
      </p:sp>
      <p:sp>
        <p:nvSpPr>
          <p:cNvPr id="114" name="Google Shape;114;p20"/>
          <p:cNvSpPr/>
          <p:nvPr/>
        </p:nvSpPr>
        <p:spPr>
          <a:xfrm>
            <a:off x="3477975" y="4190135"/>
            <a:ext cx="2163300" cy="49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{table_engagement}</a:t>
            </a:r>
            <a:endParaRPr lang="en-GB"/>
          </a:p>
        </p:txBody>
      </p:sp>
      <p:sp>
        <p:nvSpPr>
          <p:cNvPr id="115" name="Google Shape;115;p20"/>
          <p:cNvSpPr/>
          <p:nvPr/>
        </p:nvSpPr>
        <p:spPr>
          <a:xfrm>
            <a:off x="6391175" y="4190135"/>
            <a:ext cx="2163300" cy="49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{table_engagement}</a:t>
            </a:r>
            <a:endParaRPr lang="en-GB"/>
          </a:p>
        </p:txBody>
      </p:sp>
      <p:sp>
        <p:nvSpPr>
          <p:cNvPr id="116" name="TextBox 115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Sentiment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1" name="Google Shape;121;p2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122" name="Google Shape;122;p21"/>
          <p:cNvSpPr/>
          <p:nvPr/>
        </p:nvSpPr>
        <p:spPr>
          <a:xfrm>
            <a:off x="311700" y="1152475"/>
            <a:ext cx="18357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{table_sentiment_month}</a:t>
            </a:r>
            <a:endParaRPr lang="en-GB"/>
          </a:p>
        </p:txBody>
      </p:sp>
      <p:sp>
        <p:nvSpPr>
          <p:cNvPr id="123" name="Google Shape;123;p21"/>
          <p:cNvSpPr/>
          <p:nvPr/>
        </p:nvSpPr>
        <p:spPr>
          <a:xfrm>
            <a:off x="2437775" y="1152475"/>
            <a:ext cx="63522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{table_trend_sentiment}</a:t>
            </a:r>
            <a:endParaRPr lang="en-GB"/>
          </a:p>
        </p:txBody>
      </p:sp>
      <p:sp>
        <p:nvSpPr>
          <p:cNvPr id="124" name="Google Shape;124;p21"/>
          <p:cNvSpPr/>
          <p:nvPr/>
        </p:nvSpPr>
        <p:spPr>
          <a:xfrm>
            <a:off x="311700" y="3081650"/>
            <a:ext cx="51711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{wordcloud}</a:t>
            </a:r>
            <a:endParaRPr lang="en-GB"/>
          </a:p>
        </p:txBody>
      </p:sp>
      <p:sp>
        <p:nvSpPr>
          <p:cNvPr id="125" name="Google Shape;125;p21"/>
          <p:cNvSpPr/>
          <p:nvPr/>
        </p:nvSpPr>
        <p:spPr>
          <a:xfrm>
            <a:off x="5670275" y="3081650"/>
            <a:ext cx="3119700" cy="1674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{strategy_sentiment}</a:t>
            </a:r>
            <a:endParaRPr lang="en-GB"/>
          </a:p>
        </p:txBody>
      </p:sp>
      <p:sp>
        <p:nvSpPr>
          <p:cNvPr id="126" name="TextBox 125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2025-04-24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Topics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1" name="Google Shape;131;p2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132" name="Google Shape;132;p22"/>
          <p:cNvSpPr/>
          <p:nvPr/>
        </p:nvSpPr>
        <p:spPr>
          <a:xfrm>
            <a:off x="311700" y="1152475"/>
            <a:ext cx="18357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{table_topic_month}</a:t>
            </a:r>
            <a:endParaRPr lang="en-GB"/>
          </a:p>
        </p:txBody>
      </p:sp>
      <p:sp>
        <p:nvSpPr>
          <p:cNvPr id="133" name="Google Shape;133;p22"/>
          <p:cNvSpPr/>
          <p:nvPr/>
        </p:nvSpPr>
        <p:spPr>
          <a:xfrm>
            <a:off x="2437775" y="1152475"/>
            <a:ext cx="63522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{table_trend_topic}</a:t>
            </a:r>
            <a:endParaRPr lang="en-GB"/>
          </a:p>
        </p:txBody>
      </p:sp>
      <p:sp>
        <p:nvSpPr>
          <p:cNvPr id="134" name="Google Shape;134;p22"/>
          <p:cNvSpPr/>
          <p:nvPr/>
        </p:nvSpPr>
        <p:spPr>
          <a:xfrm>
            <a:off x="311700" y="3072275"/>
            <a:ext cx="8478300" cy="1674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{strategy_topics}</a:t>
            </a:r>
            <a:endParaRPr lang="en-GB"/>
          </a:p>
        </p:txBody>
      </p:sp>
      <p:sp>
        <p:nvSpPr>
          <p:cNvPr id="135" name="TextBox 134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Brand Association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0" name="Google Shape;140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141" name="Google Shape;141;p23"/>
          <p:cNvSpPr/>
          <p:nvPr/>
        </p:nvSpPr>
        <p:spPr>
          <a:xfrm>
            <a:off x="311700" y="1152475"/>
            <a:ext cx="4093500" cy="3416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{brand_association_graph}</a:t>
            </a:r>
            <a:endParaRPr lang="en-GB"/>
          </a:p>
        </p:txBody>
      </p:sp>
      <p:sp>
        <p:nvSpPr>
          <p:cNvPr id="142" name="Google Shape;142;p23"/>
          <p:cNvSpPr/>
          <p:nvPr/>
        </p:nvSpPr>
        <p:spPr>
          <a:xfrm>
            <a:off x="4667550" y="1152475"/>
            <a:ext cx="4164600" cy="3416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{brand_association_weight}</a:t>
            </a:r>
            <a:endParaRPr lang="en-GB"/>
          </a:p>
        </p:txBody>
      </p:sp>
      <p:sp>
        <p:nvSpPr>
          <p:cNvPr id="143" name="TextBox 142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Competitor Landscape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13" name="Google Shape;213;p31"/>
          <p:cNvSpPr/>
          <p:nvPr/>
        </p:nvSpPr>
        <p:spPr>
          <a:xfrm>
            <a:off x="311700" y="1152475"/>
            <a:ext cx="4917900" cy="3416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{table_competitor}</a:t>
            </a:r>
            <a:endParaRPr lang="en-GB"/>
          </a:p>
        </p:txBody>
      </p:sp>
      <p:sp>
        <p:nvSpPr>
          <p:cNvPr id="214" name="Google Shape;214;p31"/>
          <p:cNvSpPr/>
          <p:nvPr/>
        </p:nvSpPr>
        <p:spPr>
          <a:xfrm>
            <a:off x="5576350" y="1152475"/>
            <a:ext cx="3066000" cy="34164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{strategy_competitors}</a:t>
            </a:r>
            <a:endParaRPr lang="en-GB"/>
          </a:p>
        </p:txBody>
      </p:sp>
      <p:sp>
        <p:nvSpPr>
          <p:cNvPr id="215" name="TextBox 214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</a:rPr>
              <a:t>Executives Summary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650240" y="3101975"/>
            <a:ext cx="7729220" cy="1478915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...</a:t>
            </a:r>
            <a:endParaRPr lang="en-US" altLang="en-GB"/>
          </a:p>
        </p:txBody>
      </p:sp>
      <p:sp>
        <p:nvSpPr>
          <p:cNvPr id="5" name="Rectangles 4"/>
          <p:cNvSpPr/>
          <p:nvPr/>
        </p:nvSpPr>
        <p:spPr>
          <a:xfrm>
            <a:off x="1105535" y="2061845"/>
            <a:ext cx="1600200" cy="50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368425" y="1188720"/>
            <a:ext cx="1468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Followers</a:t>
            </a:r>
            <a:endParaRPr lang="en-US" altLang="en-US" sz="2000" b="1"/>
          </a:p>
        </p:txBody>
      </p:sp>
      <p:sp>
        <p:nvSpPr>
          <p:cNvPr id="3" name="Text Box 2"/>
          <p:cNvSpPr txBox="1"/>
          <p:nvPr/>
        </p:nvSpPr>
        <p:spPr>
          <a:xfrm>
            <a:off x="3796665" y="1184275"/>
            <a:ext cx="1321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 b="1"/>
              <a:t>Post</a:t>
            </a:r>
            <a:endParaRPr lang="en-US" altLang="en-US" sz="2000" b="1"/>
          </a:p>
        </p:txBody>
      </p:sp>
      <p:sp>
        <p:nvSpPr>
          <p:cNvPr id="4" name="Text Box 3"/>
          <p:cNvSpPr txBox="1"/>
          <p:nvPr/>
        </p:nvSpPr>
        <p:spPr>
          <a:xfrm>
            <a:off x="6129020" y="1178560"/>
            <a:ext cx="13214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 b="1"/>
              <a:t>Reach</a:t>
            </a:r>
            <a:endParaRPr lang="en-US" altLang="en-US" sz="2000" b="1"/>
          </a:p>
        </p:txBody>
      </p:sp>
      <p:sp>
        <p:nvSpPr>
          <p:cNvPr id="6" name="Text Box 5"/>
          <p:cNvSpPr txBox="1"/>
          <p:nvPr/>
        </p:nvSpPr>
        <p:spPr>
          <a:xfrm>
            <a:off x="1085215" y="1758950"/>
            <a:ext cx="947420" cy="73723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t>17135254</a:t>
            </a:r>
          </a:p>
        </p:txBody>
      </p:sp>
      <p:sp>
        <p:nvSpPr>
          <p:cNvPr id="7" name="Text Box 6"/>
          <p:cNvSpPr txBox="1"/>
          <p:nvPr/>
        </p:nvSpPr>
        <p:spPr>
          <a:xfrm>
            <a:off x="2032635" y="1758950"/>
            <a:ext cx="947420" cy="7366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p>
            <a:r>
              <a:t>38.0%</a:t>
            </a:r>
          </a:p>
        </p:txBody>
      </p:sp>
      <p:sp>
        <p:nvSpPr>
          <p:cNvPr id="8" name="Text Box 7"/>
          <p:cNvSpPr txBox="1"/>
          <p:nvPr/>
        </p:nvSpPr>
        <p:spPr>
          <a:xfrm>
            <a:off x="3569970" y="1749425"/>
            <a:ext cx="947420" cy="75184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noAutofit/>
          </a:bodyPr>
          <a:p>
            <a:r>
              <a:t>83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4517390" y="1748790"/>
            <a:ext cx="947420" cy="756285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p>
            <a:r>
              <a:t>113%</a:t>
            </a:r>
          </a:p>
        </p:txBody>
      </p:sp>
      <p:sp>
        <p:nvSpPr>
          <p:cNvPr id="10" name="Text Box 9"/>
          <p:cNvSpPr txBox="1"/>
          <p:nvPr/>
        </p:nvSpPr>
        <p:spPr>
          <a:xfrm>
            <a:off x="5902960" y="1732280"/>
            <a:ext cx="947420" cy="7823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noAutofit/>
          </a:bodyPr>
          <a:p>
            <a:r>
              <a:t>334366.475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6850380" y="1728470"/>
            <a:ext cx="947420" cy="78486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noAutofit/>
          </a:bodyPr>
          <a:p>
            <a:r>
              <a:t>183%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2025-04-24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Strategy insight &amp; recommendation</a:t>
            </a:r>
            <a:endParaRPr lang="en-GB"/>
          </a:p>
        </p:txBody>
      </p:sp>
      <p:sp>
        <p:nvSpPr>
          <p:cNvPr id="220" name="Google Shape;220;p3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221" name="TextBox 220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Executive summary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69" name="Google Shape;69;p15"/>
          <p:cNvSpPr/>
          <p:nvPr/>
        </p:nvSpPr>
        <p:spPr>
          <a:xfrm>
            <a:off x="311700" y="1152475"/>
            <a:ext cx="18357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{table_sentiment_month}</a:t>
            </a:r>
            <a:endParaRPr lang="en-GB"/>
          </a:p>
        </p:txBody>
      </p:sp>
      <p:sp>
        <p:nvSpPr>
          <p:cNvPr id="70" name="Google Shape;70;p15"/>
          <p:cNvSpPr/>
          <p:nvPr/>
        </p:nvSpPr>
        <p:spPr>
          <a:xfrm>
            <a:off x="2437775" y="1152475"/>
            <a:ext cx="63522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{table_sentiment_by_topic}</a:t>
            </a:r>
            <a:endParaRPr lang="en-GB"/>
          </a:p>
        </p:txBody>
      </p:sp>
      <p:sp>
        <p:nvSpPr>
          <p:cNvPr id="71" name="Google Shape;71;p15"/>
          <p:cNvSpPr/>
          <p:nvPr/>
        </p:nvSpPr>
        <p:spPr>
          <a:xfrm>
            <a:off x="311700" y="3081650"/>
            <a:ext cx="18357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{table_sentiment_by_channel}</a:t>
            </a:r>
            <a:endParaRPr lang="en-GB"/>
          </a:p>
        </p:txBody>
      </p:sp>
      <p:sp>
        <p:nvSpPr>
          <p:cNvPr id="72" name="Google Shape;72;p15"/>
          <p:cNvSpPr/>
          <p:nvPr/>
        </p:nvSpPr>
        <p:spPr>
          <a:xfrm>
            <a:off x="2437775" y="3081650"/>
            <a:ext cx="63522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{table_sentiment_by_channel_topic}</a:t>
            </a:r>
            <a:endParaRPr lang="en-GB"/>
          </a:p>
        </p:txBody>
      </p:sp>
      <p:sp>
        <p:nvSpPr>
          <p:cNvPr id="73" name="TextBox 72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Executive summary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555200" y="1211200"/>
            <a:ext cx="78879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{table_sow}</a:t>
            </a:r>
            <a:endParaRPr lang="en-GB"/>
          </a:p>
        </p:txBody>
      </p:sp>
      <p:sp>
        <p:nvSpPr>
          <p:cNvPr id="79" name="Google Shape;79;p16"/>
          <p:cNvSpPr/>
          <p:nvPr/>
        </p:nvSpPr>
        <p:spPr>
          <a:xfrm>
            <a:off x="555200" y="3031250"/>
            <a:ext cx="45621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{table_kpi}</a:t>
            </a:r>
            <a:endParaRPr lang="en-GB"/>
          </a:p>
        </p:txBody>
      </p:sp>
      <p:sp>
        <p:nvSpPr>
          <p:cNvPr id="80" name="Google Shape;80;p16"/>
          <p:cNvSpPr/>
          <p:nvPr/>
        </p:nvSpPr>
        <p:spPr>
          <a:xfrm>
            <a:off x="5323375" y="3031250"/>
            <a:ext cx="3119700" cy="1674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{strategy_kpi_sow}</a:t>
            </a:r>
            <a:endParaRPr lang="en-GB"/>
          </a:p>
        </p:txBody>
      </p:sp>
      <p:sp>
        <p:nvSpPr>
          <p:cNvPr id="81" name="TextBox 80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Instagram</a:t>
            </a:r>
            <a:endParaRPr lang="en-GB"/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398525" y="32214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TextBox 148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3;p25"/>
          <p:cNvSpPr/>
          <p:nvPr/>
        </p:nvSpPr>
        <p:spPr>
          <a:xfrm>
            <a:off x="647700" y="348615"/>
            <a:ext cx="7848600" cy="464185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n>
                  <a:noFill/>
                </a:ln>
              </a:rPr>
              <a:t>Perfomance Instagram</a:t>
            </a:r>
            <a:endParaRPr lang="en-US" altLang="en-GB">
              <a:ln>
                <a:noFill/>
              </a:ln>
            </a:endParaRPr>
          </a:p>
        </p:txBody>
      </p:sp>
      <p:sp>
        <p:nvSpPr>
          <p:cNvPr id="156" name="TextBox 155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2025-04-24</a:t>
            </a:r>
          </a:p>
        </p:txBody>
      </p:sp>
      <p:pic>
        <p:nvPicPr>
          <p:cNvPr id="157" name="Picture 156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30" y="2778760"/>
            <a:ext cx="3747770" cy="1651635"/>
          </a:xfrm>
          <a:prstGeom prst="rect">
            <a:avLst/>
          </a:prstGeom>
        </p:spPr>
      </p:pic>
      <p:pic>
        <p:nvPicPr>
          <p:cNvPr id="158" name="Picture 157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2778760"/>
            <a:ext cx="3747770" cy="1659255"/>
          </a:xfrm>
          <a:prstGeom prst="rect">
            <a:avLst/>
          </a:prstGeom>
        </p:spPr>
      </p:pic>
      <p:graphicFrame>
        <p:nvGraphicFramePr>
          <p:cNvPr id="159" name="Table 158"/>
          <p:cNvGraphicFramePr>
            <a:graphicFrameLocks noGrp="1"/>
          </p:cNvGraphicFramePr>
          <p:nvPr/>
        </p:nvGraphicFramePr>
        <p:xfrm>
          <a:off x="648335" y="1076325"/>
          <a:ext cx="7847965" cy="110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689"/>
                <a:gridCol w="603689"/>
                <a:gridCol w="603689"/>
                <a:gridCol w="603689"/>
                <a:gridCol w="603689"/>
                <a:gridCol w="603689"/>
                <a:gridCol w="603689"/>
                <a:gridCol w="603689"/>
                <a:gridCol w="603689"/>
                <a:gridCol w="603689"/>
                <a:gridCol w="603689"/>
                <a:gridCol w="603689"/>
                <a:gridCol w="603697"/>
              </a:tblGrid>
              <a:tr h="551497"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followers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followers_growth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total_post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total_post_growth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reach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reach_growth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engagement_growth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profile_visit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profile_visit_growth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post_save_rate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000"/>
                      </a:pPr>
                      <a:r>
                        <a:t>CTR</a:t>
                      </a:r>
                    </a:p>
                  </a:txBody>
                  <a:tcPr/>
                </a:tc>
              </a:tr>
              <a:tr h="551498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2025-02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162439.475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5269.0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nan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477975" y="221675"/>
            <a:ext cx="21003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{category_video}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478155" y="3373755"/>
            <a:ext cx="2753995" cy="147828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t>Engagement: 656.0</a:t>
            </a:r>
          </a:p>
          <a:p>
            <a:r>
              <a:t>Media type: Video</a:t>
            </a:r>
          </a:p>
          <a:p>
            <a:r>
              <a:t>URL: https://www.instagram.com/p/DFsOLLhKI_z/</a:t>
            </a:r>
          </a:p>
        </p:txBody>
      </p:sp>
      <p:sp>
        <p:nvSpPr>
          <p:cNvPr id="162" name="Google Shape;162;p26"/>
          <p:cNvSpPr/>
          <p:nvPr/>
        </p:nvSpPr>
        <p:spPr>
          <a:xfrm>
            <a:off x="5629275" y="1220470"/>
            <a:ext cx="2942590" cy="156591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t>Engagement: 656.0</a:t>
            </a:r>
          </a:p>
          <a:p>
            <a:r>
              <a:t>Media type: Video</a:t>
            </a:r>
          </a:p>
          <a:p>
            <a:r>
              <a:t>URL: https://www.instagram.com/p/DFsOLLhKI_z/</a:t>
            </a:r>
          </a:p>
        </p:txBody>
      </p:sp>
      <p:sp>
        <p:nvSpPr>
          <p:cNvPr id="163" name="Google Shape;163;p26"/>
          <p:cNvSpPr txBox="1"/>
          <p:nvPr/>
        </p:nvSpPr>
        <p:spPr>
          <a:xfrm>
            <a:off x="477975" y="862500"/>
            <a:ext cx="18039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Popular Post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4" name="Google Shape;164;p26"/>
          <p:cNvSpPr txBox="1"/>
          <p:nvPr/>
        </p:nvSpPr>
        <p:spPr>
          <a:xfrm>
            <a:off x="3670050" y="938700"/>
            <a:ext cx="20094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Top Posts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3670050" y="2963625"/>
            <a:ext cx="20094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Bottom </a:t>
            </a:r>
            <a:r>
              <a:rPr lang="en-GB">
                <a:solidFill>
                  <a:schemeClr val="dk2"/>
                </a:solidFill>
              </a:rPr>
              <a:t>Posts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3789680" y="1301750"/>
            <a:ext cx="1229995" cy="14681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3794125" y="3333115"/>
            <a:ext cx="1229995" cy="146812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612140" y="1293495"/>
            <a:ext cx="2343785" cy="1951990"/>
          </a:xfrm>
          <a:prstGeom prst="rect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/>
              <a:t>...</a:t>
            </a:r>
            <a:endParaRPr lang="en-US"/>
          </a:p>
        </p:txBody>
      </p:sp>
      <p:sp>
        <p:nvSpPr>
          <p:cNvPr id="8" name="Google Shape;162;p26"/>
          <p:cNvSpPr/>
          <p:nvPr/>
        </p:nvSpPr>
        <p:spPr>
          <a:xfrm>
            <a:off x="5628640" y="3326130"/>
            <a:ext cx="2942590" cy="1565910"/>
          </a:xfrm>
          <a:prstGeom prst="roundRect">
            <a:avLst>
              <a:gd name="adj" fmla="val 16667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chemeClr val="lt2"/>
                </a:solidFill>
              </a14:hiddenFill>
            </a:ext>
          </a:extLst>
        </p:spPr>
        <p:txBody>
          <a:bodyPr spcFirstLastPara="1" wrap="square" lIns="91425" tIns="91425" rIns="91425" bIns="91425" anchor="ctr" anchorCtr="0">
            <a:noAutofit/>
          </a:bodyPr>
          <a:p>
            <a:r>
              <a:t>Engagement: 25.0</a:t>
            </a:r>
          </a:p>
          <a:p>
            <a:r>
              <a:t>Media type: Video</a:t>
            </a:r>
          </a:p>
          <a:p>
            <a:r>
              <a:t>URL: https://www.instagram.com/reel/DGUzcEgPQNm/</a:t>
            </a:r>
          </a:p>
        </p:txBody>
      </p:sp>
      <p:sp>
        <p:nvSpPr>
          <p:cNvPr id="167" name="TextBox 166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/>
        </p:nvSpPr>
        <p:spPr>
          <a:xfrm>
            <a:off x="477975" y="221675"/>
            <a:ext cx="2100300" cy="3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Tagged Post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>
            <a:off x="477975" y="682700"/>
            <a:ext cx="3927300" cy="6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Tagged Post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{total_tagged_post} post</a:t>
            </a:r>
            <a:endParaRPr lang="en-GB"/>
          </a:p>
        </p:txBody>
      </p:sp>
      <p:sp>
        <p:nvSpPr>
          <p:cNvPr id="173" name="Google Shape;173;p27"/>
          <p:cNvSpPr/>
          <p:nvPr/>
        </p:nvSpPr>
        <p:spPr>
          <a:xfrm>
            <a:off x="4705825" y="682700"/>
            <a:ext cx="3927300" cy="602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Tagged Post  User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{total_tagged_user} users</a:t>
            </a:r>
            <a:endParaRPr lang="en-GB"/>
          </a:p>
        </p:txBody>
      </p:sp>
      <p:sp>
        <p:nvSpPr>
          <p:cNvPr id="174" name="Google Shape;174;p27"/>
          <p:cNvSpPr txBox="1"/>
          <p:nvPr/>
        </p:nvSpPr>
        <p:spPr>
          <a:xfrm>
            <a:off x="477975" y="146314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2"/>
                </a:solidFill>
              </a:rPr>
              <a:t>TOP ENGAGEMENT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5" name="Google Shape;175;p27"/>
          <p:cNvSpPr/>
          <p:nvPr/>
        </p:nvSpPr>
        <p:spPr>
          <a:xfrm>
            <a:off x="564775" y="1842390"/>
            <a:ext cx="2163300" cy="23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{url}</a:t>
            </a:r>
            <a:endParaRPr lang="en-GB"/>
          </a:p>
        </p:txBody>
      </p:sp>
      <p:sp>
        <p:nvSpPr>
          <p:cNvPr id="176" name="Google Shape;176;p27"/>
          <p:cNvSpPr/>
          <p:nvPr/>
        </p:nvSpPr>
        <p:spPr>
          <a:xfrm>
            <a:off x="3490350" y="1842390"/>
            <a:ext cx="2163300" cy="23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{url}</a:t>
            </a:r>
            <a:endParaRPr lang="en-GB"/>
          </a:p>
        </p:txBody>
      </p:sp>
      <p:sp>
        <p:nvSpPr>
          <p:cNvPr id="177" name="Google Shape;177;p27"/>
          <p:cNvSpPr/>
          <p:nvPr/>
        </p:nvSpPr>
        <p:spPr>
          <a:xfrm>
            <a:off x="6415925" y="1842390"/>
            <a:ext cx="2163300" cy="230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{url}</a:t>
            </a:r>
            <a:endParaRPr lang="en-GB"/>
          </a:p>
        </p:txBody>
      </p:sp>
      <p:sp>
        <p:nvSpPr>
          <p:cNvPr id="178" name="Google Shape;178;p27"/>
          <p:cNvSpPr/>
          <p:nvPr/>
        </p:nvSpPr>
        <p:spPr>
          <a:xfrm>
            <a:off x="564775" y="4280940"/>
            <a:ext cx="2163300" cy="49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{table_engagement}</a:t>
            </a:r>
            <a:endParaRPr lang="en-GB"/>
          </a:p>
        </p:txBody>
      </p:sp>
      <p:sp>
        <p:nvSpPr>
          <p:cNvPr id="179" name="Google Shape;179;p27"/>
          <p:cNvSpPr/>
          <p:nvPr/>
        </p:nvSpPr>
        <p:spPr>
          <a:xfrm>
            <a:off x="3477975" y="4280940"/>
            <a:ext cx="2163300" cy="49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{table_engagement}</a:t>
            </a:r>
            <a:endParaRPr lang="en-GB"/>
          </a:p>
        </p:txBody>
      </p:sp>
      <p:sp>
        <p:nvSpPr>
          <p:cNvPr id="180" name="Google Shape;180;p27"/>
          <p:cNvSpPr/>
          <p:nvPr/>
        </p:nvSpPr>
        <p:spPr>
          <a:xfrm>
            <a:off x="6391175" y="4280940"/>
            <a:ext cx="2163300" cy="4989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{table_engagement}</a:t>
            </a:r>
            <a:endParaRPr lang="en-GB"/>
          </a:p>
        </p:txBody>
      </p:sp>
      <p:sp>
        <p:nvSpPr>
          <p:cNvPr id="181" name="TextBox 180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</a:rPr>
              <a:t>Sentiment Analysis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6" name="Google Shape;186;p2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sp>
        <p:nvSpPr>
          <p:cNvPr id="187" name="Google Shape;187;p28"/>
          <p:cNvSpPr/>
          <p:nvPr/>
        </p:nvSpPr>
        <p:spPr>
          <a:xfrm>
            <a:off x="311700" y="1152475"/>
            <a:ext cx="18357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{table_sentiment_month}</a:t>
            </a:r>
            <a:endParaRPr lang="en-GB"/>
          </a:p>
        </p:txBody>
      </p:sp>
      <p:sp>
        <p:nvSpPr>
          <p:cNvPr id="188" name="Google Shape;188;p28"/>
          <p:cNvSpPr/>
          <p:nvPr/>
        </p:nvSpPr>
        <p:spPr>
          <a:xfrm>
            <a:off x="2437775" y="1152475"/>
            <a:ext cx="63522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{table_trend_sentiment}</a:t>
            </a:r>
            <a:endParaRPr lang="en-GB"/>
          </a:p>
        </p:txBody>
      </p:sp>
      <p:sp>
        <p:nvSpPr>
          <p:cNvPr id="189" name="Google Shape;189;p28"/>
          <p:cNvSpPr/>
          <p:nvPr/>
        </p:nvSpPr>
        <p:spPr>
          <a:xfrm>
            <a:off x="311700" y="3081650"/>
            <a:ext cx="5171100" cy="1674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{wordcloud}</a:t>
            </a:r>
            <a:endParaRPr lang="en-GB"/>
          </a:p>
        </p:txBody>
      </p:sp>
      <p:sp>
        <p:nvSpPr>
          <p:cNvPr id="190" name="Google Shape;190;p28"/>
          <p:cNvSpPr/>
          <p:nvPr/>
        </p:nvSpPr>
        <p:spPr>
          <a:xfrm>
            <a:off x="5670275" y="3081650"/>
            <a:ext cx="3119700" cy="1674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{strategy_sentiment}</a:t>
            </a:r>
            <a:endParaRPr lang="en-GB"/>
          </a:p>
        </p:txBody>
      </p:sp>
      <p:sp>
        <p:nvSpPr>
          <p:cNvPr id="191" name="TextBox 190"/>
          <p:cNvSpPr txBox="1"/>
          <p:nvPr/>
        </p:nvSpPr>
        <p:spPr>
          <a:xfrm>
            <a:off x="274320" y="475488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 i="1"/>
              <a:t>Generated by AI Automation - Python | 2025-04-24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1788</Words>
  <Application>WPS Slides</Application>
  <PresentationFormat/>
  <Paragraphs>205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{brand}</vt:lpstr>
      <vt:lpstr>Executives Summary</vt:lpstr>
      <vt:lpstr>Executive summary</vt:lpstr>
      <vt:lpstr>Executive summary</vt:lpstr>
      <vt:lpstr>Instagram</vt:lpstr>
      <vt:lpstr>PowerPoint 演示文稿</vt:lpstr>
      <vt:lpstr>PowerPoint 演示文稿</vt:lpstr>
      <vt:lpstr>PowerPoint 演示文稿</vt:lpstr>
      <vt:lpstr>Sentiment Analysis</vt:lpstr>
      <vt:lpstr>Topics Analysis</vt:lpstr>
      <vt:lpstr>Brand Association</vt:lpstr>
      <vt:lpstr>TikTok</vt:lpstr>
      <vt:lpstr>PowerPoint 演示文稿</vt:lpstr>
      <vt:lpstr>PowerPoint 演示文稿</vt:lpstr>
      <vt:lpstr>PowerPoint 演示文稿</vt:lpstr>
      <vt:lpstr>Sentiment Analysis</vt:lpstr>
      <vt:lpstr>Topics Analysis</vt:lpstr>
      <vt:lpstr>Brand Association</vt:lpstr>
      <vt:lpstr>Competitor Landscape</vt:lpstr>
      <vt:lpstr>Strategy insight &amp; recommendation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{brand}</dc:title>
  <dc:creator/>
  <cp:lastModifiedBy>Dina Ariek Prasdika</cp:lastModifiedBy>
  <cp:revision>37</cp:revision>
  <dcterms:created xsi:type="dcterms:W3CDTF">2025-04-17T09:54:00Z</dcterms:created>
  <dcterms:modified xsi:type="dcterms:W3CDTF">2025-04-22T04:59:14Z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BD16254DE155481A88F0A3C66C31B433_12</vt:lpwstr>
  </property>
  <property fmtid="{D5CDD505-2E9C-101B-9397-08002B2CF9AE}" pid="3" name="KSOProductBuildVer">
    <vt:lpwstr>1033-12.2.0.20795</vt:lpwstr>
  </property>
</Properties>
</file>