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68" r:id="rId5"/>
    <p:sldId id="280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5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5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5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200" lvl="1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800" lvl="2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400" lvl="3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8000" lvl="4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600" lvl="5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200" lvl="6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800" lvl="7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400" lvl="8" indent="-42354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/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5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550" y="3071495"/>
            <a:ext cx="9471025" cy="646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5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5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5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800" lvl="2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400" lvl="3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8000" lvl="4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600" lvl="5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200" lvl="6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800" lvl="7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400" lvl="8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800" lvl="2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400" lvl="3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8000" lvl="4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600" lvl="5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200" lvl="6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800" lvl="7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400" lvl="8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9pPr>
          </a:lstStyle>
          <a:p/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9pPr>
          </a:lstStyle>
          <a:p/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5"/>
            </a:lvl9pPr>
          </a:lstStyle>
          <a:p/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5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5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5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35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-GB" sz="1335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-GB" sz="1335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-GB" sz="1335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/>
              </a:rPr>
              <a:t>Flaticon</a:t>
            </a:r>
            <a:r>
              <a:rPr lang="en-GB" sz="1335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-GB" sz="1335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/>
              </a:rPr>
              <a:t>Freepik</a:t>
            </a:r>
            <a:endParaRPr sz="1335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5"/>
            </a:lvl1pPr>
            <a:lvl2pPr marL="1219200" lvl="1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800" lvl="2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400" lvl="3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8000" lvl="4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600" lvl="5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200" lvl="6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800" lvl="7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400" lvl="8" indent="-406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5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5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200" lvl="1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1344930" y="1308735"/>
            <a:ext cx="9036685" cy="36226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  <a:sym typeface="+mn-ea"/>
              </a:rPr>
              <a:t>{product_name}</a:t>
            </a:r>
            <a:b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</a:br>
            <a:r>
              <a:rPr lang="en-US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Social Media Performance Report</a:t>
            </a:r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 </a:t>
            </a:r>
            <a:b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</a:br>
            <a:r>
              <a:rPr 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+mj-lt"/>
              </a:rPr>
              <a:t>{periode}</a:t>
            </a:r>
            <a:endParaRPr 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+mj-lt"/>
            </a:endParaRPr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 Box 1"/>
          <p:cNvSpPr txBox="1"/>
          <p:nvPr/>
        </p:nvSpPr>
        <p:spPr>
          <a:xfrm>
            <a:off x="3853815" y="1786255"/>
            <a:ext cx="4819015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br>
              <a:rPr lang="en-US" sz="4400" dirty="0">
                <a:latin typeface="+mj-lt"/>
                <a:cs typeface="+mj-lt"/>
                <a:sym typeface="+mn-ea"/>
              </a:rPr>
            </a:br>
            <a:endParaRPr lang="en-US" sz="4400" dirty="0"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{subtitle}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1079500" y="2094230"/>
            <a:ext cx="5622290" cy="11715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txBody>
          <a:bodyPr wrap="square" rtlCol="0" anchor="ctr" anchorCtr="0">
            <a:noAutofit/>
          </a:bodyPr>
          <a:p>
            <a:pPr algn="ctr"/>
            <a:r>
              <a:rPr lang="en-US" sz="1400" dirty="0"/>
              <a:t>{} </a:t>
            </a:r>
            <a:endParaRPr lang="en-US" sz="1400" dirty="0"/>
          </a:p>
        </p:txBody>
      </p:sp>
      <p:sp>
        <p:nvSpPr>
          <p:cNvPr id="4" name="TextBox 5"/>
          <p:cNvSpPr txBox="1"/>
          <p:nvPr/>
        </p:nvSpPr>
        <p:spPr>
          <a:xfrm>
            <a:off x="1551940" y="3552825"/>
            <a:ext cx="995680" cy="99695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3175">
            <a:solidFill>
              <a:schemeClr val="tx1">
                <a:lumMod val="10000"/>
                <a:lumOff val="90000"/>
              </a:schemeClr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sz="1200" b="1" dirty="0"/>
              <a:t>{}</a:t>
            </a:r>
            <a:endParaRPr lang="en-US" sz="1200" b="1" dirty="0"/>
          </a:p>
        </p:txBody>
      </p:sp>
      <p:sp>
        <p:nvSpPr>
          <p:cNvPr id="14" name="TextBox 5"/>
          <p:cNvSpPr txBox="1"/>
          <p:nvPr/>
        </p:nvSpPr>
        <p:spPr>
          <a:xfrm>
            <a:off x="1059815" y="4804410"/>
            <a:ext cx="10055225" cy="15779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altLang="en-US" sz="800" dirty="0"/>
              <a:t>{tabel}</a:t>
            </a:r>
            <a:endParaRPr lang="en-US" altLang="en-US" sz="800" dirty="0"/>
          </a:p>
        </p:txBody>
      </p:sp>
      <p:sp>
        <p:nvSpPr>
          <p:cNvPr id="15" name="TextBox 5"/>
          <p:cNvSpPr txBox="1"/>
          <p:nvPr/>
        </p:nvSpPr>
        <p:spPr>
          <a:xfrm>
            <a:off x="1055370" y="641985"/>
            <a:ext cx="5646420" cy="12985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txBody>
          <a:bodyPr wrap="square" rtlCol="0" anchor="ctr" anchorCtr="0">
            <a:noAutofit/>
          </a:bodyPr>
          <a:p>
            <a:pPr algn="ctr"/>
            <a:r>
              <a:rPr lang="en-US" sz="1400" dirty="0"/>
              <a:t>{} 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941820" y="528320"/>
            <a:ext cx="4173220" cy="3404870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{}</a:t>
            </a:r>
            <a:endParaRPr lang="en-US"/>
          </a:p>
        </p:txBody>
      </p:sp>
      <p:sp>
        <p:nvSpPr>
          <p:cNvPr id="7" name="TextBox 5"/>
          <p:cNvSpPr txBox="1"/>
          <p:nvPr/>
        </p:nvSpPr>
        <p:spPr>
          <a:xfrm>
            <a:off x="2906395" y="3587750"/>
            <a:ext cx="1968500" cy="90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algn="l"/>
            <a:r>
              <a:rPr lang="en-US" sz="900" dirty="0"/>
              <a:t>Reach	: {r</a:t>
            </a:r>
            <a:r>
              <a:rPr lang="en-US" sz="900" dirty="0">
                <a:sym typeface="+mn-ea"/>
              </a:rPr>
              <a:t>each}</a:t>
            </a:r>
            <a:endParaRPr lang="en-US" sz="900" dirty="0">
              <a:sym typeface="+mn-ea"/>
            </a:endParaRPr>
          </a:p>
          <a:p>
            <a:pPr algn="l"/>
            <a:r>
              <a:rPr lang="en-US" sz="900" dirty="0">
                <a:sym typeface="+mn-ea"/>
              </a:rPr>
              <a:t>Engagement 	: {e</a:t>
            </a:r>
            <a:r>
              <a:rPr lang="en-US" sz="900" dirty="0">
                <a:sym typeface="+mn-ea"/>
              </a:rPr>
              <a:t>ngagement</a:t>
            </a:r>
            <a:r>
              <a:rPr lang="en-US" sz="900" dirty="0"/>
              <a:t>}</a:t>
            </a:r>
            <a:endParaRPr lang="en-US" sz="900" dirty="0"/>
          </a:p>
          <a:p>
            <a:pPr algn="l"/>
            <a:r>
              <a:rPr lang="en-US" sz="900" dirty="0"/>
              <a:t>ER	: {er}</a:t>
            </a:r>
            <a:endParaRPr lang="en-US" sz="900" dirty="0"/>
          </a:p>
          <a:p>
            <a:pPr algn="l"/>
            <a:r>
              <a:rPr lang="en-US" sz="900" dirty="0"/>
              <a:t>Date	: {date}</a:t>
            </a:r>
            <a:endParaRPr lang="en-US" sz="900" dirty="0"/>
          </a:p>
          <a:p>
            <a:pPr algn="l"/>
            <a:r>
              <a:rPr lang="en-US" sz="900" dirty="0"/>
              <a:t>Link to post  	:</a:t>
            </a:r>
            <a:endParaRPr lang="en-US" sz="900" dirty="0"/>
          </a:p>
        </p:txBody>
      </p:sp>
      <p:sp>
        <p:nvSpPr>
          <p:cNvPr id="10" name="Text Box 9"/>
          <p:cNvSpPr txBox="1"/>
          <p:nvPr/>
        </p:nvSpPr>
        <p:spPr>
          <a:xfrm>
            <a:off x="1079500" y="186690"/>
            <a:ext cx="9732010" cy="30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1200"/>
              <a:t>{header}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/>
          <p:cNvSpPr txBox="1"/>
          <p:nvPr/>
        </p:nvSpPr>
        <p:spPr>
          <a:xfrm>
            <a:off x="2959735" y="2957830"/>
            <a:ext cx="3786505" cy="36957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8575" cmpd="sng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en-US" sz="1200" b="1" dirty="0">
                <a:sym typeface="+mn-ea"/>
              </a:rPr>
              <a:t>Expected Monthly Achievement</a:t>
            </a:r>
            <a:endParaRPr lang="en-US" altLang="en-US" sz="1200" b="1" dirty="0">
              <a:sym typeface="+mn-ea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7728585" y="4027805"/>
            <a:ext cx="4463415" cy="41211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noAutofit/>
          </a:bodyPr>
          <a:p>
            <a:pPr algn="ctr">
              <a:lnSpc>
                <a:spcPct val="100000"/>
              </a:lnSpc>
            </a:pPr>
            <a:r>
              <a:rPr lang="en-US" altLang="en-US" sz="2400" dirty="0"/>
              <a:t>Key Stategy</a:t>
            </a:r>
            <a:endParaRPr lang="en-US" altLang="en-US" sz="2400" dirty="0"/>
          </a:p>
          <a:p>
            <a:pPr algn="ctr">
              <a:lnSpc>
                <a:spcPct val="100000"/>
              </a:lnSpc>
            </a:pPr>
            <a:r>
              <a:rPr lang="en-US" altLang="en-US" sz="2400" dirty="0"/>
              <a:t>Increase Effort for </a:t>
            </a:r>
            <a:r>
              <a:rPr lang="en-US" altLang="en-US" sz="2400" b="1" dirty="0"/>
              <a:t>growth to {xx} month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maintain </a:t>
            </a:r>
            <a:r>
              <a:rPr lang="en-US" altLang="en-US" sz="2400" dirty="0"/>
              <a:t>the engagement</a:t>
            </a:r>
            <a:endParaRPr lang="en-US" altLang="en-US" sz="2400" dirty="0"/>
          </a:p>
        </p:txBody>
      </p:sp>
      <p:sp>
        <p:nvSpPr>
          <p:cNvPr id="15" name="TextBox 5"/>
          <p:cNvSpPr txBox="1"/>
          <p:nvPr/>
        </p:nvSpPr>
        <p:spPr>
          <a:xfrm>
            <a:off x="3898900" y="887730"/>
            <a:ext cx="533400" cy="54419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200" dirty="0">
                <a:solidFill>
                  <a:schemeClr val="bg1"/>
                </a:solidFill>
              </a:rPr>
              <a:t>{mo}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53385" y="1891665"/>
            <a:ext cx="5676900" cy="7327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Remaining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sym typeface="+mn-ea"/>
              </a:rPr>
              <a:t>{mo} Motion | {ca} Carousel | {st} Static | {tt} Tiktok 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79500" y="186690"/>
            <a:ext cx="9732010" cy="30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1200"/>
              <a:t>{header}</a:t>
            </a:r>
            <a:endParaRPr lang="en-US" sz="1200"/>
          </a:p>
        </p:txBody>
      </p:sp>
      <p:sp>
        <p:nvSpPr>
          <p:cNvPr id="2" name="TextBox 5"/>
          <p:cNvSpPr txBox="1"/>
          <p:nvPr/>
        </p:nvSpPr>
        <p:spPr>
          <a:xfrm>
            <a:off x="3793490" y="1558925"/>
            <a:ext cx="744855" cy="24828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400" dirty="0">
                <a:solidFill>
                  <a:schemeClr val="bg1"/>
                </a:solidFill>
              </a:rPr>
              <a:t>Motion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4961255" y="894080"/>
            <a:ext cx="533400" cy="54419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200" dirty="0">
                <a:solidFill>
                  <a:schemeClr val="bg1"/>
                </a:solidFill>
              </a:rPr>
              <a:t>{ca}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9800" y="1562100"/>
            <a:ext cx="975360" cy="24828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400" dirty="0">
                <a:solidFill>
                  <a:schemeClr val="bg1"/>
                </a:solidFill>
              </a:rPr>
              <a:t>Carousel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6053455" y="887730"/>
            <a:ext cx="533400" cy="54419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200" dirty="0">
                <a:solidFill>
                  <a:schemeClr val="bg1"/>
                </a:solidFill>
              </a:rPr>
              <a:t>{st}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948045" y="1558925"/>
            <a:ext cx="744855" cy="24828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400" dirty="0">
                <a:solidFill>
                  <a:schemeClr val="bg1"/>
                </a:solidFill>
                <a:sym typeface="+mn-ea"/>
              </a:rPr>
              <a:t>Static </a:t>
            </a:r>
            <a:endParaRPr lang="en-US" sz="1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7115810" y="894080"/>
            <a:ext cx="533400" cy="54419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200" dirty="0">
                <a:solidFill>
                  <a:schemeClr val="bg1"/>
                </a:solidFill>
              </a:rPr>
              <a:t>{tt}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6904355" y="1562100"/>
            <a:ext cx="975360" cy="248285"/>
          </a:xfrm>
          <a:prstGeom prst="rect">
            <a:avLst/>
          </a:prstGeom>
          <a:noFill/>
          <a:ln w="28575" cmpd="sng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10000"/>
                    <a:lumOff val="90000"/>
                  </a:schemeClr>
                </a:solidFill>
              </a14:hiddenFill>
            </a:ext>
          </a:extLst>
        </p:spPr>
        <p:txBody>
          <a:bodyPr wrap="square" rtlCol="0" anchor="ctr" anchorCtr="0">
            <a:noAutofit/>
          </a:bodyPr>
          <a:p>
            <a:pPr algn="ctr"/>
            <a:r>
              <a:rPr lang="en-US" sz="1400" dirty="0">
                <a:solidFill>
                  <a:schemeClr val="bg1"/>
                </a:solidFill>
                <a:sym typeface="+mn-ea"/>
              </a:rPr>
              <a:t>Tiktok </a:t>
            </a:r>
            <a:endParaRPr lang="en-US" sz="1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28470" y="2705735"/>
            <a:ext cx="907288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079750" y="3429000"/>
            <a:ext cx="11258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b="1" i="1" dirty="0">
                <a:sym typeface="+mn-ea"/>
              </a:rPr>
              <a:t>Followers</a:t>
            </a:r>
            <a:endParaRPr lang="en-US" sz="1400" b="1" i="1" dirty="0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27600" y="3429000"/>
            <a:ext cx="15290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1400" b="1" i="1" dirty="0">
                <a:sym typeface="+mn-ea"/>
              </a:rPr>
              <a:t>Engagement</a:t>
            </a:r>
            <a:endParaRPr lang="en-US" sz="1400" b="1" i="1" dirty="0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56260" y="4192905"/>
            <a:ext cx="2143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b="1" dirty="0">
                <a:sym typeface="+mn-ea"/>
              </a:rPr>
              <a:t>Expected </a:t>
            </a:r>
            <a:r>
              <a:rPr lang="en-US" dirty="0">
                <a:sym typeface="+mn-ea"/>
              </a:rPr>
              <a:t>Result</a:t>
            </a:r>
            <a:endParaRPr lang="en-US" dirty="0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67055" y="5154295"/>
            <a:ext cx="21437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b="1" dirty="0">
                <a:sym typeface="+mn-ea"/>
              </a:rPr>
              <a:t>Actual </a:t>
            </a:r>
            <a:r>
              <a:rPr lang="en-US" dirty="0">
                <a:sym typeface="+mn-ea"/>
              </a:rPr>
              <a:t>Result</a:t>
            </a:r>
            <a:endParaRPr lang="en-US" dirty="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959735" y="3932555"/>
            <a:ext cx="1689735" cy="767080"/>
          </a:xfrm>
          <a:prstGeom prst="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pPr algn="l"/>
            <a:r>
              <a:rPr lang="en-US" sz="2400" dirty="0">
                <a:solidFill>
                  <a:schemeClr val="tx1"/>
                </a:solidFill>
                <a:sym typeface="+mn-ea"/>
              </a:rPr>
              <a:t>{growth}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sym typeface="+mn-ea"/>
              </a:rPr>
              <a:t>growth/month</a:t>
            </a:r>
            <a:endParaRPr lang="en-US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966970" y="3959225"/>
            <a:ext cx="1726565" cy="744220"/>
          </a:xfrm>
          <a:prstGeom prst="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pPr algn="l"/>
            <a:r>
              <a:rPr lang="en-US" sz="2400" dirty="0">
                <a:solidFill>
                  <a:schemeClr val="tx1"/>
                </a:solidFill>
                <a:sym typeface="+mn-ea"/>
              </a:rPr>
              <a:t>{eng}</a:t>
            </a:r>
            <a:endParaRPr lang="en-US" sz="2400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sym typeface="+mn-ea"/>
              </a:rPr>
              <a:t>engagement</a:t>
            </a:r>
            <a:endParaRPr lang="en-US" sz="1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959735" y="4923155"/>
            <a:ext cx="1690370" cy="829945"/>
          </a:xfrm>
          <a:prstGeom prst="rect">
            <a:avLst/>
          </a:prstGeom>
          <a:solidFill>
            <a:schemeClr val="bg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sz="2400" dirty="0">
                <a:sym typeface="+mn-ea"/>
              </a:rPr>
              <a:t>{growth}</a:t>
            </a:r>
            <a:endParaRPr lang="en-US" sz="2400" dirty="0">
              <a:sym typeface="+mn-ea"/>
            </a:endParaRPr>
          </a:p>
          <a:p>
            <a:pPr algn="l"/>
            <a:r>
              <a:rPr lang="en-US" sz="1200" dirty="0">
                <a:sym typeface="+mn-ea"/>
              </a:rPr>
              <a:t>growth/month</a:t>
            </a:r>
            <a:endParaRPr lang="en-US" sz="1200" dirty="0">
              <a:sym typeface="+mn-ea"/>
            </a:endParaRPr>
          </a:p>
          <a:p>
            <a:pPr algn="l"/>
            <a:r>
              <a:rPr lang="en-US" sz="1200" dirty="0">
                <a:sym typeface="+mn-ea"/>
              </a:rPr>
              <a:t>Success Rate {gsr}%</a:t>
            </a:r>
            <a:endParaRPr lang="en-US" sz="1200" dirty="0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927600" y="4923155"/>
            <a:ext cx="1764665" cy="829945"/>
          </a:xfrm>
          <a:prstGeom prst="rect">
            <a:avLst/>
          </a:prstGeom>
          <a:solidFill>
            <a:schemeClr val="bg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sz="2400" dirty="0">
                <a:sym typeface="+mn-ea"/>
              </a:rPr>
              <a:t>{growth}</a:t>
            </a:r>
            <a:endParaRPr lang="en-US" sz="2400" dirty="0">
              <a:sym typeface="+mn-ea"/>
            </a:endParaRPr>
          </a:p>
          <a:p>
            <a:pPr algn="l"/>
            <a:r>
              <a:rPr lang="en-US" sz="1200" dirty="0">
                <a:sym typeface="+mn-ea"/>
              </a:rPr>
              <a:t>engagement</a:t>
            </a:r>
            <a:endParaRPr lang="en-US" sz="1200" dirty="0">
              <a:sym typeface="+mn-ea"/>
            </a:endParaRPr>
          </a:p>
          <a:p>
            <a:pPr algn="l"/>
            <a:r>
              <a:rPr lang="en-US" sz="1200" dirty="0">
                <a:sym typeface="+mn-ea"/>
              </a:rPr>
              <a:t>Success Rate {esr}%</a:t>
            </a:r>
            <a:endParaRPr lang="en-US" sz="1200" dirty="0">
              <a:sym typeface="+mn-ea"/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6991985" y="3601085"/>
            <a:ext cx="347980" cy="219900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Slides</Application>
  <PresentationFormat>Widescreen</PresentationFormat>
  <Paragraphs>72</Paragraphs>
  <Slides>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SimSun</vt:lpstr>
      <vt:lpstr>Wingdings</vt:lpstr>
      <vt:lpstr>Marcellus</vt:lpstr>
      <vt:lpstr>Segoe Print</vt:lpstr>
      <vt:lpstr>Russo One</vt:lpstr>
      <vt:lpstr>Anaheim</vt:lpstr>
      <vt:lpstr>Arial</vt:lpstr>
      <vt:lpstr>Roboto Condensed Light</vt:lpstr>
      <vt:lpstr>Bebas Neue</vt:lpstr>
      <vt:lpstr>Black Ops One</vt:lpstr>
      <vt:lpstr>Josefin Sans</vt:lpstr>
      <vt:lpstr>Open Sans</vt:lpstr>
      <vt:lpstr>Microsoft YaHei</vt:lpstr>
      <vt:lpstr>Arial Unicode MS</vt:lpstr>
      <vt:lpstr>Calibri</vt:lpstr>
      <vt:lpstr>Starting a Company in Korea by Slidesgo</vt:lpstr>
      <vt:lpstr>{product_name} Reporting Social Media  {periode}</vt:lpstr>
      <vt:lpstr>{subtitle}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Dina Ariek Prasdika</cp:lastModifiedBy>
  <cp:revision>45</cp:revision>
  <dcterms:created xsi:type="dcterms:W3CDTF">2023-01-06T22:44:00Z</dcterms:created>
  <dcterms:modified xsi:type="dcterms:W3CDTF">2025-04-16T07:50:48Z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F833B85A511C49A28CC8663528EF6E5F_12</vt:lpwstr>
  </property>
  <property fmtid="{D5CDD505-2E9C-101B-9397-08002B2CF9AE}" pid="3" name="KSOProductBuildVer">
    <vt:lpwstr>1033-12.2.0.20795</vt:lpwstr>
  </property>
</Properties>
</file>