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9144000" cy="5143500"/>
  <p:notesSz cx="6858000" cy="9144000"/>
  <p:embeddedFontLst>
    <p:embeddedFont>
      <p:font typeface="Mulish"/>
      <p:regular r:id="rId22"/>
      <p:bold r:id="rId23"/>
      <p:italic r:id="rId24"/>
      <p:boldItalic r:id="rId25"/>
    </p:embeddedFont>
    <p:embeddedFont>
      <p:font typeface="Calibri" panose="020F0502020204030204"/>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08"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447C485-F123-49CB-9F53-3CA4F2DBA5ED}"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253262F-205A-4E3F-99FE-974F2CBE4DEC}" styleName="Table_1">
    <a:wholeTbl>
      <a:tcTxStyle>
        <a:font>
          <a:latin typeface="Arial"/>
          <a:ea typeface="Arial"/>
          <a:cs typeface="Arial"/>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a:font>
          <a:latin typeface="Arial"/>
          <a:ea typeface="Arial"/>
          <a:cs typeface="Arial"/>
        </a:font>
        <a:srgbClr val="FFFFFF"/>
      </a:tcTxStyle>
      <a:tcStyle>
        <a:tcBdr/>
        <a:fill>
          <a:solidFill>
            <a:srgbClr val="4285F4"/>
          </a:solidFill>
        </a:fill>
      </a:tcStyle>
    </a:lastCol>
    <a:firstCol>
      <a:tcTxStyle b="on">
        <a:font>
          <a:latin typeface="Arial"/>
          <a:ea typeface="Arial"/>
          <a:cs typeface="Arial"/>
        </a:font>
        <a:srgbClr val="FFFFFF"/>
      </a:tcTxStyle>
      <a:tcStyle>
        <a:tcBdr/>
        <a:fill>
          <a:solidFill>
            <a:srgbClr val="4285F4"/>
          </a:solidFill>
        </a:fill>
      </a:tcStyle>
    </a:firstCol>
    <a:lastRow>
      <a:tcTxStyle b="on">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4285F4"/>
          </a:solidFill>
        </a:fill>
      </a:tcStyle>
    </a:lastRow>
    <a:seCell>
      <a:tcTxStyle/>
      <a:tcStyle>
        <a:tcBdr/>
      </a:tcStyle>
    </a:seCell>
    <a:swCell>
      <a:tcTxStyle/>
      <a:tcStyle>
        <a:tcBdr/>
      </a:tcStyle>
    </a:swCell>
    <a:firstRow>
      <a:tcTxStyle b="on">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4285F4"/>
          </a:solidFill>
        </a:fill>
      </a:tcStyle>
    </a:firstRow>
    <a:neCell>
      <a:tcTxStyle/>
      <a:tcStyle>
        <a:tcBdr/>
      </a:tcStyle>
    </a:neCell>
    <a:nwCell>
      <a:tcTxStyle/>
      <a:tcStyle>
        <a:tcBdr/>
      </a:tcStyle>
    </a:nwCell>
  </a:tblStyle>
  <a:tblStyle styleId="{DD4D6153-47A8-4E39-878D-94DB8E2C0716}"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08"/>
        <p:guide pos="2880"/>
      </p:guideLst>
    </p:cSldViewPr>
  </p:slide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notesMaster" Target="notesMasters/notesMaster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ableStyles" Target="tableStyles.xml"/><Relationship Id="rId22" Type="http://schemas.openxmlformats.org/officeDocument/2006/relationships/font" Target="fonts/font1.fntdata"/><Relationship Id="rId23" Type="http://schemas.openxmlformats.org/officeDocument/2006/relationships/font" Target="fonts/font2.fntdata"/><Relationship Id="rId24" Type="http://schemas.openxmlformats.org/officeDocument/2006/relationships/font" Target="fonts/font3.fntdata"/><Relationship Id="rId25" Type="http://schemas.openxmlformats.org/officeDocument/2006/relationships/font" Target="fonts/font4.fntdata"/><Relationship Id="rId26" Type="http://schemas.openxmlformats.org/officeDocument/2006/relationships/font" Target="fonts/font5.fntdata"/><Relationship Id="rId27" Type="http://schemas.openxmlformats.org/officeDocument/2006/relationships/font" Target="fonts/font6.fntdata"/><Relationship Id="rId28" Type="http://schemas.openxmlformats.org/officeDocument/2006/relationships/font" Target="fonts/font7.fntdata"/><Relationship Id="rId29"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g345d3513055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345d3513055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g345d3513055_0_16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45d3513055_0_16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345d3513055_0_179: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45d3513055_0_17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6" name="Shape 186"/>
        <p:cNvGrpSpPr/>
        <p:nvPr/>
      </p:nvGrpSpPr>
      <p:grpSpPr>
        <a:xfrm>
          <a:off x="0" y="0"/>
          <a:ext cx="0" cy="0"/>
          <a:chOff x="0" y="0"/>
          <a:chExt cx="0" cy="0"/>
        </a:xfrm>
      </p:grpSpPr>
      <p:sp>
        <p:nvSpPr>
          <p:cNvPr id="187" name="Google Shape;187;g345d3513055_0_18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45d3513055_0_18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6" name="Shape 196"/>
        <p:cNvGrpSpPr/>
        <p:nvPr/>
      </p:nvGrpSpPr>
      <p:grpSpPr>
        <a:xfrm>
          <a:off x="0" y="0"/>
          <a:ext cx="0" cy="0"/>
          <a:chOff x="0" y="0"/>
          <a:chExt cx="0" cy="0"/>
        </a:xfrm>
      </p:grpSpPr>
      <p:sp>
        <p:nvSpPr>
          <p:cNvPr id="197" name="Google Shape;197;g345d3513055_0_197: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45d3513055_0_19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8" name="Shape 208"/>
        <p:cNvGrpSpPr/>
        <p:nvPr/>
      </p:nvGrpSpPr>
      <p:grpSpPr>
        <a:xfrm>
          <a:off x="0" y="0"/>
          <a:ext cx="0" cy="0"/>
          <a:chOff x="0" y="0"/>
          <a:chExt cx="0" cy="0"/>
        </a:xfrm>
      </p:grpSpPr>
      <p:sp>
        <p:nvSpPr>
          <p:cNvPr id="209" name="Google Shape;209;g345d65fc252_5_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345d65fc252_5_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5" name="Shape 215"/>
        <p:cNvGrpSpPr/>
        <p:nvPr/>
      </p:nvGrpSpPr>
      <p:grpSpPr>
        <a:xfrm>
          <a:off x="0" y="0"/>
          <a:ext cx="0" cy="0"/>
          <a:chOff x="0" y="0"/>
          <a:chExt cx="0" cy="0"/>
        </a:xfrm>
      </p:grpSpPr>
      <p:sp>
        <p:nvSpPr>
          <p:cNvPr id="216" name="Google Shape;216;g345d3513055_0_25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45d3513055_0_25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59"/>
        <p:cNvGrpSpPr/>
        <p:nvPr/>
      </p:nvGrpSpPr>
      <p:grpSpPr>
        <a:xfrm>
          <a:off x="0" y="0"/>
          <a:ext cx="0" cy="0"/>
          <a:chOff x="0" y="0"/>
          <a:chExt cx="0" cy="0"/>
        </a:xfrm>
      </p:grpSpPr>
      <p:sp>
        <p:nvSpPr>
          <p:cNvPr id="60" name="Google Shape;60;g345d3513055_0_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45d3513055_0_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1" name="Shape 71"/>
        <p:cNvGrpSpPr/>
        <p:nvPr/>
      </p:nvGrpSpPr>
      <p:grpSpPr>
        <a:xfrm>
          <a:off x="0" y="0"/>
          <a:ext cx="0" cy="0"/>
          <a:chOff x="0" y="0"/>
          <a:chExt cx="0" cy="0"/>
        </a:xfrm>
      </p:grpSpPr>
      <p:sp>
        <p:nvSpPr>
          <p:cNvPr id="72" name="Google Shape;72;g345d3513055_0_2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345d3513055_0_2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345d3513055_0_64: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45d3513055_0_6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 name="Shape 99"/>
        <p:cNvGrpSpPr/>
        <p:nvPr/>
      </p:nvGrpSpPr>
      <p:grpSpPr>
        <a:xfrm>
          <a:off x="0" y="0"/>
          <a:ext cx="0" cy="0"/>
          <a:chOff x="0" y="0"/>
          <a:chExt cx="0" cy="0"/>
        </a:xfrm>
      </p:grpSpPr>
      <p:sp>
        <p:nvSpPr>
          <p:cNvPr id="100" name="Google Shape;100;g345d3513055_0_7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45d3513055_0_7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2" name="Shape 132"/>
        <p:cNvGrpSpPr/>
        <p:nvPr/>
      </p:nvGrpSpPr>
      <p:grpSpPr>
        <a:xfrm>
          <a:off x="0" y="0"/>
          <a:ext cx="0" cy="0"/>
          <a:chOff x="0" y="0"/>
          <a:chExt cx="0" cy="0"/>
        </a:xfrm>
      </p:grpSpPr>
      <p:sp>
        <p:nvSpPr>
          <p:cNvPr id="133" name="Google Shape;133;g345d3513055_0_125: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45d3513055_0_125: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1" name="Shape 141"/>
        <p:cNvGrpSpPr/>
        <p:nvPr/>
      </p:nvGrpSpPr>
      <p:grpSpPr>
        <a:xfrm>
          <a:off x="0" y="0"/>
          <a:ext cx="0" cy="0"/>
          <a:chOff x="0" y="0"/>
          <a:chExt cx="0" cy="0"/>
        </a:xfrm>
      </p:grpSpPr>
      <p:sp>
        <p:nvSpPr>
          <p:cNvPr id="142" name="Google Shape;142;g345d3513055_0_133: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45d3513055_0_13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345d3513055_0_141: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45d3513055_0_14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0" name="Shape 160"/>
        <p:cNvGrpSpPr/>
        <p:nvPr/>
      </p:nvGrpSpPr>
      <p:grpSpPr>
        <a:xfrm>
          <a:off x="0" y="0"/>
          <a:ext cx="0" cy="0"/>
          <a:chOff x="0" y="0"/>
          <a:chExt cx="0" cy="0"/>
        </a:xfrm>
      </p:grpSpPr>
      <p:sp>
        <p:nvSpPr>
          <p:cNvPr id="161" name="Google Shape;161;g345d3513055_0_152: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45d3513055_0_15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slideLayout" Target="../slideLayouts/slideLayout1.xml"/><Relationship Id="rId6" Type="http://schemas.openxmlformats.org/officeDocument/2006/relationships/notesSlide" Target="../notesSlides/notesSlide1.xml"/><Relationship Id="rId7"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slideLayout" Target="../slideLayouts/slideLayout3.xml"/><Relationship Id="rId9"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4.png"/><Relationship Id="rId4" Type="http://schemas.openxmlformats.org/officeDocument/2006/relationships/slideLayout" Target="../slideLayouts/slideLayout3.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5.png"/><Relationship Id="rId3" Type="http://schemas.openxmlformats.org/officeDocument/2006/relationships/slideLayout" Target="../slideLayouts/slideLayout3.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pic>
        <p:nvPicPr>
          <p:cNvPr id="54" name="Google Shape;54;p13" descr="A couple of cars parked on a road with mountains in the background&#10;&#10;Description automatically generated with low confidence"/>
          <p:cNvPicPr preferRelativeResize="0"/>
          <p:nvPr/>
        </p:nvPicPr>
        <p:blipFill rotWithShape="1">
          <a:blip r:embed="rId1"/>
          <a:srcRect/>
          <a:stretch>
            <a:fillRect/>
          </a:stretch>
        </p:blipFill>
        <p:spPr>
          <a:xfrm>
            <a:off x="1" y="-1"/>
            <a:ext cx="9144031" cy="5143500"/>
          </a:xfrm>
          <a:prstGeom prst="rect">
            <a:avLst/>
          </a:prstGeom>
          <a:noFill/>
          <a:ln>
            <a:noFill/>
          </a:ln>
        </p:spPr>
      </p:pic>
      <p:pic>
        <p:nvPicPr>
          <p:cNvPr id="55" name="Google Shape;55;p13"/>
          <p:cNvPicPr preferRelativeResize="0"/>
          <p:nvPr/>
        </p:nvPicPr>
        <p:blipFill rotWithShape="1">
          <a:blip r:embed="rId2"/>
          <a:srcRect/>
          <a:stretch>
            <a:fillRect/>
          </a:stretch>
        </p:blipFill>
        <p:spPr>
          <a:xfrm>
            <a:off x="0" y="1"/>
            <a:ext cx="9144033" cy="5143501"/>
          </a:xfrm>
          <a:prstGeom prst="rect">
            <a:avLst/>
          </a:prstGeom>
          <a:noFill/>
          <a:ln>
            <a:noFill/>
          </a:ln>
        </p:spPr>
      </p:pic>
      <p:sp>
        <p:nvSpPr>
          <p:cNvPr id="56" name="Google Shape;56;p13"/>
          <p:cNvSpPr txBox="1"/>
          <p:nvPr/>
        </p:nvSpPr>
        <p:spPr>
          <a:xfrm>
            <a:off x="491722" y="585298"/>
            <a:ext cx="7228200" cy="1213485"/>
          </a:xfrm>
          <a:prstGeom prst="rect">
            <a:avLst/>
          </a:prstGeom>
          <a:noFill/>
          <a:ln>
            <a:noFill/>
          </a:ln>
        </p:spPr>
        <p:txBody>
          <a:bodyPr spcFirstLastPara="1" wrap="square" lIns="91425" tIns="45700" rIns="91425" bIns="45700" anchor="t" anchorCtr="0">
            <a:spAutoFit/>
          </a:bodyPr>
          <a:lstStyle/>
          <a:p>
            <a:r>
              <a:t>Marketing Activities Monthly Report</a:t>
            </a:r>
          </a:p>
          <a:p>
            <a:r>
              <a:t>Market: Indonesia</a:t>
            </a:r>
          </a:p>
          <a:p>
            <a:r>
              <a:t>Period of time: April 2025</a:t>
            </a:r>
          </a:p>
        </p:txBody>
      </p:sp>
      <p:pic>
        <p:nvPicPr>
          <p:cNvPr id="57" name="Google Shape;57;p13"/>
          <p:cNvPicPr preferRelativeResize="0"/>
          <p:nvPr/>
        </p:nvPicPr>
        <p:blipFill rotWithShape="1">
          <a:blip r:embed="rId3"/>
          <a:srcRect/>
          <a:stretch>
            <a:fillRect/>
          </a:stretch>
        </p:blipFill>
        <p:spPr>
          <a:xfrm>
            <a:off x="0" y="4679167"/>
            <a:ext cx="9144003" cy="464341"/>
          </a:xfrm>
          <a:prstGeom prst="rect">
            <a:avLst/>
          </a:prstGeom>
          <a:noFill/>
          <a:ln>
            <a:noFill/>
          </a:ln>
        </p:spPr>
      </p:pic>
      <p:pic>
        <p:nvPicPr>
          <p:cNvPr id="58" name="Google Shape;58;p13"/>
          <p:cNvPicPr preferRelativeResize="0"/>
          <p:nvPr/>
        </p:nvPicPr>
        <p:blipFill rotWithShape="1">
          <a:blip r:embed="rId4"/>
          <a:srcRect/>
          <a:stretch>
            <a:fillRect/>
          </a:stretch>
        </p:blipFill>
        <p:spPr>
          <a:xfrm>
            <a:off x="340564" y="234513"/>
            <a:ext cx="1299273" cy="292800"/>
          </a:xfrm>
          <a:prstGeom prst="rect">
            <a:avLst/>
          </a:prstGeom>
          <a:noFill/>
          <a:ln>
            <a:noFill/>
          </a:ln>
        </p:spPr>
      </p:pic>
      <p:pic>
        <p:nvPicPr>
          <p:cNvPr id="59" name="Picture 58" descr="default_logo.png"/>
          <p:cNvPicPr>
            <a:picLocks noChangeAspect="1"/>
          </p:cNvPicPr>
          <p:nvPr/>
        </p:nvPicPr>
        <p:blipFill>
          <a:blip r:embed="rId7"/>
          <a:stretch>
            <a:fillRect/>
          </a:stretch>
        </p:blipFill>
        <p:spPr>
          <a:xfrm>
            <a:off x="7315200" y="182880"/>
            <a:ext cx="914400" cy="914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pic>
        <p:nvPicPr>
          <p:cNvPr id="173" name="Google Shape;173;p22"/>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74" name="Google Shape;174;p22"/>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Digital Marketing</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5" name="Google Shape;175;p22"/>
          <p:cNvSpPr txBox="1"/>
          <p:nvPr/>
        </p:nvSpPr>
        <p:spPr>
          <a:xfrm>
            <a:off x="304800" y="869950"/>
            <a:ext cx="7898100" cy="41097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dk1"/>
              </a:buClr>
              <a:buSzPts val="1300"/>
              <a:buFont typeface="Noto Sans Symbols"/>
              <a:buChar char="✔"/>
            </a:pPr>
            <a:r>
              <a:rPr lang="en-GB" sz="1300">
                <a:solidFill>
                  <a:srgbClr val="1464F4"/>
                </a:solidFill>
              </a:rPr>
              <a:t>Positive: </a:t>
            </a:r>
            <a:endParaRPr sz="1300">
              <a:solidFill>
                <a:srgbClr val="1464F4"/>
              </a:solidFill>
            </a:endParaRPr>
          </a:p>
          <a:p>
            <a:pPr marL="0" lvl="0" indent="0" algn="l" rtl="0">
              <a:spcBef>
                <a:spcPts val="0"/>
              </a:spcBef>
              <a:spcAft>
                <a:spcPts val="0"/>
              </a:spcAft>
              <a:buNone/>
            </a:pPr>
            <a:endParaRPr sz="900">
              <a:solidFill>
                <a:srgbClr val="1464F4"/>
              </a:solidFill>
            </a:endParaRPr>
          </a:p>
          <a:p>
            <a:pPr marL="0" lvl="0" indent="0" algn="l" rtl="0">
              <a:spcBef>
                <a:spcPts val="0"/>
              </a:spcBef>
              <a:spcAft>
                <a:spcPts val="0"/>
              </a:spcAft>
              <a:buNone/>
            </a:pPr>
            <a:r>
              <a:rPr lang="en-GB" sz="900" b="1">
                <a:solidFill>
                  <a:srgbClr val="1464F4"/>
                </a:solidFill>
              </a:rPr>
              <a:t>PAID MEDIA</a:t>
            </a:r>
            <a:endParaRPr sz="900" b="1">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Overall, both platforms delivered fewer impressions than targeted, but at a lower cost. TikTok had better engagement, while META was more cost-efficient. </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It happened since Meta has better reach because its algorithm prioritizes broad audience targeting at a lower cost. TikTok drives higher engagement since its algorithm favors interactive content and user behavior.</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Providing various content to boost, from motion and static format on Meta, and focused to Motion format only on Tiktok</a:t>
            </a:r>
            <a:endParaRPr sz="900">
              <a:solidFill>
                <a:srgbClr val="1464F4"/>
              </a:solidFill>
            </a:endParaRPr>
          </a:p>
          <a:p>
            <a:pPr marL="0" lvl="0" indent="0" algn="l" rtl="0">
              <a:spcBef>
                <a:spcPts val="0"/>
              </a:spcBef>
              <a:spcAft>
                <a:spcPts val="0"/>
              </a:spcAft>
              <a:buNone/>
            </a:pPr>
            <a:endParaRPr sz="900" b="1">
              <a:solidFill>
                <a:srgbClr val="1464F4"/>
              </a:solidFill>
            </a:endParaRPr>
          </a:p>
          <a:p>
            <a:pPr marL="0" lvl="0" indent="0" algn="l" rtl="0">
              <a:spcBef>
                <a:spcPts val="0"/>
              </a:spcBef>
              <a:spcAft>
                <a:spcPts val="0"/>
              </a:spcAft>
              <a:buNone/>
            </a:pPr>
            <a:r>
              <a:rPr lang="en-GB" sz="900" b="1">
                <a:solidFill>
                  <a:srgbClr val="1464F4"/>
                </a:solidFill>
              </a:rPr>
              <a:t>SOCIAL MEDIA (ORGANIC)</a:t>
            </a:r>
            <a:endParaRPr sz="900" b="1">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VF 3 remained a primary topic this month, with very high audience enthusiasm for this car, especially supported by the news of the arrival of 2,500 VinFast EVs from Vietnam.</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VF 3 Competition: Flexing Kreativitasmu also received high enthusiasm, particularly with the collaboration with local artists, which made the competition's awareness reach the right audience.</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VinFast's collaboration with Timnas Indonesia resulted in high reach, views, and engagement, although the sentiment remained focused on football, and VinFast's branding in the collaboration content was not very noticeable to the audience.</a:t>
            </a:r>
            <a:endParaRPr sz="900">
              <a:solidFill>
                <a:srgbClr val="1464F4"/>
              </a:solidFill>
            </a:endParaRPr>
          </a:p>
          <a:p>
            <a:pPr marL="914400" lvl="0" indent="0" algn="l" rtl="0">
              <a:spcBef>
                <a:spcPts val="0"/>
              </a:spcBef>
              <a:spcAft>
                <a:spcPts val="0"/>
              </a:spcAft>
              <a:buNone/>
            </a:pPr>
            <a:endParaRPr sz="1300">
              <a:solidFill>
                <a:srgbClr val="1464F4"/>
              </a:solidFill>
            </a:endParaRPr>
          </a:p>
          <a:p>
            <a:pPr marL="457200" lvl="0" indent="-311150" algn="l" rtl="0">
              <a:spcBef>
                <a:spcPts val="0"/>
              </a:spcBef>
              <a:spcAft>
                <a:spcPts val="0"/>
              </a:spcAft>
              <a:buClr>
                <a:schemeClr val="dk1"/>
              </a:buClr>
              <a:buSzPts val="1300"/>
              <a:buFont typeface="Noto Sans Symbols"/>
              <a:buChar char="✔"/>
            </a:pPr>
            <a:r>
              <a:rPr lang="en-GB" sz="1300">
                <a:solidFill>
                  <a:srgbClr val="1464F4"/>
                </a:solidFill>
              </a:rPr>
              <a:t>Improvement:</a:t>
            </a:r>
            <a:endParaRPr sz="1300">
              <a:solidFill>
                <a:srgbClr val="1464F4"/>
              </a:solidFill>
            </a:endParaRPr>
          </a:p>
          <a:p>
            <a:pPr marL="0" lvl="0" indent="0" algn="l" rtl="0">
              <a:spcBef>
                <a:spcPts val="0"/>
              </a:spcBef>
              <a:spcAft>
                <a:spcPts val="0"/>
              </a:spcAft>
              <a:buNone/>
            </a:pPr>
            <a:endParaRPr sz="900">
              <a:solidFill>
                <a:srgbClr val="1464F4"/>
              </a:solidFill>
            </a:endParaRPr>
          </a:p>
          <a:p>
            <a:pPr marL="0" lvl="0" indent="0" algn="l" rtl="0">
              <a:spcBef>
                <a:spcPts val="0"/>
              </a:spcBef>
              <a:spcAft>
                <a:spcPts val="0"/>
              </a:spcAft>
              <a:buNone/>
            </a:pPr>
            <a:r>
              <a:rPr lang="en-GB" sz="900" b="1">
                <a:solidFill>
                  <a:srgbClr val="1464F4"/>
                </a:solidFill>
              </a:rPr>
              <a:t>PAID MEDIA</a:t>
            </a:r>
            <a:endParaRPr sz="900" b="1">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For next campaigns of activity submission campaign, consider using consideration or traffic ads instead of boosted posts. This will help target people who are more likely to sign up for the contest on both Meta and TikTok.</a:t>
            </a:r>
            <a:endParaRPr sz="900">
              <a:solidFill>
                <a:srgbClr val="1464F4"/>
              </a:solidFill>
            </a:endParaRPr>
          </a:p>
          <a:p>
            <a:pPr marL="0" lvl="0" indent="0" algn="l" rtl="0">
              <a:spcBef>
                <a:spcPts val="0"/>
              </a:spcBef>
              <a:spcAft>
                <a:spcPts val="0"/>
              </a:spcAft>
              <a:buNone/>
            </a:pPr>
            <a:endParaRPr sz="900" b="1">
              <a:solidFill>
                <a:srgbClr val="1464F4"/>
              </a:solidFill>
            </a:endParaRPr>
          </a:p>
          <a:p>
            <a:pPr marL="0" lvl="0" indent="0" algn="l" rtl="0">
              <a:spcBef>
                <a:spcPts val="0"/>
              </a:spcBef>
              <a:spcAft>
                <a:spcPts val="0"/>
              </a:spcAft>
              <a:buNone/>
            </a:pPr>
            <a:r>
              <a:rPr lang="en-GB" sz="900" b="1">
                <a:solidFill>
                  <a:srgbClr val="1464F4"/>
                </a:solidFill>
              </a:rPr>
              <a:t>SOCIAL MEDIA (ORGANIC)</a:t>
            </a:r>
            <a:endParaRPr sz="900" b="1">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Increase the production of organic VF 3 content (real photos and videos) to enhance audience consideration.</a:t>
            </a:r>
            <a:endParaRPr sz="900">
              <a:solidFill>
                <a:srgbClr val="1464F4"/>
              </a:solidFill>
            </a:endParaRPr>
          </a:p>
          <a:p>
            <a:pPr marL="914400" lvl="1" indent="-285750" algn="l" rtl="0">
              <a:spcBef>
                <a:spcPts val="0"/>
              </a:spcBef>
              <a:spcAft>
                <a:spcPts val="0"/>
              </a:spcAft>
              <a:buClr>
                <a:srgbClr val="1464F4"/>
              </a:buClr>
              <a:buSzPts val="900"/>
              <a:buChar char="○"/>
            </a:pPr>
            <a:r>
              <a:rPr lang="en-GB" sz="900">
                <a:solidFill>
                  <a:srgbClr val="1464F4"/>
                </a:solidFill>
              </a:rPr>
              <a:t>Provide stronger branding in collaboration content with Timnas Indonesia, such as interviews with football players in front of/inside VinFast cars, 'a day in my life' with football players driving VinFast, etc.</a:t>
            </a:r>
            <a:endParaRPr sz="900">
              <a:solidFill>
                <a:srgbClr val="1464F4"/>
              </a:solidFill>
            </a:endParaRPr>
          </a:p>
        </p:txBody>
      </p:sp>
      <p:pic>
        <p:nvPicPr>
          <p:cNvPr id="176" name="Google Shape;176;p22"/>
          <p:cNvPicPr preferRelativeResize="0"/>
          <p:nvPr/>
        </p:nvPicPr>
        <p:blipFill rotWithShape="1">
          <a:blip r:embed="rId2"/>
          <a:srcRect/>
          <a:stretch>
            <a:fillRect/>
          </a:stretch>
        </p:blipFill>
        <p:spPr>
          <a:xfrm>
            <a:off x="7549865" y="234525"/>
            <a:ext cx="1284961" cy="29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pic>
        <p:nvPicPr>
          <p:cNvPr id="181" name="Google Shape;181;p23"/>
          <p:cNvPicPr preferRelativeResize="0"/>
          <p:nvPr/>
        </p:nvPicPr>
        <p:blipFill rotWithShape="1">
          <a:blip r:embed="rId1"/>
          <a:srcRect/>
          <a:stretch>
            <a:fillRect/>
          </a:stretch>
        </p:blipFill>
        <p:spPr>
          <a:xfrm>
            <a:off x="0" y="0"/>
            <a:ext cx="9144002" cy="5143484"/>
          </a:xfrm>
          <a:prstGeom prst="rect">
            <a:avLst/>
          </a:prstGeom>
          <a:noFill/>
          <a:ln>
            <a:noFill/>
          </a:ln>
        </p:spPr>
      </p:pic>
      <p:sp>
        <p:nvSpPr>
          <p:cNvPr id="182" name="Google Shape;182;p23"/>
          <p:cNvSpPr/>
          <p:nvPr/>
        </p:nvSpPr>
        <p:spPr>
          <a:xfrm>
            <a:off x="5369575" y="1170450"/>
            <a:ext cx="3565200" cy="2802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5000"/>
              <a:buFont typeface="Arial" panose="020B0604020202020204"/>
              <a:buNone/>
            </a:pPr>
            <a:r>
              <a:rPr lang="en-GB" sz="15000" b="0" i="0" u="none" strike="noStrike" cap="none">
                <a:solidFill>
                  <a:schemeClr val="lt1"/>
                </a:solidFill>
                <a:latin typeface="Arial" panose="020B0604020202020204"/>
                <a:ea typeface="Arial" panose="020B0604020202020204"/>
                <a:cs typeface="Arial" panose="020B0604020202020204"/>
                <a:sym typeface="Arial" panose="020B0604020202020204"/>
              </a:rPr>
              <a:t>0</a:t>
            </a:r>
            <a:r>
              <a:rPr lang="en-GB" sz="15000">
                <a:solidFill>
                  <a:schemeClr val="lt1"/>
                </a:solidFill>
              </a:rPr>
              <a:t>3</a:t>
            </a:r>
            <a:endParaRPr sz="15000" b="0" i="0" u="sng"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83" name="Google Shape;183;p23"/>
          <p:cNvSpPr txBox="1"/>
          <p:nvPr/>
        </p:nvSpPr>
        <p:spPr>
          <a:xfrm>
            <a:off x="411175" y="2256300"/>
            <a:ext cx="49584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3600" b="0" i="0" u="none" strike="noStrike" cap="none">
                <a:solidFill>
                  <a:schemeClr val="lt1"/>
                </a:solidFill>
                <a:latin typeface="Arial" panose="020B0604020202020204"/>
                <a:ea typeface="Arial" panose="020B0604020202020204"/>
                <a:cs typeface="Arial" panose="020B0604020202020204"/>
                <a:sym typeface="Arial" panose="020B0604020202020204"/>
              </a:rPr>
              <a:t>Evaluation</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84" name="Google Shape;184;p23"/>
          <p:cNvPicPr preferRelativeResize="0"/>
          <p:nvPr/>
        </p:nvPicPr>
        <p:blipFill rotWithShape="1">
          <a:blip r:embed="rId2"/>
          <a:srcRect/>
          <a:stretch>
            <a:fillRect/>
          </a:stretch>
        </p:blipFill>
        <p:spPr>
          <a:xfrm>
            <a:off x="4448296" y="4662475"/>
            <a:ext cx="4386608" cy="257025"/>
          </a:xfrm>
          <a:prstGeom prst="rect">
            <a:avLst/>
          </a:prstGeom>
          <a:noFill/>
          <a:ln>
            <a:noFill/>
          </a:ln>
        </p:spPr>
      </p:pic>
      <p:pic>
        <p:nvPicPr>
          <p:cNvPr id="185" name="Google Shape;185;p23"/>
          <p:cNvPicPr preferRelativeResize="0"/>
          <p:nvPr/>
        </p:nvPicPr>
        <p:blipFill rotWithShape="1">
          <a:blip r:embed="rId3"/>
          <a:srcRect/>
          <a:stretch>
            <a:fillRect/>
          </a:stretch>
        </p:blipFill>
        <p:spPr>
          <a:xfrm>
            <a:off x="7542714" y="234513"/>
            <a:ext cx="1299273" cy="292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pic>
        <p:nvPicPr>
          <p:cNvPr id="190" name="Google Shape;190;p24"/>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91" name="Google Shape;191;p24"/>
          <p:cNvSpPr txBox="1"/>
          <p:nvPr/>
        </p:nvSpPr>
        <p:spPr>
          <a:xfrm>
            <a:off x="456399" y="2081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Evaluation (Social Media)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92" name="Google Shape;192;p24"/>
          <p:cNvPicPr preferRelativeResize="0"/>
          <p:nvPr/>
        </p:nvPicPr>
        <p:blipFill rotWithShape="1">
          <a:blip r:embed="rId2"/>
          <a:srcRect/>
          <a:stretch>
            <a:fillRect/>
          </a:stretch>
        </p:blipFill>
        <p:spPr>
          <a:xfrm>
            <a:off x="7549865" y="234525"/>
            <a:ext cx="1284961" cy="292800"/>
          </a:xfrm>
          <a:prstGeom prst="rect">
            <a:avLst/>
          </a:prstGeom>
          <a:noFill/>
          <a:ln>
            <a:noFill/>
          </a:ln>
        </p:spPr>
      </p:pic>
      <p:sp>
        <p:nvSpPr>
          <p:cNvPr id="193" name="Google Shape;193;p24"/>
          <p:cNvSpPr/>
          <p:nvPr/>
        </p:nvSpPr>
        <p:spPr>
          <a:xfrm>
            <a:off x="411174" y="760275"/>
            <a:ext cx="6931800" cy="5541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00"/>
              <a:buFont typeface="Noto Sans Symbols"/>
              <a:buChar char="✔"/>
            </a:pPr>
            <a:r>
              <a:rPr lang="en-GB" sz="1000">
                <a:solidFill>
                  <a:srgbClr val="1464F4"/>
                </a:solidFill>
              </a:rPr>
              <a:t>Comparison</a:t>
            </a:r>
            <a:r>
              <a:rPr lang="en-GB" sz="1000" b="0" i="0" u="none" strike="noStrike" cap="none">
                <a:solidFill>
                  <a:srgbClr val="1464F4"/>
                </a:solidFill>
                <a:latin typeface="Arial" panose="020B0604020202020204"/>
                <a:ea typeface="Arial" panose="020B0604020202020204"/>
                <a:cs typeface="Arial" panose="020B0604020202020204"/>
                <a:sym typeface="Arial" panose="020B0604020202020204"/>
              </a:rPr>
              <a:t> with planned</a:t>
            </a:r>
            <a:endParaRPr sz="1000" b="0" i="0" u="none" strike="noStrike" cap="none">
              <a:solidFill>
                <a:srgbClr val="1464F4"/>
              </a:solidFill>
              <a:latin typeface="Arial" panose="020B0604020202020204"/>
              <a:ea typeface="Arial" panose="020B0604020202020204"/>
              <a:cs typeface="Arial" panose="020B0604020202020204"/>
              <a:sym typeface="Arial" panose="020B0604020202020204"/>
            </a:endParaRPr>
          </a:p>
          <a:p>
            <a:pPr marL="171450" marR="0" lvl="0" indent="-171450" algn="l" rtl="0">
              <a:lnSpc>
                <a:spcPct val="100000"/>
              </a:lnSpc>
              <a:spcBef>
                <a:spcPts val="0"/>
              </a:spcBef>
              <a:spcAft>
                <a:spcPts val="0"/>
              </a:spcAft>
              <a:buClr>
                <a:srgbClr val="000000"/>
              </a:buClr>
              <a:buSzPts val="1000"/>
              <a:buFont typeface="Noto Sans Symbols"/>
              <a:buChar char="✔"/>
            </a:pPr>
            <a:r>
              <a:rPr lang="en-GB" sz="1000">
                <a:solidFill>
                  <a:srgbClr val="1464F4"/>
                </a:solidFill>
              </a:rPr>
              <a:t>Comparison</a:t>
            </a:r>
            <a:r>
              <a:rPr lang="en-GB" sz="1000" b="0" i="0" u="none" strike="noStrike" cap="none">
                <a:solidFill>
                  <a:srgbClr val="1464F4"/>
                </a:solidFill>
                <a:latin typeface="Arial" panose="020B0604020202020204"/>
                <a:ea typeface="Arial" panose="020B0604020202020204"/>
                <a:cs typeface="Arial" panose="020B0604020202020204"/>
                <a:sym typeface="Arial" panose="020B0604020202020204"/>
              </a:rPr>
              <a:t> with previous month</a:t>
            </a:r>
            <a:endParaRPr sz="1000" b="0" i="0" u="none" strike="noStrike" cap="none">
              <a:solidFill>
                <a:srgbClr val="1464F4"/>
              </a:solidFill>
              <a:latin typeface="Arial" panose="020B0604020202020204"/>
              <a:ea typeface="Arial" panose="020B0604020202020204"/>
              <a:cs typeface="Arial" panose="020B0604020202020204"/>
              <a:sym typeface="Arial" panose="020B0604020202020204"/>
            </a:endParaRPr>
          </a:p>
          <a:p>
            <a:pPr marL="171450" marR="0" lvl="0" indent="-171450" algn="l" rtl="0">
              <a:lnSpc>
                <a:spcPct val="100000"/>
              </a:lnSpc>
              <a:spcBef>
                <a:spcPts val="0"/>
              </a:spcBef>
              <a:spcAft>
                <a:spcPts val="0"/>
              </a:spcAft>
              <a:buClr>
                <a:srgbClr val="000000"/>
              </a:buClr>
              <a:buSzPts val="1000"/>
              <a:buFont typeface="Noto Sans Symbols"/>
              <a:buChar char="✔"/>
            </a:pPr>
            <a:r>
              <a:rPr lang="en-GB" sz="1000" b="0" i="0" u="none" strike="noStrike" cap="none">
                <a:solidFill>
                  <a:srgbClr val="1464F4"/>
                </a:solidFill>
                <a:latin typeface="Arial" panose="020B0604020202020204"/>
                <a:ea typeface="Arial" panose="020B0604020202020204"/>
                <a:cs typeface="Arial" panose="020B0604020202020204"/>
                <a:sym typeface="Arial" panose="020B0604020202020204"/>
              </a:rPr>
              <a:t>Trending chart</a:t>
            </a:r>
            <a:endParaRPr sz="10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194" name="Google Shape;194;p24"/>
          <p:cNvSpPr txBox="1"/>
          <p:nvPr/>
        </p:nvSpPr>
        <p:spPr>
          <a:xfrm>
            <a:off x="6341375" y="1404825"/>
            <a:ext cx="2648400" cy="323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GB" sz="900" b="1" i="0" u="none" strike="noStrike" cap="none">
                <a:solidFill>
                  <a:srgbClr val="000000"/>
                </a:solidFill>
                <a:latin typeface="Arial" panose="020B0604020202020204"/>
                <a:ea typeface="Arial" panose="020B0604020202020204"/>
                <a:cs typeface="Arial" panose="020B0604020202020204"/>
                <a:sym typeface="Arial" panose="020B0604020202020204"/>
              </a:rPr>
              <a:t>KEY HIGHLIGHT</a:t>
            </a:r>
            <a:endParaRPr sz="9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228600" marR="0" lvl="0" indent="-171450" algn="l" rtl="0">
              <a:lnSpc>
                <a:spcPct val="100000"/>
              </a:lnSpc>
              <a:spcBef>
                <a:spcPts val="0"/>
              </a:spcBef>
              <a:spcAft>
                <a:spcPts val="0"/>
              </a:spcAft>
              <a:buSzPts val="900"/>
              <a:buChar char="●"/>
            </a:pPr>
            <a:r>
              <a:rPr lang="en-GB" sz="900"/>
              <a:t>The decrease in content volume this month is understandable because February was supported by the 11-day IIMS event, which also featured many live reports on Instagram Stories.</a:t>
            </a:r>
            <a:endParaRPr sz="900"/>
          </a:p>
          <a:p>
            <a:pPr marL="228600" marR="0" lvl="0" indent="-171450" algn="l" rtl="0">
              <a:lnSpc>
                <a:spcPct val="100000"/>
              </a:lnSpc>
              <a:spcBef>
                <a:spcPts val="0"/>
              </a:spcBef>
              <a:spcAft>
                <a:spcPts val="0"/>
              </a:spcAft>
              <a:buSzPts val="900"/>
              <a:buChar char="●"/>
            </a:pPr>
            <a:r>
              <a:rPr lang="en-GB" sz="900"/>
              <a:t>VF 3's highly successful launch last month at IIMS continues to have a positive impact this month, resulting in an increase in all metrics on Instagram and TikTok.</a:t>
            </a:r>
            <a:endParaRPr sz="900"/>
          </a:p>
          <a:p>
            <a:pPr marL="228600" marR="0" lvl="0" indent="-171450" algn="l" rtl="0">
              <a:lnSpc>
                <a:spcPct val="100000"/>
              </a:lnSpc>
              <a:spcBef>
                <a:spcPts val="0"/>
              </a:spcBef>
              <a:spcAft>
                <a:spcPts val="0"/>
              </a:spcAft>
              <a:buSzPts val="900"/>
              <a:buChar char="●"/>
            </a:pPr>
            <a:r>
              <a:rPr lang="en-GB" sz="900"/>
              <a:t>On Instagram, this month's performance increase was also supported by boosted posts and collaborations with Timnas Indonesia, as well as local artists and competition judges.</a:t>
            </a:r>
            <a:endParaRPr sz="900"/>
          </a:p>
          <a:p>
            <a:pPr marL="228600" marR="0" lvl="0" indent="-171450" algn="l" rtl="0">
              <a:lnSpc>
                <a:spcPct val="100000"/>
              </a:lnSpc>
              <a:spcBef>
                <a:spcPts val="0"/>
              </a:spcBef>
              <a:spcAft>
                <a:spcPts val="0"/>
              </a:spcAft>
              <a:buSzPts val="900"/>
              <a:buChar char="●"/>
            </a:pPr>
            <a:r>
              <a:rPr lang="en-GB" sz="900"/>
              <a:t>On TikTok, number of plays and engagement are considered good. Plays are also very high due to boosted posts. However, the engagement, which is predominantly organic (unaffected by boosted play numbers), caused the engagement rate to drop significantly.</a:t>
            </a:r>
            <a:endParaRPr sz="900"/>
          </a:p>
        </p:txBody>
      </p:sp>
      <p:graphicFrame>
        <p:nvGraphicFramePr>
          <p:cNvPr id="195" name="Google Shape;195;p24"/>
          <p:cNvGraphicFramePr/>
          <p:nvPr/>
        </p:nvGraphicFramePr>
        <p:xfrm>
          <a:off x="411175" y="1404813"/>
          <a:ext cx="5883675" cy="3000000"/>
        </p:xfrm>
        <a:graphic>
          <a:graphicData uri="http://schemas.openxmlformats.org/drawingml/2006/table">
            <a:tbl>
              <a:tblPr>
                <a:noFill/>
                <a:tableStyleId>{DD4D6153-47A8-4E39-878D-94DB8E2C0716}</a:tableStyleId>
              </a:tblPr>
              <a:tblGrid>
                <a:gridCol w="1125800"/>
                <a:gridCol w="1706350"/>
                <a:gridCol w="1066300"/>
                <a:gridCol w="1066300"/>
                <a:gridCol w="918925"/>
              </a:tblGrid>
              <a:tr h="209550">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CHANNEL</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METRICS</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a:t>FEBRUARY</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595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a:t>MARCH</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5950" cap="flat" cmpd="sng">
                      <a:solidFill>
                        <a:srgbClr val="000000"/>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 CHANGE</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5950" cap="flat" cmpd="sng">
                      <a:solidFill>
                        <a:srgbClr val="000000"/>
                      </a:solidFill>
                      <a:prstDash val="solid"/>
                      <a:round/>
                      <a:headEnd type="none" w="sm" len="sm"/>
                      <a:tailEnd type="none" w="sm" len="sm"/>
                    </a:lnB>
                    <a:solidFill>
                      <a:schemeClr val="accent1"/>
                    </a:solidFill>
                  </a:tcPr>
                </a:tc>
              </a:tr>
              <a:tr h="200025">
                <a:tc rowSpan="5">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INSTAGRAM</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Followers</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29,575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32,565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10.11%</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2000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Number of Post (Incl. Story)</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734</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422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-42.51%</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3143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Total Reach</a:t>
                      </a:r>
                      <a:endParaRPr sz="1000" u="none" strike="noStrike" cap="none"/>
                    </a:p>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(inc. boosted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1,358,422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5,408,770</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298.17%</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3143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Total Engagement</a:t>
                      </a:r>
                      <a:endParaRPr sz="1000" u="none" strike="noStrike" cap="none"/>
                    </a:p>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(inc. boosted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20,365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390,448</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1817.25%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1898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Engagement Rate</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1.50%</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7.22%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381.52%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200025">
                <a:tc rowSpan="5">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1000" b="1" u="none" strike="noStrike" cap="none"/>
                        <a:t>TIKTOK</a:t>
                      </a:r>
                      <a:endParaRPr sz="1000" b="1" u="none" strike="noStrike" cap="none"/>
                    </a:p>
                  </a:txBody>
                  <a:tcPr marL="28575" marR="28575" marT="19050" marB="19050" anchor="ctr">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chemeClr val="lt2"/>
                    </a:solidFill>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Followers</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15,210</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15,482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1.79%</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2000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Number of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41</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26</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-36.59%</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3143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Total Views</a:t>
                      </a:r>
                      <a:endParaRPr sz="1000" u="none" strike="noStrike" cap="none"/>
                    </a:p>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(inc. boosted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74,392</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2,498,598</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3258.69%</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3143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Total Engagement</a:t>
                      </a:r>
                      <a:endParaRPr sz="1000" u="none" strike="noStrike" cap="none"/>
                    </a:p>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(inc. boosted post)</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3,321</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3,625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9.15%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r h="200025">
                <a:tc vMerge="1">
                  <a:tcPr/>
                </a:tc>
                <a:tc>
                  <a:txBody>
                    <a:bodyPr/>
                    <a:lstStyle/>
                    <a:p>
                      <a:pPr marL="0" marR="0" lvl="0" indent="0" algn="l" rtl="0">
                        <a:lnSpc>
                          <a:spcPct val="115000"/>
                        </a:lnSpc>
                        <a:spcBef>
                          <a:spcPts val="0"/>
                        </a:spcBef>
                        <a:spcAft>
                          <a:spcPts val="0"/>
                        </a:spcAft>
                        <a:buClr>
                          <a:srgbClr val="000000"/>
                        </a:buClr>
                        <a:buSzPts val="900"/>
                        <a:buFont typeface="Arial" panose="020B0604020202020204"/>
                        <a:buNone/>
                      </a:pPr>
                      <a:r>
                        <a:rPr lang="en-GB" sz="1000" u="none" strike="noStrike" cap="none"/>
                        <a:t>Engagement Rate</a:t>
                      </a:r>
                      <a:endParaRPr sz="1000" u="none" strike="noStrike" cap="none"/>
                    </a:p>
                  </a:txBody>
                  <a:tcPr marL="28575" marR="28575" marT="19050" marB="19050" anchor="ctr">
                    <a:lnL w="9525" cap="flat" cmpd="sng">
                      <a:solidFill>
                        <a:srgbClr val="999999"/>
                      </a:solidFill>
                      <a:prstDash val="solid"/>
                      <a:round/>
                      <a:headEnd type="none" w="sm" len="sm"/>
                      <a:tailEnd type="none" w="sm" len="sm"/>
                    </a:lnL>
                    <a:lnR w="5950" cap="flat" cmpd="sng">
                      <a:solidFill>
                        <a:srgbClr val="000000"/>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4.46%</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0.15%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GB" sz="1000"/>
                        <a:t>-96.75%</a:t>
                      </a:r>
                      <a:endParaRPr sz="1000"/>
                    </a:p>
                  </a:txBody>
                  <a:tcPr marL="28575" marR="28575" marT="19050" marB="19050" anchor="ctr">
                    <a:lnL w="5950" cap="flat" cmpd="sng">
                      <a:solidFill>
                        <a:srgbClr val="000000"/>
                      </a:solidFill>
                      <a:prstDash val="solid"/>
                      <a:round/>
                      <a:headEnd type="none" w="sm" len="sm"/>
                      <a:tailEnd type="none" w="sm" len="sm"/>
                    </a:lnL>
                    <a:lnR w="5950" cap="flat" cmpd="sng">
                      <a:solidFill>
                        <a:srgbClr val="000000"/>
                      </a:solidFill>
                      <a:prstDash val="solid"/>
                      <a:round/>
                      <a:headEnd type="none" w="sm" len="sm"/>
                      <a:tailEnd type="none" w="sm" len="sm"/>
                    </a:lnR>
                    <a:lnT w="5950" cap="flat" cmpd="sng">
                      <a:solidFill>
                        <a:srgbClr val="000000"/>
                      </a:solidFill>
                      <a:prstDash val="solid"/>
                      <a:round/>
                      <a:headEnd type="none" w="sm" len="sm"/>
                      <a:tailEnd type="none" w="sm" len="sm"/>
                    </a:lnT>
                    <a:lnB w="5950" cap="flat" cmpd="sng">
                      <a:solidFill>
                        <a:srgbClr val="000000"/>
                      </a:solidFill>
                      <a:prstDash val="solid"/>
                      <a:round/>
                      <a:headEnd type="none" w="sm" len="sm"/>
                      <a:tailEnd type="none" w="sm" len="sm"/>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9" name="Shape 199"/>
        <p:cNvGrpSpPr/>
        <p:nvPr/>
      </p:nvGrpSpPr>
      <p:grpSpPr>
        <a:xfrm>
          <a:off x="0" y="0"/>
          <a:ext cx="0" cy="0"/>
          <a:chOff x="0" y="0"/>
          <a:chExt cx="0" cy="0"/>
        </a:xfrm>
      </p:grpSpPr>
      <p:pic>
        <p:nvPicPr>
          <p:cNvPr id="200" name="Google Shape;200;p25"/>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201" name="Google Shape;201;p25"/>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Evaluation (Media)</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202" name="Google Shape;202;p25"/>
          <p:cNvPicPr preferRelativeResize="0"/>
          <p:nvPr/>
        </p:nvPicPr>
        <p:blipFill rotWithShape="1">
          <a:blip r:embed="rId2"/>
          <a:srcRect/>
          <a:stretch>
            <a:fillRect/>
          </a:stretch>
        </p:blipFill>
        <p:spPr>
          <a:xfrm>
            <a:off x="7549865" y="234525"/>
            <a:ext cx="1284961" cy="292800"/>
          </a:xfrm>
          <a:prstGeom prst="rect">
            <a:avLst/>
          </a:prstGeom>
          <a:noFill/>
          <a:ln>
            <a:noFill/>
          </a:ln>
        </p:spPr>
      </p:pic>
      <p:sp>
        <p:nvSpPr>
          <p:cNvPr id="203" name="Google Shape;203;p25"/>
          <p:cNvSpPr/>
          <p:nvPr/>
        </p:nvSpPr>
        <p:spPr>
          <a:xfrm>
            <a:off x="411175" y="760275"/>
            <a:ext cx="8499900" cy="5541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SzPts val="900"/>
              <a:buChar char="✔"/>
            </a:pPr>
            <a:r>
              <a:rPr lang="en-GB" sz="900">
                <a:solidFill>
                  <a:srgbClr val="1464F4"/>
                </a:solidFill>
              </a:rPr>
              <a:t>Comparison with previous month, </a:t>
            </a:r>
            <a:endParaRPr sz="900">
              <a:solidFill>
                <a:srgbClr val="1464F4"/>
              </a:solidFill>
            </a:endParaRPr>
          </a:p>
          <a:p>
            <a:pPr marL="171450" lvl="0" indent="-171450" algn="l" rtl="0">
              <a:spcBef>
                <a:spcPts val="0"/>
              </a:spcBef>
              <a:spcAft>
                <a:spcPts val="0"/>
              </a:spcAft>
              <a:buSzPts val="900"/>
              <a:buChar char="✔"/>
            </a:pPr>
            <a:r>
              <a:rPr lang="en-GB" sz="900">
                <a:solidFill>
                  <a:srgbClr val="1464F4"/>
                </a:solidFill>
              </a:rPr>
              <a:t>Compared to February, CPM on March is slightly better since we’re aiming more towards awareness objective which shows in lower CPM and lower CTR</a:t>
            </a:r>
            <a:endParaRPr sz="900" i="0" u="none" strike="noStrike" cap="none">
              <a:solidFill>
                <a:srgbClr val="1464F4"/>
              </a:solidFill>
            </a:endParaRPr>
          </a:p>
        </p:txBody>
      </p:sp>
      <p:pic>
        <p:nvPicPr>
          <p:cNvPr id="204" name="Google Shape;204;p25"/>
          <p:cNvPicPr preferRelativeResize="0"/>
          <p:nvPr/>
        </p:nvPicPr>
        <p:blipFill rotWithShape="1">
          <a:blip r:embed="rId1"/>
          <a:srcRect/>
          <a:stretch>
            <a:fillRect/>
          </a:stretch>
        </p:blipFill>
        <p:spPr>
          <a:xfrm>
            <a:off x="4448375" y="4814875"/>
            <a:ext cx="4386453" cy="257025"/>
          </a:xfrm>
          <a:prstGeom prst="rect">
            <a:avLst/>
          </a:prstGeom>
          <a:noFill/>
          <a:ln>
            <a:noFill/>
          </a:ln>
        </p:spPr>
      </p:pic>
      <p:sp>
        <p:nvSpPr>
          <p:cNvPr id="205" name="Google Shape;205;p25"/>
          <p:cNvSpPr/>
          <p:nvPr/>
        </p:nvSpPr>
        <p:spPr>
          <a:xfrm>
            <a:off x="5985500" y="1228500"/>
            <a:ext cx="2925600" cy="3529500"/>
          </a:xfrm>
          <a:prstGeom prst="rect">
            <a:avLst/>
          </a:prstGeom>
          <a:noFill/>
          <a:ln>
            <a:noFill/>
          </a:ln>
        </p:spPr>
        <p:txBody>
          <a:bodyPr spcFirstLastPara="1" wrap="square" lIns="121900" tIns="121900" rIns="121900" bIns="121900" anchor="ctr" anchorCtr="0">
            <a:noAutofit/>
          </a:bodyPr>
          <a:lstStyle/>
          <a:p>
            <a:pPr marL="0" marR="0" lvl="0" indent="0" algn="ctr" rtl="0">
              <a:lnSpc>
                <a:spcPct val="100000"/>
              </a:lnSpc>
              <a:spcBef>
                <a:spcPts val="0"/>
              </a:spcBef>
              <a:spcAft>
                <a:spcPts val="0"/>
              </a:spcAft>
              <a:buClr>
                <a:srgbClr val="000000"/>
              </a:buClr>
              <a:buSzPts val="1900"/>
              <a:buFont typeface="Arial" panose="020B0604020202020204"/>
              <a:buNone/>
            </a:pPr>
            <a:endParaRPr sz="1900" i="0" u="none" strike="noStrike" cap="none">
              <a:solidFill>
                <a:srgbClr val="000000"/>
              </a:solidFill>
            </a:endParaRPr>
          </a:p>
        </p:txBody>
      </p:sp>
      <p:sp>
        <p:nvSpPr>
          <p:cNvPr id="206" name="Google Shape;206;p25"/>
          <p:cNvSpPr txBox="1"/>
          <p:nvPr/>
        </p:nvSpPr>
        <p:spPr>
          <a:xfrm>
            <a:off x="5728575" y="1158950"/>
            <a:ext cx="3182400" cy="611505"/>
          </a:xfrm>
          <a:prstGeom prst="rect">
            <a:avLst/>
          </a:prstGeom>
          <a:noFill/>
          <a:ln>
            <a:noFill/>
          </a:ln>
        </p:spPr>
        <p:txBody>
          <a:bodyPr spcFirstLastPara="1" wrap="square" lIns="121900" tIns="121900" rIns="121900" bIns="121900" anchor="t" anchorCtr="0">
            <a:spAutoFit/>
          </a:bodyPr>
          <a:lstStyle/>
          <a:p>
            <a:pPr marL="0" marR="0" lvl="0" indent="0" algn="just" rtl="0">
              <a:lnSpc>
                <a:spcPct val="150000"/>
              </a:lnSpc>
              <a:spcBef>
                <a:spcPts val="0"/>
              </a:spcBef>
              <a:spcAft>
                <a:spcPts val="0"/>
              </a:spcAft>
              <a:buClr>
                <a:srgbClr val="000000"/>
              </a:buClr>
              <a:buSzPts val="1100"/>
              <a:buFont typeface="Arial" panose="020B0604020202020204"/>
              <a:buNone/>
            </a:pPr>
            <a:r>
              <a:rPr lang="en-GB" sz="800" b="1" i="0" u="none" strike="noStrike" cap="none">
                <a:solidFill>
                  <a:srgbClr val="000000"/>
                </a:solidFill>
              </a:rPr>
              <a:t>Key Highlights</a:t>
            </a:r>
            <a:endParaRPr sz="800" b="1" i="0" u="none" strike="noStrike" cap="none">
              <a:solidFill>
                <a:srgbClr val="000000"/>
              </a:solidFill>
            </a:endParaRPr>
          </a:p>
          <a:p>
            <a:pPr marL="457200" lvl="0" indent="-279400" algn="l" rtl="0">
              <a:lnSpc>
                <a:spcPct val="150000"/>
              </a:lnSpc>
              <a:spcBef>
                <a:spcPts val="0"/>
              </a:spcBef>
              <a:spcAft>
                <a:spcPts val="0"/>
              </a:spcAft>
              <a:buClr>
                <a:schemeClr val="dk1"/>
              </a:buClr>
              <a:buSzPts val="800"/>
              <a:buChar char="●"/>
            </a:pPr>
            <a:endParaRPr sz="800">
              <a:solidFill>
                <a:schemeClr val="dk1"/>
              </a:solidFill>
            </a:endParaRPr>
          </a:p>
        </p:txBody>
      </p:sp>
      <p:graphicFrame>
        <p:nvGraphicFramePr>
          <p:cNvPr id="207" name="Google Shape;207;p25"/>
          <p:cNvGraphicFramePr/>
          <p:nvPr/>
        </p:nvGraphicFramePr>
        <p:xfrm>
          <a:off x="488192" y="1314371"/>
          <a:ext cx="5121175" cy="3541925"/>
        </p:xfrm>
        <a:graphic>
          <a:graphicData uri="http://schemas.openxmlformats.org/drawingml/2006/table">
            <a:tbl>
              <a:tblPr>
                <a:noFill/>
                <a:tableStyleId>{DD4D6153-47A8-4E39-878D-94DB8E2C0716}</a:tableStyleId>
              </a:tblPr>
              <a:tblGrid>
                <a:gridCol w="1910475"/>
                <a:gridCol w="1686600"/>
                <a:gridCol w="1524100"/>
              </a:tblGrid>
              <a:tr h="2720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u="none" strike="noStrike" cap="none"/>
                        <a:t>Media</a:t>
                      </a:r>
                      <a:endParaRPr sz="900"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4285F4"/>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900" b="1"/>
                        <a:t>FEBRUARY</a:t>
                      </a:r>
                      <a:endParaRPr sz="900" b="1" u="none" strike="noStrike" cap="none"/>
                    </a:p>
                  </a:txBody>
                  <a:tcPr marL="28575" marR="28575" marT="19050" marB="1905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accent1"/>
                    </a:solidFill>
                  </a:tcPr>
                </a:tc>
                <a:tc>
                  <a:txBody>
                    <a:bodyPr/>
                    <a:lstStyle/>
                    <a:p>
                      <a:pPr marL="0" marR="0" lvl="0" indent="0" algn="ctr" rtl="0">
                        <a:lnSpc>
                          <a:spcPct val="115000"/>
                        </a:lnSpc>
                        <a:spcBef>
                          <a:spcPts val="0"/>
                        </a:spcBef>
                        <a:spcAft>
                          <a:spcPts val="0"/>
                        </a:spcAft>
                        <a:buClr>
                          <a:srgbClr val="000000"/>
                        </a:buClr>
                        <a:buSzPts val="1000"/>
                        <a:buFont typeface="Arial" panose="020B0604020202020204"/>
                        <a:buNone/>
                      </a:pPr>
                      <a:r>
                        <a:rPr lang="en-GB" sz="900" b="1"/>
                        <a:t>MARCH</a:t>
                      </a:r>
                      <a:endParaRPr sz="900" b="1" u="none" strike="noStrike" cap="none"/>
                    </a:p>
                  </a:txBody>
                  <a:tcPr marL="28575" marR="28575" marT="19050" marB="1905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accent1"/>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Impressions</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63,389,066</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4,186,337</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Clicks</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82,631</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2,931</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CTR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0,13%</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0.07%</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36642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Views</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marR="0" lvl="0" indent="0" algn="ctr" rtl="0">
                        <a:lnSpc>
                          <a:spcPct val="100000"/>
                        </a:lnSpc>
                        <a:spcBef>
                          <a:spcPts val="0"/>
                        </a:spcBef>
                        <a:spcAft>
                          <a:spcPts val="0"/>
                        </a:spcAft>
                        <a:buClr>
                          <a:srgbClr val="000000"/>
                        </a:buClr>
                        <a:buSzPts val="800"/>
                        <a:buFont typeface="Arial" panose="020B0604020202020204"/>
                        <a:buNone/>
                      </a:pPr>
                      <a:endParaRPr sz="900"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View Rate</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Leads</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Leads Rate</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Budget Spent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Rp238,569,724</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Rp 3,164,390</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CPM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Rp13,586</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GB" sz="900"/>
                        <a:t>Rp 1,236</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Cost per Click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r>
                        <a:rPr lang="en-GB" sz="900"/>
                        <a:t>Rp 2,820</a:t>
                      </a: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r>
              <a:tr h="2597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Cost per View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chemeClr val="dk1"/>
                    </a:solidFill>
                  </a:tcPr>
                </a:tc>
              </a:tr>
              <a:tr h="305675">
                <a:tc>
                  <a:txBody>
                    <a:bodyPr/>
                    <a:lstStyle/>
                    <a:p>
                      <a:pPr marL="0" marR="0" lvl="0" indent="0" algn="ctr" rtl="0">
                        <a:lnSpc>
                          <a:spcPct val="115000"/>
                        </a:lnSpc>
                        <a:spcBef>
                          <a:spcPts val="0"/>
                        </a:spcBef>
                        <a:spcAft>
                          <a:spcPts val="0"/>
                        </a:spcAft>
                        <a:buClr>
                          <a:srgbClr val="000000"/>
                        </a:buClr>
                        <a:buSzPts val="800"/>
                        <a:buFont typeface="Arial" panose="020B0604020202020204"/>
                        <a:buNone/>
                      </a:pPr>
                      <a:r>
                        <a:rPr lang="en-GB" sz="900" b="1" u="none" strike="noStrike" cap="none"/>
                        <a:t>Cost per Lead (IDR)</a:t>
                      </a:r>
                      <a:endParaRPr sz="900" b="1" u="none" strike="noStrike" cap="none"/>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D9D9D9"/>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c>
                  <a:txBody>
                    <a:bodyPr/>
                    <a:lstStyle/>
                    <a:p>
                      <a:pPr marL="0" lvl="0" indent="0" algn="ctr" rtl="0">
                        <a:spcBef>
                          <a:spcPts val="0"/>
                        </a:spcBef>
                        <a:spcAft>
                          <a:spcPts val="0"/>
                        </a:spcAft>
                        <a:buNone/>
                      </a:pPr>
                      <a:endParaRPr sz="900"/>
                    </a:p>
                  </a:txBody>
                  <a:tcPr marL="38100" marR="38100" marT="25400" marB="25400" anchor="ctr">
                    <a:lnL w="9525" cap="flat" cmpd="sng">
                      <a:solidFill>
                        <a:srgbClr val="434343"/>
                      </a:solidFill>
                      <a:prstDash val="solid"/>
                      <a:round/>
                      <a:headEnd type="none" w="sm" len="sm"/>
                      <a:tailEnd type="none" w="sm" len="sm"/>
                    </a:lnL>
                    <a:lnR w="9525" cap="flat" cmpd="sng">
                      <a:solidFill>
                        <a:srgbClr val="434343"/>
                      </a:solidFill>
                      <a:prstDash val="solid"/>
                      <a:round/>
                      <a:headEnd type="none" w="sm" len="sm"/>
                      <a:tailEnd type="none" w="sm" len="sm"/>
                    </a:lnR>
                    <a:lnT w="9525" cap="flat" cmpd="sng">
                      <a:solidFill>
                        <a:srgbClr val="434343"/>
                      </a:solidFill>
                      <a:prstDash val="solid"/>
                      <a:round/>
                      <a:headEnd type="none" w="sm" len="sm"/>
                      <a:tailEnd type="none" w="sm" len="sm"/>
                    </a:lnT>
                    <a:lnB w="9525" cap="flat" cmpd="sng">
                      <a:solidFill>
                        <a:srgbClr val="434343"/>
                      </a:solidFill>
                      <a:prstDash val="solid"/>
                      <a:round/>
                      <a:headEnd type="none" w="sm" len="sm"/>
                      <a:tailEnd type="none" w="sm" len="sm"/>
                    </a:lnB>
                    <a:solidFill>
                      <a:srgbClr val="000000"/>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p26"/>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KEY TAKEOUT </a:t>
            </a:r>
            <a:endParaRPr sz="2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pic>
        <p:nvPicPr>
          <p:cNvPr id="213" name="Google Shape;213;p26"/>
          <p:cNvPicPr preferRelativeResize="0"/>
          <p:nvPr/>
        </p:nvPicPr>
        <p:blipFill rotWithShape="1">
          <a:blip r:embed="rId1"/>
          <a:srcRect/>
          <a:stretch>
            <a:fillRect/>
          </a:stretch>
        </p:blipFill>
        <p:spPr>
          <a:xfrm>
            <a:off x="7549865" y="234525"/>
            <a:ext cx="1284961" cy="292800"/>
          </a:xfrm>
          <a:prstGeom prst="rect">
            <a:avLst/>
          </a:prstGeom>
          <a:noFill/>
          <a:ln>
            <a:noFill/>
          </a:ln>
        </p:spPr>
      </p:pic>
      <p:sp>
        <p:nvSpPr>
          <p:cNvPr id="214" name="Google Shape;214;p26"/>
          <p:cNvSpPr txBox="1"/>
          <p:nvPr/>
        </p:nvSpPr>
        <p:spPr>
          <a:xfrm>
            <a:off x="718050" y="809100"/>
            <a:ext cx="7217700" cy="698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dk1"/>
              </a:buClr>
              <a:buSzPts val="1100"/>
              <a:buChar char="●"/>
            </a:pPr>
            <a:endParaRPr sz="1100">
              <a:solidFill>
                <a:schemeClr val="dk1"/>
              </a:solidFill>
            </a:endParaRPr>
          </a:p>
          <a:p>
            <a:pPr marL="0" lvl="0" indent="0" algn="l" rtl="0">
              <a:spcBef>
                <a:spcPts val="1200"/>
              </a:spcBef>
              <a:spcAft>
                <a:spcPts val="0"/>
              </a:spcAft>
              <a:buNone/>
            </a:pPr>
            <a:endParaRPr sz="1100" b="1">
              <a:solidFill>
                <a:srgbClr val="0C5BD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18" name="Shape 218"/>
        <p:cNvGrpSpPr/>
        <p:nvPr/>
      </p:nvGrpSpPr>
      <p:grpSpPr>
        <a:xfrm>
          <a:off x="0" y="0"/>
          <a:ext cx="0" cy="0"/>
          <a:chOff x="0" y="0"/>
          <a:chExt cx="0" cy="0"/>
        </a:xfrm>
      </p:grpSpPr>
      <p:pic>
        <p:nvPicPr>
          <p:cNvPr id="219" name="Google Shape;219;p27"/>
          <p:cNvPicPr preferRelativeResize="0"/>
          <p:nvPr/>
        </p:nvPicPr>
        <p:blipFill rotWithShape="1">
          <a:blip r:embed="rId1"/>
          <a:srcRect/>
          <a:stretch>
            <a:fillRect/>
          </a:stretch>
        </p:blipFill>
        <p:spPr>
          <a:xfrm>
            <a:off x="0" y="0"/>
            <a:ext cx="9144002" cy="5143484"/>
          </a:xfrm>
          <a:prstGeom prst="rect">
            <a:avLst/>
          </a:prstGeom>
          <a:noFill/>
          <a:ln>
            <a:noFill/>
          </a:ln>
        </p:spPr>
      </p:pic>
      <p:sp>
        <p:nvSpPr>
          <p:cNvPr id="220" name="Google Shape;220;p27"/>
          <p:cNvSpPr txBox="1"/>
          <p:nvPr/>
        </p:nvSpPr>
        <p:spPr>
          <a:xfrm>
            <a:off x="541175" y="2256300"/>
            <a:ext cx="31815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panose="020B0604020202020204"/>
              <a:buNone/>
            </a:pPr>
            <a:r>
              <a:rPr lang="en-GB" sz="3500" b="0" i="0" u="none" strike="noStrike" cap="none">
                <a:solidFill>
                  <a:schemeClr val="lt1"/>
                </a:solidFill>
                <a:latin typeface="Arial" panose="020B0604020202020204"/>
                <a:ea typeface="Arial" panose="020B0604020202020204"/>
                <a:cs typeface="Arial" panose="020B0604020202020204"/>
                <a:sym typeface="Arial" panose="020B0604020202020204"/>
              </a:rPr>
              <a:t>Thank you</a:t>
            </a:r>
            <a:endParaRPr sz="35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221" name="Google Shape;221;p27"/>
          <p:cNvPicPr preferRelativeResize="0"/>
          <p:nvPr/>
        </p:nvPicPr>
        <p:blipFill rotWithShape="1">
          <a:blip r:embed="rId2"/>
          <a:srcRect/>
          <a:stretch>
            <a:fillRect/>
          </a:stretch>
        </p:blipFill>
        <p:spPr>
          <a:xfrm>
            <a:off x="4448296" y="4662475"/>
            <a:ext cx="4386608" cy="257025"/>
          </a:xfrm>
          <a:prstGeom prst="rect">
            <a:avLst/>
          </a:prstGeom>
          <a:noFill/>
          <a:ln>
            <a:noFill/>
          </a:ln>
        </p:spPr>
      </p:pic>
      <p:pic>
        <p:nvPicPr>
          <p:cNvPr id="222" name="Google Shape;222;p27"/>
          <p:cNvPicPr preferRelativeResize="0"/>
          <p:nvPr/>
        </p:nvPicPr>
        <p:blipFill rotWithShape="1">
          <a:blip r:embed="rId3"/>
          <a:srcRect/>
          <a:stretch>
            <a:fillRect/>
          </a:stretch>
        </p:blipFill>
        <p:spPr>
          <a:xfrm>
            <a:off x="7542714" y="234513"/>
            <a:ext cx="1299273" cy="29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1"/>
          <a:srcRect/>
          <a:stretch>
            <a:fillRect/>
          </a:stretch>
        </p:blipFill>
        <p:spPr>
          <a:xfrm>
            <a:off x="7668565" y="147475"/>
            <a:ext cx="1284961" cy="292800"/>
          </a:xfrm>
          <a:prstGeom prst="rect">
            <a:avLst/>
          </a:prstGeom>
          <a:noFill/>
          <a:ln>
            <a:noFill/>
          </a:ln>
        </p:spPr>
      </p:pic>
      <p:sp>
        <p:nvSpPr>
          <p:cNvPr id="64" name="Google Shape;64;p14"/>
          <p:cNvSpPr txBox="1"/>
          <p:nvPr/>
        </p:nvSpPr>
        <p:spPr>
          <a:xfrm>
            <a:off x="343250" y="468575"/>
            <a:ext cx="5507400" cy="554100"/>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GB" b="1">
                <a:solidFill>
                  <a:srgbClr val="1464F4"/>
                </a:solidFill>
                <a:latin typeface="Mulish"/>
                <a:ea typeface="Mulish"/>
                <a:cs typeface="Mulish"/>
                <a:sym typeface="Mulish"/>
              </a:rPr>
              <a:t>VinFast Social Media Performances</a:t>
            </a:r>
            <a:endParaRPr b="1">
              <a:solidFill>
                <a:srgbClr val="1464F4"/>
              </a:solidFill>
              <a:latin typeface="Mulish"/>
              <a:ea typeface="Mulish"/>
              <a:cs typeface="Mulish"/>
              <a:sym typeface="Mulish"/>
            </a:endParaRPr>
          </a:p>
          <a:p>
            <a:pPr marL="0" lvl="0" indent="0" algn="l" rtl="0">
              <a:spcBef>
                <a:spcPts val="0"/>
              </a:spcBef>
              <a:spcAft>
                <a:spcPts val="0"/>
              </a:spcAft>
              <a:buNone/>
            </a:pPr>
            <a:r>
              <a:rPr lang="en-GB" sz="1000" b="1">
                <a:solidFill>
                  <a:srgbClr val="1464F4"/>
                </a:solidFill>
                <a:latin typeface="Mulish"/>
                <a:ea typeface="Mulish"/>
                <a:cs typeface="Mulish"/>
                <a:sym typeface="Mulish"/>
              </a:rPr>
              <a:t>1-27 March 2025</a:t>
            </a:r>
            <a:endParaRPr sz="1000" b="1">
              <a:solidFill>
                <a:srgbClr val="1464F4"/>
              </a:solidFill>
              <a:latin typeface="Mulish"/>
              <a:ea typeface="Mulish"/>
              <a:cs typeface="Mulish"/>
              <a:sym typeface="Mulish"/>
            </a:endParaRPr>
          </a:p>
        </p:txBody>
      </p:sp>
      <p:sp>
        <p:nvSpPr>
          <p:cNvPr id="65" name="Google Shape;65;p14"/>
          <p:cNvSpPr txBox="1"/>
          <p:nvPr/>
        </p:nvSpPr>
        <p:spPr>
          <a:xfrm>
            <a:off x="693475" y="1277343"/>
            <a:ext cx="2174100" cy="92011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78</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Multichannel Posts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 TikTok, *include KOL collab post on Instagram)</a:t>
            </a:r>
            <a:endParaRPr sz="1000">
              <a:solidFill>
                <a:srgbClr val="1464F4"/>
              </a:solidFill>
              <a:latin typeface="Mulish"/>
              <a:ea typeface="Mulish"/>
              <a:cs typeface="Mulish"/>
              <a:sym typeface="Mulish"/>
            </a:endParaRPr>
          </a:p>
        </p:txBody>
      </p:sp>
      <p:sp>
        <p:nvSpPr>
          <p:cNvPr id="66" name="Google Shape;66;p14"/>
          <p:cNvSpPr txBox="1"/>
          <p:nvPr/>
        </p:nvSpPr>
        <p:spPr>
          <a:xfrm>
            <a:off x="3484950" y="1208298"/>
            <a:ext cx="2174100" cy="133540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-54</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Engagement</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 TikTok)</a:t>
            </a:r>
            <a:endParaRPr sz="1000">
              <a:solidFill>
                <a:srgbClr val="1464F4"/>
              </a:solidFill>
              <a:latin typeface="Mulish"/>
              <a:ea typeface="Mulish"/>
              <a:cs typeface="Mulish"/>
              <a:sym typeface="Mulish"/>
            </a:endParaRPr>
          </a:p>
          <a:p>
            <a:pPr marL="0" lvl="0" indent="0" algn="ctr" rtl="0">
              <a:spcBef>
                <a:spcPts val="0"/>
              </a:spcBef>
              <a:spcAft>
                <a:spcPts val="0"/>
              </a:spcAft>
              <a:buNone/>
            </a:pPr>
            <a:endParaRPr sz="1000">
              <a:solidFill>
                <a:srgbClr val="1464F4"/>
              </a:solidFill>
              <a:latin typeface="Mulish"/>
              <a:ea typeface="Mulish"/>
              <a:cs typeface="Mulish"/>
              <a:sym typeface="Mulish"/>
            </a:endParaRPr>
          </a:p>
          <a:p>
            <a:pPr marL="0" lvl="0" indent="0" algn="ctr" rtl="0">
              <a:spcBef>
                <a:spcPts val="0"/>
              </a:spcBef>
              <a:spcAft>
                <a:spcPts val="0"/>
              </a:spcAft>
              <a:buNone/>
            </a:pPr>
            <a:r>
              <a:rPr lang="en-US" altLang="en-GB" sz="900">
                <a:latin typeface="Mulish"/>
                <a:ea typeface="Mulish"/>
                <a:cs typeface="Mulish"/>
                <a:sym typeface="Mulish"/>
              </a:rPr>
              <a:t>Decreased</a:t>
            </a:r>
            <a:r>
              <a:rPr lang="en-GB" sz="900">
                <a:latin typeface="Mulish"/>
                <a:ea typeface="Mulish"/>
                <a:cs typeface="Mulish"/>
                <a:sym typeface="Mulish"/>
              </a:rPr>
              <a:t> by </a:t>
            </a:r>
            <a:r>
              <a:rPr lang="en-US" altLang="en-GB" sz="900">
                <a:latin typeface="Mulish"/>
                <a:ea typeface="Mulish"/>
                <a:cs typeface="Mulish"/>
                <a:sym typeface="Mulish"/>
              </a:rPr>
              <a:t>54%</a:t>
            </a:r>
            <a:r>
              <a:rPr lang="en-GB" sz="900">
                <a:latin typeface="Mulish"/>
                <a:ea typeface="Mulish"/>
                <a:cs typeface="Mulish"/>
                <a:sym typeface="Mulish"/>
              </a:rPr>
              <a:t> compared to last month</a:t>
            </a:r>
            <a:endParaRPr sz="900">
              <a:latin typeface="Mulish"/>
              <a:ea typeface="Mulish"/>
              <a:cs typeface="Mulish"/>
              <a:sym typeface="Mulish"/>
            </a:endParaRPr>
          </a:p>
        </p:txBody>
      </p:sp>
      <p:sp>
        <p:nvSpPr>
          <p:cNvPr id="67" name="Google Shape;67;p14"/>
          <p:cNvSpPr txBox="1"/>
          <p:nvPr/>
        </p:nvSpPr>
        <p:spPr>
          <a:xfrm>
            <a:off x="693475" y="3008640"/>
            <a:ext cx="2174100" cy="176657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b="1">
                <a:solidFill>
                  <a:srgbClr val="1464F4"/>
                </a:solidFill>
                <a:latin typeface="Mulish"/>
                <a:ea typeface="Mulish"/>
                <a:cs typeface="Mulish"/>
                <a:sym typeface="Mulish"/>
              </a:rPr>
              <a:t>{i</a:t>
            </a:r>
            <a:r>
              <a:rPr lang="en-GB" b="1">
                <a:solidFill>
                  <a:srgbClr val="1464F4"/>
                </a:solidFill>
                <a:latin typeface="Mulish"/>
                <a:ea typeface="Mulish"/>
                <a:cs typeface="Mulish"/>
                <a:sym typeface="Mulish"/>
              </a:rPr>
              <a:t>mpressions</a:t>
            </a:r>
            <a:r>
              <a:rPr lang="en-US" b="1">
                <a:solidFill>
                  <a:srgbClr val="1464F4"/>
                </a:solidFill>
                <a:latin typeface="Mulish"/>
                <a:ea typeface="Mulish"/>
                <a:cs typeface="Mulish"/>
                <a:sym typeface="Mulish"/>
              </a:rPr>
              <a:t>}</a:t>
            </a:r>
            <a:endParaRPr lang="en-US"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Impressions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a:t>
            </a:r>
            <a:endParaRPr sz="1000">
              <a:solidFill>
                <a:srgbClr val="1464F4"/>
              </a:solidFill>
              <a:latin typeface="Mulish"/>
              <a:ea typeface="Mulish"/>
              <a:cs typeface="Mulish"/>
              <a:sym typeface="Mulish"/>
            </a:endParaRPr>
          </a:p>
          <a:p>
            <a:pPr marL="0" lvl="0" indent="0" algn="ctr" rtl="0">
              <a:spcBef>
                <a:spcPts val="0"/>
              </a:spcBef>
              <a:spcAft>
                <a:spcPts val="0"/>
              </a:spcAft>
              <a:buNone/>
            </a:pPr>
            <a:endParaRPr sz="1000">
              <a:solidFill>
                <a:srgbClr val="1464F4"/>
              </a:solidFill>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US" altLang="en-GB" sz="900">
                <a:latin typeface="Mulish"/>
                <a:ea typeface="Mulish"/>
                <a:cs typeface="Mulish"/>
                <a:sym typeface="Mulish"/>
              </a:rPr>
              <a:t>Decreased</a:t>
            </a:r>
            <a:r>
              <a:rPr lang="en-GB" sz="900">
                <a:solidFill>
                  <a:schemeClr val="dk1"/>
                </a:solidFill>
                <a:latin typeface="Mulish"/>
                <a:ea typeface="Mulish"/>
                <a:cs typeface="Mulish"/>
                <a:sym typeface="Mulish"/>
              </a:rPr>
              <a:t> by </a:t>
            </a:r>
            <a:r>
              <a:rPr lang="en-US" altLang="en-GB" sz="900">
                <a:solidFill>
                  <a:schemeClr val="dk1"/>
                </a:solidFill>
                <a:latin typeface="Mulish"/>
                <a:ea typeface="Mulish"/>
                <a:cs typeface="Mulish"/>
                <a:sym typeface="Mulish"/>
              </a:rPr>
              <a:t>54%</a:t>
            </a:r>
            <a:r>
              <a:rPr lang="en-GB" sz="900">
                <a:solidFill>
                  <a:schemeClr val="dk1"/>
                </a:solidFill>
                <a:latin typeface="Mulish"/>
                <a:ea typeface="Mulish"/>
                <a:cs typeface="Mulish"/>
                <a:sym typeface="Mulish"/>
              </a:rPr>
              <a:t> compared to last month</a:t>
            </a:r>
            <a:endParaRPr sz="900">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GB" sz="700">
                <a:solidFill>
                  <a:schemeClr val="dk1"/>
                </a:solidFill>
                <a:latin typeface="Mulish"/>
                <a:ea typeface="Mulish"/>
                <a:cs typeface="Mulish"/>
                <a:sym typeface="Mulish"/>
              </a:rPr>
              <a:t>*In the latest update, Instagram no longer displays impression numbers for motion and reels content. So, these numbers are now only came from static and carousel posts.</a:t>
            </a:r>
            <a:endParaRPr sz="900">
              <a:solidFill>
                <a:schemeClr val="dk1"/>
              </a:solidFill>
              <a:latin typeface="Mulish"/>
              <a:ea typeface="Mulish"/>
              <a:cs typeface="Mulish"/>
              <a:sym typeface="Mulish"/>
            </a:endParaRPr>
          </a:p>
        </p:txBody>
      </p:sp>
      <p:sp>
        <p:nvSpPr>
          <p:cNvPr id="68" name="Google Shape;68;p14"/>
          <p:cNvSpPr txBox="1"/>
          <p:nvPr/>
        </p:nvSpPr>
        <p:spPr>
          <a:xfrm>
            <a:off x="3484950" y="3008673"/>
            <a:ext cx="2174100" cy="133540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{r</a:t>
            </a:r>
            <a:r>
              <a:rPr lang="en-GB" b="1">
                <a:solidFill>
                  <a:srgbClr val="1464F4"/>
                </a:solidFill>
                <a:latin typeface="Mulish"/>
                <a:ea typeface="Mulish"/>
                <a:cs typeface="Mulish"/>
                <a:sym typeface="Mulish"/>
              </a:rPr>
              <a:t>each</a:t>
            </a:r>
            <a:r>
              <a:rPr lang="en-US" altLang="en-GB" b="1">
                <a:solidFill>
                  <a:srgbClr val="1464F4"/>
                </a:solidFill>
                <a:latin typeface="Mulish"/>
                <a:ea typeface="Mulish"/>
                <a:cs typeface="Mulish"/>
                <a:sym typeface="Mulish"/>
              </a:rPr>
              <a:t>_ig}</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Reaches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a:t>
            </a:r>
            <a:endParaRPr sz="1000">
              <a:solidFill>
                <a:srgbClr val="1464F4"/>
              </a:solidFill>
              <a:latin typeface="Mulish"/>
              <a:ea typeface="Mulish"/>
              <a:cs typeface="Mulish"/>
              <a:sym typeface="Mulish"/>
            </a:endParaRPr>
          </a:p>
          <a:p>
            <a:pPr marL="0" lvl="0" indent="0" algn="ctr" rtl="0">
              <a:spcBef>
                <a:spcPts val="0"/>
              </a:spcBef>
              <a:spcAft>
                <a:spcPts val="0"/>
              </a:spcAft>
              <a:buNone/>
            </a:pPr>
            <a:endParaRPr sz="1000">
              <a:solidFill>
                <a:srgbClr val="1464F4"/>
              </a:solidFill>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US" altLang="en-GB" sz="900">
                <a:latin typeface="Mulish"/>
                <a:ea typeface="Mulish"/>
                <a:cs typeface="Mulish"/>
                <a:sym typeface="Mulish"/>
              </a:rPr>
              <a:t>Decreased </a:t>
            </a:r>
            <a:r>
              <a:rPr lang="en-GB" sz="900">
                <a:latin typeface="Mulish"/>
                <a:ea typeface="Mulish"/>
                <a:cs typeface="Mulish"/>
                <a:sym typeface="Mulish"/>
              </a:rPr>
              <a:t>by </a:t>
            </a:r>
            <a:r>
              <a:rPr lang="en-US" altLang="en-GB" sz="900">
                <a:latin typeface="Mulish"/>
                <a:ea typeface="Mulish"/>
                <a:cs typeface="Mulish"/>
                <a:sym typeface="Mulish"/>
              </a:rPr>
              <a:t>54%</a:t>
            </a:r>
            <a:r>
              <a:rPr lang="en-GB" sz="900">
                <a:latin typeface="Mulish"/>
                <a:ea typeface="Mulish"/>
                <a:cs typeface="Mulish"/>
                <a:sym typeface="Mulish"/>
              </a:rPr>
              <a:t> compared to last month</a:t>
            </a:r>
            <a:endParaRPr sz="1000">
              <a:latin typeface="Mulish"/>
              <a:ea typeface="Mulish"/>
              <a:cs typeface="Mulish"/>
              <a:sym typeface="Mulish"/>
            </a:endParaRPr>
          </a:p>
        </p:txBody>
      </p:sp>
      <p:sp>
        <p:nvSpPr>
          <p:cNvPr id="69" name="Google Shape;69;p14"/>
          <p:cNvSpPr txBox="1"/>
          <p:nvPr/>
        </p:nvSpPr>
        <p:spPr>
          <a:xfrm>
            <a:off x="6276425" y="3077888"/>
            <a:ext cx="2174100" cy="119697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{v</a:t>
            </a:r>
            <a:r>
              <a:rPr lang="en-GB" b="1">
                <a:solidFill>
                  <a:srgbClr val="1464F4"/>
                </a:solidFill>
                <a:latin typeface="Mulish"/>
                <a:ea typeface="Mulish"/>
                <a:cs typeface="Mulish"/>
                <a:sym typeface="Mulish"/>
              </a:rPr>
              <a:t>iews</a:t>
            </a:r>
            <a:r>
              <a:rPr lang="en-US" altLang="en-GB" b="1">
                <a:solidFill>
                  <a:srgbClr val="1464F4"/>
                </a:solidFill>
                <a:latin typeface="Mulish"/>
                <a:ea typeface="Mulish"/>
                <a:cs typeface="Mulish"/>
                <a:sym typeface="Mulish"/>
              </a:rPr>
              <a:t>}</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Views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(TikTok)</a:t>
            </a:r>
            <a:endParaRPr sz="1000">
              <a:solidFill>
                <a:srgbClr val="1464F4"/>
              </a:solidFill>
              <a:latin typeface="Mulish"/>
              <a:ea typeface="Mulish"/>
              <a:cs typeface="Mulish"/>
              <a:sym typeface="Mulish"/>
            </a:endParaRPr>
          </a:p>
          <a:p>
            <a:pPr marL="0" lvl="0" indent="0" algn="ctr" rtl="0">
              <a:spcBef>
                <a:spcPts val="0"/>
              </a:spcBef>
              <a:spcAft>
                <a:spcPts val="0"/>
              </a:spcAft>
              <a:buNone/>
            </a:pPr>
            <a:endParaRPr sz="1000">
              <a:solidFill>
                <a:srgbClr val="1464F4"/>
              </a:solidFill>
              <a:latin typeface="Mulish"/>
              <a:ea typeface="Mulish"/>
              <a:cs typeface="Mulish"/>
              <a:sym typeface="Mulish"/>
            </a:endParaRPr>
          </a:p>
          <a:p>
            <a:pPr marL="0" lvl="0" indent="0" algn="ctr" rtl="0">
              <a:spcBef>
                <a:spcPts val="0"/>
              </a:spcBef>
              <a:spcAft>
                <a:spcPts val="0"/>
              </a:spcAft>
              <a:buNone/>
            </a:pPr>
            <a:r>
              <a:rPr lang="en-US" altLang="en-GB" sz="900">
                <a:latin typeface="Mulish"/>
                <a:ea typeface="Mulish"/>
                <a:cs typeface="Mulish"/>
                <a:sym typeface="Mulish"/>
              </a:rPr>
              <a:t>Decreased </a:t>
            </a:r>
            <a:r>
              <a:rPr lang="en-GB" sz="900">
                <a:latin typeface="Mulish"/>
                <a:ea typeface="Mulish"/>
                <a:cs typeface="Mulish"/>
                <a:sym typeface="Mulish"/>
              </a:rPr>
              <a:t>by </a:t>
            </a:r>
            <a:r>
              <a:rPr lang="en-US" altLang="en-GB" sz="900">
                <a:latin typeface="Mulish"/>
                <a:ea typeface="Mulish"/>
                <a:cs typeface="Mulish"/>
                <a:sym typeface="Mulish"/>
              </a:rPr>
              <a:t>54%</a:t>
            </a:r>
            <a:r>
              <a:rPr lang="en-GB" sz="900">
                <a:latin typeface="Mulish"/>
                <a:ea typeface="Mulish"/>
                <a:cs typeface="Mulish"/>
                <a:sym typeface="Mulish"/>
              </a:rPr>
              <a:t> compared to last month</a:t>
            </a:r>
            <a:endParaRPr sz="900">
              <a:latin typeface="Mulish"/>
              <a:ea typeface="Mulish"/>
              <a:cs typeface="Mulish"/>
              <a:sym typeface="Mulish"/>
            </a:endParaRPr>
          </a:p>
        </p:txBody>
      </p:sp>
      <p:sp>
        <p:nvSpPr>
          <p:cNvPr id="70" name="Google Shape;70;p14"/>
          <p:cNvSpPr txBox="1"/>
          <p:nvPr/>
        </p:nvSpPr>
        <p:spPr>
          <a:xfrm>
            <a:off x="6225875" y="1208298"/>
            <a:ext cx="2275200" cy="1335405"/>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US" altLang="en-GB" b="1">
                <a:solidFill>
                  <a:srgbClr val="1464F4"/>
                </a:solidFill>
                <a:latin typeface="Mulish"/>
                <a:ea typeface="Mulish"/>
                <a:cs typeface="Mulish"/>
                <a:sym typeface="Mulish"/>
              </a:rPr>
              <a:t>23</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b="1">
                <a:solidFill>
                  <a:srgbClr val="1464F4"/>
                </a:solidFill>
                <a:latin typeface="Mulish"/>
                <a:ea typeface="Mulish"/>
                <a:cs typeface="Mulish"/>
                <a:sym typeface="Mulish"/>
              </a:rPr>
              <a:t>Clicks</a:t>
            </a:r>
            <a:endParaRPr b="1">
              <a:solidFill>
                <a:srgbClr val="1464F4"/>
              </a:solidFill>
              <a:latin typeface="Mulish"/>
              <a:ea typeface="Mulish"/>
              <a:cs typeface="Mulish"/>
              <a:sym typeface="Mulish"/>
            </a:endParaRPr>
          </a:p>
          <a:p>
            <a:pPr marL="0" lvl="0" indent="0" algn="ctr" rtl="0">
              <a:spcBef>
                <a:spcPts val="0"/>
              </a:spcBef>
              <a:spcAft>
                <a:spcPts val="0"/>
              </a:spcAft>
              <a:buNone/>
            </a:pPr>
            <a:r>
              <a:rPr lang="en-GB" sz="1000">
                <a:solidFill>
                  <a:srgbClr val="1464F4"/>
                </a:solidFill>
                <a:latin typeface="Mulish"/>
                <a:ea typeface="Mulish"/>
                <a:cs typeface="Mulish"/>
                <a:sym typeface="Mulish"/>
              </a:rPr>
              <a:t>(Instagram)</a:t>
            </a:r>
            <a:endParaRPr sz="1000">
              <a:solidFill>
                <a:srgbClr val="1464F4"/>
              </a:solidFill>
              <a:latin typeface="Mulish"/>
              <a:ea typeface="Mulish"/>
              <a:cs typeface="Mulish"/>
              <a:sym typeface="Mulish"/>
            </a:endParaRPr>
          </a:p>
          <a:p>
            <a:pPr marL="0" lvl="0" indent="0" algn="ctr" rtl="0">
              <a:spcBef>
                <a:spcPts val="0"/>
              </a:spcBef>
              <a:spcAft>
                <a:spcPts val="0"/>
              </a:spcAft>
              <a:buClr>
                <a:srgbClr val="000000"/>
              </a:buClr>
              <a:buSzPts val="1100"/>
              <a:buFont typeface="Arial" panose="020B0604020202020204"/>
              <a:buNone/>
            </a:pPr>
            <a:endParaRPr sz="1000">
              <a:solidFill>
                <a:srgbClr val="1464F4"/>
              </a:solidFill>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US" altLang="en-GB" sz="900">
                <a:latin typeface="Mulish"/>
                <a:ea typeface="Mulish"/>
                <a:cs typeface="Mulish"/>
                <a:sym typeface="Mulish"/>
              </a:rPr>
              <a:t>Decreased </a:t>
            </a:r>
            <a:r>
              <a:rPr lang="en-GB" sz="900">
                <a:solidFill>
                  <a:schemeClr val="dk1"/>
                </a:solidFill>
                <a:latin typeface="Mulish"/>
                <a:ea typeface="Mulish"/>
                <a:cs typeface="Mulish"/>
                <a:sym typeface="Mulish"/>
              </a:rPr>
              <a:t>by </a:t>
            </a:r>
            <a:r>
              <a:rPr lang="en-US" altLang="en-GB" sz="900">
                <a:solidFill>
                  <a:schemeClr val="dk1"/>
                </a:solidFill>
                <a:latin typeface="Mulish"/>
                <a:ea typeface="Mulish"/>
                <a:cs typeface="Mulish"/>
                <a:sym typeface="Mulish"/>
              </a:rPr>
              <a:t>54%</a:t>
            </a:r>
            <a:r>
              <a:rPr lang="en-GB" sz="900">
                <a:solidFill>
                  <a:schemeClr val="dk1"/>
                </a:solidFill>
                <a:latin typeface="Mulish"/>
                <a:ea typeface="Mulish"/>
                <a:cs typeface="Mulish"/>
                <a:sym typeface="Mulish"/>
              </a:rPr>
              <a:t> compared to</a:t>
            </a:r>
            <a:endParaRPr sz="900">
              <a:solidFill>
                <a:schemeClr val="dk1"/>
              </a:solidFill>
              <a:latin typeface="Mulish"/>
              <a:ea typeface="Mulish"/>
              <a:cs typeface="Mulish"/>
              <a:sym typeface="Mulish"/>
            </a:endParaRPr>
          </a:p>
          <a:p>
            <a:pPr marL="0" lvl="0" indent="0" algn="ctr" rtl="0">
              <a:spcBef>
                <a:spcPts val="0"/>
              </a:spcBef>
              <a:spcAft>
                <a:spcPts val="0"/>
              </a:spcAft>
              <a:buClr>
                <a:schemeClr val="dk1"/>
              </a:buClr>
              <a:buSzPts val="1100"/>
              <a:buFont typeface="Arial" panose="020B0604020202020204"/>
              <a:buNone/>
            </a:pPr>
            <a:r>
              <a:rPr lang="en-GB" sz="900">
                <a:solidFill>
                  <a:schemeClr val="dk1"/>
                </a:solidFill>
                <a:latin typeface="Mulish"/>
                <a:ea typeface="Mulish"/>
                <a:cs typeface="Mulish"/>
                <a:sym typeface="Mulish"/>
              </a:rPr>
              <a:t>last month</a:t>
            </a:r>
            <a:endParaRPr sz="1000">
              <a:solidFill>
                <a:srgbClr val="000000"/>
              </a:solidFill>
              <a:latin typeface="Mulish"/>
              <a:ea typeface="Mulish"/>
              <a:cs typeface="Mulish"/>
              <a:sym typeface="Mulis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74" name="Shape 74"/>
        <p:cNvGrpSpPr/>
        <p:nvPr/>
      </p:nvGrpSpPr>
      <p:grpSpPr>
        <a:xfrm>
          <a:off x="0" y="0"/>
          <a:ext cx="0" cy="0"/>
          <a:chOff x="0" y="0"/>
          <a:chExt cx="0" cy="0"/>
        </a:xfrm>
      </p:grpSpPr>
      <p:sp>
        <p:nvSpPr>
          <p:cNvPr id="75" name="Google Shape;75;p15"/>
          <p:cNvSpPr txBox="1"/>
          <p:nvPr/>
        </p:nvSpPr>
        <p:spPr>
          <a:xfrm>
            <a:off x="421475" y="1909950"/>
            <a:ext cx="2775900" cy="630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500"/>
              <a:buFont typeface="Arial" panose="020B0604020202020204"/>
              <a:buNone/>
            </a:pPr>
            <a:r>
              <a:rPr lang="en-GB" sz="3500" b="0" i="0" u="none" strike="noStrike" cap="none">
                <a:solidFill>
                  <a:srgbClr val="1464F4"/>
                </a:solidFill>
                <a:latin typeface="Arial" panose="020B0604020202020204"/>
                <a:ea typeface="Arial" panose="020B0604020202020204"/>
                <a:cs typeface="Arial" panose="020B0604020202020204"/>
                <a:sym typeface="Arial" panose="020B0604020202020204"/>
              </a:rPr>
              <a:t>Content</a:t>
            </a:r>
            <a:endParaRPr sz="35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76" name="Google Shape;76;p15"/>
          <p:cNvSpPr txBox="1"/>
          <p:nvPr/>
        </p:nvSpPr>
        <p:spPr>
          <a:xfrm>
            <a:off x="3086028" y="1165111"/>
            <a:ext cx="4386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02 – Marketing </a:t>
            </a:r>
            <a:r>
              <a:rPr lang="en-GB" sz="2000">
                <a:solidFill>
                  <a:srgbClr val="1464F4"/>
                </a:solidFill>
              </a:rPr>
              <a:t>Activities</a:t>
            </a: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 Calendar</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77" name="Google Shape;77;p15"/>
          <p:cNvSpPr txBox="1"/>
          <p:nvPr/>
        </p:nvSpPr>
        <p:spPr>
          <a:xfrm>
            <a:off x="3086028" y="1760031"/>
            <a:ext cx="5316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03 – Summary MKT Activities </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78" name="Google Shape;78;p15"/>
          <p:cNvSpPr/>
          <p:nvPr/>
        </p:nvSpPr>
        <p:spPr>
          <a:xfrm>
            <a:off x="3185149" y="1565311"/>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79" name="Google Shape;79;p15"/>
          <p:cNvSpPr/>
          <p:nvPr/>
        </p:nvSpPr>
        <p:spPr>
          <a:xfrm>
            <a:off x="3171673" y="2207348"/>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80" name="Google Shape;80;p15"/>
          <p:cNvPicPr preferRelativeResize="0"/>
          <p:nvPr/>
        </p:nvPicPr>
        <p:blipFill rotWithShape="1">
          <a:blip r:embed="rId1"/>
          <a:srcRect/>
          <a:stretch>
            <a:fillRect/>
          </a:stretch>
        </p:blipFill>
        <p:spPr>
          <a:xfrm>
            <a:off x="4448375" y="4662475"/>
            <a:ext cx="4386453" cy="257025"/>
          </a:xfrm>
          <a:prstGeom prst="rect">
            <a:avLst/>
          </a:prstGeom>
          <a:noFill/>
          <a:ln>
            <a:noFill/>
          </a:ln>
        </p:spPr>
      </p:pic>
      <p:pic>
        <p:nvPicPr>
          <p:cNvPr id="81" name="Google Shape;81;p15"/>
          <p:cNvPicPr preferRelativeResize="0"/>
          <p:nvPr/>
        </p:nvPicPr>
        <p:blipFill rotWithShape="1">
          <a:blip r:embed="rId2"/>
          <a:srcRect/>
          <a:stretch>
            <a:fillRect/>
          </a:stretch>
        </p:blipFill>
        <p:spPr>
          <a:xfrm>
            <a:off x="7549865" y="234528"/>
            <a:ext cx="1284961" cy="292800"/>
          </a:xfrm>
          <a:prstGeom prst="rect">
            <a:avLst/>
          </a:prstGeom>
          <a:noFill/>
          <a:ln>
            <a:noFill/>
          </a:ln>
        </p:spPr>
      </p:pic>
      <p:sp>
        <p:nvSpPr>
          <p:cNvPr id="82" name="Google Shape;82;p15"/>
          <p:cNvSpPr txBox="1"/>
          <p:nvPr/>
        </p:nvSpPr>
        <p:spPr>
          <a:xfrm>
            <a:off x="3086028" y="2370102"/>
            <a:ext cx="5316000" cy="70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04 – Detail MKT Activities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2000"/>
              <a:buFont typeface="Arial" panose="020B0604020202020204"/>
              <a:buNone/>
            </a:pPr>
            <a:endParaRPr sz="20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83" name="Google Shape;83;p15"/>
          <p:cNvSpPr/>
          <p:nvPr/>
        </p:nvSpPr>
        <p:spPr>
          <a:xfrm>
            <a:off x="3163014" y="2821483"/>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4" name="Google Shape;84;p15"/>
          <p:cNvSpPr txBox="1"/>
          <p:nvPr/>
        </p:nvSpPr>
        <p:spPr>
          <a:xfrm>
            <a:off x="3115157" y="2872613"/>
            <a:ext cx="531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05 – Evaluation </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600"/>
              <a:buFont typeface="Arial" panose="020B0604020202020204"/>
              <a:buNone/>
            </a:pPr>
            <a:r>
              <a:rPr lang="en-GB" sz="1600" b="0" i="1" u="none" strike="noStrike" cap="none">
                <a:solidFill>
                  <a:srgbClr val="FF0000"/>
                </a:solidFill>
                <a:latin typeface="Arial" panose="020B0604020202020204"/>
                <a:ea typeface="Arial" panose="020B0604020202020204"/>
                <a:cs typeface="Arial" panose="020B0604020202020204"/>
                <a:sym typeface="Arial" panose="020B0604020202020204"/>
              </a:rPr>
              <a:t>(</a:t>
            </a:r>
            <a:r>
              <a:rPr lang="en-GB" sz="1600" i="1">
                <a:solidFill>
                  <a:srgbClr val="FF0000"/>
                </a:solidFill>
              </a:rPr>
              <a:t>Comparison</a:t>
            </a:r>
            <a:r>
              <a:rPr lang="en-GB" sz="1600" b="0" i="1" u="none" strike="noStrike" cap="none">
                <a:solidFill>
                  <a:srgbClr val="FF0000"/>
                </a:solidFill>
                <a:latin typeface="Arial" panose="020B0604020202020204"/>
                <a:ea typeface="Arial" panose="020B0604020202020204"/>
                <a:cs typeface="Arial" panose="020B0604020202020204"/>
                <a:sym typeface="Arial" panose="020B0604020202020204"/>
              </a:rPr>
              <a:t> with previous month and planned)</a:t>
            </a:r>
            <a:endParaRPr sz="1600" b="0" i="1"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85" name="Google Shape;85;p15"/>
          <p:cNvSpPr/>
          <p:nvPr/>
        </p:nvSpPr>
        <p:spPr>
          <a:xfrm>
            <a:off x="3114211" y="4617200"/>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6" name="Google Shape;86;p15"/>
          <p:cNvSpPr txBox="1"/>
          <p:nvPr/>
        </p:nvSpPr>
        <p:spPr>
          <a:xfrm>
            <a:off x="3086028" y="612599"/>
            <a:ext cx="43866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01 – Marketing Objective</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87" name="Google Shape;87;p15"/>
          <p:cNvSpPr/>
          <p:nvPr/>
        </p:nvSpPr>
        <p:spPr>
          <a:xfrm>
            <a:off x="3185149" y="1012799"/>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5"/>
          <p:cNvSpPr/>
          <p:nvPr/>
        </p:nvSpPr>
        <p:spPr>
          <a:xfrm>
            <a:off x="3154354" y="3696051"/>
            <a:ext cx="2016300" cy="20700"/>
          </a:xfrm>
          <a:prstGeom prst="rect">
            <a:avLst/>
          </a:prstGeom>
          <a:gradFill>
            <a:gsLst>
              <a:gs pos="0">
                <a:srgbClr val="FFFFFF"/>
              </a:gs>
              <a:gs pos="100000">
                <a:srgbClr val="1464F4"/>
              </a:gs>
            </a:gsLst>
            <a:lin ang="10800025"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5"/>
          <p:cNvSpPr txBox="1"/>
          <p:nvPr/>
        </p:nvSpPr>
        <p:spPr>
          <a:xfrm>
            <a:off x="3106497" y="3747181"/>
            <a:ext cx="53160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panose="020B0604020202020204"/>
              <a:buNone/>
            </a:pPr>
            <a:r>
              <a:rPr lang="en-GB" sz="2000" b="0" i="0" u="none" strike="noStrike" cap="none">
                <a:solidFill>
                  <a:srgbClr val="1464F4"/>
                </a:solidFill>
                <a:latin typeface="Arial" panose="020B0604020202020204"/>
                <a:ea typeface="Arial" panose="020B0604020202020204"/>
                <a:cs typeface="Arial" panose="020B0604020202020204"/>
                <a:sym typeface="Arial" panose="020B0604020202020204"/>
              </a:rPr>
              <a:t>06 – Planning for next month</a:t>
            </a:r>
            <a:endParaRPr sz="14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pic>
        <p:nvPicPr>
          <p:cNvPr id="94" name="Google Shape;94;p16"/>
          <p:cNvPicPr preferRelativeResize="0"/>
          <p:nvPr/>
        </p:nvPicPr>
        <p:blipFill rotWithShape="1">
          <a:blip r:embed="rId1"/>
          <a:srcRect/>
          <a:stretch>
            <a:fillRect/>
          </a:stretch>
        </p:blipFill>
        <p:spPr>
          <a:xfrm>
            <a:off x="0" y="0"/>
            <a:ext cx="9144002" cy="5143484"/>
          </a:xfrm>
          <a:prstGeom prst="rect">
            <a:avLst/>
          </a:prstGeom>
          <a:noFill/>
          <a:ln>
            <a:noFill/>
          </a:ln>
        </p:spPr>
      </p:pic>
      <p:sp>
        <p:nvSpPr>
          <p:cNvPr id="95" name="Google Shape;95;p16"/>
          <p:cNvSpPr/>
          <p:nvPr/>
        </p:nvSpPr>
        <p:spPr>
          <a:xfrm>
            <a:off x="5369575" y="1170450"/>
            <a:ext cx="3565200" cy="2802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5000"/>
              <a:buFont typeface="Arial" panose="020B0604020202020204"/>
              <a:buNone/>
            </a:pPr>
            <a:r>
              <a:rPr lang="en-GB" sz="15000" b="0" i="0" u="none" strike="noStrike" cap="none">
                <a:solidFill>
                  <a:schemeClr val="lt1"/>
                </a:solidFill>
                <a:latin typeface="Arial" panose="020B0604020202020204"/>
                <a:ea typeface="Arial" panose="020B0604020202020204"/>
                <a:cs typeface="Arial" panose="020B0604020202020204"/>
                <a:sym typeface="Arial" panose="020B0604020202020204"/>
              </a:rPr>
              <a:t>0</a:t>
            </a:r>
            <a:r>
              <a:rPr lang="en-GB" sz="15000">
                <a:solidFill>
                  <a:schemeClr val="lt1"/>
                </a:solidFill>
              </a:rPr>
              <a:t>1</a:t>
            </a:r>
            <a:endParaRPr sz="15000" b="0" i="0" u="sng"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96" name="Google Shape;96;p16"/>
          <p:cNvSpPr txBox="1"/>
          <p:nvPr/>
        </p:nvSpPr>
        <p:spPr>
          <a:xfrm>
            <a:off x="411175" y="2256300"/>
            <a:ext cx="4958400" cy="1200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3600" b="0" i="0" u="none" strike="noStrike" cap="none">
                <a:solidFill>
                  <a:schemeClr val="lt1"/>
                </a:solidFill>
                <a:latin typeface="Arial" panose="020B0604020202020204"/>
                <a:ea typeface="Arial" panose="020B0604020202020204"/>
                <a:cs typeface="Arial" panose="020B0604020202020204"/>
                <a:sym typeface="Arial" panose="020B0604020202020204"/>
              </a:rPr>
              <a:t>Summary MKT Activities </a:t>
            </a:r>
            <a:endParaRPr sz="35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97" name="Google Shape;97;p16"/>
          <p:cNvPicPr preferRelativeResize="0"/>
          <p:nvPr/>
        </p:nvPicPr>
        <p:blipFill rotWithShape="1">
          <a:blip r:embed="rId2"/>
          <a:srcRect/>
          <a:stretch>
            <a:fillRect/>
          </a:stretch>
        </p:blipFill>
        <p:spPr>
          <a:xfrm>
            <a:off x="4448296" y="4662475"/>
            <a:ext cx="4386608" cy="257025"/>
          </a:xfrm>
          <a:prstGeom prst="rect">
            <a:avLst/>
          </a:prstGeom>
          <a:noFill/>
          <a:ln>
            <a:noFill/>
          </a:ln>
        </p:spPr>
      </p:pic>
      <p:pic>
        <p:nvPicPr>
          <p:cNvPr id="98" name="Google Shape;98;p16"/>
          <p:cNvPicPr preferRelativeResize="0"/>
          <p:nvPr/>
        </p:nvPicPr>
        <p:blipFill rotWithShape="1">
          <a:blip r:embed="rId3"/>
          <a:srcRect/>
          <a:stretch>
            <a:fillRect/>
          </a:stretch>
        </p:blipFill>
        <p:spPr>
          <a:xfrm>
            <a:off x="7542714" y="234513"/>
            <a:ext cx="1299273" cy="292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2" name="Shape 102"/>
        <p:cNvGrpSpPr/>
        <p:nvPr/>
      </p:nvGrpSpPr>
      <p:grpSpPr>
        <a:xfrm>
          <a:off x="0" y="0"/>
          <a:ext cx="0" cy="0"/>
          <a:chOff x="0" y="0"/>
          <a:chExt cx="0" cy="0"/>
        </a:xfrm>
      </p:grpSpPr>
      <p:pic>
        <p:nvPicPr>
          <p:cNvPr id="103" name="Google Shape;103;p17"/>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04" name="Google Shape;104;p17"/>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Summary MKT Activities in </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5" name="Google Shape;105;p17"/>
          <p:cNvPicPr preferRelativeResize="0"/>
          <p:nvPr/>
        </p:nvPicPr>
        <p:blipFill rotWithShape="1">
          <a:blip r:embed="rId2"/>
          <a:srcRect/>
          <a:stretch>
            <a:fillRect/>
          </a:stretch>
        </p:blipFill>
        <p:spPr>
          <a:xfrm>
            <a:off x="7549865" y="234525"/>
            <a:ext cx="1284961" cy="292800"/>
          </a:xfrm>
          <a:prstGeom prst="rect">
            <a:avLst/>
          </a:prstGeom>
          <a:noFill/>
          <a:ln>
            <a:noFill/>
          </a:ln>
        </p:spPr>
      </p:pic>
      <p:grpSp>
        <p:nvGrpSpPr>
          <p:cNvPr id="106" name="Google Shape;106;p17"/>
          <p:cNvGrpSpPr/>
          <p:nvPr/>
        </p:nvGrpSpPr>
        <p:grpSpPr>
          <a:xfrm>
            <a:off x="90603" y="781619"/>
            <a:ext cx="450900" cy="396000"/>
            <a:chOff x="243004" y="2687506"/>
            <a:chExt cx="450900" cy="396000"/>
          </a:xfrm>
        </p:grpSpPr>
        <p:sp>
          <p:nvSpPr>
            <p:cNvPr id="107" name="Google Shape;107;p17"/>
            <p:cNvSpPr/>
            <p:nvPr/>
          </p:nvSpPr>
          <p:spPr>
            <a:xfrm>
              <a:off x="270382" y="2687506"/>
              <a:ext cx="396000" cy="396000"/>
            </a:xfrm>
            <a:prstGeom prst="ellipse">
              <a:avLst/>
            </a:prstGeom>
            <a:solidFill>
              <a:srgbClr val="146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08" name="Google Shape;108;p17"/>
            <p:cNvSpPr txBox="1"/>
            <p:nvPr/>
          </p:nvSpPr>
          <p:spPr>
            <a:xfrm>
              <a:off x="243004" y="2734582"/>
              <a:ext cx="450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rgbClr val="FFFFFF"/>
                  </a:solidFill>
                  <a:latin typeface="Arial" panose="020B0604020202020204"/>
                  <a:ea typeface="Arial" panose="020B0604020202020204"/>
                  <a:cs typeface="Arial" panose="020B0604020202020204"/>
                  <a:sym typeface="Arial" panose="020B0604020202020204"/>
                </a:rPr>
                <a:t>01</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09" name="Google Shape;109;p17"/>
          <p:cNvSpPr txBox="1"/>
          <p:nvPr/>
        </p:nvSpPr>
        <p:spPr>
          <a:xfrm>
            <a:off x="614116" y="843929"/>
            <a:ext cx="1562700" cy="523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1464F4"/>
                </a:solidFill>
                <a:latin typeface="Arial" panose="020B0604020202020204"/>
                <a:ea typeface="Arial" panose="020B0604020202020204"/>
                <a:cs typeface="Arial" panose="020B0604020202020204"/>
                <a:sym typeface="Arial" panose="020B0604020202020204"/>
              </a:rPr>
              <a:t>PR Communication</a:t>
            </a:r>
            <a:endParaRPr sz="1400" b="1"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grpSp>
        <p:nvGrpSpPr>
          <p:cNvPr id="110" name="Google Shape;110;p17"/>
          <p:cNvGrpSpPr/>
          <p:nvPr/>
        </p:nvGrpSpPr>
        <p:grpSpPr>
          <a:xfrm>
            <a:off x="2549773" y="832650"/>
            <a:ext cx="450900" cy="396000"/>
            <a:chOff x="2526538" y="2970505"/>
            <a:chExt cx="450900" cy="396000"/>
          </a:xfrm>
        </p:grpSpPr>
        <p:sp>
          <p:nvSpPr>
            <p:cNvPr id="111" name="Google Shape;111;p17"/>
            <p:cNvSpPr/>
            <p:nvPr/>
          </p:nvSpPr>
          <p:spPr>
            <a:xfrm>
              <a:off x="2553739" y="2970505"/>
              <a:ext cx="396000" cy="396000"/>
            </a:xfrm>
            <a:prstGeom prst="ellipse">
              <a:avLst/>
            </a:prstGeom>
            <a:solidFill>
              <a:srgbClr val="146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2" name="Google Shape;112;p17"/>
            <p:cNvSpPr txBox="1"/>
            <p:nvPr/>
          </p:nvSpPr>
          <p:spPr>
            <a:xfrm>
              <a:off x="2526538" y="2999134"/>
              <a:ext cx="450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rgbClr val="FFFFFF"/>
                  </a:solidFill>
                  <a:latin typeface="Arial" panose="020B0604020202020204"/>
                  <a:ea typeface="Arial" panose="020B0604020202020204"/>
                  <a:cs typeface="Arial" panose="020B0604020202020204"/>
                  <a:sym typeface="Arial" panose="020B0604020202020204"/>
                </a:rPr>
                <a:t>02</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3" name="Google Shape;113;p17"/>
          <p:cNvSpPr txBox="1"/>
          <p:nvPr/>
        </p:nvSpPr>
        <p:spPr>
          <a:xfrm>
            <a:off x="3073102" y="843929"/>
            <a:ext cx="27966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1464F4"/>
                </a:solidFill>
                <a:latin typeface="Arial" panose="020B0604020202020204"/>
                <a:ea typeface="Arial" panose="020B0604020202020204"/>
                <a:cs typeface="Arial" panose="020B0604020202020204"/>
                <a:sym typeface="Arial" panose="020B0604020202020204"/>
              </a:rPr>
              <a:t>Digital MKT &amp; Social Media</a:t>
            </a:r>
            <a:endParaRPr sz="1400" b="1"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grpSp>
        <p:nvGrpSpPr>
          <p:cNvPr id="114" name="Google Shape;114;p17"/>
          <p:cNvGrpSpPr/>
          <p:nvPr/>
        </p:nvGrpSpPr>
        <p:grpSpPr>
          <a:xfrm>
            <a:off x="6170732" y="832650"/>
            <a:ext cx="450900" cy="396000"/>
            <a:chOff x="4971351" y="2970505"/>
            <a:chExt cx="450900" cy="396000"/>
          </a:xfrm>
        </p:grpSpPr>
        <p:sp>
          <p:nvSpPr>
            <p:cNvPr id="115" name="Google Shape;115;p17"/>
            <p:cNvSpPr/>
            <p:nvPr/>
          </p:nvSpPr>
          <p:spPr>
            <a:xfrm>
              <a:off x="4998552" y="2970505"/>
              <a:ext cx="396000" cy="396000"/>
            </a:xfrm>
            <a:prstGeom prst="ellipse">
              <a:avLst/>
            </a:prstGeom>
            <a:solidFill>
              <a:srgbClr val="1464F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FFFFFF"/>
                </a:solidFill>
                <a:latin typeface="Arial" panose="020B0604020202020204"/>
                <a:ea typeface="Arial" panose="020B0604020202020204"/>
                <a:cs typeface="Arial" panose="020B0604020202020204"/>
                <a:sym typeface="Arial" panose="020B0604020202020204"/>
              </a:endParaRPr>
            </a:p>
          </p:txBody>
        </p:sp>
        <p:sp>
          <p:nvSpPr>
            <p:cNvPr id="116" name="Google Shape;116;p17"/>
            <p:cNvSpPr txBox="1"/>
            <p:nvPr/>
          </p:nvSpPr>
          <p:spPr>
            <a:xfrm>
              <a:off x="4971351" y="2999134"/>
              <a:ext cx="450900" cy="338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panose="020B0604020202020204"/>
                <a:buNone/>
              </a:pPr>
              <a:r>
                <a:rPr lang="en-GB" sz="1600" b="0" i="0" u="none" strike="noStrike" cap="none">
                  <a:solidFill>
                    <a:srgbClr val="FFFFFF"/>
                  </a:solidFill>
                  <a:latin typeface="Arial" panose="020B0604020202020204"/>
                  <a:ea typeface="Arial" panose="020B0604020202020204"/>
                  <a:cs typeface="Arial" panose="020B0604020202020204"/>
                  <a:sym typeface="Arial" panose="020B0604020202020204"/>
                </a:rPr>
                <a:t>03</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17" name="Google Shape;117;p17"/>
          <p:cNvSpPr txBox="1"/>
          <p:nvPr/>
        </p:nvSpPr>
        <p:spPr>
          <a:xfrm>
            <a:off x="6694244" y="861279"/>
            <a:ext cx="1811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i="0" u="none" strike="noStrike" cap="none">
                <a:solidFill>
                  <a:srgbClr val="1464F4"/>
                </a:solidFill>
                <a:latin typeface="Arial" panose="020B0604020202020204"/>
                <a:ea typeface="Arial" panose="020B0604020202020204"/>
                <a:cs typeface="Arial" panose="020B0604020202020204"/>
                <a:sym typeface="Arial" panose="020B0604020202020204"/>
              </a:rPr>
              <a:t>Media</a:t>
            </a:r>
            <a:endParaRPr sz="1400" b="1"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pic>
        <p:nvPicPr>
          <p:cNvPr id="118" name="Google Shape;118;p17"/>
          <p:cNvPicPr preferRelativeResize="0"/>
          <p:nvPr/>
        </p:nvPicPr>
        <p:blipFill rotWithShape="1">
          <a:blip r:embed="rId3"/>
          <a:srcRect/>
          <a:stretch>
            <a:fillRect/>
          </a:stretch>
        </p:blipFill>
        <p:spPr>
          <a:xfrm>
            <a:off x="117981" y="1307911"/>
            <a:ext cx="396001" cy="396001"/>
          </a:xfrm>
          <a:prstGeom prst="rect">
            <a:avLst/>
          </a:prstGeom>
          <a:noFill/>
          <a:ln>
            <a:noFill/>
          </a:ln>
        </p:spPr>
      </p:pic>
      <p:pic>
        <p:nvPicPr>
          <p:cNvPr id="119" name="Google Shape;119;p17"/>
          <p:cNvPicPr preferRelativeResize="0"/>
          <p:nvPr/>
        </p:nvPicPr>
        <p:blipFill rotWithShape="1">
          <a:blip r:embed="rId4"/>
          <a:srcRect/>
          <a:stretch>
            <a:fillRect/>
          </a:stretch>
        </p:blipFill>
        <p:spPr>
          <a:xfrm>
            <a:off x="6618059" y="1324411"/>
            <a:ext cx="396000" cy="396000"/>
          </a:xfrm>
          <a:prstGeom prst="rect">
            <a:avLst/>
          </a:prstGeom>
          <a:noFill/>
          <a:ln>
            <a:noFill/>
          </a:ln>
        </p:spPr>
      </p:pic>
      <p:pic>
        <p:nvPicPr>
          <p:cNvPr id="120" name="Google Shape;120;p17"/>
          <p:cNvPicPr preferRelativeResize="0"/>
          <p:nvPr/>
        </p:nvPicPr>
        <p:blipFill rotWithShape="1">
          <a:blip r:embed="rId5"/>
          <a:srcRect/>
          <a:stretch>
            <a:fillRect/>
          </a:stretch>
        </p:blipFill>
        <p:spPr>
          <a:xfrm>
            <a:off x="3870516" y="2523234"/>
            <a:ext cx="396000" cy="413787"/>
          </a:xfrm>
          <a:prstGeom prst="rect">
            <a:avLst/>
          </a:prstGeom>
          <a:noFill/>
          <a:ln>
            <a:noFill/>
          </a:ln>
        </p:spPr>
      </p:pic>
      <p:pic>
        <p:nvPicPr>
          <p:cNvPr id="121" name="Google Shape;121;p17"/>
          <p:cNvPicPr preferRelativeResize="0"/>
          <p:nvPr/>
        </p:nvPicPr>
        <p:blipFill rotWithShape="1">
          <a:blip r:embed="rId6"/>
          <a:srcRect/>
          <a:stretch>
            <a:fillRect/>
          </a:stretch>
        </p:blipFill>
        <p:spPr>
          <a:xfrm>
            <a:off x="3870527" y="1394881"/>
            <a:ext cx="350597" cy="350597"/>
          </a:xfrm>
          <a:prstGeom prst="rect">
            <a:avLst/>
          </a:prstGeom>
          <a:noFill/>
          <a:ln>
            <a:noFill/>
          </a:ln>
        </p:spPr>
      </p:pic>
      <p:sp>
        <p:nvSpPr>
          <p:cNvPr id="122" name="Google Shape;122;p17"/>
          <p:cNvSpPr txBox="1"/>
          <p:nvPr/>
        </p:nvSpPr>
        <p:spPr>
          <a:xfrm>
            <a:off x="43801" y="4788612"/>
            <a:ext cx="47505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1100" b="1" i="0" u="none" strike="noStrike" cap="none">
                <a:solidFill>
                  <a:schemeClr val="dk1"/>
                </a:solidFill>
                <a:latin typeface="Arial" panose="020B0604020202020204"/>
                <a:ea typeface="Arial" panose="020B0604020202020204"/>
                <a:cs typeface="Arial" panose="020B0604020202020204"/>
                <a:sym typeface="Arial" panose="020B0604020202020204"/>
              </a:rPr>
              <a:t>Key finding: Highlight key hook activities/ results</a:t>
            </a:r>
            <a:endParaRPr sz="1200" b="0" i="0" u="none" strike="noStrike" cap="none">
              <a:solidFill>
                <a:srgbClr val="1464F4"/>
              </a:solidFill>
              <a:latin typeface="Arial" panose="020B0604020202020204"/>
              <a:ea typeface="Arial" panose="020B0604020202020204"/>
              <a:cs typeface="Arial" panose="020B0604020202020204"/>
              <a:sym typeface="Arial" panose="020B0604020202020204"/>
            </a:endParaRPr>
          </a:p>
        </p:txBody>
      </p:sp>
      <p:sp>
        <p:nvSpPr>
          <p:cNvPr id="123" name="Google Shape;123;p17"/>
          <p:cNvSpPr txBox="1"/>
          <p:nvPr/>
        </p:nvSpPr>
        <p:spPr>
          <a:xfrm>
            <a:off x="4326890" y="1276350"/>
            <a:ext cx="2376805" cy="165925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Number of Posts: </a:t>
            </a:r>
            <a:endParaRPr sz="1400" b="0"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defTabSz="914400" rtl="0" eaLnBrk="1" fontAlgn="auto" latinLnBrk="0" hangingPunct="1">
              <a:lnSpc>
                <a:spcPct val="100000"/>
              </a:lnSpc>
              <a:spcBef>
                <a:spcPts val="0"/>
              </a:spcBef>
              <a:spcAft>
                <a:spcPts val="0"/>
              </a:spcAft>
              <a:buClr>
                <a:srgbClr val="7F7F7F"/>
              </a:buClr>
              <a:buSzPts val="900"/>
              <a:buFont typeface="Arial" panose="020B0604020202020204"/>
              <a:buChar char="•"/>
              <a:tabLst>
                <a:tab pos="179705" algn="l"/>
              </a:tabLst>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Instagram Feed/Reels</a:t>
            </a:r>
            <a:r>
              <a:rPr lang="en-US" alt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	</a:t>
            </a: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 </a:t>
            </a:r>
            <a:r>
              <a:rPr lang="en-US" alt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17</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Instagram Stories	: </a:t>
            </a:r>
            <a:r>
              <a:rPr lang="en-US" alt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34</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Facebook Posts	: </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Facebook Stories	: </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TikTok Posts		: </a:t>
            </a:r>
            <a:r>
              <a:rPr lang="en-US" alt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90</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700"/>
              <a:buFont typeface="Arial" panose="020B0604020202020204"/>
              <a:buNone/>
            </a:pPr>
            <a:endParaRPr sz="700" b="0"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t>*Facebook mirroring from Instagram</a:t>
            </a:r>
            <a:b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br>
            <a: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t>*Instagram included KOL collab posts</a:t>
            </a:r>
            <a:endParaRPr sz="700" b="0"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sp>
        <p:nvSpPr>
          <p:cNvPr id="124" name="Google Shape;124;p17"/>
          <p:cNvSpPr txBox="1"/>
          <p:nvPr/>
        </p:nvSpPr>
        <p:spPr>
          <a:xfrm>
            <a:off x="4361815" y="2523490"/>
            <a:ext cx="2654935" cy="28600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Instagram: </a:t>
            </a:r>
            <a:endParaRPr sz="1400" b="0"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Followers </a:t>
            </a:r>
            <a:r>
              <a:rPr lang="en-GB" sz="900" b="1">
                <a:solidFill>
                  <a:srgbClr val="7F7F7F"/>
                </a:solidFill>
              </a:rPr>
              <a:t>Growth	: </a:t>
            </a:r>
            <a:r>
              <a:rPr lang="en-US" altLang="en-GB" sz="900" b="1">
                <a:solidFill>
                  <a:srgbClr val="7F7F7F"/>
                </a:solidFill>
              </a:rPr>
              <a:t>{f</a:t>
            </a:r>
            <a:r>
              <a:rPr lang="en-GB" sz="900" b="1">
                <a:solidFill>
                  <a:srgbClr val="7F7F7F"/>
                </a:solidFill>
                <a:sym typeface="Arial" panose="020B0604020202020204"/>
              </a:rPr>
              <a:t>ollowers</a:t>
            </a:r>
            <a:r>
              <a:rPr lang="en-US" altLang="en-GB" sz="900" b="1">
                <a:solidFill>
                  <a:srgbClr val="7F7F7F"/>
                </a:solidFill>
                <a:sym typeface="Arial" panose="020B0604020202020204"/>
              </a:rPr>
              <a:t>_g</a:t>
            </a:r>
            <a:r>
              <a:rPr lang="en-GB" sz="900" b="1">
                <a:solidFill>
                  <a:srgbClr val="7F7F7F"/>
                </a:solidFill>
                <a:sym typeface="+mn-ea"/>
              </a:rPr>
              <a:t>rowth</a:t>
            </a:r>
            <a:r>
              <a:rPr lang="en-US" altLang="en-GB" sz="900" b="1">
                <a:solidFill>
                  <a:srgbClr val="7F7F7F"/>
                </a:solidFill>
                <a:sym typeface="+mn-ea"/>
              </a:rPr>
              <a:t>_ig}</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Reach		: </a:t>
            </a:r>
            <a:r>
              <a:rPr lang="en-US" altLang="en-GB" sz="900" b="1">
                <a:solidFill>
                  <a:srgbClr val="7F7F7F"/>
                </a:solidFill>
              </a:rPr>
              <a:t>{r</a:t>
            </a:r>
            <a:r>
              <a:rPr lang="en-GB" sz="900" b="1">
                <a:solidFill>
                  <a:srgbClr val="7F7F7F"/>
                </a:solidFill>
                <a:sym typeface="+mn-ea"/>
              </a:rPr>
              <a:t>each</a:t>
            </a:r>
            <a:r>
              <a:rPr lang="en-US" altLang="en-GB" sz="900" b="1">
                <a:solidFill>
                  <a:srgbClr val="7F7F7F"/>
                </a:solidFill>
                <a:sym typeface="+mn-ea"/>
              </a:rPr>
              <a:t>_ig}</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Views		:</a:t>
            </a:r>
            <a:r>
              <a:rPr lang="en-US" altLang="en-GB" sz="900" b="1">
                <a:solidFill>
                  <a:srgbClr val="7F7F7F"/>
                </a:solidFill>
              </a:rPr>
              <a:t> </a:t>
            </a:r>
            <a:r>
              <a:rPr lang="en-US" sz="900" b="1">
                <a:solidFill>
                  <a:srgbClr val="7F7F7F"/>
                </a:solidFill>
              </a:rPr>
              <a:t>12</a:t>
            </a:r>
            <a:endParaRPr lang="en-US"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Engagement		: </a:t>
            </a:r>
            <a:r>
              <a:rPr lang="en-US" altLang="en-GB" sz="900" b="1">
                <a:solidFill>
                  <a:srgbClr val="7F7F7F"/>
                </a:solidFill>
              </a:rPr>
              <a:t>53</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Engagement Rate	: </a:t>
            </a:r>
            <a:r>
              <a:rPr lang="en-US" altLang="en-GB" sz="900" b="1">
                <a:solidFill>
                  <a:srgbClr val="7F7F7F"/>
                </a:solidFill>
              </a:rPr>
              <a:t>53</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ER Growth m.o.m	: </a:t>
            </a:r>
            <a:r>
              <a:rPr lang="en-US" altLang="en-GB" sz="900" b="1">
                <a:solidFill>
                  <a:srgbClr val="7F7F7F"/>
                </a:solidFill>
              </a:rPr>
              <a:t>432</a:t>
            </a: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900"/>
              <a:buFont typeface="Arial" panose="020B0604020202020204"/>
              <a:buNone/>
            </a:pPr>
            <a:endParaRPr sz="900" b="1"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900"/>
              <a:buFont typeface="Arial" panose="020B0604020202020204"/>
              <a:buNone/>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TikTok: </a:t>
            </a:r>
            <a:endParaRPr sz="1400" b="0" i="0" u="none" strike="noStrike" cap="none">
              <a:solidFill>
                <a:srgbClr val="7F7F7F"/>
              </a:solidFill>
              <a:latin typeface="Arial" panose="020B0604020202020204"/>
              <a:ea typeface="Arial" panose="020B0604020202020204"/>
              <a:cs typeface="Arial" panose="020B0604020202020204"/>
              <a:sym typeface="Arial" panose="020B0604020202020204"/>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i="0" u="none" strike="noStrike" cap="none">
                <a:solidFill>
                  <a:srgbClr val="7F7F7F"/>
                </a:solidFill>
                <a:latin typeface="Arial" panose="020B0604020202020204"/>
                <a:ea typeface="Arial" panose="020B0604020202020204"/>
                <a:cs typeface="Arial" panose="020B0604020202020204"/>
                <a:sym typeface="Arial" panose="020B0604020202020204"/>
              </a:rPr>
              <a:t>Followers </a:t>
            </a:r>
            <a:r>
              <a:rPr lang="en-GB" sz="900" b="1">
                <a:solidFill>
                  <a:srgbClr val="7F7F7F"/>
                </a:solidFill>
              </a:rPr>
              <a:t>Growth	: </a:t>
            </a:r>
            <a:r>
              <a:rPr lang="en-US" altLang="en-GB" sz="900" b="1">
                <a:solidFill>
                  <a:srgbClr val="7F7F7F"/>
                </a:solidFill>
              </a:rPr>
              <a:t>242</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Plays		: </a:t>
            </a:r>
            <a:r>
              <a:rPr lang="en-US" altLang="en-GB" sz="900" b="1">
                <a:solidFill>
                  <a:srgbClr val="7F7F7F"/>
                </a:solidFill>
              </a:rPr>
              <a:t>342</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Engagement		: </a:t>
            </a:r>
            <a:r>
              <a:rPr lang="en-US" altLang="en-GB" sz="900" b="1">
                <a:solidFill>
                  <a:srgbClr val="7F7F7F"/>
                </a:solidFill>
              </a:rPr>
              <a:t>342</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Engagement Rate	: </a:t>
            </a:r>
            <a:r>
              <a:rPr lang="en-US" altLang="en-GB" sz="900" b="1">
                <a:solidFill>
                  <a:srgbClr val="7F7F7F"/>
                </a:solidFill>
              </a:rPr>
              <a:t>4243</a:t>
            </a:r>
            <a:endParaRPr sz="900" b="1">
              <a:solidFill>
                <a:srgbClr val="7F7F7F"/>
              </a:solidFill>
            </a:endParaRPr>
          </a:p>
          <a:p>
            <a:pPr marL="114300" marR="0" lvl="0" indent="-114300" algn="l" rtl="0">
              <a:lnSpc>
                <a:spcPct val="100000"/>
              </a:lnSpc>
              <a:spcBef>
                <a:spcPts val="0"/>
              </a:spcBef>
              <a:spcAft>
                <a:spcPts val="0"/>
              </a:spcAft>
              <a:buClr>
                <a:srgbClr val="7F7F7F"/>
              </a:buClr>
              <a:buSzPts val="900"/>
              <a:buFont typeface="Arial" panose="020B0604020202020204"/>
              <a:buChar char="•"/>
            </a:pPr>
            <a:r>
              <a:rPr lang="en-GB" sz="900" b="1">
                <a:solidFill>
                  <a:srgbClr val="7F7F7F"/>
                </a:solidFill>
              </a:rPr>
              <a:t>ER Growth m.o.m	: </a:t>
            </a:r>
            <a:r>
              <a:rPr lang="en-US" altLang="en-GB" sz="900" b="1">
                <a:solidFill>
                  <a:srgbClr val="7F7F7F"/>
                </a:solidFill>
              </a:rPr>
              <a:t>342</a:t>
            </a:r>
            <a:endParaRPr lang="en-US" altLang="en-GB" sz="900" b="1">
              <a:solidFill>
                <a:srgbClr val="7F7F7F"/>
              </a:solidFill>
            </a:endParaRPr>
          </a:p>
        </p:txBody>
      </p:sp>
      <p:grpSp>
        <p:nvGrpSpPr>
          <p:cNvPr id="125" name="Google Shape;125;p17"/>
          <p:cNvGrpSpPr/>
          <p:nvPr/>
        </p:nvGrpSpPr>
        <p:grpSpPr>
          <a:xfrm>
            <a:off x="2007653" y="1347200"/>
            <a:ext cx="2008234" cy="1277796"/>
            <a:chOff x="2464853" y="1347200"/>
            <a:chExt cx="2008234" cy="1277796"/>
          </a:xfrm>
        </p:grpSpPr>
        <p:sp>
          <p:nvSpPr>
            <p:cNvPr id="126" name="Google Shape;126;p17"/>
            <p:cNvSpPr txBox="1"/>
            <p:nvPr/>
          </p:nvSpPr>
          <p:spPr>
            <a:xfrm>
              <a:off x="2906721" y="1824597"/>
              <a:ext cx="11796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800" b="1" i="0" u="none" strike="noStrike" cap="none">
                  <a:solidFill>
                    <a:srgbClr val="7F7F7F"/>
                  </a:solidFill>
                  <a:latin typeface="Arial" panose="020B0604020202020204"/>
                  <a:ea typeface="Arial" panose="020B0604020202020204"/>
                  <a:cs typeface="Arial" panose="020B0604020202020204"/>
                  <a:sym typeface="Arial" panose="020B0604020202020204"/>
                </a:rPr>
                <a:t>Impression :  </a:t>
              </a:r>
              <a:endParaRPr sz="13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7" name="Google Shape;127;p17"/>
            <p:cNvSpPr txBox="1"/>
            <p:nvPr/>
          </p:nvSpPr>
          <p:spPr>
            <a:xfrm>
              <a:off x="2910387" y="2163296"/>
              <a:ext cx="1562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panose="020B0604020202020204"/>
                <a:buNone/>
              </a:pPr>
              <a:r>
                <a:rPr lang="en-GB" sz="800" b="1">
                  <a:solidFill>
                    <a:srgbClr val="7F7F7F"/>
                  </a:solidFill>
                </a:rPr>
                <a:t>Video Views: </a:t>
              </a:r>
              <a:endParaRPr sz="800" b="1">
                <a:solidFill>
                  <a:srgbClr val="7F7F7F"/>
                </a:solidFill>
              </a:endParaRPr>
            </a:p>
            <a:p>
              <a:pPr marL="0" lvl="0" indent="0" algn="l" rtl="0">
                <a:spcBef>
                  <a:spcPts val="0"/>
                </a:spcBef>
                <a:spcAft>
                  <a:spcPts val="0"/>
                </a:spcAft>
                <a:buClr>
                  <a:schemeClr val="dk1"/>
                </a:buClr>
                <a:buSzPts val="1100"/>
                <a:buFont typeface="Arial" panose="020B0604020202020204"/>
                <a:buNone/>
              </a:pPr>
              <a:endParaRPr sz="800" b="1">
                <a:solidFill>
                  <a:srgbClr val="7F7F7F"/>
                </a:solidFill>
              </a:endParaRPr>
            </a:p>
            <a:p>
              <a:pPr marL="0" marR="0" lvl="0" indent="0" algn="l" rtl="0">
                <a:lnSpc>
                  <a:spcPct val="100000"/>
                </a:lnSpc>
                <a:spcBef>
                  <a:spcPts val="0"/>
                </a:spcBef>
                <a:spcAft>
                  <a:spcPts val="0"/>
                </a:spcAft>
                <a:buClr>
                  <a:srgbClr val="000000"/>
                </a:buClr>
                <a:buSzPts val="900"/>
                <a:buFont typeface="Arial" panose="020B0604020202020204"/>
                <a:buNone/>
              </a:pPr>
              <a:endParaRPr sz="800" b="1"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pic>
          <p:nvPicPr>
            <p:cNvPr id="128" name="Google Shape;128;p17"/>
            <p:cNvPicPr preferRelativeResize="0"/>
            <p:nvPr/>
          </p:nvPicPr>
          <p:blipFill rotWithShape="1">
            <a:blip r:embed="rId5"/>
            <a:srcRect/>
            <a:stretch>
              <a:fillRect/>
            </a:stretch>
          </p:blipFill>
          <p:spPr>
            <a:xfrm>
              <a:off x="2464853" y="1975709"/>
              <a:ext cx="396000" cy="413787"/>
            </a:xfrm>
            <a:prstGeom prst="rect">
              <a:avLst/>
            </a:prstGeom>
            <a:noFill/>
            <a:ln>
              <a:noFill/>
            </a:ln>
          </p:spPr>
        </p:pic>
        <p:pic>
          <p:nvPicPr>
            <p:cNvPr id="129" name="Google Shape;129;p17"/>
            <p:cNvPicPr preferRelativeResize="0"/>
            <p:nvPr/>
          </p:nvPicPr>
          <p:blipFill rotWithShape="1">
            <a:blip r:embed="rId7"/>
            <a:srcRect/>
            <a:stretch>
              <a:fillRect/>
            </a:stretch>
          </p:blipFill>
          <p:spPr>
            <a:xfrm>
              <a:off x="2521430" y="1347201"/>
              <a:ext cx="409139" cy="409139"/>
            </a:xfrm>
            <a:prstGeom prst="rect">
              <a:avLst/>
            </a:prstGeom>
            <a:noFill/>
            <a:ln>
              <a:noFill/>
            </a:ln>
          </p:spPr>
        </p:pic>
        <p:sp>
          <p:nvSpPr>
            <p:cNvPr id="130" name="Google Shape;130;p17"/>
            <p:cNvSpPr txBox="1"/>
            <p:nvPr/>
          </p:nvSpPr>
          <p:spPr>
            <a:xfrm>
              <a:off x="2906720" y="1347200"/>
              <a:ext cx="993900" cy="215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900"/>
                <a:buFont typeface="Arial" panose="020B0604020202020204"/>
                <a:buNone/>
              </a:pPr>
              <a:r>
                <a:rPr lang="en-GB" sz="800" b="1" i="0" u="none" strike="noStrike" cap="none">
                  <a:solidFill>
                    <a:srgbClr val="7F7F7F"/>
                  </a:solidFill>
                  <a:latin typeface="Arial" panose="020B0604020202020204"/>
                  <a:ea typeface="Arial" panose="020B0604020202020204"/>
                  <a:cs typeface="Arial" panose="020B0604020202020204"/>
                  <a:sym typeface="Arial" panose="020B0604020202020204"/>
                </a:rPr>
                <a:t>Click to web : </a:t>
              </a:r>
              <a:endParaRPr sz="800" b="1">
                <a:solidFill>
                  <a:srgbClr val="7F7F7F"/>
                </a:solidFill>
              </a:endParaRPr>
            </a:p>
          </p:txBody>
        </p:sp>
      </p:grpSp>
      <p:sp>
        <p:nvSpPr>
          <p:cNvPr id="131" name="Google Shape;131;p17"/>
          <p:cNvSpPr txBox="1"/>
          <p:nvPr/>
        </p:nvSpPr>
        <p:spPr>
          <a:xfrm>
            <a:off x="7016475" y="1177625"/>
            <a:ext cx="2796600" cy="253555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b="1">
                <a:solidFill>
                  <a:srgbClr val="7F7F7F"/>
                </a:solidFill>
              </a:rPr>
              <a:t>Digital Ad:</a:t>
            </a:r>
            <a:endParaRPr sz="900">
              <a:solidFill>
                <a:srgbClr val="7F7F7F"/>
              </a:solidFill>
            </a:endParaRPr>
          </a:p>
          <a:p>
            <a:pPr marL="114300" lvl="0" indent="-114300" algn="l" rtl="0">
              <a:spcBef>
                <a:spcPts val="0"/>
              </a:spcBef>
              <a:spcAft>
                <a:spcPts val="0"/>
              </a:spcAft>
              <a:buClr>
                <a:srgbClr val="7F7F7F"/>
              </a:buClr>
              <a:buSzPts val="900"/>
              <a:buChar char="•"/>
            </a:pPr>
            <a:r>
              <a:rPr lang="en-GB" sz="900" b="1">
                <a:solidFill>
                  <a:srgbClr val="7F7F7F"/>
                </a:solidFill>
              </a:rPr>
              <a:t>META Boost Post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Impression: </a:t>
            </a:r>
            <a:r>
              <a:rPr lang="en-US" altLang="en-GB" sz="900" b="1">
                <a:solidFill>
                  <a:srgbClr val="7F7F7F"/>
                </a:solidFill>
              </a:rPr>
              <a:t>543</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CPM: Rp </a:t>
            </a:r>
            <a:r>
              <a:rPr lang="en-US" altLang="en-GB" sz="900" b="1">
                <a:solidFill>
                  <a:srgbClr val="7F7F7F"/>
                </a:solidFill>
              </a:rPr>
              <a:t>654</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Clicks: </a:t>
            </a:r>
            <a:r>
              <a:rPr lang="en-US" altLang="en-GB" sz="900" b="1">
                <a:solidFill>
                  <a:srgbClr val="7F7F7F"/>
                </a:solidFill>
              </a:rPr>
              <a:t>{clicks_meta}</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CTR: </a:t>
            </a:r>
            <a:r>
              <a:rPr lang="en-US" altLang="en-GB" sz="900" b="1">
                <a:solidFill>
                  <a:srgbClr val="7F7F7F"/>
                </a:solidFill>
              </a:rPr>
              <a:t>{ctr_meeta} </a:t>
            </a:r>
            <a:r>
              <a:rPr lang="en-GB" sz="900" b="1">
                <a:solidFill>
                  <a:srgbClr val="7F7F7F"/>
                </a:solidFill>
              </a:rPr>
              <a: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Content Boost: 4 of 6</a:t>
            </a:r>
            <a:endParaRPr sz="900" b="1">
              <a:solidFill>
                <a:srgbClr val="7F7F7F"/>
              </a:solidFill>
            </a:endParaRPr>
          </a:p>
          <a:p>
            <a:pPr marL="457200" lvl="0" indent="0" algn="l" rtl="0">
              <a:spcBef>
                <a:spcPts val="0"/>
              </a:spcBef>
              <a:spcAft>
                <a:spcPts val="0"/>
              </a:spcAft>
              <a:buNone/>
            </a:pPr>
            <a:r>
              <a:rPr lang="en-GB" sz="900" b="1">
                <a:solidFill>
                  <a:srgbClr val="7F7F7F"/>
                </a:solidFill>
              </a:rPr>
              <a:t>(Per 26 Mar 2025)</a:t>
            </a:r>
            <a:endParaRPr sz="900" b="1">
              <a:solidFill>
                <a:srgbClr val="7F7F7F"/>
              </a:solidFill>
            </a:endParaRPr>
          </a:p>
          <a:p>
            <a:pPr marL="457200" lvl="0" indent="0" algn="l" rtl="0">
              <a:spcBef>
                <a:spcPts val="0"/>
              </a:spcBef>
              <a:spcAft>
                <a:spcPts val="0"/>
              </a:spcAft>
              <a:buNone/>
            </a:pPr>
            <a:endParaRPr sz="900" b="1">
              <a:solidFill>
                <a:srgbClr val="7F7F7F"/>
              </a:solidFill>
            </a:endParaRPr>
          </a:p>
          <a:p>
            <a:pPr marL="114300" lvl="0" indent="-114300" algn="l" rtl="0">
              <a:spcBef>
                <a:spcPts val="0"/>
              </a:spcBef>
              <a:spcAft>
                <a:spcPts val="0"/>
              </a:spcAft>
              <a:buClr>
                <a:srgbClr val="7F7F7F"/>
              </a:buClr>
              <a:buSzPts val="900"/>
              <a:buChar char="•"/>
            </a:pPr>
            <a:r>
              <a:rPr lang="en-GB" sz="900" b="1">
                <a:solidFill>
                  <a:srgbClr val="7F7F7F"/>
                </a:solidFill>
              </a:rPr>
              <a:t>Tiktok Boost Post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Impression: </a:t>
            </a:r>
            <a:r>
              <a:rPr lang="en-US" altLang="en-GB" sz="900" b="1">
                <a:solidFill>
                  <a:srgbClr val="7F7F7F"/>
                </a:solidFill>
              </a:rPr>
              <a:t>{impression_tt}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CPM: Rp </a:t>
            </a:r>
            <a:r>
              <a:rPr lang="en-US" altLang="en-GB" sz="900" b="1">
                <a:solidFill>
                  <a:srgbClr val="7F7F7F"/>
                </a:solidFill>
              </a:rPr>
              <a:t>654</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Clicks: </a:t>
            </a:r>
            <a:r>
              <a:rPr lang="en-US" altLang="en-GB" sz="900" b="1">
                <a:solidFill>
                  <a:srgbClr val="7F7F7F"/>
                </a:solidFill>
              </a:rPr>
              <a:t>{clicks_tt}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CTR: </a:t>
            </a:r>
            <a:r>
              <a:rPr lang="en-US" altLang="en-GB" sz="900" b="1">
                <a:solidFill>
                  <a:srgbClr val="7F7F7F"/>
                </a:solidFill>
              </a:rPr>
              <a:t>4</a:t>
            </a:r>
            <a:r>
              <a:rPr lang="en-GB" sz="900" b="1">
                <a:solidFill>
                  <a:srgbClr val="7F7F7F"/>
                </a:solidFill>
              </a:rPr>
              <a:t>%</a:t>
            </a:r>
            <a:endParaRPr sz="900" b="1">
              <a:solidFill>
                <a:srgbClr val="7F7F7F"/>
              </a:solidFill>
            </a:endParaRPr>
          </a:p>
          <a:p>
            <a:pPr marL="457200" lvl="0" indent="-285750" algn="l" rtl="0">
              <a:spcBef>
                <a:spcPts val="0"/>
              </a:spcBef>
              <a:spcAft>
                <a:spcPts val="0"/>
              </a:spcAft>
              <a:buClr>
                <a:srgbClr val="7F7F7F"/>
              </a:buClr>
              <a:buSzPts val="900"/>
              <a:buChar char="•"/>
            </a:pPr>
            <a:r>
              <a:rPr lang="en-GB" sz="900" b="1">
                <a:solidFill>
                  <a:srgbClr val="7F7F7F"/>
                </a:solidFill>
              </a:rPr>
              <a:t>Content Boost: 4 of 6</a:t>
            </a:r>
            <a:endParaRPr sz="900" b="1">
              <a:solidFill>
                <a:srgbClr val="7F7F7F"/>
              </a:solidFill>
            </a:endParaRPr>
          </a:p>
          <a:p>
            <a:pPr marL="457200" lvl="0" indent="0" algn="l" rtl="0">
              <a:spcBef>
                <a:spcPts val="0"/>
              </a:spcBef>
              <a:spcAft>
                <a:spcPts val="0"/>
              </a:spcAft>
              <a:buNone/>
            </a:pPr>
            <a:r>
              <a:rPr lang="en-GB" sz="900" b="1">
                <a:solidFill>
                  <a:srgbClr val="7F7F7F"/>
                </a:solidFill>
              </a:rPr>
              <a:t>(Per 26 Mar 2025)</a:t>
            </a:r>
            <a:endParaRPr sz="900" b="1">
              <a:solidFill>
                <a:srgbClr val="7F7F7F"/>
              </a:solidFill>
            </a:endParaRPr>
          </a:p>
          <a:p>
            <a:pPr marL="457200" lvl="0" indent="0" algn="l" rtl="0">
              <a:spcBef>
                <a:spcPts val="0"/>
              </a:spcBef>
              <a:spcAft>
                <a:spcPts val="0"/>
              </a:spcAft>
              <a:buNone/>
            </a:pPr>
            <a:endParaRPr sz="900" b="1">
              <a:solidFill>
                <a:srgbClr val="7F7F7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5" name="Shape 135"/>
        <p:cNvGrpSpPr/>
        <p:nvPr/>
      </p:nvGrpSpPr>
      <p:grpSpPr>
        <a:xfrm>
          <a:off x="0" y="0"/>
          <a:ext cx="0" cy="0"/>
          <a:chOff x="0" y="0"/>
          <a:chExt cx="0" cy="0"/>
        </a:xfrm>
      </p:grpSpPr>
      <p:pic>
        <p:nvPicPr>
          <p:cNvPr id="136" name="Google Shape;136;p18"/>
          <p:cNvPicPr preferRelativeResize="0"/>
          <p:nvPr/>
        </p:nvPicPr>
        <p:blipFill rotWithShape="1">
          <a:blip r:embed="rId1"/>
          <a:srcRect/>
          <a:stretch>
            <a:fillRect/>
          </a:stretch>
        </p:blipFill>
        <p:spPr>
          <a:xfrm>
            <a:off x="0" y="0"/>
            <a:ext cx="9144002" cy="5143484"/>
          </a:xfrm>
          <a:prstGeom prst="rect">
            <a:avLst/>
          </a:prstGeom>
          <a:noFill/>
          <a:ln>
            <a:noFill/>
          </a:ln>
        </p:spPr>
      </p:pic>
      <p:sp>
        <p:nvSpPr>
          <p:cNvPr id="137" name="Google Shape;137;p18"/>
          <p:cNvSpPr/>
          <p:nvPr/>
        </p:nvSpPr>
        <p:spPr>
          <a:xfrm>
            <a:off x="5369575" y="1170450"/>
            <a:ext cx="3565200" cy="28026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5000"/>
              <a:buFont typeface="Arial" panose="020B0604020202020204"/>
              <a:buNone/>
            </a:pPr>
            <a:r>
              <a:rPr lang="en-GB" sz="15000" b="0" i="0" u="none" strike="noStrike" cap="none">
                <a:solidFill>
                  <a:schemeClr val="lt1"/>
                </a:solidFill>
                <a:latin typeface="Arial" panose="020B0604020202020204"/>
                <a:ea typeface="Arial" panose="020B0604020202020204"/>
                <a:cs typeface="Arial" panose="020B0604020202020204"/>
                <a:sym typeface="Arial" panose="020B0604020202020204"/>
              </a:rPr>
              <a:t>0</a:t>
            </a:r>
            <a:r>
              <a:rPr lang="en-GB" sz="15000">
                <a:solidFill>
                  <a:schemeClr val="lt1"/>
                </a:solidFill>
              </a:rPr>
              <a:t>2</a:t>
            </a:r>
            <a:endParaRPr sz="15000" b="0" i="0" u="sng"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38" name="Google Shape;138;p18"/>
          <p:cNvSpPr txBox="1"/>
          <p:nvPr/>
        </p:nvSpPr>
        <p:spPr>
          <a:xfrm>
            <a:off x="411175" y="2256300"/>
            <a:ext cx="49584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3600" b="0" i="0" u="none" strike="noStrike" cap="none">
                <a:solidFill>
                  <a:schemeClr val="lt1"/>
                </a:solidFill>
                <a:latin typeface="Arial" panose="020B0604020202020204"/>
                <a:ea typeface="Arial" panose="020B0604020202020204"/>
                <a:cs typeface="Arial" panose="020B0604020202020204"/>
                <a:sym typeface="Arial" panose="020B0604020202020204"/>
              </a:rPr>
              <a:t>Detail MKT Activities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39" name="Google Shape;139;p18"/>
          <p:cNvPicPr preferRelativeResize="0"/>
          <p:nvPr/>
        </p:nvPicPr>
        <p:blipFill rotWithShape="1">
          <a:blip r:embed="rId2"/>
          <a:srcRect/>
          <a:stretch>
            <a:fillRect/>
          </a:stretch>
        </p:blipFill>
        <p:spPr>
          <a:xfrm>
            <a:off x="4448296" y="4662475"/>
            <a:ext cx="4386608" cy="257025"/>
          </a:xfrm>
          <a:prstGeom prst="rect">
            <a:avLst/>
          </a:prstGeom>
          <a:noFill/>
          <a:ln>
            <a:noFill/>
          </a:ln>
        </p:spPr>
      </p:pic>
      <p:pic>
        <p:nvPicPr>
          <p:cNvPr id="140" name="Google Shape;140;p18"/>
          <p:cNvPicPr preferRelativeResize="0"/>
          <p:nvPr/>
        </p:nvPicPr>
        <p:blipFill rotWithShape="1">
          <a:blip r:embed="rId3"/>
          <a:srcRect/>
          <a:stretch>
            <a:fillRect/>
          </a:stretch>
        </p:blipFill>
        <p:spPr>
          <a:xfrm>
            <a:off x="7542714" y="234513"/>
            <a:ext cx="1299273" cy="29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4" name="Shape 144"/>
        <p:cNvGrpSpPr/>
        <p:nvPr/>
      </p:nvGrpSpPr>
      <p:grpSpPr>
        <a:xfrm>
          <a:off x="0" y="0"/>
          <a:ext cx="0" cy="0"/>
          <a:chOff x="0" y="0"/>
          <a:chExt cx="0" cy="0"/>
        </a:xfrm>
      </p:grpSpPr>
      <p:pic>
        <p:nvPicPr>
          <p:cNvPr id="145" name="Google Shape;145;p19"/>
          <p:cNvPicPr preferRelativeResize="0"/>
          <p:nvPr/>
        </p:nvPicPr>
        <p:blipFill rotWithShape="1">
          <a:blip r:embed="rId1"/>
          <a:srcRect t="8822" b="-11766"/>
          <a:stretch>
            <a:fillRect/>
          </a:stretch>
        </p:blipFill>
        <p:spPr>
          <a:xfrm>
            <a:off x="4760102" y="4848027"/>
            <a:ext cx="4386453" cy="264585"/>
          </a:xfrm>
          <a:prstGeom prst="rect">
            <a:avLst/>
          </a:prstGeom>
          <a:noFill/>
          <a:ln>
            <a:noFill/>
          </a:ln>
        </p:spPr>
      </p:pic>
      <p:sp>
        <p:nvSpPr>
          <p:cNvPr id="146" name="Google Shape;146;p19"/>
          <p:cNvSpPr txBox="1"/>
          <p:nvPr/>
        </p:nvSpPr>
        <p:spPr>
          <a:xfrm>
            <a:off x="411174" y="115772"/>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PR Communication &amp; Social Community</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47" name="Google Shape;147;p19"/>
          <p:cNvPicPr preferRelativeResize="0"/>
          <p:nvPr/>
        </p:nvPicPr>
        <p:blipFill rotWithShape="1">
          <a:blip r:embed="rId2"/>
          <a:srcRect/>
          <a:stretch>
            <a:fillRect/>
          </a:stretch>
        </p:blipFill>
        <p:spPr>
          <a:xfrm>
            <a:off x="7549865" y="234525"/>
            <a:ext cx="1284961" cy="292800"/>
          </a:xfrm>
          <a:prstGeom prst="rect">
            <a:avLst/>
          </a:prstGeom>
          <a:noFill/>
          <a:ln>
            <a:noFill/>
          </a:ln>
        </p:spPr>
      </p:pic>
      <p:graphicFrame>
        <p:nvGraphicFramePr>
          <p:cNvPr id="148" name="Google Shape;148;p19"/>
          <p:cNvGraphicFramePr/>
          <p:nvPr/>
        </p:nvGraphicFramePr>
        <p:xfrm>
          <a:off x="467591" y="761010"/>
          <a:ext cx="8306725" cy="3000000"/>
        </p:xfrm>
        <a:graphic>
          <a:graphicData uri="http://schemas.openxmlformats.org/drawingml/2006/table">
            <a:tbl>
              <a:tblPr firstRow="1" bandRow="1">
                <a:noFill/>
                <a:tableStyleId>{2447C485-F123-49CB-9F53-3CA4F2DBA5ED}</a:tableStyleId>
              </a:tblPr>
              <a:tblGrid>
                <a:gridCol w="1590150"/>
                <a:gridCol w="2826975"/>
                <a:gridCol w="3889600"/>
              </a:tblGrid>
              <a:tr h="194350">
                <a:tc>
                  <a:txBody>
                    <a:bodyPr/>
                    <a:lstStyle/>
                    <a:p>
                      <a:pPr marL="0" marR="0" lvl="0" indent="0" algn="l" rtl="0">
                        <a:lnSpc>
                          <a:spcPct val="100000"/>
                        </a:lnSpc>
                        <a:spcBef>
                          <a:spcPts val="0"/>
                        </a:spcBef>
                        <a:spcAft>
                          <a:spcPts val="0"/>
                        </a:spcAft>
                        <a:buClr>
                          <a:srgbClr val="000000"/>
                        </a:buClr>
                        <a:buSzPts val="1050"/>
                        <a:buFont typeface="Arial" panose="020B0604020202020204"/>
                        <a:buNone/>
                      </a:pP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050"/>
                        <a:buFont typeface="Arial" panose="020B0604020202020204"/>
                        <a:buNone/>
                      </a:pPr>
                      <a:r>
                        <a:rPr lang="en-GB" sz="1000" u="none" strike="noStrike" cap="none"/>
                        <a:t>Result</a:t>
                      </a:r>
                      <a:endParaRPr sz="10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050"/>
                        <a:buFont typeface="Arial" panose="020B0604020202020204"/>
                        <a:buNone/>
                      </a:pPr>
                      <a:r>
                        <a:rPr lang="en-GB" sz="1000" u="none" strike="noStrike" cap="none"/>
                        <a:t>Link</a:t>
                      </a:r>
                      <a:endParaRPr sz="1000" u="none" strike="noStrike" cap="none"/>
                    </a:p>
                  </a:txBody>
                  <a:tcPr marL="91450" marR="91450" marT="45725" marB="45725"/>
                </a:tc>
              </a:tr>
              <a:tr h="804100">
                <a:tc>
                  <a:txBody>
                    <a:bodyPr/>
                    <a:lstStyle/>
                    <a:p>
                      <a:pPr marL="0" marR="0" lvl="0" indent="0" algn="l" rtl="0">
                        <a:lnSpc>
                          <a:spcPct val="100000"/>
                        </a:lnSpc>
                        <a:spcBef>
                          <a:spcPts val="0"/>
                        </a:spcBef>
                        <a:spcAft>
                          <a:spcPts val="0"/>
                        </a:spcAft>
                        <a:buClr>
                          <a:srgbClr val="000000"/>
                        </a:buClr>
                        <a:buSzPts val="1050"/>
                        <a:buFont typeface="Arial" panose="020B0604020202020204"/>
                        <a:buNone/>
                      </a:pPr>
                      <a:r>
                        <a:rPr lang="en-GB" sz="1000" u="none" strike="noStrike" cap="none"/>
                        <a:t>Number of social community post</a:t>
                      </a:r>
                      <a:endParaRPr sz="10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Instagram Feed/Reels	: </a:t>
                      </a:r>
                      <a:r>
                        <a:rPr lang="en-US" altLang="en-GB" sz="1000" u="none" strike="noStrike" cap="none"/>
                        <a:t>17</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Instagram Stories	: </a:t>
                      </a:r>
                      <a:r>
                        <a:rPr lang="en-US" altLang="en-GB" sz="1000" u="none" strike="noStrike" cap="none"/>
                        <a:t>34</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Facebook Posts	             : </a:t>
                      </a:r>
                      <a:r>
                        <a:rPr lang="en-GB" sz="1000"/>
                        <a:t>3</a:t>
                      </a:r>
                      <a:r>
                        <a:rPr lang="en-GB" sz="1000" u="none" strike="noStrike" cap="none"/>
                        <a:t>6</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Facebook Stories	: 297</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1000" u="none" strike="noStrike" cap="none"/>
                        <a:t>TikTok Posts		: </a:t>
                      </a:r>
                      <a:r>
                        <a:rPr lang="en-US" altLang="en-GB" sz="1000" u="none" strike="noStrike" cap="none"/>
                        <a:t>90</a:t>
                      </a:r>
                      <a:endParaRPr sz="10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endParaRPr sz="8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800" u="none" strike="noStrike" cap="none"/>
                        <a:t>*Facebook mirroring from Instagram</a:t>
                      </a:r>
                      <a:endParaRPr sz="800" u="none" strike="noStrike" cap="none"/>
                    </a:p>
                    <a:p>
                      <a:pPr marL="0" marR="0" lvl="0" indent="0" algn="l" rtl="0">
                        <a:lnSpc>
                          <a:spcPct val="100000"/>
                        </a:lnSpc>
                        <a:spcBef>
                          <a:spcPts val="0"/>
                        </a:spcBef>
                        <a:spcAft>
                          <a:spcPts val="0"/>
                        </a:spcAft>
                        <a:buClr>
                          <a:schemeClr val="dk1"/>
                        </a:buClr>
                        <a:buSzPts val="1100"/>
                        <a:buFont typeface="Arial" panose="020B0604020202020204"/>
                        <a:buNone/>
                      </a:pPr>
                      <a:r>
                        <a:rPr lang="en-GB" sz="800" u="none" strike="noStrike" cap="none"/>
                        <a:t>*Instagram included KOL collab posts</a:t>
                      </a:r>
                      <a:endParaRPr sz="800" u="none" strike="noStrike" cap="none"/>
                    </a:p>
                  </a:txBody>
                  <a:tcPr marL="91450" marR="91450" marT="45725" marB="45725"/>
                </a:tc>
                <a:tc>
                  <a:txBody>
                    <a:bodyPr/>
                    <a:lstStyle/>
                    <a:p>
                      <a:pPr marL="0" lvl="0" indent="0" algn="l" rtl="0">
                        <a:spcBef>
                          <a:spcPts val="0"/>
                        </a:spcBef>
                        <a:spcAft>
                          <a:spcPts val="0"/>
                        </a:spcAft>
                        <a:buClr>
                          <a:schemeClr val="dk1"/>
                        </a:buClr>
                        <a:buSzPts val="1050"/>
                        <a:buFont typeface="Arial" panose="020B0604020202020204"/>
                        <a:buNone/>
                      </a:pPr>
                      <a:r>
                        <a:rPr lang="en-US" altLang="en-GB" sz="1000" u="sng">
                          <a:solidFill>
                            <a:srgbClr val="0000FF"/>
                          </a:solidFill>
                        </a:rPr>
                        <a:t>https://www.instagram.com/vinfast.indonesia</a:t>
                      </a:r>
                      <a:endParaRPr sz="1000">
                        <a:solidFill>
                          <a:srgbClr val="0000FF"/>
                        </a:solidFill>
                      </a:endParaRPr>
                    </a:p>
                    <a:p>
                      <a:pPr marL="0" lvl="0" indent="0" algn="l" rtl="0">
                        <a:spcBef>
                          <a:spcPts val="0"/>
                        </a:spcBef>
                        <a:spcAft>
                          <a:spcPts val="0"/>
                        </a:spcAft>
                        <a:buClr>
                          <a:schemeClr val="dk1"/>
                        </a:buClr>
                        <a:buSzPts val="1050"/>
                        <a:buFont typeface="Arial" panose="020B0604020202020204"/>
                        <a:buNone/>
                      </a:pPr>
                      <a:r>
                        <a:rPr lang="en-US" sz="1000" u="sng">
                          <a:solidFill>
                            <a:srgbClr val="0000FF"/>
                          </a:solidFill>
                        </a:rPr>
                        <a:t>{link_fb}</a:t>
                      </a:r>
                      <a:endParaRPr lang="en-US" sz="1000" u="sng">
                        <a:solidFill>
                          <a:srgbClr val="0000FF"/>
                        </a:solidFill>
                      </a:endParaRPr>
                    </a:p>
                    <a:p>
                      <a:pPr marL="0" lvl="0" indent="0" algn="l" rtl="0">
                        <a:spcBef>
                          <a:spcPts val="0"/>
                        </a:spcBef>
                        <a:spcAft>
                          <a:spcPts val="0"/>
                        </a:spcAft>
                        <a:buClr>
                          <a:schemeClr val="dk1"/>
                        </a:buClr>
                        <a:buSzPts val="1050"/>
                        <a:buFont typeface="Arial" panose="020B0604020202020204"/>
                        <a:buNone/>
                      </a:pPr>
                      <a:r>
                        <a:rPr lang="en-US" sz="1000">
                          <a:solidFill>
                            <a:srgbClr val="0000FF"/>
                          </a:solidFill>
                        </a:rPr>
                        <a:t>https://www.tiktok.com/@vinfastindonesia</a:t>
                      </a:r>
                      <a:endParaRPr lang="en-US" sz="1000">
                        <a:solidFill>
                          <a:srgbClr val="0000FF"/>
                        </a:solidFill>
                      </a:endParaRPr>
                    </a:p>
                  </a:txBody>
                  <a:tcPr marL="91450" marR="91450" marT="45725" marB="45725"/>
                </a:tc>
              </a:tr>
              <a:tr h="672425">
                <a:tc>
                  <a:txBody>
                    <a:bodyPr/>
                    <a:lstStyle/>
                    <a:p>
                      <a:pPr marL="0" marR="0" lvl="0" indent="0" algn="l" rtl="0">
                        <a:lnSpc>
                          <a:spcPct val="100000"/>
                        </a:lnSpc>
                        <a:spcBef>
                          <a:spcPts val="0"/>
                        </a:spcBef>
                        <a:spcAft>
                          <a:spcPts val="0"/>
                        </a:spcAft>
                        <a:buClr>
                          <a:srgbClr val="000000"/>
                        </a:buClr>
                        <a:buSzPts val="1050"/>
                        <a:buFont typeface="Arial" panose="020B0604020202020204"/>
                        <a:buNone/>
                      </a:pPr>
                      <a:r>
                        <a:rPr lang="en-GB" sz="1000" u="none" strike="noStrike" cap="none"/>
                        <a:t>Highlight content</a:t>
                      </a:r>
                      <a:endParaRPr sz="1000" u="none" strike="noStrike" cap="none"/>
                    </a:p>
                  </a:txBody>
                  <a:tcPr marL="91450" marR="91450" marT="45725" marB="45725"/>
                </a:tc>
                <a:tc>
                  <a:txBody>
                    <a:bodyPr/>
                    <a:lstStyle/>
                    <a:p>
                      <a:pPr marL="171450" lvl="0" indent="-165100" algn="l" rtl="0">
                        <a:spcBef>
                          <a:spcPts val="0"/>
                        </a:spcBef>
                        <a:spcAft>
                          <a:spcPts val="0"/>
                        </a:spcAft>
                        <a:buClr>
                          <a:schemeClr val="dk1"/>
                        </a:buClr>
                        <a:buSzPts val="800"/>
                        <a:buFont typeface="Calibri" panose="020F0502020204030204"/>
                        <a:buChar char="-"/>
                      </a:pPr>
                      <a:r>
                        <a:rPr lang="en-GB" sz="800"/>
                        <a:t>.</a:t>
                      </a:r>
                      <a:endParaRPr sz="800"/>
                    </a:p>
                  </a:txBody>
                  <a:tcPr marL="91450" marR="91450" marT="45725" marB="45725"/>
                </a:tc>
                <a:tc>
                  <a:txBody>
                    <a:bodyPr/>
                    <a:lstStyle/>
                    <a:p>
                      <a:pPr marL="0" marR="0" lvl="0" indent="0" algn="l" rtl="0">
                        <a:lnSpc>
                          <a:spcPct val="100000"/>
                        </a:lnSpc>
                        <a:spcBef>
                          <a:spcPts val="0"/>
                        </a:spcBef>
                        <a:spcAft>
                          <a:spcPts val="0"/>
                        </a:spcAft>
                        <a:buClr>
                          <a:srgbClr val="000000"/>
                        </a:buClr>
                        <a:buSzPts val="1050"/>
                        <a:buFont typeface="Arial" panose="020B0604020202020204"/>
                        <a:buNone/>
                      </a:pPr>
                      <a:endParaRPr sz="1000" u="none" strike="noStrike" cap="none"/>
                    </a:p>
                    <a:p>
                      <a:pPr marL="0" marR="0" lvl="0" indent="0" algn="l" rtl="0">
                        <a:lnSpc>
                          <a:spcPct val="100000"/>
                        </a:lnSpc>
                        <a:spcBef>
                          <a:spcPts val="0"/>
                        </a:spcBef>
                        <a:spcAft>
                          <a:spcPts val="0"/>
                        </a:spcAft>
                        <a:buClr>
                          <a:srgbClr val="000000"/>
                        </a:buClr>
                        <a:buSzPts val="1050"/>
                        <a:buFont typeface="Arial" panose="020B0604020202020204"/>
                        <a:buNone/>
                      </a:pPr>
                      <a:endParaRPr sz="1000" b="0" i="0" u="none" strike="noStrike" cap="none"/>
                    </a:p>
                  </a:txBody>
                  <a:tcPr marL="91450" marR="91450" marT="45725" marB="457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pic>
        <p:nvPicPr>
          <p:cNvPr id="153" name="Google Shape;153;p20"/>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54" name="Google Shape;154;p20"/>
          <p:cNvSpPr txBox="1"/>
          <p:nvPr/>
        </p:nvSpPr>
        <p:spPr>
          <a:xfrm>
            <a:off x="411174" y="23452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b="0" i="0" u="none" strike="noStrike" cap="none">
                <a:solidFill>
                  <a:srgbClr val="1464F4"/>
                </a:solidFill>
                <a:latin typeface="Arial" panose="020B0604020202020204"/>
                <a:ea typeface="Arial" panose="020B0604020202020204"/>
                <a:cs typeface="Arial" panose="020B0604020202020204"/>
                <a:sym typeface="Arial" panose="020B0604020202020204"/>
              </a:rPr>
              <a:t>Digital Marketing | Owned Channel</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55" name="Google Shape;155;p20"/>
          <p:cNvPicPr preferRelativeResize="0"/>
          <p:nvPr/>
        </p:nvPicPr>
        <p:blipFill rotWithShape="1">
          <a:blip r:embed="rId2"/>
          <a:srcRect/>
          <a:stretch>
            <a:fillRect/>
          </a:stretch>
        </p:blipFill>
        <p:spPr>
          <a:xfrm>
            <a:off x="7549865" y="234525"/>
            <a:ext cx="1284961" cy="292800"/>
          </a:xfrm>
          <a:prstGeom prst="rect">
            <a:avLst/>
          </a:prstGeom>
          <a:noFill/>
          <a:ln>
            <a:noFill/>
          </a:ln>
        </p:spPr>
      </p:pic>
      <p:sp>
        <p:nvSpPr>
          <p:cNvPr id="156" name="Google Shape;156;p20"/>
          <p:cNvSpPr/>
          <p:nvPr/>
        </p:nvSpPr>
        <p:spPr>
          <a:xfrm>
            <a:off x="294674" y="688924"/>
            <a:ext cx="6931800" cy="246300"/>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Clr>
                <a:srgbClr val="000000"/>
              </a:buClr>
              <a:buSzPts val="1000"/>
              <a:buFont typeface="Noto Sans Symbols"/>
              <a:buChar char="✔"/>
            </a:pPr>
            <a:r>
              <a:rPr lang="en-GB" sz="1000" b="0" i="0" u="none" strike="noStrike" cap="none">
                <a:solidFill>
                  <a:srgbClr val="1464F4"/>
                </a:solidFill>
                <a:latin typeface="Arial" panose="020B0604020202020204"/>
                <a:ea typeface="Arial" panose="020B0604020202020204"/>
                <a:cs typeface="Arial" panose="020B0604020202020204"/>
                <a:sym typeface="Arial" panose="020B0604020202020204"/>
              </a:rPr>
              <a:t>Summary: highlight content &amp; numbers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7" name="Google Shape;157;p20"/>
          <p:cNvSpPr txBox="1"/>
          <p:nvPr/>
        </p:nvSpPr>
        <p:spPr>
          <a:xfrm>
            <a:off x="606900" y="3780575"/>
            <a:ext cx="7930200" cy="861900"/>
          </a:xfrm>
          <a:prstGeom prst="rect">
            <a:avLst/>
          </a:prstGeom>
          <a:solidFill>
            <a:srgbClr val="FFFFFF"/>
          </a:solidFill>
          <a:ln>
            <a:noFill/>
          </a:ln>
        </p:spPr>
        <p:txBody>
          <a:bodyPr spcFirstLastPara="1" wrap="square" lIns="91425" tIns="45700" rIns="91425" bIns="45700" anchor="ctr" anchorCtr="0">
            <a:noAutofit/>
          </a:bodyPr>
          <a:lstStyle/>
          <a:p>
            <a:pPr marL="165100" lvl="0" indent="0" algn="l" rtl="0">
              <a:spcBef>
                <a:spcPts val="0"/>
              </a:spcBef>
              <a:spcAft>
                <a:spcPts val="0"/>
              </a:spcAft>
              <a:buClr>
                <a:schemeClr val="dk1"/>
              </a:buClr>
              <a:buSzPts val="1000"/>
              <a:buNone/>
            </a:pPr>
            <a:r>
              <a:rPr lang="en-US" sz="900">
                <a:solidFill>
                  <a:schemeClr val="dk1"/>
                </a:solidFill>
              </a:rPr>
              <a:t>Loren impusum</a:t>
            </a:r>
            <a:endParaRPr lang="en-US" sz="900">
              <a:solidFill>
                <a:schemeClr val="dk1"/>
              </a:solidFill>
            </a:endParaRPr>
          </a:p>
        </p:txBody>
      </p:sp>
      <p:sp>
        <p:nvSpPr>
          <p:cNvPr id="158" name="Google Shape;158;p20"/>
          <p:cNvSpPr txBox="1"/>
          <p:nvPr/>
        </p:nvSpPr>
        <p:spPr>
          <a:xfrm>
            <a:off x="606978" y="3452775"/>
            <a:ext cx="20937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panose="020B0604020202020204"/>
              <a:buNone/>
            </a:pPr>
            <a: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t>*Facebook mirroring from Instagram</a:t>
            </a:r>
            <a:b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br>
            <a:r>
              <a:rPr lang="en-GB" sz="700" b="0" i="0" u="none" strike="noStrike" cap="none">
                <a:solidFill>
                  <a:srgbClr val="7F7F7F"/>
                </a:solidFill>
                <a:latin typeface="Arial" panose="020B0604020202020204"/>
                <a:ea typeface="Arial" panose="020B0604020202020204"/>
                <a:cs typeface="Arial" panose="020B0604020202020204"/>
                <a:sym typeface="Arial" panose="020B0604020202020204"/>
              </a:rPr>
              <a:t>*Instagram included KOL collab posts</a:t>
            </a:r>
            <a:endParaRPr sz="700" b="0" i="0" u="none" strike="noStrike" cap="none">
              <a:solidFill>
                <a:srgbClr val="7F7F7F"/>
              </a:solidFill>
              <a:latin typeface="Arial" panose="020B0604020202020204"/>
              <a:ea typeface="Arial" panose="020B0604020202020204"/>
              <a:cs typeface="Arial" panose="020B0604020202020204"/>
              <a:sym typeface="Arial" panose="020B0604020202020204"/>
            </a:endParaRPr>
          </a:p>
        </p:txBody>
      </p:sp>
      <p:graphicFrame>
        <p:nvGraphicFramePr>
          <p:cNvPr id="159" name="Google Shape;159;p20"/>
          <p:cNvGraphicFramePr/>
          <p:nvPr/>
        </p:nvGraphicFramePr>
        <p:xfrm>
          <a:off x="606963" y="1052871"/>
          <a:ext cx="7930050" cy="3000000"/>
        </p:xfrm>
        <a:graphic>
          <a:graphicData uri="http://schemas.openxmlformats.org/drawingml/2006/table">
            <a:tbl>
              <a:tblPr firstRow="1" bandRow="1">
                <a:noFill/>
                <a:tableStyleId>{4253262F-205A-4E3F-99FE-974F2CBE4DEC}</a:tableStyleId>
              </a:tblPr>
              <a:tblGrid>
                <a:gridCol w="1321675"/>
                <a:gridCol w="1321675"/>
                <a:gridCol w="1321675"/>
                <a:gridCol w="1321675"/>
                <a:gridCol w="1321675"/>
                <a:gridCol w="1321675"/>
              </a:tblGrid>
              <a:tr h="147700">
                <a:tc gridSpan="6">
                  <a:txBody>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200" b="1" u="none" strike="noStrike" cap="none">
                          <a:solidFill>
                            <a:srgbClr val="FFFFFF"/>
                          </a:solidFill>
                        </a:rPr>
                        <a:t>Indonesia</a:t>
                      </a:r>
                      <a:endParaRPr sz="1200" b="1" u="none" strike="noStrike" cap="none">
                        <a:solidFill>
                          <a:srgbClr val="FFFFFF"/>
                        </a:solidFill>
                      </a:endParaRPr>
                    </a:p>
                  </a:txBody>
                  <a:tcPr marL="91450" marR="91450" marT="45725" marB="45725" anchor="ctr"/>
                </a:tc>
                <a:tc hMerge="1">
                  <a:txBody>
                    <a:bodyPr/>
                    <a:p/>
                  </a:txBody>
                  <a:tcPr/>
                </a:tc>
                <a:tc hMerge="1">
                  <a:txBody>
                    <a:bodyPr/>
                    <a:p/>
                  </a:txBody>
                  <a:tcPr/>
                </a:tc>
                <a:tc hMerge="1">
                  <a:txBody>
                    <a:bodyPr/>
                    <a:p/>
                  </a:txBody>
                  <a:tcPr/>
                </a:tc>
                <a:tc hMerge="1">
                  <a:txBody>
                    <a:bodyPr/>
                    <a:p/>
                  </a:txBody>
                  <a:tcPr/>
                </a:tc>
                <a:tc hMerge="1">
                  <a:txBody>
                    <a:bodyPr/>
                    <a:p/>
                  </a:txBody>
                  <a:tcPr/>
                </a:tc>
              </a:tr>
              <a:tr h="139475">
                <a:tc gridSpan="2">
                  <a:txBody>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u="none" strike="noStrike" cap="none">
                          <a:solidFill>
                            <a:srgbClr val="000000"/>
                          </a:solidFill>
                        </a:rPr>
                        <a:t>Instagram</a:t>
                      </a:r>
                      <a:endParaRPr sz="1200" u="none" strike="noStrike" cap="none">
                        <a:solidFill>
                          <a:srgbClr val="000000"/>
                        </a:solidFill>
                      </a:endParaRPr>
                    </a:p>
                  </a:txBody>
                  <a:tcPr marL="91450" marR="91450" marT="45725" marB="45725" anchor="ctr">
                    <a:lnB w="9525" cap="flat" cmpd="sng">
                      <a:solidFill>
                        <a:srgbClr val="FFFFFF"/>
                      </a:solidFill>
                      <a:prstDash val="solid"/>
                      <a:round/>
                      <a:headEnd type="none" w="sm" len="sm"/>
                      <a:tailEnd type="none" w="sm" len="sm"/>
                    </a:lnB>
                  </a:tcPr>
                </a:tc>
                <a:tc hMerge="1">
                  <a:txBody>
                    <a:bodyPr/>
                    <a:p/>
                  </a:txBody>
                  <a:tcPr/>
                </a:tc>
                <a:tc gridSpan="2">
                  <a:txBody>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u="none" strike="noStrike" cap="none">
                          <a:solidFill>
                            <a:srgbClr val="000000"/>
                          </a:solidFill>
                        </a:rPr>
                        <a:t>Facebook</a:t>
                      </a:r>
                      <a:endParaRPr sz="1200" u="none" strike="noStrike" cap="none">
                        <a:solidFill>
                          <a:srgbClr val="000000"/>
                        </a:solidFill>
                      </a:endParaRPr>
                    </a:p>
                  </a:txBody>
                  <a:tcPr marL="91450" marR="91450" marT="45725" marB="45725" anchor="ctr">
                    <a:lnB w="9525" cap="flat" cmpd="sng">
                      <a:solidFill>
                        <a:srgbClr val="FFFFFF"/>
                      </a:solidFill>
                      <a:prstDash val="solid"/>
                      <a:round/>
                      <a:headEnd type="none" w="sm" len="sm"/>
                      <a:tailEnd type="none" w="sm" len="sm"/>
                    </a:lnB>
                  </a:tcPr>
                </a:tc>
                <a:tc hMerge="1">
                  <a:txBody>
                    <a:bodyPr/>
                    <a:p/>
                  </a:txBody>
                  <a:tcPr/>
                </a:tc>
                <a:tc gridSpan="2">
                  <a:txBody>
                    <a:bodyPr/>
                    <a:lstStyle/>
                    <a:p>
                      <a:pPr marL="0" marR="0" lvl="0" indent="0" algn="ctr" rtl="0">
                        <a:lnSpc>
                          <a:spcPct val="100000"/>
                        </a:lnSpc>
                        <a:spcBef>
                          <a:spcPts val="0"/>
                        </a:spcBef>
                        <a:spcAft>
                          <a:spcPts val="0"/>
                        </a:spcAft>
                        <a:buClr>
                          <a:srgbClr val="000000"/>
                        </a:buClr>
                        <a:buSzPts val="1100"/>
                        <a:buFont typeface="Arial" panose="020B0604020202020204"/>
                        <a:buNone/>
                      </a:pPr>
                      <a:r>
                        <a:rPr lang="en-GB" sz="1100" u="none" strike="noStrike" cap="none">
                          <a:solidFill>
                            <a:srgbClr val="000000"/>
                          </a:solidFill>
                        </a:rPr>
                        <a:t>TikTok</a:t>
                      </a:r>
                      <a:endParaRPr sz="1200" u="none" strike="noStrike" cap="none">
                        <a:solidFill>
                          <a:srgbClr val="000000"/>
                        </a:solidFill>
                      </a:endParaRPr>
                    </a:p>
                  </a:txBody>
                  <a:tcPr marL="91450" marR="91450" marT="45725" marB="45725" anchor="ctr">
                    <a:lnB w="9525" cap="flat" cmpd="sng">
                      <a:solidFill>
                        <a:srgbClr val="FFFFFF"/>
                      </a:solidFill>
                      <a:prstDash val="solid"/>
                      <a:round/>
                      <a:headEnd type="none" w="sm" len="sm"/>
                      <a:tailEnd type="none" w="sm" len="sm"/>
                    </a:lnB>
                  </a:tcPr>
                </a:tc>
                <a:tc hMerge="1">
                  <a:txBody>
                    <a:bodyPr/>
                    <a:p/>
                  </a:txBody>
                  <a:tcPr/>
                </a:tc>
              </a:tr>
              <a:tr h="20085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solidFill>
                            <a:srgbClr val="000000"/>
                          </a:solidFill>
                        </a:rPr>
                        <a:t>Instagram Feed/Reels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altLang="en-GB" sz="800"/>
                        <a:t>17</a:t>
                      </a:r>
                      <a:endParaRPr lang="en-US" altLang="en-GB"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solidFill>
                            <a:srgbClr val="000000"/>
                          </a:solidFill>
                        </a:rPr>
                        <a:t>Facebook Posts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solidFill>
                            <a:srgbClr val="000000"/>
                          </a:solidFill>
                        </a:rPr>
                        <a:t>TikTok Posts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800"/>
                        <a:t>90</a:t>
                      </a:r>
                      <a:endParaRPr lang="en-US"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Instagram Stories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800"/>
                        <a:t>34</a:t>
                      </a:r>
                      <a:endParaRPr lang="en-US"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Facebook Stories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Followers Growth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800"/>
                        <a:t>242</a:t>
                      </a:r>
                      <a:endParaRPr lang="en-US"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Followers Growth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sz="800"/>
                        <a:t>534</a:t>
                      </a:r>
                      <a:endParaRPr lang="en-US"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Followers Growth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Plays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342</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Reach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r>
                        <a:rPr lang="en-US" altLang="en-GB" sz="800">
                          <a:solidFill>
                            <a:schemeClr val="dk1"/>
                          </a:solidFill>
                        </a:rPr>
                        <a:t>12</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Reach</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342</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Views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12</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Views</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 Rate</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4243</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53</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ER Growth m.o.m</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342</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 Rate</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53</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Engagement Rate</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endParaRPr sz="800"/>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114300" marR="0" lvl="0" indent="-5715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r h="0">
                <a:tc>
                  <a:txBody>
                    <a:bodyPr/>
                    <a:lstStyle/>
                    <a:p>
                      <a:pPr marL="0" marR="0" lvl="0" indent="0" algn="l" rtl="0">
                        <a:lnSpc>
                          <a:spcPct val="100000"/>
                        </a:lnSpc>
                        <a:spcBef>
                          <a:spcPts val="0"/>
                        </a:spcBef>
                        <a:spcAft>
                          <a:spcPts val="0"/>
                        </a:spcAft>
                        <a:buClr>
                          <a:srgbClr val="000000"/>
                        </a:buClr>
                        <a:buSzPts val="800"/>
                        <a:buFont typeface="Arial" panose="020B0604020202020204"/>
                        <a:buNone/>
                      </a:pPr>
                      <a:r>
                        <a:rPr lang="en-GB" sz="800" u="none" strike="noStrike" cap="none"/>
                        <a:t>ER Growth m.o.m</a:t>
                      </a: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panose="020B0604020202020204"/>
                        <a:buNone/>
                      </a:pPr>
                      <a:r>
                        <a:rPr lang="en-US" altLang="en-GB" sz="800">
                          <a:solidFill>
                            <a:schemeClr val="dk1"/>
                          </a:solidFill>
                        </a:rPr>
                        <a:t>432</a:t>
                      </a:r>
                      <a:endParaRPr lang="en-US" altLang="en-GB" sz="800">
                        <a:solidFill>
                          <a:schemeClr val="dk1"/>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114300" marR="0" lvl="0" indent="-5715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114300" marR="0" lvl="0" indent="-57150" algn="l" rtl="0">
                        <a:lnSpc>
                          <a:spcPct val="100000"/>
                        </a:lnSpc>
                        <a:spcBef>
                          <a:spcPts val="0"/>
                        </a:spcBef>
                        <a:spcAft>
                          <a:spcPts val="0"/>
                        </a:spcAft>
                        <a:buClr>
                          <a:srgbClr val="000000"/>
                        </a:buClr>
                        <a:buSzPts val="800"/>
                        <a:buFont typeface="Arial" panose="020B0604020202020204"/>
                        <a:buNone/>
                      </a:pPr>
                      <a:endParaRPr sz="800" u="none" strike="noStrike" cap="none">
                        <a:solidFill>
                          <a:srgbClr val="000000"/>
                        </a:solidFill>
                      </a:endParaRPr>
                    </a:p>
                  </a:txBody>
                  <a:tcPr marL="91450" marR="9145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63" name="Shape 163"/>
        <p:cNvGrpSpPr/>
        <p:nvPr/>
      </p:nvGrpSpPr>
      <p:grpSpPr>
        <a:xfrm>
          <a:off x="0" y="0"/>
          <a:ext cx="0" cy="0"/>
          <a:chOff x="0" y="0"/>
          <a:chExt cx="0" cy="0"/>
        </a:xfrm>
      </p:grpSpPr>
      <p:pic>
        <p:nvPicPr>
          <p:cNvPr id="164" name="Google Shape;164;p21"/>
          <p:cNvPicPr preferRelativeResize="0"/>
          <p:nvPr/>
        </p:nvPicPr>
        <p:blipFill rotWithShape="1">
          <a:blip r:embed="rId1"/>
          <a:srcRect/>
          <a:stretch>
            <a:fillRect/>
          </a:stretch>
        </p:blipFill>
        <p:spPr>
          <a:xfrm>
            <a:off x="4448375" y="4662475"/>
            <a:ext cx="4386453" cy="257025"/>
          </a:xfrm>
          <a:prstGeom prst="rect">
            <a:avLst/>
          </a:prstGeom>
          <a:noFill/>
          <a:ln>
            <a:noFill/>
          </a:ln>
        </p:spPr>
      </p:pic>
      <p:sp>
        <p:nvSpPr>
          <p:cNvPr id="165" name="Google Shape;165;p21"/>
          <p:cNvSpPr txBox="1"/>
          <p:nvPr/>
        </p:nvSpPr>
        <p:spPr>
          <a:xfrm>
            <a:off x="399874" y="231975"/>
            <a:ext cx="64317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panose="020B0604020202020204"/>
              <a:buNone/>
            </a:pPr>
            <a:r>
              <a:rPr lang="en-GB" sz="2400">
                <a:solidFill>
                  <a:srgbClr val="1464F4"/>
                </a:solidFill>
              </a:rPr>
              <a:t>Digital Media Support</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66" name="Google Shape;166;p21"/>
          <p:cNvPicPr preferRelativeResize="0"/>
          <p:nvPr/>
        </p:nvPicPr>
        <p:blipFill rotWithShape="1">
          <a:blip r:embed="rId2"/>
          <a:srcRect/>
          <a:stretch>
            <a:fillRect/>
          </a:stretch>
        </p:blipFill>
        <p:spPr>
          <a:xfrm>
            <a:off x="7549865" y="234525"/>
            <a:ext cx="1284961" cy="292800"/>
          </a:xfrm>
          <a:prstGeom prst="rect">
            <a:avLst/>
          </a:prstGeom>
          <a:noFill/>
          <a:ln>
            <a:noFill/>
          </a:ln>
        </p:spPr>
      </p:pic>
      <p:sp>
        <p:nvSpPr>
          <p:cNvPr id="167" name="Google Shape;167;p21"/>
          <p:cNvSpPr/>
          <p:nvPr/>
        </p:nvSpPr>
        <p:spPr>
          <a:xfrm>
            <a:off x="511150" y="2764175"/>
            <a:ext cx="8121600" cy="1898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GB" sz="1000">
                <a:solidFill>
                  <a:srgbClr val="1464F4"/>
                </a:solidFill>
              </a:rPr>
              <a:t>Highlights</a:t>
            </a:r>
            <a:r>
              <a:rPr lang="en-GB" sz="1000" i="0" u="none" strike="noStrike" cap="none">
                <a:solidFill>
                  <a:srgbClr val="1464F4"/>
                </a:solidFill>
              </a:rPr>
              <a:t>: </a:t>
            </a:r>
            <a:endParaRPr sz="1000" i="0" u="none" strike="noStrike" cap="none">
              <a:solidFill>
                <a:srgbClr val="1464F4"/>
              </a:solidFill>
            </a:endParaRPr>
          </a:p>
          <a:p>
            <a:pPr marL="457200" lvl="0" indent="-273050" algn="l" rtl="0">
              <a:lnSpc>
                <a:spcPct val="115000"/>
              </a:lnSpc>
              <a:spcBef>
                <a:spcPts val="1200"/>
              </a:spcBef>
              <a:spcAft>
                <a:spcPts val="0"/>
              </a:spcAft>
              <a:buClr>
                <a:schemeClr val="dk1"/>
              </a:buClr>
              <a:buSzPts val="700"/>
              <a:buChar char="✔"/>
            </a:pPr>
            <a:r>
              <a:rPr lang="en-GB" sz="900">
                <a:solidFill>
                  <a:srgbClr val="1464F4"/>
                </a:solidFill>
              </a:rPr>
              <a:t>I</a:t>
            </a:r>
            <a:endParaRPr sz="900">
              <a:solidFill>
                <a:srgbClr val="1464F4"/>
              </a:solidFill>
            </a:endParaRPr>
          </a:p>
        </p:txBody>
      </p:sp>
      <p:graphicFrame>
        <p:nvGraphicFramePr>
          <p:cNvPr id="168" name="Google Shape;168;p21"/>
          <p:cNvGraphicFramePr/>
          <p:nvPr/>
        </p:nvGraphicFramePr>
        <p:xfrm>
          <a:off x="511213" y="905971"/>
          <a:ext cx="8121625" cy="3000000"/>
        </p:xfrm>
        <a:graphic>
          <a:graphicData uri="http://schemas.openxmlformats.org/drawingml/2006/table">
            <a:tbl>
              <a:tblPr firstRow="1" bandRow="1">
                <a:noFill/>
                <a:tableStyleId>{2447C485-F123-49CB-9F53-3CA4F2DBA5ED}</a:tableStyleId>
              </a:tblPr>
              <a:tblGrid>
                <a:gridCol w="1346925"/>
                <a:gridCol w="1346925"/>
                <a:gridCol w="2239050"/>
                <a:gridCol w="3188725"/>
              </a:tblGrid>
              <a:tr h="204150">
                <a:tc>
                  <a:txBody>
                    <a:bodyPr/>
                    <a:lstStyle/>
                    <a:p>
                      <a:pPr marL="0" marR="0" lvl="0" indent="0" algn="ctr" rtl="0">
                        <a:lnSpc>
                          <a:spcPct val="100000"/>
                        </a:lnSpc>
                        <a:spcBef>
                          <a:spcPts val="0"/>
                        </a:spcBef>
                        <a:spcAft>
                          <a:spcPts val="0"/>
                        </a:spcAft>
                        <a:buNone/>
                      </a:pPr>
                      <a:r>
                        <a:rPr lang="en-GB" sz="1000"/>
                        <a:t>Objective</a:t>
                      </a:r>
                      <a:endParaRPr sz="100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000"/>
                        <a:t>Placement</a:t>
                      </a:r>
                      <a:endParaRPr sz="10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000"/>
                        <a:t>Plan </a:t>
                      </a:r>
                      <a:r>
                        <a:rPr lang="en-GB" sz="1000" u="none" strike="noStrike" cap="none"/>
                        <a:t>KPI</a:t>
                      </a:r>
                      <a:endParaRPr sz="1000" u="none" strike="noStrike" cap="none"/>
                    </a:p>
                  </a:txBody>
                  <a:tcPr marL="91450" marR="91450" marT="45725" marB="45725" anchor="ctr">
                    <a:lnB w="12700"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000"/>
                        <a:t>Actual </a:t>
                      </a:r>
                      <a:r>
                        <a:rPr lang="en-GB" sz="1000" u="none" strike="noStrike" cap="none"/>
                        <a:t>Result</a:t>
                      </a:r>
                      <a:endParaRPr sz="1000" u="none" strike="noStrike" cap="none"/>
                    </a:p>
                  </a:txBody>
                  <a:tcPr marL="91450" marR="91450" marT="45725" marB="45725" anchor="ctr">
                    <a:lnB w="12700" cap="flat" cmpd="sng">
                      <a:solidFill>
                        <a:schemeClr val="lt1"/>
                      </a:solidFill>
                      <a:prstDash val="solid"/>
                      <a:round/>
                      <a:headEnd type="none" w="sm" len="sm"/>
                      <a:tailEnd type="none" w="sm" len="sm"/>
                    </a:lnB>
                  </a:tcPr>
                </a:tc>
              </a:tr>
              <a:tr h="459300">
                <a:tc rowSpan="2">
                  <a:txBody>
                    <a:bodyPr/>
                    <a:lstStyle/>
                    <a:p>
                      <a:pPr marL="0" lvl="0" indent="0" algn="l" rtl="0">
                        <a:spcBef>
                          <a:spcPts val="0"/>
                        </a:spcBef>
                        <a:spcAft>
                          <a:spcPts val="0"/>
                        </a:spcAft>
                        <a:buNone/>
                      </a:pPr>
                      <a:r>
                        <a:rPr lang="en-GB" sz="1000">
                          <a:solidFill>
                            <a:schemeClr val="dk1"/>
                          </a:solidFill>
                        </a:rPr>
                        <a:t>Awareness</a:t>
                      </a:r>
                      <a:r>
                        <a:rPr lang="en-GB" sz="1000"/>
                        <a:t>/Engagement</a:t>
                      </a:r>
                      <a:endParaRPr sz="1000">
                        <a:solidFill>
                          <a:schemeClr val="dk1"/>
                        </a:solidFill>
                      </a:endParaRPr>
                    </a:p>
                  </a:txBody>
                  <a:tcPr marL="91450" marR="91450" marT="45725" marB="45725" anchor="ct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000"/>
                        <a:t>META - </a:t>
                      </a:r>
                      <a:endParaRPr sz="1000"/>
                    </a:p>
                    <a:p>
                      <a:pPr marL="0" marR="0" lvl="0" indent="0" algn="l" rtl="0">
                        <a:lnSpc>
                          <a:spcPct val="100000"/>
                        </a:lnSpc>
                        <a:spcBef>
                          <a:spcPts val="0"/>
                        </a:spcBef>
                        <a:spcAft>
                          <a:spcPts val="0"/>
                        </a:spcAft>
                        <a:buClr>
                          <a:srgbClr val="000000"/>
                        </a:buClr>
                        <a:buSzPts val="1400"/>
                        <a:buFont typeface="Arial" panose="020B0604020202020204"/>
                        <a:buNone/>
                      </a:pPr>
                      <a:r>
                        <a:rPr lang="en-GB" sz="1000"/>
                        <a:t>Boost Post</a:t>
                      </a:r>
                      <a:endParaRPr sz="1000" u="none" strike="noStrike" cap="none"/>
                    </a:p>
                  </a:txBody>
                  <a:tcPr marL="91450" marR="91450" marT="45725" marB="45725" anchor="ctr">
                    <a:lnR w="12700" cap="flat" cmpd="sng">
                      <a:solidFill>
                        <a:schemeClr val="lt1"/>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GB" sz="1000">
                          <a:sym typeface="+mn-ea"/>
                        </a:rPr>
                        <a:t>Impression: </a:t>
                      </a:r>
                      <a:r>
                        <a:rPr lang="en-US" altLang="en-GB" sz="1000">
                          <a:sym typeface="+mn-ea"/>
                        </a:rPr>
                        <a:t>{impression_meta_kpi}</a:t>
                      </a:r>
                      <a:r>
                        <a:rPr lang="en-GB" sz="1000">
                          <a:sym typeface="+mn-ea"/>
                        </a:rPr>
                        <a:t> </a:t>
                      </a:r>
                      <a:endParaRPr sz="1000">
                        <a:solidFill>
                          <a:schemeClr val="dk1"/>
                        </a:solidFill>
                      </a:endParaRPr>
                    </a:p>
                    <a:p>
                      <a:pPr marL="0" marR="0" lvl="0" indent="0" algn="l" rtl="0">
                        <a:lnSpc>
                          <a:spcPct val="100000"/>
                        </a:lnSpc>
                        <a:spcBef>
                          <a:spcPts val="0"/>
                        </a:spcBef>
                        <a:spcAft>
                          <a:spcPts val="0"/>
                        </a:spcAft>
                        <a:buNone/>
                      </a:pPr>
                      <a:r>
                        <a:rPr lang="en-GB" sz="1000">
                          <a:sym typeface="+mn-ea"/>
                        </a:rPr>
                        <a:t>CPM: Rp </a:t>
                      </a:r>
                      <a:r>
                        <a:rPr lang="en-US" altLang="en-GB" sz="1000">
                          <a:sym typeface="+mn-ea"/>
                        </a:rPr>
                        <a:t>{cpm_meta_kpi}</a:t>
                      </a:r>
                      <a:endParaRPr sz="100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400"/>
                        <a:buFont typeface="Arial" panose="020B0604020202020204"/>
                        <a:buNone/>
                      </a:pPr>
                      <a:r>
                        <a:rPr lang="en-GB" sz="1000"/>
                        <a:t>Impression: </a:t>
                      </a:r>
                      <a:r>
                        <a:rPr lang="en-US" altLang="en-GB" sz="1000"/>
                        <a:t>{impression_meta}</a:t>
                      </a:r>
                      <a:endParaRPr sz="1000"/>
                    </a:p>
                    <a:p>
                      <a:pPr marL="0" lvl="0" indent="0" algn="l" rtl="0">
                        <a:spcBef>
                          <a:spcPts val="0"/>
                        </a:spcBef>
                        <a:spcAft>
                          <a:spcPts val="0"/>
                        </a:spcAft>
                        <a:buClr>
                          <a:schemeClr val="dk1"/>
                        </a:buClr>
                        <a:buSzPts val="1400"/>
                        <a:buFont typeface="Arial" panose="020B0604020202020204"/>
                        <a:buNone/>
                      </a:pPr>
                      <a:r>
                        <a:rPr lang="en-GB" sz="1000"/>
                        <a:t>CPM: Rp </a:t>
                      </a:r>
                      <a:r>
                        <a:rPr lang="en-US" altLang="en-GB" sz="1000"/>
                        <a:t>{cpm_meta}</a:t>
                      </a:r>
                      <a:endParaRPr sz="1000"/>
                    </a:p>
                    <a:p>
                      <a:pPr marL="0" lvl="0" indent="0" algn="l" rtl="0">
                        <a:spcBef>
                          <a:spcPts val="0"/>
                        </a:spcBef>
                        <a:spcAft>
                          <a:spcPts val="0"/>
                        </a:spcAft>
                        <a:buClr>
                          <a:schemeClr val="dk1"/>
                        </a:buClr>
                        <a:buSzPts val="1400"/>
                        <a:buFont typeface="Arial" panose="020B0604020202020204"/>
                        <a:buNone/>
                      </a:pPr>
                      <a:r>
                        <a:rPr lang="en-GB" sz="1000"/>
                        <a:t>Clicks: </a:t>
                      </a:r>
                      <a:r>
                        <a:rPr lang="en-US" altLang="en-GB" sz="1000"/>
                        <a:t>{click_meta}</a:t>
                      </a:r>
                      <a:endParaRPr sz="1000"/>
                    </a:p>
                    <a:p>
                      <a:pPr marL="0" lvl="0" indent="0" algn="l" rtl="0">
                        <a:spcBef>
                          <a:spcPts val="0"/>
                        </a:spcBef>
                        <a:spcAft>
                          <a:spcPts val="0"/>
                        </a:spcAft>
                        <a:buClr>
                          <a:schemeClr val="dk1"/>
                        </a:buClr>
                        <a:buSzPts val="1400"/>
                        <a:buFont typeface="Arial" panose="020B0604020202020204"/>
                        <a:buNone/>
                      </a:pPr>
                      <a:r>
                        <a:rPr lang="en-GB" sz="1000"/>
                        <a:t>CTR: </a:t>
                      </a:r>
                      <a:r>
                        <a:rPr lang="en-US" altLang="en-GB" sz="1000"/>
                        <a:t>{ctr_meta} </a:t>
                      </a:r>
                      <a:r>
                        <a:rPr lang="en-GB" sz="1000"/>
                        <a:t>%</a:t>
                      </a:r>
                      <a:endParaRPr sz="1000"/>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tcPr>
                </a:tc>
              </a:tr>
              <a:tr h="459300">
                <a:tc vMerge="1">
                  <a:tcPr/>
                </a:tc>
                <a:tc>
                  <a:txBody>
                    <a:bodyPr/>
                    <a:lstStyle/>
                    <a:p>
                      <a:pPr marL="0" marR="0" lvl="0" indent="0" algn="l" rtl="0">
                        <a:lnSpc>
                          <a:spcPct val="100000"/>
                        </a:lnSpc>
                        <a:spcBef>
                          <a:spcPts val="0"/>
                        </a:spcBef>
                        <a:spcAft>
                          <a:spcPts val="0"/>
                        </a:spcAft>
                        <a:buNone/>
                      </a:pPr>
                      <a:r>
                        <a:rPr lang="en-GB" sz="1000"/>
                        <a:t>Tiktok -</a:t>
                      </a:r>
                      <a:endParaRPr sz="1000"/>
                    </a:p>
                    <a:p>
                      <a:pPr marL="0" marR="0" lvl="0" indent="0" algn="l" rtl="0">
                        <a:lnSpc>
                          <a:spcPct val="100000"/>
                        </a:lnSpc>
                        <a:spcBef>
                          <a:spcPts val="0"/>
                        </a:spcBef>
                        <a:spcAft>
                          <a:spcPts val="0"/>
                        </a:spcAft>
                        <a:buNone/>
                      </a:pPr>
                      <a:r>
                        <a:rPr lang="en-GB" sz="1000"/>
                        <a:t>Boost Post</a:t>
                      </a:r>
                      <a:endParaRPr sz="1000"/>
                    </a:p>
                  </a:txBody>
                  <a:tcPr marL="91450" marR="91450" marT="45725" marB="45725" anchor="ctr"/>
                </a:tc>
                <a:tc>
                  <a:txBody>
                    <a:bodyPr/>
                    <a:lstStyle/>
                    <a:p>
                      <a:pPr marL="0" marR="0" lvl="0" indent="0" algn="l" rtl="0">
                        <a:lnSpc>
                          <a:spcPct val="100000"/>
                        </a:lnSpc>
                        <a:spcBef>
                          <a:spcPts val="0"/>
                        </a:spcBef>
                        <a:spcAft>
                          <a:spcPts val="0"/>
                        </a:spcAft>
                        <a:buNone/>
                      </a:pPr>
                      <a:r>
                        <a:rPr lang="en-GB" sz="1000">
                          <a:sym typeface="+mn-ea"/>
                        </a:rPr>
                        <a:t>Impression: </a:t>
                      </a:r>
                      <a:r>
                        <a:rPr lang="en-US" altLang="en-GB" sz="1000">
                          <a:sym typeface="+mn-ea"/>
                        </a:rPr>
                        <a:t>{impression_tt_kpi}</a:t>
                      </a:r>
                      <a:endParaRPr sz="1000">
                        <a:solidFill>
                          <a:schemeClr val="dk1"/>
                        </a:solidFill>
                      </a:endParaRPr>
                    </a:p>
                    <a:p>
                      <a:pPr marL="0" marR="0" lvl="0" indent="0" algn="l" rtl="0">
                        <a:lnSpc>
                          <a:spcPct val="100000"/>
                        </a:lnSpc>
                        <a:spcBef>
                          <a:spcPts val="0"/>
                        </a:spcBef>
                        <a:spcAft>
                          <a:spcPts val="0"/>
                        </a:spcAft>
                        <a:buNone/>
                      </a:pPr>
                      <a:r>
                        <a:rPr lang="en-GB" sz="1000">
                          <a:sym typeface="+mn-ea"/>
                        </a:rPr>
                        <a:t>CPM: </a:t>
                      </a:r>
                      <a:r>
                        <a:rPr lang="en-US" altLang="en-GB" sz="1000">
                          <a:sym typeface="+mn-ea"/>
                        </a:rPr>
                        <a:t>{cpm_tt_kpi}</a:t>
                      </a:r>
                      <a:endParaRPr lang="en-US" altLang="en-GB" sz="1000">
                        <a:sym typeface="+mn-ea"/>
                      </a:endParaRPr>
                    </a:p>
                  </a:txBody>
                  <a:tcPr marL="91450" marR="91450" marT="45725" marB="45725" anchor="ctr">
                    <a:lnT w="38100" cap="flat" cmpd="sng">
                      <a:solidFill>
                        <a:schemeClr val="lt1"/>
                      </a:solidFill>
                      <a:prstDash val="solid"/>
                      <a:round/>
                      <a:headEnd type="none" w="sm" len="sm"/>
                      <a:tailEnd type="none" w="sm" len="sm"/>
                    </a:lnT>
                  </a:tcPr>
                </a:tc>
                <a:tc>
                  <a:txBody>
                    <a:bodyPr/>
                    <a:lstStyle/>
                    <a:p>
                      <a:pPr marL="0" lvl="0" indent="0" algn="l" rtl="0">
                        <a:spcBef>
                          <a:spcPts val="0"/>
                        </a:spcBef>
                        <a:spcAft>
                          <a:spcPts val="0"/>
                        </a:spcAft>
                        <a:buClr>
                          <a:schemeClr val="dk1"/>
                        </a:buClr>
                        <a:buSzPts val="1400"/>
                        <a:buFont typeface="Arial" panose="020B0604020202020204"/>
                        <a:buNone/>
                      </a:pPr>
                      <a:r>
                        <a:rPr lang="en-GB" sz="1000"/>
                        <a:t>Impression: </a:t>
                      </a:r>
                      <a:r>
                        <a:rPr lang="en-US" altLang="en-GB" sz="1000"/>
                        <a:t>{impression_tt}</a:t>
                      </a:r>
                      <a:endParaRPr sz="1000"/>
                    </a:p>
                    <a:p>
                      <a:pPr marL="0" lvl="0" indent="0" algn="l" rtl="0">
                        <a:spcBef>
                          <a:spcPts val="0"/>
                        </a:spcBef>
                        <a:spcAft>
                          <a:spcPts val="0"/>
                        </a:spcAft>
                        <a:buClr>
                          <a:schemeClr val="dk1"/>
                        </a:buClr>
                        <a:buSzPts val="1400"/>
                        <a:buFont typeface="Arial" panose="020B0604020202020204"/>
                        <a:buNone/>
                      </a:pPr>
                      <a:r>
                        <a:rPr lang="en-GB" sz="1000"/>
                        <a:t>CPM: Rp </a:t>
                      </a:r>
                      <a:r>
                        <a:rPr lang="en-US" altLang="en-GB" sz="1000"/>
                        <a:t>{cpm_tt}</a:t>
                      </a:r>
                      <a:endParaRPr sz="1000"/>
                    </a:p>
                    <a:p>
                      <a:pPr marL="0" lvl="0" indent="0" algn="l" rtl="0">
                        <a:spcBef>
                          <a:spcPts val="0"/>
                        </a:spcBef>
                        <a:spcAft>
                          <a:spcPts val="0"/>
                        </a:spcAft>
                        <a:buClr>
                          <a:schemeClr val="dk1"/>
                        </a:buClr>
                        <a:buSzPts val="1400"/>
                        <a:buFont typeface="Arial" panose="020B0604020202020204"/>
                        <a:buNone/>
                      </a:pPr>
                      <a:r>
                        <a:rPr lang="en-GB" sz="1000"/>
                        <a:t>Clicks: </a:t>
                      </a:r>
                      <a:r>
                        <a:rPr lang="en-US" altLang="en-GB" sz="1000"/>
                        <a:t>{click_tt}</a:t>
                      </a:r>
                      <a:endParaRPr sz="1000"/>
                    </a:p>
                    <a:p>
                      <a:pPr marL="0" lvl="0" indent="0" algn="l" rtl="0">
                        <a:spcBef>
                          <a:spcPts val="0"/>
                        </a:spcBef>
                        <a:spcAft>
                          <a:spcPts val="0"/>
                        </a:spcAft>
                        <a:buClr>
                          <a:schemeClr val="dk1"/>
                        </a:buClr>
                        <a:buSzPts val="1400"/>
                        <a:buFont typeface="Arial" panose="020B0604020202020204"/>
                        <a:buNone/>
                      </a:pPr>
                      <a:r>
                        <a:rPr lang="en-GB" sz="1000"/>
                        <a:t>CTR: </a:t>
                      </a:r>
                      <a:r>
                        <a:rPr lang="en-US" altLang="en-GB" sz="1000"/>
                        <a:t>{ctr_tt}</a:t>
                      </a:r>
                      <a:r>
                        <a:rPr lang="en-GB" sz="1000"/>
                        <a:t>%</a:t>
                      </a:r>
                      <a:endParaRPr sz="1000"/>
                    </a:p>
                  </a:txBody>
                  <a:tcPr marL="91450" marR="91450" marT="45725" marB="45725" anchor="ctr">
                    <a:lnT w="38100" cap="flat" cmpd="sng">
                      <a:solidFill>
                        <a:schemeClr val="lt1"/>
                      </a:solidFill>
                      <a:prstDash val="solid"/>
                      <a:round/>
                      <a:headEnd type="none" w="sm" len="sm"/>
                      <a:tailEnd type="none" w="sm" len="sm"/>
                    </a:lnT>
                  </a:tcPr>
                </a:tc>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7114</Words>
  <Application>WPS Slides</Application>
  <PresentationFormat/>
  <Paragraphs>520</Paragraphs>
  <Slides>15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Mulish</vt:lpstr>
      <vt:lpstr>Calibri</vt:lpstr>
      <vt:lpstr>Noto Sans Symbols</vt:lpstr>
      <vt:lpstr>Segoe Print</vt:lpstr>
      <vt:lpstr>Microsoft YaHei</vt:lpstr>
      <vt:lpstr>Arial Unicode MS</vt:lpstr>
      <vt:lpstr>Simple Light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Dina</cp:lastModifiedBy>
  <cp:revision>23</cp:revision>
  <dcterms:created xsi:type="dcterms:W3CDTF">2025-04-25T02:43:00Z</dcterms:created>
  <dcterms:modified xsi:type="dcterms:W3CDTF">2025-04-25T09:13:20Z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819F3864CFFA47F899714BF60572017C_12</vt:lpwstr>
  </property>
  <property fmtid="{D5CDD505-2E9C-101B-9397-08002B2CF9AE}" pid="3" name="KSOProductBuildVer">
    <vt:lpwstr>1033-12.2.0.20795</vt:lpwstr>
  </property>
</Properties>
</file>