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2" r:id="rId5"/>
    <p:sldId id="261" r:id="rId6"/>
    <p:sldId id="259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43"/>
  </p:normalViewPr>
  <p:slideViewPr>
    <p:cSldViewPr snapToGrid="0" snapToObjects="1">
      <p:cViewPr varScale="1">
        <p:scale>
          <a:sx n="96" d="100"/>
          <a:sy n="96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0A9D4-CDF0-B346-844C-934BAF02A4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D1FB0-9C61-624E-B4A1-BEA660785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6BB08-7C2F-8440-BBBE-F6FC7C2C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F50C-4D11-A04C-BF50-D57EB5FD36C8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DC2F5-BBB4-314E-9E58-67286134E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6E727-AA26-F04A-93B9-0C3F4305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C64D-062C-3845-949A-7A23D677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25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EA756-147A-D240-8C17-1F9873083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F3D0A8-49C4-1C4E-9744-515941331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C6188-6982-0149-971E-C13DC6726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F50C-4D11-A04C-BF50-D57EB5FD36C8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9A993-5414-0E4A-81B0-CF90CAAB2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FF12E-F222-0F49-879A-80207AD02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C64D-062C-3845-949A-7A23D677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3541F8-08D6-7F44-B215-F230126260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8A22F-4FEE-FB48-9698-1D4AA35AF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03CB3-BECE-944E-8B09-D3BDF37F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F50C-4D11-A04C-BF50-D57EB5FD36C8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D3467-EA4E-AB4D-87CC-3165249C0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E8266-2D44-8141-B3BC-F88327A15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C64D-062C-3845-949A-7A23D677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9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92F0C-5B62-DE44-8397-9E298C27E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B090D-EA16-B544-A7A8-007FE90A2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A156D-C11B-664A-B7FB-998520EE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F50C-4D11-A04C-BF50-D57EB5FD36C8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08828-C9E5-804F-AD17-F2DDBD9A0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6A04C-D5A5-A74B-93A6-CCF8C7EEF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C64D-062C-3845-949A-7A23D677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45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7137-6B5A-9B43-BDCA-FB65D0155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21640-2E8F-B440-BB56-D7D4418ED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7A96D-20FC-B24D-B814-712A092D6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F50C-4D11-A04C-BF50-D57EB5FD36C8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994A6-79AD-5244-BD4D-9A97E609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58DA6-06C6-4942-8E63-33FC9DF41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C64D-062C-3845-949A-7A23D677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51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DAE2F-FAC2-F64A-AE49-B9188FC54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7B877-D1A1-7243-8A34-EC1A3477A9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C158B-F17B-5E4A-8C28-72885CB1B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94742-2C03-1548-BE3D-0639A3457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F50C-4D11-A04C-BF50-D57EB5FD36C8}" type="datetimeFigureOut">
              <a:rPr lang="en-US" smtClean="0"/>
              <a:t>6/14/18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B3D91-0B4F-4E45-87E4-96D54F692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7B877-8CEE-C549-8B30-A9AD857AE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C64D-062C-3845-949A-7A23D677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14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3B5D3-6A8C-C345-9C3D-F82249697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20218-891E-3040-9BBA-43EEAE6B3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5F8F35-5B8B-284D-AB7A-A37239708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21331D-5155-F04B-9BFD-73EF8D507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286860-EDF0-824F-8107-D71DE2DFC0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1A016E-EB67-ED4D-ADFB-058886F3A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F50C-4D11-A04C-BF50-D57EB5FD36C8}" type="datetimeFigureOut">
              <a:rPr lang="en-US" smtClean="0"/>
              <a:t>6/14/18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5306B7-9DB6-FA48-A6BF-86729CFA3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4B5BAA-A110-FB48-81A6-DC1A58DD4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C64D-062C-3845-949A-7A23D677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26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C0EE1-F78C-7244-8296-D609B38E8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4FFECE-A4CE-C149-9F15-A49E4D2E4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F50C-4D11-A04C-BF50-D57EB5FD36C8}" type="datetimeFigureOut">
              <a:rPr lang="en-US" smtClean="0"/>
              <a:t>6/14/18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965AAA-4477-3B42-800A-E3F35F7BC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2BFFBB-A0F2-3A47-AF9C-0B21E8219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C64D-062C-3845-949A-7A23D677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0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7900E-5565-5D4F-B89A-FF0783D1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F50C-4D11-A04C-BF50-D57EB5FD36C8}" type="datetimeFigureOut">
              <a:rPr lang="en-US" smtClean="0"/>
              <a:t>6/14/18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7CEBBE-4F44-AF47-9ECB-6EC3C1AA6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E7648-C88A-334F-A2A7-77FC85742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C64D-062C-3845-949A-7A23D677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37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211BC-FB76-B248-ABF1-0B9A99441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75DFE-796E-B244-B9A2-9CCA2955C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991A7-EFD2-5441-A118-0873BD94D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DBFE9-2D46-244F-A215-C74AB9B83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F50C-4D11-A04C-BF50-D57EB5FD36C8}" type="datetimeFigureOut">
              <a:rPr lang="en-US" smtClean="0"/>
              <a:t>6/14/18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C5B4C-7AED-074B-9CDA-EE90F014A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3DD52-3B5F-AB40-84C0-0A448C1AD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C64D-062C-3845-949A-7A23D677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2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E9473-0D8F-4541-A26B-D3AEAE228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140D06-4F60-FC48-8BF5-77DCBB4F3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9961B-BEEF-434E-973B-59F6EA028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1F4C11-ED00-5945-8EBD-88739C8DF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F50C-4D11-A04C-BF50-D57EB5FD36C8}" type="datetimeFigureOut">
              <a:rPr lang="en-US" smtClean="0"/>
              <a:t>6/14/18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F4B63-FDC3-444C-9DCA-E0DFCF2B0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64934-7C33-0742-9EEF-34A85D684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C64D-062C-3845-949A-7A23D677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77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C5D1EB-D1D7-3940-BDF3-7764CE42B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E6F69-9AB5-B14F-9F91-0A1EE72B4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0B996-B9DB-2B4D-89FA-1EDF8CE50E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4F50C-4D11-A04C-BF50-D57EB5FD36C8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51C7A-0C9E-B848-92FF-088F96E4D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81414-2FD7-1B44-A4C0-37B82D1869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AC64D-062C-3845-949A-7A23D677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5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wired.com/2010/11/1110mars-climate-observer-report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digitalocean.com/community/tutorials/how-to-use-the-python-debugger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visualize.html#mode=edit" TargetMode="External"/><Relationship Id="rId2" Type="http://schemas.openxmlformats.org/officeDocument/2006/relationships/hyperlink" Target="https://www.digitalocean.com/community/tutorials/how-to-use-the-python-debugger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D8743-E115-084B-BDDF-F00217902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0887"/>
            <a:ext cx="9144000" cy="2387600"/>
          </a:xfrm>
        </p:spPr>
        <p:txBody>
          <a:bodyPr/>
          <a:lstStyle/>
          <a:p>
            <a:r>
              <a:rPr lang="en-US" dirty="0"/>
              <a:t>What to do when the program doesn’t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666455-97CD-464D-AB4D-759CCD933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46664"/>
            <a:ext cx="9144000" cy="1655762"/>
          </a:xfrm>
        </p:spPr>
        <p:txBody>
          <a:bodyPr/>
          <a:lstStyle/>
          <a:p>
            <a:r>
              <a:rPr lang="en-US" dirty="0"/>
              <a:t>Zen and the art of debugging</a:t>
            </a:r>
          </a:p>
        </p:txBody>
      </p:sp>
      <p:pic>
        <p:nvPicPr>
          <p:cNvPr id="2050" name="Picture 2" descr="Zen motorcycle.jpg">
            <a:extLst>
              <a:ext uri="{FF2B5EF4-FFF2-40B4-BE49-F238E27FC236}">
                <a16:creationId xmlns:a16="http://schemas.microsoft.com/office/drawing/2014/main" id="{D71D5DC1-2AA6-B848-9F64-9F3E030C3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503" y="3297642"/>
            <a:ext cx="2351157" cy="345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38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0B17E9-6305-B142-9CC7-49EC25D9A58D}"/>
              </a:ext>
            </a:extLst>
          </p:cNvPr>
          <p:cNvSpPr txBox="1"/>
          <p:nvPr/>
        </p:nvSpPr>
        <p:spPr>
          <a:xfrm>
            <a:off x="1351722" y="490331"/>
            <a:ext cx="1017214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We ALL make mistakes when we code….</a:t>
            </a:r>
          </a:p>
          <a:p>
            <a:endParaRPr lang="en-US" sz="2400" b="1" u="sng" dirty="0"/>
          </a:p>
          <a:p>
            <a:r>
              <a:rPr lang="en-US" sz="2400" dirty="0"/>
              <a:t>1999: A disaster investigation board reports that NASA's Mars Climate Orbiter </a:t>
            </a:r>
          </a:p>
          <a:p>
            <a:r>
              <a:rPr lang="en-US" sz="2400" dirty="0"/>
              <a:t>burned up in the Martian atmosphere because engineers failed to convert units </a:t>
            </a:r>
          </a:p>
          <a:p>
            <a:r>
              <a:rPr lang="en-US" sz="2400" dirty="0"/>
              <a:t>from English to metric.</a:t>
            </a:r>
          </a:p>
          <a:p>
            <a:r>
              <a:rPr lang="en-US" sz="2400" dirty="0"/>
              <a:t>The $125 million satellite was supposed to be the first weather observer on </a:t>
            </a:r>
          </a:p>
          <a:p>
            <a:r>
              <a:rPr lang="en-US" sz="2400" dirty="0"/>
              <a:t>another world. But as it approached the red planet to slip into a stable orbit </a:t>
            </a:r>
          </a:p>
          <a:p>
            <a:r>
              <a:rPr lang="en-US" sz="2400" dirty="0"/>
              <a:t>Sept. 23, the orbiter vanished. Scientists realized quickly it was gone for good.</a:t>
            </a:r>
          </a:p>
          <a:p>
            <a:r>
              <a:rPr lang="en-US" sz="2400" dirty="0">
                <a:hlinkClick r:id="rId2"/>
              </a:rPr>
              <a:t>https://www.wired.com/2010/11/1110mars-climate-observer-report/</a:t>
            </a:r>
            <a:r>
              <a:rPr lang="en-US" sz="2400" dirty="0"/>
              <a:t> </a:t>
            </a:r>
          </a:p>
        </p:txBody>
      </p:sp>
      <p:pic>
        <p:nvPicPr>
          <p:cNvPr id="1030" name="Picture 6" descr="Image result for Mars Climate Orbiter">
            <a:extLst>
              <a:ext uri="{FF2B5EF4-FFF2-40B4-BE49-F238E27FC236}">
                <a16:creationId xmlns:a16="http://schemas.microsoft.com/office/drawing/2014/main" id="{E2839F3C-2132-D949-84CA-6CF979B8C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948" y="3906651"/>
            <a:ext cx="2883441" cy="262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AEF3FC-39C2-4A43-A2F8-D7E198E3D532}"/>
              </a:ext>
            </a:extLst>
          </p:cNvPr>
          <p:cNvSpPr txBox="1"/>
          <p:nvPr/>
        </p:nvSpPr>
        <p:spPr>
          <a:xfrm>
            <a:off x="6949259" y="5592417"/>
            <a:ext cx="3541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For info:</a:t>
            </a:r>
            <a:br>
              <a:rPr lang="en-US" b="1" dirty="0"/>
            </a:br>
            <a:r>
              <a:rPr lang="en-US" b="1" dirty="0"/>
              <a:t>1 Pound (force) = 4.44822 Newtons</a:t>
            </a:r>
          </a:p>
        </p:txBody>
      </p:sp>
    </p:spTree>
    <p:extLst>
      <p:ext uri="{BB962C8B-B14F-4D97-AF65-F5344CB8AC3E}">
        <p14:creationId xmlns:p14="http://schemas.microsoft.com/office/powerpoint/2010/main" val="208092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0B17E9-6305-B142-9CC7-49EC25D9A58D}"/>
              </a:ext>
            </a:extLst>
          </p:cNvPr>
          <p:cNvSpPr txBox="1"/>
          <p:nvPr/>
        </p:nvSpPr>
        <p:spPr>
          <a:xfrm>
            <a:off x="1351722" y="490331"/>
            <a:ext cx="8914492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We ALL make mistakes when we code….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Try things like printing out contents variables – does the output match what we expected?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Can get very tedious when a lot of variables &amp; data structures are involved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writing values to a text 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 output many variables – still somewhat tedious to inspect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Track which bits of code are being executed and in what order by printing messages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Better but can get messy and doesn’t scale well</a:t>
            </a:r>
          </a:p>
        </p:txBody>
      </p:sp>
    </p:spTree>
    <p:extLst>
      <p:ext uri="{BB962C8B-B14F-4D97-AF65-F5344CB8AC3E}">
        <p14:creationId xmlns:p14="http://schemas.microsoft.com/office/powerpoint/2010/main" val="331772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0B17E9-6305-B142-9CC7-49EC25D9A58D}"/>
              </a:ext>
            </a:extLst>
          </p:cNvPr>
          <p:cNvSpPr txBox="1"/>
          <p:nvPr/>
        </p:nvSpPr>
        <p:spPr>
          <a:xfrm>
            <a:off x="1351722" y="490331"/>
            <a:ext cx="9460923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We ALL make mistakes when we code….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Try things like printing out contents variables – does the output match what we expected?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Can get very tedious when a lot of variables &amp; data structures are involved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writing values to a text 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Can output many variables – still somewhat tedious to inspect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Track which bits of code are being executed and in what order by printing messages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Better but can get messy and doesn’t scale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a debugger tool </a:t>
            </a:r>
            <a:br>
              <a:rPr lang="en-US" dirty="0"/>
            </a:br>
            <a:r>
              <a:rPr lang="en-US" dirty="0"/>
              <a:t>(Article </a:t>
            </a:r>
            <a:r>
              <a:rPr lang="en-US" dirty="0">
                <a:hlinkClick r:id="rId2"/>
              </a:rPr>
              <a:t>https://www.digitalocean.com/community/tutorials/how-to-use-the-python-debugger</a:t>
            </a:r>
            <a:r>
              <a:rPr lang="en-US" dirty="0"/>
              <a:t> 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Many programming languages have tools like this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They basically ‘step’ through your code stopping at ‘breakpoints’ and displaying </a:t>
            </a:r>
            <a:br>
              <a:rPr lang="en-US" dirty="0"/>
            </a:br>
            <a:r>
              <a:rPr lang="en-US" dirty="0"/>
              <a:t>a dump of the values of the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They can take time to learn to use and to get the best out of them</a:t>
            </a:r>
          </a:p>
        </p:txBody>
      </p:sp>
      <p:pic>
        <p:nvPicPr>
          <p:cNvPr id="2050" name="Picture 2" descr="https://tiker.net/pub/pudb-screenshot.png">
            <a:extLst>
              <a:ext uri="{FF2B5EF4-FFF2-40B4-BE49-F238E27FC236}">
                <a16:creationId xmlns:a16="http://schemas.microsoft.com/office/drawing/2014/main" id="{32F57609-C5D1-A244-8386-9BEA72427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826" y="123014"/>
            <a:ext cx="4089399" cy="294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016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0B17E9-6305-B142-9CC7-49EC25D9A58D}"/>
              </a:ext>
            </a:extLst>
          </p:cNvPr>
          <p:cNvSpPr txBox="1"/>
          <p:nvPr/>
        </p:nvSpPr>
        <p:spPr>
          <a:xfrm>
            <a:off x="1351722" y="490331"/>
            <a:ext cx="9460923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We ALL make mistakes when we code….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Try things like printing out contents variables – does the output match what we expected?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Can get very tedious when a lot of variables &amp; data structures are involved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writing values to a text 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Can output many variables – still somewhat tedious to inspect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Track which bits of code are being executed and in what order by printing messages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Better but can get messy and doesn’t scale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Using a debugger tool 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(Article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hlinkClick r:id="rId2"/>
              </a:rPr>
              <a:t>https://www.digitalocean.com/community/tutorials/how-to-use-the-python-debugger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Many programming languages have tools like this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They basically ‘step’ through your code stopping at ‘breakpoints’ and displaying 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 dump of the values of the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They can take time to learn to use and to get the best out of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 tools like the Online Python tutor </a:t>
            </a:r>
            <a:r>
              <a:rPr lang="en-US" dirty="0">
                <a:hlinkClick r:id="rId3"/>
              </a:rPr>
              <a:t>http://pythontutor.com/visualize.html#mode=edit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is a web-based tool that visualizes what is going on in your program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Not suited for large or complex programs so e.g. test modules in it #</a:t>
            </a:r>
            <a:r>
              <a:rPr lang="en-US" dirty="0" err="1"/>
              <a:t>betterprogramming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64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99CF1E-E13D-4F42-AF2F-1E28FF5D3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18" y="0"/>
            <a:ext cx="110679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730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6D2B06-6FF3-BA49-97EE-D0B2068E6C1D}"/>
              </a:ext>
            </a:extLst>
          </p:cNvPr>
          <p:cNvSpPr txBox="1"/>
          <p:nvPr/>
        </p:nvSpPr>
        <p:spPr>
          <a:xfrm>
            <a:off x="569843" y="808383"/>
            <a:ext cx="104152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Ways of testing your code</a:t>
            </a:r>
          </a:p>
          <a:p>
            <a:pPr marL="285750" indent="-285750">
              <a:buFontTx/>
              <a:buChar char="-"/>
            </a:pPr>
            <a:r>
              <a:rPr lang="en-US" dirty="0"/>
              <a:t>Try to write test functions that call your code with test data and defined output = a pass</a:t>
            </a:r>
          </a:p>
          <a:p>
            <a:pPr marL="285750" indent="-285750">
              <a:buFontTx/>
              <a:buChar char="-"/>
            </a:pPr>
            <a:r>
              <a:rPr lang="en-US" dirty="0"/>
              <a:t>If you alter code to ‘improve’ it, then run the tests. If they do not pass then you’ve broken something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pPr marL="285750" indent="-285750">
              <a:buFontTx/>
              <a:buChar char="-"/>
            </a:pPr>
            <a:r>
              <a:rPr lang="en-US" dirty="0">
                <a:sym typeface="Wingdings" pitchFamily="2" charset="2"/>
              </a:rPr>
              <a:t>Often useful if there is another package that does calculations e.g. ANOVA in R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that you can run in parallel with your code – do you get the same/similar results with the same data? </a:t>
            </a:r>
          </a:p>
          <a:p>
            <a:pPr marL="285750" indent="-285750">
              <a:buFontTx/>
              <a:buChar char="-"/>
            </a:pPr>
            <a:r>
              <a:rPr lang="en-US" dirty="0">
                <a:sym typeface="Wingdings" pitchFamily="2" charset="2"/>
              </a:rPr>
              <a:t>Get another programmer to review your code (Many eyes principle). If nothing else it will be a test of your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documentation and code comments (You did do that didn’t you?).</a:t>
            </a:r>
            <a:endParaRPr lang="en-US" dirty="0"/>
          </a:p>
        </p:txBody>
      </p:sp>
      <p:pic>
        <p:nvPicPr>
          <p:cNvPr id="1026" name="Picture 2" descr="https://thedailywtf.com/images/18/q2/e312/Pic-2.png">
            <a:extLst>
              <a:ext uri="{FF2B5EF4-FFF2-40B4-BE49-F238E27FC236}">
                <a16:creationId xmlns:a16="http://schemas.microsoft.com/office/drawing/2014/main" id="{ECEDDAF7-4BD7-EE4F-9248-4E48706C3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217" y="3939403"/>
            <a:ext cx="8902700" cy="241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32BEAE4-11B2-6242-A2E4-A68FE757767B}"/>
              </a:ext>
            </a:extLst>
          </p:cNvPr>
          <p:cNvSpPr/>
          <p:nvPr/>
        </p:nvSpPr>
        <p:spPr>
          <a:xfrm>
            <a:off x="3329958" y="6352403"/>
            <a:ext cx="4869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thedailywtf.com</a:t>
            </a:r>
            <a:r>
              <a:rPr lang="en-US" dirty="0"/>
              <a:t>/articles/version-itis#Pic-2</a:t>
            </a:r>
          </a:p>
        </p:txBody>
      </p:sp>
    </p:spTree>
    <p:extLst>
      <p:ext uri="{BB962C8B-B14F-4D97-AF65-F5344CB8AC3E}">
        <p14:creationId xmlns:p14="http://schemas.microsoft.com/office/powerpoint/2010/main" val="2423306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7789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435</Words>
  <Application>Microsoft Macintosh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What to do when the program doesn’t 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to do when the program doesn’t work</dc:title>
  <dc:creator>Microsoft Office User</dc:creator>
  <cp:lastModifiedBy>Microsoft Office User</cp:lastModifiedBy>
  <cp:revision>11</cp:revision>
  <cp:lastPrinted>2018-06-13T12:32:02Z</cp:lastPrinted>
  <dcterms:created xsi:type="dcterms:W3CDTF">2018-06-13T10:19:30Z</dcterms:created>
  <dcterms:modified xsi:type="dcterms:W3CDTF">2018-06-14T14:23:09Z</dcterms:modified>
</cp:coreProperties>
</file>