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5" r:id="rId10"/>
    <p:sldId id="266" r:id="rId11"/>
    <p:sldId id="275" r:id="rId12"/>
    <p:sldId id="267" r:id="rId13"/>
    <p:sldId id="268" r:id="rId14"/>
    <p:sldId id="269" r:id="rId15"/>
    <p:sldId id="270" r:id="rId16"/>
    <p:sldId id="271" r:id="rId17"/>
    <p:sldId id="272" r:id="rId18"/>
    <p:sldId id="273" r:id="rId19"/>
    <p:sldId id="274" r:id="rId20"/>
  </p:sldIdLst>
  <p:sldSz cx="18288000" cy="10287000"/>
  <p:notesSz cx="6858000" cy="9144000"/>
  <p:embeddedFontLst>
    <p:embeddedFont>
      <p:font typeface="Arimo" panose="020B0604020202020204" charset="0"/>
      <p:regular r:id="rId22"/>
    </p:embeddedFont>
    <p:embeddedFont>
      <p:font typeface="Calibri" panose="020F0502020204030204" pitchFamily="34" charset="0"/>
      <p:regular r:id="rId23"/>
      <p:bold r:id="rId24"/>
    </p:embeddedFont>
    <p:embeddedFont>
      <p:font typeface="Libre Baskerville" panose="020B0604020202020204" charset="0"/>
      <p:regular r:id="rId25"/>
    </p:embeddedFont>
    <p:embeddedFont>
      <p:font typeface="Libre Baskerville Italics" panose="020B0604020202020204" charset="0"/>
      <p:regular r:id="rId26"/>
    </p:embeddedFont>
    <p:embeddedFont>
      <p:font typeface="Open Sans Light" panose="020B0604020202020204" charset="0"/>
      <p:regular r:id="rId27"/>
    </p:embeddedFont>
    <p:embeddedFont>
      <p:font typeface="Open Sans Light Bold" panose="020B0604020202020204" charset="0"/>
      <p:regular r:id="rId28"/>
    </p:embeddedFont>
    <p:embeddedFont>
      <p:font typeface="Roboto" panose="020B0604020202020204" charset="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5281" autoAdjust="0"/>
  </p:normalViewPr>
  <p:slideViewPr>
    <p:cSldViewPr>
      <p:cViewPr varScale="1">
        <p:scale>
          <a:sx n="43" d="100"/>
          <a:sy n="43" d="100"/>
        </p:scale>
        <p:origin x="137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4CE4B9-1BC9-4F01-8BC7-A3892AC1DF72}" type="datetimeFigureOut">
              <a:rPr lang="en-US" smtClean="0"/>
              <a:t>8/7/2021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2D917E-549E-43FD-9579-E35996429365}" type="slidenum">
              <a:rPr lang="en-US" smtClean="0"/>
              <a:t>‹#›</a:t>
            </a:fld>
            <a:endParaRPr lang="en-US"/>
          </a:p>
        </p:txBody>
      </p:sp>
    </p:spTree>
    <p:extLst>
      <p:ext uri="{BB962C8B-B14F-4D97-AF65-F5344CB8AC3E}">
        <p14:creationId xmlns:p14="http://schemas.microsoft.com/office/powerpoint/2010/main" val="733196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 everyone, first of all I would like to introduce myself, I am Dina Tarek a fourth year computer engineering student at the GUC and today I would be privileged to present to you my bachelor project with the title of xxx in which I was honored to implement it under the supervision of Dr Nada Sharaf. </a:t>
            </a:r>
          </a:p>
        </p:txBody>
      </p:sp>
      <p:sp>
        <p:nvSpPr>
          <p:cNvPr id="4" name="Slide Number Placeholder 3"/>
          <p:cNvSpPr>
            <a:spLocks noGrp="1"/>
          </p:cNvSpPr>
          <p:nvPr>
            <p:ph type="sldNum" sz="quarter" idx="5"/>
          </p:nvPr>
        </p:nvSpPr>
        <p:spPr/>
        <p:txBody>
          <a:bodyPr/>
          <a:lstStyle/>
          <a:p>
            <a:fld id="{962D917E-549E-43FD-9579-E35996429365}" type="slidenum">
              <a:rPr lang="en-US" smtClean="0"/>
              <a:t>1</a:t>
            </a:fld>
            <a:endParaRPr lang="en-US"/>
          </a:p>
        </p:txBody>
      </p:sp>
    </p:spTree>
    <p:extLst>
      <p:ext uri="{BB962C8B-B14F-4D97-AF65-F5344CB8AC3E}">
        <p14:creationId xmlns:p14="http://schemas.microsoft.com/office/powerpoint/2010/main" val="20956784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to the methodology part, </a:t>
            </a:r>
            <a:r>
              <a:rPr lang="en-US" b="1" dirty="0"/>
              <a:t>since every machine learning task should have a pipeline</a:t>
            </a:r>
            <a:r>
              <a:rPr lang="en-US" dirty="0"/>
              <a:t>, the figure shown illustrates the pipeline we followed. The dataset used has 5 columns which are ID, </a:t>
            </a:r>
            <a:r>
              <a:rPr lang="en-US" dirty="0" err="1"/>
              <a:t>EssaySet</a:t>
            </a:r>
            <a:r>
              <a:rPr lang="en-US" dirty="0"/>
              <a:t>, Score1,Score2 and </a:t>
            </a:r>
            <a:r>
              <a:rPr lang="en-US" dirty="0" err="1"/>
              <a:t>EssayText</a:t>
            </a:r>
            <a:r>
              <a:rPr lang="en-US" dirty="0"/>
              <a:t>. </a:t>
            </a:r>
          </a:p>
          <a:p>
            <a:r>
              <a:rPr lang="en-US" dirty="0"/>
              <a:t>First we </a:t>
            </a:r>
            <a:r>
              <a:rPr lang="en-US" b="1" dirty="0"/>
              <a:t>cleaned our dataset by removing unwanted texts from the </a:t>
            </a:r>
            <a:r>
              <a:rPr lang="en-US" b="1" dirty="0" err="1"/>
              <a:t>EssayText</a:t>
            </a:r>
            <a:r>
              <a:rPr lang="en-US" b="1" dirty="0"/>
              <a:t> column such as stop words and punctuation that do not have any sentimental value then we applied feature</a:t>
            </a:r>
            <a:r>
              <a:rPr lang="en-US" dirty="0"/>
              <a:t> extraction where we kept on iterating through each data example to extract features using a frequency dictionary and finally creating a feature matrix , then we’ll split the dataset into training and testing datasets using 80-20 approach. </a:t>
            </a:r>
          </a:p>
          <a:p>
            <a:r>
              <a:rPr lang="en-US" dirty="0"/>
              <a:t>Now on to the training stage using the feature matrix in order to use that model for predicting scores in Score1 column. Finally, testing the model using the trained one to get the predictions from data it never saw. </a:t>
            </a:r>
          </a:p>
        </p:txBody>
      </p:sp>
      <p:sp>
        <p:nvSpPr>
          <p:cNvPr id="4" name="Slide Number Placeholder 3"/>
          <p:cNvSpPr>
            <a:spLocks noGrp="1"/>
          </p:cNvSpPr>
          <p:nvPr>
            <p:ph type="sldNum" sz="quarter" idx="5"/>
          </p:nvPr>
        </p:nvSpPr>
        <p:spPr/>
        <p:txBody>
          <a:bodyPr/>
          <a:lstStyle/>
          <a:p>
            <a:fld id="{962D917E-549E-43FD-9579-E35996429365}" type="slidenum">
              <a:rPr lang="en-US" smtClean="0"/>
              <a:t>10</a:t>
            </a:fld>
            <a:endParaRPr lang="en-US"/>
          </a:p>
        </p:txBody>
      </p:sp>
    </p:spTree>
    <p:extLst>
      <p:ext uri="{BB962C8B-B14F-4D97-AF65-F5344CB8AC3E}">
        <p14:creationId xmlns:p14="http://schemas.microsoft.com/office/powerpoint/2010/main" val="38759041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Data cleaning is the process of detecting and correcting inaccurate records from a table and refers to identifying incomplete, incorrect, inaccurate or irrelevant parts of the data and then replacing, modifying, or deleting the dirty or coarse data.  This could be done by dropping </a:t>
            </a:r>
            <a:r>
              <a:rPr lang="en-US" sz="1200" b="0" i="0" kern="1200" dirty="0" err="1">
                <a:solidFill>
                  <a:schemeClr val="tx1"/>
                </a:solidFill>
                <a:effectLst/>
                <a:latin typeface="+mn-lt"/>
                <a:ea typeface="+mn-ea"/>
                <a:cs typeface="+mn-cs"/>
              </a:rPr>
              <a:t>NaN</a:t>
            </a:r>
            <a:r>
              <a:rPr lang="en-US" sz="1200" b="0" i="0" kern="1200" dirty="0">
                <a:solidFill>
                  <a:schemeClr val="tx1"/>
                </a:solidFill>
                <a:effectLst/>
                <a:latin typeface="+mn-lt"/>
                <a:ea typeface="+mn-ea"/>
                <a:cs typeface="+mn-cs"/>
              </a:rPr>
              <a:t> values, removing diacritics and repeating characters. </a:t>
            </a:r>
            <a:endParaRPr lang="en-US" dirty="0"/>
          </a:p>
        </p:txBody>
      </p:sp>
      <p:sp>
        <p:nvSpPr>
          <p:cNvPr id="4" name="Slide Number Placeholder 3"/>
          <p:cNvSpPr>
            <a:spLocks noGrp="1"/>
          </p:cNvSpPr>
          <p:nvPr>
            <p:ph type="sldNum" sz="quarter" idx="5"/>
          </p:nvPr>
        </p:nvSpPr>
        <p:spPr/>
        <p:txBody>
          <a:bodyPr/>
          <a:lstStyle/>
          <a:p>
            <a:fld id="{962D917E-549E-43FD-9579-E35996429365}" type="slidenum">
              <a:rPr lang="en-US" smtClean="0"/>
              <a:t>11</a:t>
            </a:fld>
            <a:endParaRPr lang="en-US"/>
          </a:p>
        </p:txBody>
      </p:sp>
    </p:spTree>
    <p:extLst>
      <p:ext uri="{BB962C8B-B14F-4D97-AF65-F5344CB8AC3E}">
        <p14:creationId xmlns:p14="http://schemas.microsoft.com/office/powerpoint/2010/main" val="35564778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method used for augmenting our dataset is easy data augmentation which basically involves two techniques which are synonym replacement and back translation. </a:t>
            </a:r>
          </a:p>
          <a:p>
            <a:r>
              <a:rPr lang="en-US" b="1" dirty="0"/>
              <a:t>Before augmenting our dataset, words in </a:t>
            </a:r>
            <a:r>
              <a:rPr lang="en-US" b="1" dirty="0" err="1"/>
              <a:t>EssayText</a:t>
            </a:r>
            <a:r>
              <a:rPr lang="en-US" b="1" dirty="0"/>
              <a:t> column need to be encoded as integers or floating point values to use as input to a machine learning model algorithm, which is known by feature extraction.  </a:t>
            </a:r>
          </a:p>
          <a:p>
            <a:r>
              <a:rPr lang="en-US" dirty="0"/>
              <a:t>Next, we </a:t>
            </a:r>
            <a:r>
              <a:rPr lang="en-US" b="1" dirty="0"/>
              <a:t>will convert text to word frequency vectors using </a:t>
            </a:r>
            <a:r>
              <a:rPr lang="en-US" b="1" dirty="0" err="1"/>
              <a:t>TfidfVectorizer</a:t>
            </a:r>
            <a:r>
              <a:rPr lang="en-US" dirty="0"/>
              <a:t>, which basically means Term Frequency-Inverse Document Frequency. </a:t>
            </a:r>
          </a:p>
          <a:p>
            <a:r>
              <a:rPr lang="en-US" dirty="0"/>
              <a:t>Term Frequency summarizes how often a given word appears in the </a:t>
            </a:r>
            <a:r>
              <a:rPr lang="en-US" dirty="0" err="1"/>
              <a:t>EssayText</a:t>
            </a:r>
            <a:r>
              <a:rPr lang="en-US" dirty="0"/>
              <a:t> column while Inverse Document Frequency downscales words that appear a lot across the column. </a:t>
            </a:r>
          </a:p>
          <a:p>
            <a:r>
              <a:rPr lang="en-US" dirty="0"/>
              <a:t>Moving to the augmentation techniques used, in synonym replacement we randomly choose n words from a sequence  in the </a:t>
            </a:r>
            <a:r>
              <a:rPr lang="en-US" dirty="0" err="1"/>
              <a:t>EssayText</a:t>
            </a:r>
            <a:r>
              <a:rPr lang="en-US" dirty="0"/>
              <a:t> column and replace each of these words with one of its synonyms using a method called most similar in word2vec.  </a:t>
            </a:r>
            <a:r>
              <a:rPr lang="en-US" b="1" dirty="0"/>
              <a:t>Word2vec’s main purpose is to group the vectors of similar words in vector space</a:t>
            </a:r>
            <a:r>
              <a:rPr lang="en-US" dirty="0"/>
              <a:t>. while in back translation we randomly choose a language from the available languages list and translate it to this chosen language then translate it back to Arabic. Initially, the dataset size was 17008 rows of data. After augmenting, a new column called </a:t>
            </a:r>
            <a:r>
              <a:rPr lang="en-US" dirty="0" err="1"/>
              <a:t>EssaytextAugmented</a:t>
            </a:r>
            <a:r>
              <a:rPr lang="en-US" dirty="0"/>
              <a:t> was added that contains an array of the augmented texts corresponding to each text in the </a:t>
            </a:r>
            <a:r>
              <a:rPr lang="en-US" dirty="0" err="1"/>
              <a:t>EssayText</a:t>
            </a:r>
            <a:r>
              <a:rPr lang="en-US" dirty="0"/>
              <a:t> column. </a:t>
            </a:r>
          </a:p>
        </p:txBody>
      </p:sp>
      <p:sp>
        <p:nvSpPr>
          <p:cNvPr id="4" name="Slide Number Placeholder 3"/>
          <p:cNvSpPr>
            <a:spLocks noGrp="1"/>
          </p:cNvSpPr>
          <p:nvPr>
            <p:ph type="sldNum" sz="quarter" idx="5"/>
          </p:nvPr>
        </p:nvSpPr>
        <p:spPr/>
        <p:txBody>
          <a:bodyPr/>
          <a:lstStyle/>
          <a:p>
            <a:fld id="{962D917E-549E-43FD-9579-E35996429365}" type="slidenum">
              <a:rPr lang="en-US" smtClean="0"/>
              <a:t>12</a:t>
            </a:fld>
            <a:endParaRPr lang="en-US"/>
          </a:p>
        </p:txBody>
      </p:sp>
    </p:spTree>
    <p:extLst>
      <p:ext uri="{BB962C8B-B14F-4D97-AF65-F5344CB8AC3E}">
        <p14:creationId xmlns:p14="http://schemas.microsoft.com/office/powerpoint/2010/main" val="33236591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method for augmenting our dataset is by using text generation using </a:t>
            </a:r>
            <a:r>
              <a:rPr lang="en-US" dirty="0" err="1"/>
              <a:t>AraGPT</a:t>
            </a:r>
            <a:r>
              <a:rPr lang="en-US" dirty="0"/>
              <a:t>, which is basically the same as GPT but for Arabic. </a:t>
            </a:r>
            <a:r>
              <a:rPr lang="en-US" b="1" dirty="0"/>
              <a:t>One issue with text generation is the lack of control in the direction it takes.</a:t>
            </a:r>
            <a:r>
              <a:rPr lang="en-US" dirty="0"/>
              <a:t> To overcome this problem, we use word mappings. Word mappings is a step where we assign an arbitrary number to a word in the text</a:t>
            </a:r>
            <a:r>
              <a:rPr lang="en-US" b="1" dirty="0"/>
              <a:t>. In this way, all unique words are mapped to a number</a:t>
            </a:r>
            <a:r>
              <a:rPr lang="en-US" dirty="0"/>
              <a:t>. We first train the language model on our dataset which learns </a:t>
            </a:r>
            <a:r>
              <a:rPr lang="en-US" b="1" dirty="0"/>
              <a:t>the statistical distributions of the next token for a given token sequence from the dataset</a:t>
            </a:r>
            <a:r>
              <a:rPr lang="en-US" dirty="0"/>
              <a:t>. Now comes the sampling part which means </a:t>
            </a:r>
            <a:r>
              <a:rPr lang="en-US" b="1" dirty="0"/>
              <a:t>randomly picking the next word according to its statistical probability distribution</a:t>
            </a:r>
            <a:r>
              <a:rPr lang="en-US" dirty="0"/>
              <a:t>. To select the next token, we used the top-k sampling approach. To generate text similar to the context of our dataset, we need to finetune our model.  The pipeline setup involves defining our model, the tokenizer and the dataset which was split into three sets(train, evaluation, test) randomly. The </a:t>
            </a:r>
            <a:r>
              <a:rPr lang="en-US" dirty="0" err="1"/>
              <a:t>AraGPT</a:t>
            </a:r>
            <a:r>
              <a:rPr lang="en-US" dirty="0"/>
              <a:t> tokenizer allows adding new tokens to the vocabulary in a way that is independent of the underlying structure. We added four tokens for our four score values which are 0,1,2 and 3 to generate texts according to each score value. Finally, now we can generate text by passing the first word in the </a:t>
            </a:r>
            <a:r>
              <a:rPr lang="en-US" dirty="0" err="1"/>
              <a:t>EssayText</a:t>
            </a:r>
            <a:r>
              <a:rPr lang="en-US" dirty="0"/>
              <a:t> column along with its score1 value to generate text accordingly. It was clear how the score affects the meaning of the generated text. </a:t>
            </a:r>
          </a:p>
        </p:txBody>
      </p:sp>
      <p:sp>
        <p:nvSpPr>
          <p:cNvPr id="4" name="Slide Number Placeholder 3"/>
          <p:cNvSpPr>
            <a:spLocks noGrp="1"/>
          </p:cNvSpPr>
          <p:nvPr>
            <p:ph type="sldNum" sz="quarter" idx="5"/>
          </p:nvPr>
        </p:nvSpPr>
        <p:spPr/>
        <p:txBody>
          <a:bodyPr/>
          <a:lstStyle/>
          <a:p>
            <a:fld id="{962D917E-549E-43FD-9579-E35996429365}" type="slidenum">
              <a:rPr lang="en-US" smtClean="0"/>
              <a:t>13</a:t>
            </a:fld>
            <a:endParaRPr lang="en-US"/>
          </a:p>
        </p:txBody>
      </p:sp>
    </p:spTree>
    <p:extLst>
      <p:ext uri="{BB962C8B-B14F-4D97-AF65-F5344CB8AC3E}">
        <p14:creationId xmlns:p14="http://schemas.microsoft.com/office/powerpoint/2010/main" val="15504875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third and last method used for augmenting our dataset was by using Masked token prediction using </a:t>
            </a:r>
            <a:r>
              <a:rPr lang="en-US" dirty="0" err="1"/>
              <a:t>AraBERT</a:t>
            </a:r>
            <a:r>
              <a:rPr lang="en-US" dirty="0"/>
              <a:t> which is exactly as BERT but for Arabic. Masked Language Modeling is a fill in the blank task </a:t>
            </a:r>
            <a:r>
              <a:rPr lang="en-US" b="1" dirty="0"/>
              <a:t>where a model uses the context words surrounding a mask token to try to predict what the masked word should be</a:t>
            </a:r>
            <a:r>
              <a:rPr lang="en-US" dirty="0"/>
              <a:t>. Approximately 15% of the words are masked while training but not all of the masked words are replaced by the mask token. 80% of the time with mask token10% of the time with random tokens and another 10% with the unchanged input tokens that were being masked. The dataset was split into three sets, train, validation and test. Next, we started finetuning the model using the train and validation sets and make predictions for the test set. </a:t>
            </a:r>
            <a:r>
              <a:rPr lang="en-US" b="1" dirty="0"/>
              <a:t>The pipeline followed was importing </a:t>
            </a:r>
            <a:r>
              <a:rPr lang="en-US" dirty="0" err="1"/>
              <a:t>AraBERT</a:t>
            </a:r>
            <a:r>
              <a:rPr lang="en-US" dirty="0"/>
              <a:t> model and tokenizer then model finetuning. </a:t>
            </a:r>
            <a:r>
              <a:rPr lang="en-US" dirty="0" err="1"/>
              <a:t>AraBERT</a:t>
            </a:r>
            <a:r>
              <a:rPr lang="en-US" dirty="0"/>
              <a:t> tokenizer allows adding special tokens to the start and end of each sentence, pad and truncate all sentences to a single constant length. This could be done by </a:t>
            </a:r>
            <a:r>
              <a:rPr lang="en-US" b="1" dirty="0"/>
              <a:t>the </a:t>
            </a:r>
            <a:r>
              <a:rPr lang="en-US" b="1" dirty="0" err="1"/>
              <a:t>encode_plus</a:t>
            </a:r>
            <a:r>
              <a:rPr lang="en-US" b="1" dirty="0"/>
              <a:t> method of the tokenizer which split the text into tokens, add the special tokens, convert </a:t>
            </a:r>
            <a:r>
              <a:rPr lang="en-US" b="1" dirty="0" err="1"/>
              <a:t>theee</a:t>
            </a:r>
            <a:r>
              <a:rPr lang="en-US" b="1" dirty="0"/>
              <a:t> tokens into indexes of the tokenizer vocabulary as well as pad and truncate sentences to maximum length</a:t>
            </a:r>
            <a:r>
              <a:rPr lang="en-US" dirty="0"/>
              <a:t>. Next step is to train the model on 10 epochs, in each epoch, the model was evaluated on the validation set.  In the training phase the model predicts the masked tokens while in the evaluating phase the validation loss and accuracy are computed between the actual and predicted values over the validation set.  The validation loss indicates how well the model fits new data.</a:t>
            </a:r>
          </a:p>
        </p:txBody>
      </p:sp>
      <p:sp>
        <p:nvSpPr>
          <p:cNvPr id="4" name="Slide Number Placeholder 3"/>
          <p:cNvSpPr>
            <a:spLocks noGrp="1"/>
          </p:cNvSpPr>
          <p:nvPr>
            <p:ph type="sldNum" sz="quarter" idx="5"/>
          </p:nvPr>
        </p:nvSpPr>
        <p:spPr/>
        <p:txBody>
          <a:bodyPr/>
          <a:lstStyle/>
          <a:p>
            <a:fld id="{962D917E-549E-43FD-9579-E35996429365}" type="slidenum">
              <a:rPr lang="en-US" smtClean="0"/>
              <a:t>14</a:t>
            </a:fld>
            <a:endParaRPr lang="en-US"/>
          </a:p>
        </p:txBody>
      </p:sp>
    </p:spTree>
    <p:extLst>
      <p:ext uri="{BB962C8B-B14F-4D97-AF65-F5344CB8AC3E}">
        <p14:creationId xmlns:p14="http://schemas.microsoft.com/office/powerpoint/2010/main" val="21895452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QWK is a measure of agreement between the scores which are predicted and the known scores.  Perplexity is </a:t>
            </a:r>
            <a:r>
              <a:rPr lang="en-US" sz="1200" b="1" i="0" kern="1200" dirty="0">
                <a:solidFill>
                  <a:schemeClr val="tx1"/>
                </a:solidFill>
                <a:effectLst/>
                <a:latin typeface="+mn-lt"/>
                <a:ea typeface="+mn-ea"/>
                <a:cs typeface="+mn-cs"/>
              </a:rPr>
              <a:t>measurement of how well a probability model predicts a sample</a:t>
            </a:r>
            <a:r>
              <a:rPr lang="en-US" sz="1200" b="0" i="0" kern="1200" dirty="0">
                <a:solidFill>
                  <a:schemeClr val="tx1"/>
                </a:solidFill>
                <a:effectLst/>
                <a:latin typeface="+mn-lt"/>
                <a:ea typeface="+mn-ea"/>
                <a:cs typeface="+mn-cs"/>
              </a:rPr>
              <a:t>. Random forests creates decision trees on randomly selected data samples, </a:t>
            </a:r>
            <a:r>
              <a:rPr lang="en-US" sz="1200" b="1" i="0" kern="1200" dirty="0">
                <a:solidFill>
                  <a:schemeClr val="tx1"/>
                </a:solidFill>
                <a:effectLst/>
                <a:latin typeface="+mn-lt"/>
                <a:ea typeface="+mn-ea"/>
                <a:cs typeface="+mn-cs"/>
              </a:rPr>
              <a:t>gets prediction from each tree and selects the best solution by means of voting</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962D917E-549E-43FD-9579-E35996429365}" type="slidenum">
              <a:rPr lang="en-US" smtClean="0"/>
              <a:t>15</a:t>
            </a:fld>
            <a:endParaRPr lang="en-US"/>
          </a:p>
        </p:txBody>
      </p:sp>
    </p:spTree>
    <p:extLst>
      <p:ext uri="{BB962C8B-B14F-4D97-AF65-F5344CB8AC3E}">
        <p14:creationId xmlns:p14="http://schemas.microsoft.com/office/powerpoint/2010/main" val="4489969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results were reported as shown in the table.</a:t>
            </a:r>
          </a:p>
        </p:txBody>
      </p:sp>
      <p:sp>
        <p:nvSpPr>
          <p:cNvPr id="4" name="Slide Number Placeholder 3"/>
          <p:cNvSpPr>
            <a:spLocks noGrp="1"/>
          </p:cNvSpPr>
          <p:nvPr>
            <p:ph type="sldNum" sz="quarter" idx="5"/>
          </p:nvPr>
        </p:nvSpPr>
        <p:spPr/>
        <p:txBody>
          <a:bodyPr/>
          <a:lstStyle/>
          <a:p>
            <a:fld id="{962D917E-549E-43FD-9579-E35996429365}" type="slidenum">
              <a:rPr lang="en-US" smtClean="0"/>
              <a:t>16</a:t>
            </a:fld>
            <a:endParaRPr lang="en-US"/>
          </a:p>
        </p:txBody>
      </p:sp>
    </p:spTree>
    <p:extLst>
      <p:ext uri="{BB962C8B-B14F-4D97-AF65-F5344CB8AC3E}">
        <p14:creationId xmlns:p14="http://schemas.microsoft.com/office/powerpoint/2010/main" val="21947230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after applying all the augmentation methods mentioned earlier, it is proven that data augmentation enhance the model’s performance especially by using language models such </a:t>
            </a:r>
            <a:r>
              <a:rPr lang="en-US" dirty="0" err="1"/>
              <a:t>AraBERT</a:t>
            </a:r>
            <a:r>
              <a:rPr lang="en-US" dirty="0"/>
              <a:t> and AraGPT-2 that come with its challenges.</a:t>
            </a:r>
          </a:p>
          <a:p>
            <a:r>
              <a:rPr lang="en-US" dirty="0"/>
              <a:t>Future work could be trying these techniques for different tasks and different related data. </a:t>
            </a:r>
          </a:p>
        </p:txBody>
      </p:sp>
      <p:sp>
        <p:nvSpPr>
          <p:cNvPr id="4" name="Slide Number Placeholder 3"/>
          <p:cNvSpPr>
            <a:spLocks noGrp="1"/>
          </p:cNvSpPr>
          <p:nvPr>
            <p:ph type="sldNum" sz="quarter" idx="5"/>
          </p:nvPr>
        </p:nvSpPr>
        <p:spPr/>
        <p:txBody>
          <a:bodyPr/>
          <a:lstStyle/>
          <a:p>
            <a:fld id="{962D917E-549E-43FD-9579-E35996429365}" type="slidenum">
              <a:rPr lang="en-US" smtClean="0"/>
              <a:t>17</a:t>
            </a:fld>
            <a:endParaRPr lang="en-US"/>
          </a:p>
        </p:txBody>
      </p:sp>
    </p:spTree>
    <p:extLst>
      <p:ext uri="{BB962C8B-B14F-4D97-AF65-F5344CB8AC3E}">
        <p14:creationId xmlns:p14="http://schemas.microsoft.com/office/powerpoint/2010/main" val="17003735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references that helped me in implementing the project.</a:t>
            </a:r>
          </a:p>
        </p:txBody>
      </p:sp>
      <p:sp>
        <p:nvSpPr>
          <p:cNvPr id="4" name="Slide Number Placeholder 3"/>
          <p:cNvSpPr>
            <a:spLocks noGrp="1"/>
          </p:cNvSpPr>
          <p:nvPr>
            <p:ph type="sldNum" sz="quarter" idx="5"/>
          </p:nvPr>
        </p:nvSpPr>
        <p:spPr/>
        <p:txBody>
          <a:bodyPr/>
          <a:lstStyle/>
          <a:p>
            <a:fld id="{962D917E-549E-43FD-9579-E35996429365}" type="slidenum">
              <a:rPr lang="en-US" smtClean="0"/>
              <a:t>18</a:t>
            </a:fld>
            <a:endParaRPr lang="en-US"/>
          </a:p>
        </p:txBody>
      </p:sp>
    </p:spTree>
    <p:extLst>
      <p:ext uri="{BB962C8B-B14F-4D97-AF65-F5344CB8AC3E}">
        <p14:creationId xmlns:p14="http://schemas.microsoft.com/office/powerpoint/2010/main" val="27825596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very much for your attention </a:t>
            </a:r>
          </a:p>
        </p:txBody>
      </p:sp>
      <p:sp>
        <p:nvSpPr>
          <p:cNvPr id="4" name="Slide Number Placeholder 3"/>
          <p:cNvSpPr>
            <a:spLocks noGrp="1"/>
          </p:cNvSpPr>
          <p:nvPr>
            <p:ph type="sldNum" sz="quarter" idx="5"/>
          </p:nvPr>
        </p:nvSpPr>
        <p:spPr/>
        <p:txBody>
          <a:bodyPr/>
          <a:lstStyle/>
          <a:p>
            <a:fld id="{962D917E-549E-43FD-9579-E35996429365}" type="slidenum">
              <a:rPr lang="en-US" smtClean="0"/>
              <a:t>19</a:t>
            </a:fld>
            <a:endParaRPr lang="en-US"/>
          </a:p>
        </p:txBody>
      </p:sp>
    </p:spTree>
    <p:extLst>
      <p:ext uri="{BB962C8B-B14F-4D97-AF65-F5344CB8AC3E}">
        <p14:creationId xmlns:p14="http://schemas.microsoft.com/office/powerpoint/2010/main" val="2932745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things first, I would very much like to kick it off by walking you through the outline of today's presentation.  The outline will include the following topics respectively, introduction, background, methodology, experimental results, conclusion and future work and finally references. </a:t>
            </a:r>
          </a:p>
        </p:txBody>
      </p:sp>
      <p:sp>
        <p:nvSpPr>
          <p:cNvPr id="4" name="Slide Number Placeholder 3"/>
          <p:cNvSpPr>
            <a:spLocks noGrp="1"/>
          </p:cNvSpPr>
          <p:nvPr>
            <p:ph type="sldNum" sz="quarter" idx="5"/>
          </p:nvPr>
        </p:nvSpPr>
        <p:spPr/>
        <p:txBody>
          <a:bodyPr/>
          <a:lstStyle/>
          <a:p>
            <a:fld id="{962D917E-549E-43FD-9579-E35996429365}" type="slidenum">
              <a:rPr lang="en-US" smtClean="0"/>
              <a:t>2</a:t>
            </a:fld>
            <a:endParaRPr lang="en-US"/>
          </a:p>
        </p:txBody>
      </p:sp>
    </p:spTree>
    <p:extLst>
      <p:ext uri="{BB962C8B-B14F-4D97-AF65-F5344CB8AC3E}">
        <p14:creationId xmlns:p14="http://schemas.microsoft.com/office/powerpoint/2010/main" val="2441344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Formally, the auto grading short answer question is defined as grading the question in context of the student’s response and their baseline response. </a:t>
            </a:r>
          </a:p>
          <a:p>
            <a:endParaRPr lang="en-US" dirty="0"/>
          </a:p>
          <a:p>
            <a:r>
              <a:rPr lang="en-US" dirty="0"/>
              <a:t>As NLP relies heavily on training data, label-preserving data augmentation techniques are known to help methods </a:t>
            </a:r>
            <a:r>
              <a:rPr lang="en-US" b="1" dirty="0"/>
              <a:t>generalize better by increasing the variance of training data. </a:t>
            </a:r>
          </a:p>
          <a:p>
            <a:r>
              <a:rPr lang="en-US" dirty="0"/>
              <a:t>In this presentation, different techniques for augmenting </a:t>
            </a:r>
            <a:r>
              <a:rPr lang="en-US" dirty="0" err="1"/>
              <a:t>arabic</a:t>
            </a:r>
            <a:r>
              <a:rPr lang="en-US" dirty="0"/>
              <a:t> datasets will be explored and experiment it on the task of automated essay scoring. </a:t>
            </a:r>
          </a:p>
        </p:txBody>
      </p:sp>
      <p:sp>
        <p:nvSpPr>
          <p:cNvPr id="4" name="Slide Number Placeholder 3"/>
          <p:cNvSpPr>
            <a:spLocks noGrp="1"/>
          </p:cNvSpPr>
          <p:nvPr>
            <p:ph type="sldNum" sz="quarter" idx="5"/>
          </p:nvPr>
        </p:nvSpPr>
        <p:spPr/>
        <p:txBody>
          <a:bodyPr/>
          <a:lstStyle/>
          <a:p>
            <a:fld id="{962D917E-549E-43FD-9579-E35996429365}" type="slidenum">
              <a:rPr lang="en-US" smtClean="0"/>
              <a:t>3</a:t>
            </a:fld>
            <a:endParaRPr lang="en-US"/>
          </a:p>
        </p:txBody>
      </p:sp>
    </p:spTree>
    <p:extLst>
      <p:ext uri="{BB962C8B-B14F-4D97-AF65-F5344CB8AC3E}">
        <p14:creationId xmlns:p14="http://schemas.microsoft.com/office/powerpoint/2010/main" val="3922877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Machine Learning algorithms work in a three processes manner: </a:t>
            </a:r>
          </a:p>
          <a:p>
            <a:r>
              <a:rPr lang="en-US" dirty="0"/>
              <a:t>Process 1 is the decision process where machine learning algorithms are used </a:t>
            </a:r>
            <a:r>
              <a:rPr lang="en-US" b="1" dirty="0"/>
              <a:t>to make a prediction and based on some input which can be labelled or </a:t>
            </a:r>
            <a:r>
              <a:rPr lang="en-US" b="1" dirty="0" err="1"/>
              <a:t>unlabelled</a:t>
            </a:r>
            <a:r>
              <a:rPr lang="en-US" dirty="0"/>
              <a:t>, the algorithm will produce an estimate about a pattern in the data. </a:t>
            </a:r>
          </a:p>
          <a:p>
            <a:r>
              <a:rPr lang="en-US" dirty="0"/>
              <a:t>Process 2 is the error function where it </a:t>
            </a:r>
            <a:r>
              <a:rPr lang="en-US" b="1" dirty="0"/>
              <a:t>serves to evaluate the prediction of the model</a:t>
            </a:r>
          </a:p>
          <a:p>
            <a:r>
              <a:rPr lang="en-US" dirty="0"/>
              <a:t> Process 3 is the model optimization process where the </a:t>
            </a:r>
            <a:r>
              <a:rPr lang="en-US" b="1" dirty="0"/>
              <a:t>algorithm will repeat the evaluating and optimizing processes to see if the model can fit better</a:t>
            </a:r>
            <a:r>
              <a:rPr lang="en-US" dirty="0"/>
              <a:t> to the data points in the training set until a threshold of accuracy has been met.  </a:t>
            </a:r>
          </a:p>
          <a:p>
            <a:r>
              <a:rPr lang="en-US" dirty="0"/>
              <a:t>Since deep learning and machine learning are often used interchangeably, the subtle difference between the two is worth noting. The difference between deep learning and machine learning </a:t>
            </a:r>
            <a:r>
              <a:rPr lang="en-US" b="1" dirty="0"/>
              <a:t>lies in the learning method of each algorithm.</a:t>
            </a:r>
            <a:r>
              <a:rPr lang="en-US" dirty="0"/>
              <a:t> </a:t>
            </a:r>
          </a:p>
          <a:p>
            <a:r>
              <a:rPr lang="en-US" dirty="0"/>
              <a:t>Deep learning automates most of the feature extraction from the process, eliminates some of the required manual intervention and allows the use of larger datasets while </a:t>
            </a:r>
            <a:r>
              <a:rPr lang="en-US" b="1" dirty="0"/>
              <a:t>machine learning relies more on human intervention to learn. </a:t>
            </a:r>
          </a:p>
        </p:txBody>
      </p:sp>
      <p:sp>
        <p:nvSpPr>
          <p:cNvPr id="4" name="Slide Number Placeholder 3"/>
          <p:cNvSpPr>
            <a:spLocks noGrp="1"/>
          </p:cNvSpPr>
          <p:nvPr>
            <p:ph type="sldNum" sz="quarter" idx="5"/>
          </p:nvPr>
        </p:nvSpPr>
        <p:spPr/>
        <p:txBody>
          <a:bodyPr/>
          <a:lstStyle/>
          <a:p>
            <a:fld id="{962D917E-549E-43FD-9579-E35996429365}" type="slidenum">
              <a:rPr lang="en-US" smtClean="0"/>
              <a:t>4</a:t>
            </a:fld>
            <a:endParaRPr lang="en-US"/>
          </a:p>
        </p:txBody>
      </p:sp>
    </p:spTree>
    <p:extLst>
      <p:ext uri="{BB962C8B-B14F-4D97-AF65-F5344CB8AC3E}">
        <p14:creationId xmlns:p14="http://schemas.microsoft.com/office/powerpoint/2010/main" val="3375683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could be done with any </a:t>
            </a:r>
            <a:r>
              <a:rPr lang="en-US" b="1" dirty="0"/>
              <a:t>form of data from numbers to images, </a:t>
            </a:r>
            <a:r>
              <a:rPr lang="en-US" dirty="0"/>
              <a:t>because the more data we have the better performance we can achieve.  </a:t>
            </a:r>
          </a:p>
          <a:p>
            <a:r>
              <a:rPr lang="en-US" dirty="0"/>
              <a:t>In the field of natural language processing, </a:t>
            </a:r>
            <a:r>
              <a:rPr lang="en-US" b="1" dirty="0"/>
              <a:t>it is difficult to expand text because of the high complexity of the language</a:t>
            </a:r>
            <a:r>
              <a:rPr lang="en-US" dirty="0"/>
              <a:t>, changing a word could result in a totally different context. </a:t>
            </a:r>
          </a:p>
          <a:p>
            <a:r>
              <a:rPr lang="en-US" dirty="0"/>
              <a:t>Natural language processing tasks can use different augmentation techniques such as back translation as demonstrated in the first figure shown. The sentence “I have no time” in English could be translated to French then back to English “I do not have time” which results in a new sentence. Other techniques could be Synonym replacement, Random insertion, Random swap, Random deletion as shown in the figure below, or by contextual word embedding or text generation.</a:t>
            </a:r>
          </a:p>
        </p:txBody>
      </p:sp>
      <p:sp>
        <p:nvSpPr>
          <p:cNvPr id="4" name="Slide Number Placeholder 3"/>
          <p:cNvSpPr>
            <a:spLocks noGrp="1"/>
          </p:cNvSpPr>
          <p:nvPr>
            <p:ph type="sldNum" sz="quarter" idx="5"/>
          </p:nvPr>
        </p:nvSpPr>
        <p:spPr/>
        <p:txBody>
          <a:bodyPr/>
          <a:lstStyle/>
          <a:p>
            <a:fld id="{962D917E-549E-43FD-9579-E35996429365}" type="slidenum">
              <a:rPr lang="en-US" smtClean="0"/>
              <a:t>5</a:t>
            </a:fld>
            <a:endParaRPr lang="en-US"/>
          </a:p>
        </p:txBody>
      </p:sp>
    </p:spTree>
    <p:extLst>
      <p:ext uri="{BB962C8B-B14F-4D97-AF65-F5344CB8AC3E}">
        <p14:creationId xmlns:p14="http://schemas.microsoft.com/office/powerpoint/2010/main" val="7439050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Text generation is a subfield of natural language processing which </a:t>
            </a:r>
            <a:r>
              <a:rPr lang="en-US" b="1" dirty="0" err="1"/>
              <a:t>laverages</a:t>
            </a:r>
            <a:r>
              <a:rPr lang="en-US" b="1" dirty="0"/>
              <a:t> knowledge in computational linguistics and artificial intelligence to automatically generate natural language texts. </a:t>
            </a:r>
          </a:p>
          <a:p>
            <a:r>
              <a:rPr lang="en-US" dirty="0"/>
              <a:t>To build a good text generation model, some steps should be taken into consideration such as </a:t>
            </a:r>
            <a:r>
              <a:rPr lang="en-US" b="1" dirty="0"/>
              <a:t>applying good guided decoding strategies and selecting the output required. </a:t>
            </a:r>
          </a:p>
          <a:p>
            <a:r>
              <a:rPr lang="en-US" dirty="0"/>
              <a:t>Some common decoding strategies could be greedy search or top k sampling.</a:t>
            </a:r>
          </a:p>
          <a:p>
            <a:r>
              <a:rPr lang="en-US" dirty="0"/>
              <a:t>Greedy Search </a:t>
            </a:r>
            <a:r>
              <a:rPr lang="en-US" b="1" dirty="0"/>
              <a:t>always picks the next token with the highest probability</a:t>
            </a:r>
            <a:r>
              <a:rPr lang="en-US" dirty="0"/>
              <a:t> but it tends to create repetitions of phrases even for well trained models. </a:t>
            </a:r>
          </a:p>
          <a:p>
            <a:r>
              <a:rPr lang="en-US" dirty="0"/>
              <a:t>Top k sampling works as follows, </a:t>
            </a:r>
            <a:r>
              <a:rPr lang="en-US" b="1" dirty="0"/>
              <a:t>at each sampling step, only the top k most likely tokens are selected and the probability mass is redistributed among them</a:t>
            </a:r>
            <a:r>
              <a:rPr lang="en-US" dirty="0"/>
              <a:t>. This approach generates less repetitive content. </a:t>
            </a:r>
          </a:p>
          <a:p>
            <a:r>
              <a:rPr lang="en-US" dirty="0"/>
              <a:t>This GIF illustrates how text generation works, you just type some words and it automatically generates text in the context of the inserted text. </a:t>
            </a:r>
          </a:p>
        </p:txBody>
      </p:sp>
      <p:sp>
        <p:nvSpPr>
          <p:cNvPr id="4" name="Slide Number Placeholder 3"/>
          <p:cNvSpPr>
            <a:spLocks noGrp="1"/>
          </p:cNvSpPr>
          <p:nvPr>
            <p:ph type="sldNum" sz="quarter" idx="5"/>
          </p:nvPr>
        </p:nvSpPr>
        <p:spPr/>
        <p:txBody>
          <a:bodyPr/>
          <a:lstStyle/>
          <a:p>
            <a:fld id="{962D917E-549E-43FD-9579-E35996429365}" type="slidenum">
              <a:rPr lang="en-US" smtClean="0"/>
              <a:t>6</a:t>
            </a:fld>
            <a:endParaRPr lang="en-US"/>
          </a:p>
        </p:txBody>
      </p:sp>
    </p:spTree>
    <p:extLst>
      <p:ext uri="{BB962C8B-B14F-4D97-AF65-F5344CB8AC3E}">
        <p14:creationId xmlns:p14="http://schemas.microsoft.com/office/powerpoint/2010/main" val="6848351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a </a:t>
            </a:r>
            <a:r>
              <a:rPr lang="en-US" b="1" dirty="0"/>
              <a:t>core natural language processing task. </a:t>
            </a:r>
          </a:p>
          <a:p>
            <a:r>
              <a:rPr lang="en-US" dirty="0"/>
              <a:t>The </a:t>
            </a:r>
            <a:r>
              <a:rPr lang="en-US" b="1" dirty="0"/>
              <a:t>first step involves data cleaning then some other steps are applied</a:t>
            </a:r>
            <a:r>
              <a:rPr lang="en-US" dirty="0"/>
              <a:t> such as tokenization, stop word removal and rooting. </a:t>
            </a:r>
          </a:p>
          <a:p>
            <a:r>
              <a:rPr lang="en-US" dirty="0"/>
              <a:t>Tokenization is the process of </a:t>
            </a:r>
            <a:r>
              <a:rPr lang="en-US" b="1" dirty="0"/>
              <a:t>breaking down the given text into the smallest unit in a sentence called a token. </a:t>
            </a:r>
          </a:p>
          <a:p>
            <a:r>
              <a:rPr lang="en-US" dirty="0"/>
              <a:t>The </a:t>
            </a:r>
            <a:r>
              <a:rPr lang="en-US" b="1" dirty="0"/>
              <a:t>purpose</a:t>
            </a:r>
            <a:r>
              <a:rPr lang="en-US" dirty="0"/>
              <a:t> of tokenization is to </a:t>
            </a:r>
            <a:r>
              <a:rPr lang="en-US" b="1" dirty="0"/>
              <a:t>detect and isolate the individual words by removing additional components </a:t>
            </a:r>
            <a:r>
              <a:rPr lang="en-US" dirty="0"/>
              <a:t>such as white spaces, punctuation marks and any other special characters.  </a:t>
            </a:r>
          </a:p>
          <a:p>
            <a:r>
              <a:rPr lang="en-US" dirty="0"/>
              <a:t>Rooting is the process of finding the root of words by </a:t>
            </a:r>
            <a:r>
              <a:rPr lang="en-US" b="1" dirty="0"/>
              <a:t>eliminating the suffixes and prefixes.</a:t>
            </a:r>
          </a:p>
        </p:txBody>
      </p:sp>
      <p:sp>
        <p:nvSpPr>
          <p:cNvPr id="4" name="Slide Number Placeholder 3"/>
          <p:cNvSpPr>
            <a:spLocks noGrp="1"/>
          </p:cNvSpPr>
          <p:nvPr>
            <p:ph type="sldNum" sz="quarter" idx="5"/>
          </p:nvPr>
        </p:nvSpPr>
        <p:spPr/>
        <p:txBody>
          <a:bodyPr/>
          <a:lstStyle/>
          <a:p>
            <a:fld id="{962D917E-549E-43FD-9579-E35996429365}" type="slidenum">
              <a:rPr lang="en-US" smtClean="0"/>
              <a:t>7</a:t>
            </a:fld>
            <a:endParaRPr lang="en-US"/>
          </a:p>
        </p:txBody>
      </p:sp>
    </p:spTree>
    <p:extLst>
      <p:ext uri="{BB962C8B-B14F-4D97-AF65-F5344CB8AC3E}">
        <p14:creationId xmlns:p14="http://schemas.microsoft.com/office/powerpoint/2010/main" val="2853854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translating a word to an embedding it </a:t>
            </a:r>
            <a:r>
              <a:rPr lang="en-US" b="1" dirty="0"/>
              <a:t>becomes possible to model the semantic importance of a word in a numeric form and thus perform mathematical operations on it</a:t>
            </a:r>
            <a:r>
              <a:rPr lang="en-US" dirty="0"/>
              <a:t>. </a:t>
            </a:r>
          </a:p>
          <a:p>
            <a:r>
              <a:rPr lang="en-US" dirty="0"/>
              <a:t>To make this clear, the figure shown illustrates how word embedding work. </a:t>
            </a:r>
          </a:p>
          <a:p>
            <a:r>
              <a:rPr lang="en-US" dirty="0"/>
              <a:t>As you can see words related to school such as elementary, students and college are grouped near each other with similar representations as they have similar meanings. </a:t>
            </a:r>
          </a:p>
        </p:txBody>
      </p:sp>
      <p:sp>
        <p:nvSpPr>
          <p:cNvPr id="4" name="Slide Number Placeholder 3"/>
          <p:cNvSpPr>
            <a:spLocks noGrp="1"/>
          </p:cNvSpPr>
          <p:nvPr>
            <p:ph type="sldNum" sz="quarter" idx="5"/>
          </p:nvPr>
        </p:nvSpPr>
        <p:spPr/>
        <p:txBody>
          <a:bodyPr/>
          <a:lstStyle/>
          <a:p>
            <a:fld id="{962D917E-549E-43FD-9579-E35996429365}" type="slidenum">
              <a:rPr lang="en-US" smtClean="0"/>
              <a:t>8</a:t>
            </a:fld>
            <a:endParaRPr lang="en-US"/>
          </a:p>
        </p:txBody>
      </p:sp>
    </p:spTree>
    <p:extLst>
      <p:ext uri="{BB962C8B-B14F-4D97-AF65-F5344CB8AC3E}">
        <p14:creationId xmlns:p14="http://schemas.microsoft.com/office/powerpoint/2010/main" val="20642037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practice, a language model </a:t>
            </a:r>
            <a:r>
              <a:rPr lang="en-US" b="1" dirty="0"/>
              <a:t>gives the probability of a certain word sequence being valid in terms of similarity between the way people write</a:t>
            </a:r>
            <a:r>
              <a:rPr lang="en-US" dirty="0"/>
              <a:t>, which is what the language model learns. BERT </a:t>
            </a:r>
          </a:p>
          <a:p>
            <a:r>
              <a:rPr lang="en-US" dirty="0"/>
              <a:t>BERT’s key technical innovation is applying the bidirectional training of a transformer. </a:t>
            </a:r>
          </a:p>
          <a:p>
            <a:r>
              <a:rPr lang="en-US" dirty="0"/>
              <a:t>This is in </a:t>
            </a:r>
            <a:r>
              <a:rPr lang="en-US" b="1" dirty="0"/>
              <a:t>contrast to previous work </a:t>
            </a:r>
            <a:r>
              <a:rPr lang="en-US" dirty="0"/>
              <a:t>where previous work looked at a text sequence either from left to right or from right to left which is proven that a language model which is bidirectionally trained can have a deeper sense of language context and flow than single direction language models. </a:t>
            </a:r>
          </a:p>
          <a:p>
            <a:r>
              <a:rPr lang="en-US" dirty="0"/>
              <a:t>BERT </a:t>
            </a:r>
            <a:r>
              <a:rPr lang="en-US" b="1" dirty="0"/>
              <a:t>makes use of Transformer</a:t>
            </a:r>
            <a:r>
              <a:rPr lang="en-US" dirty="0"/>
              <a:t>, an attention mechanism that learns contextual relations between words in a text. </a:t>
            </a:r>
          </a:p>
          <a:p>
            <a:r>
              <a:rPr lang="en-US" b="1" dirty="0"/>
              <a:t>Transformers include two independent mechanisms</a:t>
            </a:r>
            <a:r>
              <a:rPr lang="en-US" dirty="0"/>
              <a:t>, an encoder that reads the text input which allows the model to learn the context of a word based on all the of its surroundings and a decoder that produces a prediction for the task. </a:t>
            </a:r>
          </a:p>
          <a:p>
            <a:r>
              <a:rPr lang="en-US" dirty="0"/>
              <a:t>GPT / But they have two main limitations, they </a:t>
            </a:r>
            <a:r>
              <a:rPr lang="en-US" b="1" dirty="0"/>
              <a:t>need a large amount of annotated data to learn specific tasks </a:t>
            </a:r>
            <a:r>
              <a:rPr lang="en-US" dirty="0"/>
              <a:t>and they </a:t>
            </a:r>
            <a:r>
              <a:rPr lang="en-US" b="1" dirty="0"/>
              <a:t>can not generalize tasks other than those they were trained on. </a:t>
            </a:r>
          </a:p>
        </p:txBody>
      </p:sp>
      <p:sp>
        <p:nvSpPr>
          <p:cNvPr id="4" name="Slide Number Placeholder 3"/>
          <p:cNvSpPr>
            <a:spLocks noGrp="1"/>
          </p:cNvSpPr>
          <p:nvPr>
            <p:ph type="sldNum" sz="quarter" idx="5"/>
          </p:nvPr>
        </p:nvSpPr>
        <p:spPr/>
        <p:txBody>
          <a:bodyPr/>
          <a:lstStyle/>
          <a:p>
            <a:fld id="{962D917E-549E-43FD-9579-E35996429365}" type="slidenum">
              <a:rPr lang="en-US" smtClean="0"/>
              <a:t>9</a:t>
            </a:fld>
            <a:endParaRPr lang="en-US"/>
          </a:p>
        </p:txBody>
      </p:sp>
    </p:spTree>
    <p:extLst>
      <p:ext uri="{BB962C8B-B14F-4D97-AF65-F5344CB8AC3E}">
        <p14:creationId xmlns:p14="http://schemas.microsoft.com/office/powerpoint/2010/main" val="3870755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sv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sv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sv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sv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sv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sv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sv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sv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sv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svg"/><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8.gif"/><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575218" y="8970929"/>
            <a:ext cx="650428" cy="287371"/>
          </a:xfrm>
          <a:prstGeom prst="rect">
            <a:avLst/>
          </a:prstGeom>
        </p:spPr>
      </p:pic>
      <p:pic>
        <p:nvPicPr>
          <p:cNvPr id="3" name="Picture 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807074" y="1042603"/>
            <a:ext cx="186716" cy="124251"/>
          </a:xfrm>
          <a:prstGeom prst="rect">
            <a:avLst/>
          </a:prstGeom>
        </p:spPr>
      </p:pic>
      <p:sp>
        <p:nvSpPr>
          <p:cNvPr id="4" name="AutoShape 4"/>
          <p:cNvSpPr/>
          <p:nvPr/>
        </p:nvSpPr>
        <p:spPr>
          <a:xfrm>
            <a:off x="0" y="1978833"/>
            <a:ext cx="18288000" cy="9525"/>
          </a:xfrm>
          <a:prstGeom prst="rect">
            <a:avLst/>
          </a:prstGeom>
          <a:solidFill>
            <a:srgbClr val="272525"/>
          </a:solidFill>
        </p:spPr>
      </p:sp>
      <p:pic>
        <p:nvPicPr>
          <p:cNvPr id="5" name="Picture 5"/>
          <p:cNvPicPr>
            <a:picLocks noChangeAspect="1"/>
          </p:cNvPicPr>
          <p:nvPr/>
        </p:nvPicPr>
        <p:blipFill>
          <a:blip r:embed="rId7"/>
          <a:srcRect t="14252" b="22787"/>
          <a:stretch>
            <a:fillRect/>
          </a:stretch>
        </p:blipFill>
        <p:spPr>
          <a:xfrm>
            <a:off x="14975743" y="411588"/>
            <a:ext cx="3198949" cy="1510532"/>
          </a:xfrm>
          <a:prstGeom prst="rect">
            <a:avLst/>
          </a:prstGeom>
        </p:spPr>
      </p:pic>
      <p:sp>
        <p:nvSpPr>
          <p:cNvPr id="6" name="TextBox 6"/>
          <p:cNvSpPr txBox="1"/>
          <p:nvPr/>
        </p:nvSpPr>
        <p:spPr>
          <a:xfrm>
            <a:off x="2733176" y="3098251"/>
            <a:ext cx="12916079" cy="2269852"/>
          </a:xfrm>
          <a:prstGeom prst="rect">
            <a:avLst/>
          </a:prstGeom>
        </p:spPr>
        <p:txBody>
          <a:bodyPr lIns="0" tIns="0" rIns="0" bIns="0" rtlCol="0" anchor="t">
            <a:spAutoFit/>
          </a:bodyPr>
          <a:lstStyle/>
          <a:p>
            <a:pPr algn="ctr">
              <a:lnSpc>
                <a:spcPts val="5923"/>
              </a:lnSpc>
            </a:pPr>
            <a:r>
              <a:rPr lang="en-US" sz="4935" dirty="0" err="1">
                <a:solidFill>
                  <a:srgbClr val="272525"/>
                </a:solidFill>
                <a:latin typeface="Libre Baskerville"/>
              </a:rPr>
              <a:t>EduCorpus</a:t>
            </a:r>
            <a:r>
              <a:rPr lang="en-US" sz="4935" dirty="0">
                <a:solidFill>
                  <a:srgbClr val="272525"/>
                </a:solidFill>
                <a:latin typeface="Libre Baskerville"/>
              </a:rPr>
              <a:t> &amp; </a:t>
            </a:r>
            <a:r>
              <a:rPr lang="en-US" sz="4935" dirty="0" err="1">
                <a:solidFill>
                  <a:srgbClr val="272525"/>
                </a:solidFill>
                <a:latin typeface="Libre Baskerville"/>
              </a:rPr>
              <a:t>AraScore</a:t>
            </a:r>
            <a:r>
              <a:rPr lang="en-US" sz="4935" dirty="0">
                <a:solidFill>
                  <a:srgbClr val="272525"/>
                </a:solidFill>
                <a:latin typeface="Libre Baskerville"/>
              </a:rPr>
              <a:t> </a:t>
            </a:r>
            <a:r>
              <a:rPr lang="en-US" sz="4935" dirty="0" err="1">
                <a:solidFill>
                  <a:srgbClr val="272525"/>
                </a:solidFill>
                <a:latin typeface="Libre Baskerville"/>
              </a:rPr>
              <a:t>Dataset:Under-resourced</a:t>
            </a:r>
            <a:r>
              <a:rPr lang="en-US" sz="4935" dirty="0">
                <a:solidFill>
                  <a:srgbClr val="272525"/>
                </a:solidFill>
                <a:latin typeface="Libre Baskerville"/>
              </a:rPr>
              <a:t> languages in the Educational Domain</a:t>
            </a:r>
          </a:p>
        </p:txBody>
      </p:sp>
      <p:sp>
        <p:nvSpPr>
          <p:cNvPr id="7" name="TextBox 7"/>
          <p:cNvSpPr txBox="1"/>
          <p:nvPr/>
        </p:nvSpPr>
        <p:spPr>
          <a:xfrm>
            <a:off x="5348468" y="7089913"/>
            <a:ext cx="7013207" cy="1600200"/>
          </a:xfrm>
          <a:prstGeom prst="rect">
            <a:avLst/>
          </a:prstGeom>
        </p:spPr>
        <p:txBody>
          <a:bodyPr lIns="0" tIns="0" rIns="0" bIns="0" rtlCol="0" anchor="t">
            <a:spAutoFit/>
          </a:bodyPr>
          <a:lstStyle/>
          <a:p>
            <a:pPr algn="ctr">
              <a:lnSpc>
                <a:spcPts val="4200"/>
              </a:lnSpc>
            </a:pPr>
            <a:r>
              <a:rPr lang="en-US" sz="3000">
                <a:solidFill>
                  <a:srgbClr val="272525"/>
                </a:solidFill>
                <a:latin typeface="Roboto"/>
              </a:rPr>
              <a:t>By: Dina Tarek ElSakaty </a:t>
            </a:r>
          </a:p>
          <a:p>
            <a:pPr algn="ctr">
              <a:lnSpc>
                <a:spcPts val="4200"/>
              </a:lnSpc>
            </a:pPr>
            <a:r>
              <a:rPr lang="en-US" sz="3000">
                <a:solidFill>
                  <a:srgbClr val="272525"/>
                </a:solidFill>
                <a:latin typeface="Roboto"/>
              </a:rPr>
              <a:t>Supervised by: Dr. Nada Sharaf</a:t>
            </a:r>
          </a:p>
          <a:p>
            <a:pPr algn="ctr">
              <a:lnSpc>
                <a:spcPts val="4200"/>
              </a:lnSpc>
            </a:pPr>
            <a:r>
              <a:rPr lang="en-US" sz="3000">
                <a:solidFill>
                  <a:srgbClr val="272525"/>
                </a:solidFill>
                <a:latin typeface="Roboto"/>
              </a:rPr>
              <a:t>Date: 8th of August, 2021</a:t>
            </a:r>
          </a:p>
        </p:txBody>
      </p:sp>
      <p:sp>
        <p:nvSpPr>
          <p:cNvPr id="8" name="TextBox 8"/>
          <p:cNvSpPr txBox="1"/>
          <p:nvPr/>
        </p:nvSpPr>
        <p:spPr>
          <a:xfrm>
            <a:off x="16396630" y="4900612"/>
            <a:ext cx="1007602" cy="485775"/>
          </a:xfrm>
          <a:prstGeom prst="rect">
            <a:avLst/>
          </a:prstGeom>
        </p:spPr>
        <p:txBody>
          <a:bodyPr lIns="0" tIns="0" rIns="0" bIns="0" rtlCol="0" anchor="t">
            <a:spAutoFit/>
          </a:bodyPr>
          <a:lstStyle/>
          <a:p>
            <a:pPr algn="ctr">
              <a:lnSpc>
                <a:spcPts val="3840"/>
              </a:lnSpc>
            </a:pPr>
            <a:r>
              <a:rPr lang="en-US" sz="3200">
                <a:solidFill>
                  <a:srgbClr val="272525"/>
                </a:solidFill>
                <a:latin typeface="Libre Baskerville"/>
              </a:rPr>
              <a:t>01</a:t>
            </a:r>
          </a:p>
        </p:txBody>
      </p:sp>
      <p:sp>
        <p:nvSpPr>
          <p:cNvPr id="9" name="TextBox 9"/>
          <p:cNvSpPr txBox="1"/>
          <p:nvPr/>
        </p:nvSpPr>
        <p:spPr>
          <a:xfrm>
            <a:off x="6711272" y="960583"/>
            <a:ext cx="3381007" cy="250190"/>
          </a:xfrm>
          <a:prstGeom prst="rect">
            <a:avLst/>
          </a:prstGeom>
        </p:spPr>
        <p:txBody>
          <a:bodyPr lIns="0" tIns="0" rIns="0" bIns="0" rtlCol="0" anchor="t">
            <a:spAutoFit/>
          </a:bodyPr>
          <a:lstStyle/>
          <a:p>
            <a:pPr>
              <a:lnSpc>
                <a:spcPts val="1959"/>
              </a:lnSpc>
            </a:pPr>
            <a:r>
              <a:rPr lang="en-US" sz="1400">
                <a:solidFill>
                  <a:srgbClr val="272525"/>
                </a:solidFill>
                <a:latin typeface="Roboto"/>
              </a:rPr>
              <a:t>2021</a:t>
            </a:r>
          </a:p>
        </p:txBody>
      </p:sp>
      <p:sp>
        <p:nvSpPr>
          <p:cNvPr id="10" name="TextBox 10"/>
          <p:cNvSpPr txBox="1"/>
          <p:nvPr/>
        </p:nvSpPr>
        <p:spPr>
          <a:xfrm>
            <a:off x="12268248" y="962488"/>
            <a:ext cx="3381007" cy="246380"/>
          </a:xfrm>
          <a:prstGeom prst="rect">
            <a:avLst/>
          </a:prstGeom>
        </p:spPr>
        <p:txBody>
          <a:bodyPr lIns="0" tIns="0" rIns="0" bIns="0" rtlCol="0" anchor="t">
            <a:spAutoFit/>
          </a:bodyPr>
          <a:lstStyle/>
          <a:p>
            <a:pPr>
              <a:lnSpc>
                <a:spcPts val="1959"/>
              </a:lnSpc>
            </a:pPr>
            <a:r>
              <a:rPr lang="en-US" sz="1400" dirty="0">
                <a:solidFill>
                  <a:srgbClr val="272525"/>
                </a:solidFill>
                <a:latin typeface="Roboto"/>
              </a:rPr>
              <a:t>1/19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807074" y="1042603"/>
            <a:ext cx="186716" cy="124251"/>
          </a:xfrm>
          <a:prstGeom prst="rect">
            <a:avLst/>
          </a:prstGeom>
        </p:spPr>
      </p:pic>
      <p:sp>
        <p:nvSpPr>
          <p:cNvPr id="3" name="AutoShape 3"/>
          <p:cNvSpPr/>
          <p:nvPr/>
        </p:nvSpPr>
        <p:spPr>
          <a:xfrm>
            <a:off x="0" y="1978833"/>
            <a:ext cx="18288000" cy="9525"/>
          </a:xfrm>
          <a:prstGeom prst="rect">
            <a:avLst/>
          </a:prstGeom>
          <a:solidFill>
            <a:srgbClr val="272525"/>
          </a:solidFill>
        </p:spPr>
      </p:sp>
      <p:sp>
        <p:nvSpPr>
          <p:cNvPr id="4" name="AutoShape 4"/>
          <p:cNvSpPr/>
          <p:nvPr/>
        </p:nvSpPr>
        <p:spPr>
          <a:xfrm>
            <a:off x="10593117" y="1978833"/>
            <a:ext cx="9525" cy="8308167"/>
          </a:xfrm>
          <a:prstGeom prst="rect">
            <a:avLst/>
          </a:prstGeom>
          <a:solidFill>
            <a:srgbClr val="272525"/>
          </a:solidFill>
        </p:spPr>
      </p:sp>
      <p:pic>
        <p:nvPicPr>
          <p:cNvPr id="5" name="Picture 5"/>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634921" y="8970929"/>
            <a:ext cx="650428" cy="287371"/>
          </a:xfrm>
          <a:prstGeom prst="rect">
            <a:avLst/>
          </a:prstGeom>
        </p:spPr>
      </p:pic>
      <p:sp>
        <p:nvSpPr>
          <p:cNvPr id="6" name="AutoShape 6"/>
          <p:cNvSpPr/>
          <p:nvPr/>
        </p:nvSpPr>
        <p:spPr>
          <a:xfrm>
            <a:off x="2258169" y="1978833"/>
            <a:ext cx="9525" cy="8308167"/>
          </a:xfrm>
          <a:prstGeom prst="rect">
            <a:avLst/>
          </a:prstGeom>
          <a:solidFill>
            <a:srgbClr val="272525"/>
          </a:solidFill>
        </p:spPr>
      </p:sp>
      <p:sp>
        <p:nvSpPr>
          <p:cNvPr id="7" name="TextBox 7"/>
          <p:cNvSpPr txBox="1"/>
          <p:nvPr/>
        </p:nvSpPr>
        <p:spPr>
          <a:xfrm>
            <a:off x="10901688" y="4346834"/>
            <a:ext cx="7135821" cy="1300307"/>
          </a:xfrm>
          <a:prstGeom prst="rect">
            <a:avLst/>
          </a:prstGeom>
        </p:spPr>
        <p:txBody>
          <a:bodyPr lIns="0" tIns="0" rIns="0" bIns="0" rtlCol="0" anchor="t">
            <a:spAutoFit/>
          </a:bodyPr>
          <a:lstStyle/>
          <a:p>
            <a:pPr algn="ctr">
              <a:lnSpc>
                <a:spcPts val="10400"/>
              </a:lnSpc>
            </a:pPr>
            <a:r>
              <a:rPr lang="en-US" sz="8000">
                <a:solidFill>
                  <a:srgbClr val="272525"/>
                </a:solidFill>
                <a:latin typeface="Libre Baskerville"/>
              </a:rPr>
              <a:t>Methodology</a:t>
            </a:r>
          </a:p>
        </p:txBody>
      </p:sp>
      <p:grpSp>
        <p:nvGrpSpPr>
          <p:cNvPr id="8" name="Group 8"/>
          <p:cNvGrpSpPr/>
          <p:nvPr/>
        </p:nvGrpSpPr>
        <p:grpSpPr>
          <a:xfrm>
            <a:off x="2534343" y="2771267"/>
            <a:ext cx="7757842" cy="1351704"/>
            <a:chOff x="0" y="0"/>
            <a:chExt cx="10343789" cy="1802272"/>
          </a:xfrm>
        </p:grpSpPr>
        <p:sp>
          <p:nvSpPr>
            <p:cNvPr id="9" name="TextBox 9"/>
            <p:cNvSpPr txBox="1"/>
            <p:nvPr/>
          </p:nvSpPr>
          <p:spPr>
            <a:xfrm>
              <a:off x="0" y="0"/>
              <a:ext cx="10343789" cy="723392"/>
            </a:xfrm>
            <a:prstGeom prst="rect">
              <a:avLst/>
            </a:prstGeom>
          </p:spPr>
          <p:txBody>
            <a:bodyPr lIns="0" tIns="0" rIns="0" bIns="0" rtlCol="0" anchor="t">
              <a:spAutoFit/>
            </a:bodyPr>
            <a:lstStyle/>
            <a:p>
              <a:pPr algn="ctr">
                <a:lnSpc>
                  <a:spcPts val="4287"/>
                </a:lnSpc>
              </a:pPr>
              <a:r>
                <a:rPr lang="en-US" sz="3572" b="1" dirty="0">
                  <a:solidFill>
                    <a:srgbClr val="000000"/>
                  </a:solidFill>
                  <a:latin typeface="Libre Baskerville Bold Italics"/>
                </a:rPr>
                <a:t>Pipeline </a:t>
              </a:r>
            </a:p>
          </p:txBody>
        </p:sp>
        <p:sp>
          <p:nvSpPr>
            <p:cNvPr id="10" name="TextBox 10"/>
            <p:cNvSpPr txBox="1"/>
            <p:nvPr/>
          </p:nvSpPr>
          <p:spPr>
            <a:xfrm>
              <a:off x="0" y="1167483"/>
              <a:ext cx="10343789" cy="634789"/>
            </a:xfrm>
            <a:prstGeom prst="rect">
              <a:avLst/>
            </a:prstGeom>
          </p:spPr>
          <p:txBody>
            <a:bodyPr lIns="0" tIns="0" rIns="0" bIns="0" rtlCol="0" anchor="t">
              <a:spAutoFit/>
            </a:bodyPr>
            <a:lstStyle/>
            <a:p>
              <a:pPr marL="615275" lvl="1" indent="-307637">
                <a:lnSpc>
                  <a:spcPts val="3989"/>
                </a:lnSpc>
                <a:buFont typeface="Arial"/>
                <a:buChar char="•"/>
              </a:pPr>
              <a:endParaRPr lang="en-US" sz="2849" dirty="0">
                <a:solidFill>
                  <a:srgbClr val="272525"/>
                </a:solidFill>
                <a:latin typeface="Roboto"/>
              </a:endParaRPr>
            </a:p>
          </p:txBody>
        </p:sp>
      </p:grpSp>
      <p:sp>
        <p:nvSpPr>
          <p:cNvPr id="11" name="TextBox 11"/>
          <p:cNvSpPr txBox="1"/>
          <p:nvPr/>
        </p:nvSpPr>
        <p:spPr>
          <a:xfrm>
            <a:off x="1154296" y="841953"/>
            <a:ext cx="5055663" cy="487449"/>
          </a:xfrm>
          <a:prstGeom prst="rect">
            <a:avLst/>
          </a:prstGeom>
        </p:spPr>
        <p:txBody>
          <a:bodyPr lIns="0" tIns="0" rIns="0" bIns="0" rtlCol="0" anchor="t">
            <a:spAutoFit/>
          </a:bodyPr>
          <a:lstStyle/>
          <a:p>
            <a:pPr algn="ctr">
              <a:lnSpc>
                <a:spcPts val="1959"/>
              </a:lnSpc>
            </a:pPr>
            <a:r>
              <a:rPr lang="en-US" sz="1400">
                <a:solidFill>
                  <a:srgbClr val="272525"/>
                </a:solidFill>
                <a:latin typeface="Roboto"/>
              </a:rPr>
              <a:t>2021 EDUCORPUS &amp; ARASCORE DATASET:UNDER-RESOURCED LANGUAGES INTHE EDUCATIONAL DOMAIN</a:t>
            </a:r>
          </a:p>
        </p:txBody>
      </p:sp>
      <p:sp>
        <p:nvSpPr>
          <p:cNvPr id="12" name="TextBox 12"/>
          <p:cNvSpPr txBox="1"/>
          <p:nvPr/>
        </p:nvSpPr>
        <p:spPr>
          <a:xfrm>
            <a:off x="668574" y="5646189"/>
            <a:ext cx="720253" cy="487680"/>
          </a:xfrm>
          <a:prstGeom prst="rect">
            <a:avLst/>
          </a:prstGeom>
        </p:spPr>
        <p:txBody>
          <a:bodyPr lIns="0" tIns="0" rIns="0" bIns="0" rtlCol="0" anchor="t">
            <a:spAutoFit/>
          </a:bodyPr>
          <a:lstStyle/>
          <a:p>
            <a:pPr algn="ctr">
              <a:lnSpc>
                <a:spcPts val="3840"/>
              </a:lnSpc>
            </a:pPr>
            <a:r>
              <a:rPr lang="en-US" sz="3200" dirty="0">
                <a:solidFill>
                  <a:srgbClr val="272525"/>
                </a:solidFill>
                <a:latin typeface="Libre Baskerville"/>
              </a:rPr>
              <a:t>10</a:t>
            </a:r>
          </a:p>
        </p:txBody>
      </p:sp>
      <p:sp>
        <p:nvSpPr>
          <p:cNvPr id="13" name="TextBox 13"/>
          <p:cNvSpPr txBox="1"/>
          <p:nvPr/>
        </p:nvSpPr>
        <p:spPr>
          <a:xfrm>
            <a:off x="9785694" y="989965"/>
            <a:ext cx="3381007" cy="237244"/>
          </a:xfrm>
          <a:prstGeom prst="rect">
            <a:avLst/>
          </a:prstGeom>
        </p:spPr>
        <p:txBody>
          <a:bodyPr lIns="0" tIns="0" rIns="0" bIns="0" rtlCol="0" anchor="t">
            <a:spAutoFit/>
          </a:bodyPr>
          <a:lstStyle/>
          <a:p>
            <a:pPr>
              <a:lnSpc>
                <a:spcPts val="1959"/>
              </a:lnSpc>
            </a:pPr>
            <a:r>
              <a:rPr lang="en-US" sz="1400" dirty="0">
                <a:solidFill>
                  <a:srgbClr val="272525"/>
                </a:solidFill>
                <a:latin typeface="Roboto"/>
              </a:rPr>
              <a:t>10/19</a:t>
            </a:r>
          </a:p>
        </p:txBody>
      </p:sp>
      <p:pic>
        <p:nvPicPr>
          <p:cNvPr id="14" name="Picture 14"/>
          <p:cNvPicPr>
            <a:picLocks noChangeAspect="1"/>
          </p:cNvPicPr>
          <p:nvPr/>
        </p:nvPicPr>
        <p:blipFill>
          <a:blip r:embed="rId7"/>
          <a:srcRect t="14252" b="22787"/>
          <a:stretch>
            <a:fillRect/>
          </a:stretch>
        </p:blipFill>
        <p:spPr>
          <a:xfrm>
            <a:off x="15035447" y="273434"/>
            <a:ext cx="3198949" cy="1510532"/>
          </a:xfrm>
          <a:prstGeom prst="rect">
            <a:avLst/>
          </a:prstGeom>
        </p:spPr>
      </p:pic>
      <p:pic>
        <p:nvPicPr>
          <p:cNvPr id="16" name="Picture 15">
            <a:extLst>
              <a:ext uri="{FF2B5EF4-FFF2-40B4-BE49-F238E27FC236}">
                <a16:creationId xmlns:a16="http://schemas.microsoft.com/office/drawing/2014/main" id="{3DD2750E-4342-4024-AF85-DF55748096A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70398" y="3664045"/>
            <a:ext cx="7989369" cy="4451967"/>
          </a:xfrm>
          <a:prstGeom prst="rect">
            <a:avLst/>
          </a:prstGeom>
        </p:spPr>
      </p:pic>
      <p:sp>
        <p:nvSpPr>
          <p:cNvPr id="15" name="TextBox 14">
            <a:extLst>
              <a:ext uri="{FF2B5EF4-FFF2-40B4-BE49-F238E27FC236}">
                <a16:creationId xmlns:a16="http://schemas.microsoft.com/office/drawing/2014/main" id="{9AA5857E-C29E-4796-B24A-468EE6A744B8}"/>
              </a:ext>
            </a:extLst>
          </p:cNvPr>
          <p:cNvSpPr txBox="1"/>
          <p:nvPr/>
        </p:nvSpPr>
        <p:spPr>
          <a:xfrm>
            <a:off x="2744293" y="8466246"/>
            <a:ext cx="7687992" cy="646331"/>
          </a:xfrm>
          <a:prstGeom prst="rect">
            <a:avLst/>
          </a:prstGeom>
          <a:noFill/>
        </p:spPr>
        <p:txBody>
          <a:bodyPr wrap="square" rtlCol="0">
            <a:spAutoFit/>
          </a:bodyPr>
          <a:lstStyle/>
          <a:p>
            <a:r>
              <a:rPr lang="en-US" dirty="0">
                <a:latin typeface="Roboto" panose="020B0604020202020204" charset="0"/>
                <a:ea typeface="Roboto" panose="020B0604020202020204" charset="0"/>
              </a:rPr>
              <a:t>Feature extraction: iterating through each data example to extract features using a frequency dictionary and finally creating a feature matrix.</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807074" y="1042603"/>
            <a:ext cx="186716" cy="124251"/>
          </a:xfrm>
          <a:prstGeom prst="rect">
            <a:avLst/>
          </a:prstGeom>
        </p:spPr>
      </p:pic>
      <p:sp>
        <p:nvSpPr>
          <p:cNvPr id="3" name="AutoShape 3"/>
          <p:cNvSpPr/>
          <p:nvPr/>
        </p:nvSpPr>
        <p:spPr>
          <a:xfrm>
            <a:off x="0" y="1978833"/>
            <a:ext cx="18288000" cy="9525"/>
          </a:xfrm>
          <a:prstGeom prst="rect">
            <a:avLst/>
          </a:prstGeom>
          <a:solidFill>
            <a:srgbClr val="272525"/>
          </a:solidFill>
        </p:spPr>
      </p:sp>
      <p:sp>
        <p:nvSpPr>
          <p:cNvPr id="4" name="AutoShape 4"/>
          <p:cNvSpPr/>
          <p:nvPr/>
        </p:nvSpPr>
        <p:spPr>
          <a:xfrm>
            <a:off x="10593117" y="1978833"/>
            <a:ext cx="9525" cy="8308167"/>
          </a:xfrm>
          <a:prstGeom prst="rect">
            <a:avLst/>
          </a:prstGeom>
          <a:solidFill>
            <a:srgbClr val="272525"/>
          </a:solidFill>
        </p:spPr>
      </p:sp>
      <p:pic>
        <p:nvPicPr>
          <p:cNvPr id="5" name="Picture 5"/>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634921" y="8970929"/>
            <a:ext cx="650428" cy="287371"/>
          </a:xfrm>
          <a:prstGeom prst="rect">
            <a:avLst/>
          </a:prstGeom>
        </p:spPr>
      </p:pic>
      <p:sp>
        <p:nvSpPr>
          <p:cNvPr id="6" name="AutoShape 6"/>
          <p:cNvSpPr/>
          <p:nvPr/>
        </p:nvSpPr>
        <p:spPr>
          <a:xfrm>
            <a:off x="2258169" y="1978833"/>
            <a:ext cx="9525" cy="8308167"/>
          </a:xfrm>
          <a:prstGeom prst="rect">
            <a:avLst/>
          </a:prstGeom>
          <a:solidFill>
            <a:srgbClr val="272525"/>
          </a:solidFill>
        </p:spPr>
      </p:sp>
      <p:sp>
        <p:nvSpPr>
          <p:cNvPr id="7" name="TextBox 7"/>
          <p:cNvSpPr txBox="1"/>
          <p:nvPr/>
        </p:nvSpPr>
        <p:spPr>
          <a:xfrm>
            <a:off x="10901688" y="4346834"/>
            <a:ext cx="7135821" cy="1300307"/>
          </a:xfrm>
          <a:prstGeom prst="rect">
            <a:avLst/>
          </a:prstGeom>
        </p:spPr>
        <p:txBody>
          <a:bodyPr lIns="0" tIns="0" rIns="0" bIns="0" rtlCol="0" anchor="t">
            <a:spAutoFit/>
          </a:bodyPr>
          <a:lstStyle/>
          <a:p>
            <a:pPr algn="ctr">
              <a:lnSpc>
                <a:spcPts val="10400"/>
              </a:lnSpc>
            </a:pPr>
            <a:r>
              <a:rPr lang="en-US" sz="8000">
                <a:solidFill>
                  <a:srgbClr val="272525"/>
                </a:solidFill>
                <a:latin typeface="Libre Baskerville"/>
              </a:rPr>
              <a:t>Methodology</a:t>
            </a:r>
          </a:p>
        </p:txBody>
      </p:sp>
      <p:grpSp>
        <p:nvGrpSpPr>
          <p:cNvPr id="8" name="Group 8"/>
          <p:cNvGrpSpPr/>
          <p:nvPr/>
        </p:nvGrpSpPr>
        <p:grpSpPr>
          <a:xfrm>
            <a:off x="2534343" y="2771267"/>
            <a:ext cx="7757842" cy="3916509"/>
            <a:chOff x="0" y="0"/>
            <a:chExt cx="10343789" cy="5222012"/>
          </a:xfrm>
        </p:grpSpPr>
        <p:sp>
          <p:nvSpPr>
            <p:cNvPr id="9" name="TextBox 9"/>
            <p:cNvSpPr txBox="1"/>
            <p:nvPr/>
          </p:nvSpPr>
          <p:spPr>
            <a:xfrm>
              <a:off x="0" y="0"/>
              <a:ext cx="10343789" cy="723392"/>
            </a:xfrm>
            <a:prstGeom prst="rect">
              <a:avLst/>
            </a:prstGeom>
          </p:spPr>
          <p:txBody>
            <a:bodyPr lIns="0" tIns="0" rIns="0" bIns="0" rtlCol="0" anchor="t">
              <a:spAutoFit/>
            </a:bodyPr>
            <a:lstStyle/>
            <a:p>
              <a:pPr algn="ctr">
                <a:lnSpc>
                  <a:spcPts val="4287"/>
                </a:lnSpc>
              </a:pPr>
              <a:r>
                <a:rPr lang="en-US" sz="3572" b="1" dirty="0">
                  <a:solidFill>
                    <a:srgbClr val="000000"/>
                  </a:solidFill>
                  <a:latin typeface="Libre Baskerville Bold Italics"/>
                </a:rPr>
                <a:t>Data Cleaning</a:t>
              </a:r>
            </a:p>
          </p:txBody>
        </p:sp>
        <p:sp>
          <p:nvSpPr>
            <p:cNvPr id="10" name="TextBox 10"/>
            <p:cNvSpPr txBox="1"/>
            <p:nvPr/>
          </p:nvSpPr>
          <p:spPr>
            <a:xfrm>
              <a:off x="0" y="1167483"/>
              <a:ext cx="10343789" cy="4054529"/>
            </a:xfrm>
            <a:prstGeom prst="rect">
              <a:avLst/>
            </a:prstGeom>
          </p:spPr>
          <p:txBody>
            <a:bodyPr lIns="0" tIns="0" rIns="0" bIns="0" rtlCol="0" anchor="t">
              <a:spAutoFit/>
            </a:bodyPr>
            <a:lstStyle/>
            <a:p>
              <a:pPr marL="307637" lvl="1">
                <a:lnSpc>
                  <a:spcPts val="3989"/>
                </a:lnSpc>
              </a:pPr>
              <a:r>
                <a:rPr lang="en-US" sz="2849" dirty="0">
                  <a:solidFill>
                    <a:srgbClr val="272525"/>
                  </a:solidFill>
                  <a:latin typeface="Roboto"/>
                </a:rPr>
                <a:t>The process of detecting inaccurate records from a table then modify or replace it. </a:t>
              </a:r>
            </a:p>
            <a:p>
              <a:pPr marL="615275" lvl="1" indent="-307637">
                <a:lnSpc>
                  <a:spcPts val="3989"/>
                </a:lnSpc>
                <a:buFont typeface="Arial"/>
                <a:buChar char="•"/>
              </a:pPr>
              <a:r>
                <a:rPr lang="en-US" sz="2849" dirty="0">
                  <a:solidFill>
                    <a:srgbClr val="272525"/>
                  </a:solidFill>
                  <a:latin typeface="Roboto"/>
                </a:rPr>
                <a:t>Remove diacritics</a:t>
              </a:r>
            </a:p>
            <a:p>
              <a:pPr marL="615275" lvl="1" indent="-307637">
                <a:lnSpc>
                  <a:spcPts val="3989"/>
                </a:lnSpc>
                <a:buFont typeface="Arial"/>
                <a:buChar char="•"/>
              </a:pPr>
              <a:r>
                <a:rPr lang="en-US" sz="2849" dirty="0">
                  <a:solidFill>
                    <a:srgbClr val="272525"/>
                  </a:solidFill>
                  <a:latin typeface="Roboto"/>
                </a:rPr>
                <a:t>Remove repeating characters</a:t>
              </a:r>
            </a:p>
            <a:p>
              <a:pPr marL="615275" lvl="1" indent="-307637">
                <a:lnSpc>
                  <a:spcPts val="3989"/>
                </a:lnSpc>
                <a:buFont typeface="Arial"/>
                <a:buChar char="•"/>
              </a:pPr>
              <a:r>
                <a:rPr lang="en-US" sz="2849" dirty="0">
                  <a:solidFill>
                    <a:srgbClr val="272525"/>
                  </a:solidFill>
                  <a:latin typeface="Roboto"/>
                </a:rPr>
                <a:t>Dropping </a:t>
              </a:r>
              <a:r>
                <a:rPr lang="en-US" sz="2849" dirty="0" err="1">
                  <a:solidFill>
                    <a:srgbClr val="272525"/>
                  </a:solidFill>
                  <a:latin typeface="Roboto"/>
                </a:rPr>
                <a:t>NaN</a:t>
              </a:r>
              <a:r>
                <a:rPr lang="en-US" sz="2849" dirty="0">
                  <a:solidFill>
                    <a:srgbClr val="272525"/>
                  </a:solidFill>
                  <a:latin typeface="Roboto"/>
                </a:rPr>
                <a:t> values</a:t>
              </a:r>
            </a:p>
            <a:p>
              <a:pPr marL="307637" lvl="1">
                <a:lnSpc>
                  <a:spcPts val="3989"/>
                </a:lnSpc>
              </a:pPr>
              <a:endParaRPr lang="en-US" sz="2849" dirty="0">
                <a:solidFill>
                  <a:srgbClr val="272525"/>
                </a:solidFill>
                <a:latin typeface="Roboto"/>
              </a:endParaRPr>
            </a:p>
          </p:txBody>
        </p:sp>
      </p:grpSp>
      <p:sp>
        <p:nvSpPr>
          <p:cNvPr id="11" name="TextBox 11"/>
          <p:cNvSpPr txBox="1"/>
          <p:nvPr/>
        </p:nvSpPr>
        <p:spPr>
          <a:xfrm>
            <a:off x="1154296" y="841953"/>
            <a:ext cx="5055663" cy="487449"/>
          </a:xfrm>
          <a:prstGeom prst="rect">
            <a:avLst/>
          </a:prstGeom>
        </p:spPr>
        <p:txBody>
          <a:bodyPr lIns="0" tIns="0" rIns="0" bIns="0" rtlCol="0" anchor="t">
            <a:spAutoFit/>
          </a:bodyPr>
          <a:lstStyle/>
          <a:p>
            <a:pPr algn="ctr">
              <a:lnSpc>
                <a:spcPts val="1959"/>
              </a:lnSpc>
            </a:pPr>
            <a:r>
              <a:rPr lang="en-US" sz="1400">
                <a:solidFill>
                  <a:srgbClr val="272525"/>
                </a:solidFill>
                <a:latin typeface="Roboto"/>
              </a:rPr>
              <a:t>2021 EDUCORPUS &amp; ARASCORE DATASET:UNDER-RESOURCED LANGUAGES INTHE EDUCATIONAL DOMAIN</a:t>
            </a:r>
          </a:p>
        </p:txBody>
      </p:sp>
      <p:sp>
        <p:nvSpPr>
          <p:cNvPr id="12" name="TextBox 12"/>
          <p:cNvSpPr txBox="1"/>
          <p:nvPr/>
        </p:nvSpPr>
        <p:spPr>
          <a:xfrm>
            <a:off x="668574" y="5646189"/>
            <a:ext cx="720253" cy="487680"/>
          </a:xfrm>
          <a:prstGeom prst="rect">
            <a:avLst/>
          </a:prstGeom>
        </p:spPr>
        <p:txBody>
          <a:bodyPr lIns="0" tIns="0" rIns="0" bIns="0" rtlCol="0" anchor="t">
            <a:spAutoFit/>
          </a:bodyPr>
          <a:lstStyle/>
          <a:p>
            <a:pPr algn="ctr">
              <a:lnSpc>
                <a:spcPts val="3840"/>
              </a:lnSpc>
            </a:pPr>
            <a:r>
              <a:rPr lang="en-US" sz="3200" dirty="0">
                <a:solidFill>
                  <a:srgbClr val="272525"/>
                </a:solidFill>
                <a:latin typeface="Libre Baskerville"/>
              </a:rPr>
              <a:t>11</a:t>
            </a:r>
          </a:p>
        </p:txBody>
      </p:sp>
      <p:sp>
        <p:nvSpPr>
          <p:cNvPr id="13" name="TextBox 13"/>
          <p:cNvSpPr txBox="1"/>
          <p:nvPr/>
        </p:nvSpPr>
        <p:spPr>
          <a:xfrm>
            <a:off x="9785694" y="989965"/>
            <a:ext cx="3381007" cy="237244"/>
          </a:xfrm>
          <a:prstGeom prst="rect">
            <a:avLst/>
          </a:prstGeom>
        </p:spPr>
        <p:txBody>
          <a:bodyPr lIns="0" tIns="0" rIns="0" bIns="0" rtlCol="0" anchor="t">
            <a:spAutoFit/>
          </a:bodyPr>
          <a:lstStyle/>
          <a:p>
            <a:pPr>
              <a:lnSpc>
                <a:spcPts val="1959"/>
              </a:lnSpc>
            </a:pPr>
            <a:r>
              <a:rPr lang="en-US" sz="1400" dirty="0">
                <a:solidFill>
                  <a:srgbClr val="272525"/>
                </a:solidFill>
                <a:latin typeface="Roboto"/>
              </a:rPr>
              <a:t>11/19</a:t>
            </a:r>
          </a:p>
        </p:txBody>
      </p:sp>
      <p:pic>
        <p:nvPicPr>
          <p:cNvPr id="14" name="Picture 14"/>
          <p:cNvPicPr>
            <a:picLocks noChangeAspect="1"/>
          </p:cNvPicPr>
          <p:nvPr/>
        </p:nvPicPr>
        <p:blipFill>
          <a:blip r:embed="rId7"/>
          <a:srcRect t="14252" b="22787"/>
          <a:stretch>
            <a:fillRect/>
          </a:stretch>
        </p:blipFill>
        <p:spPr>
          <a:xfrm>
            <a:off x="15035447" y="273434"/>
            <a:ext cx="3198949" cy="1510532"/>
          </a:xfrm>
          <a:prstGeom prst="rect">
            <a:avLst/>
          </a:prstGeom>
        </p:spPr>
      </p:pic>
    </p:spTree>
    <p:extLst>
      <p:ext uri="{BB962C8B-B14F-4D97-AF65-F5344CB8AC3E}">
        <p14:creationId xmlns:p14="http://schemas.microsoft.com/office/powerpoint/2010/main" val="1395885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807074" y="1042603"/>
            <a:ext cx="186716" cy="124251"/>
          </a:xfrm>
          <a:prstGeom prst="rect">
            <a:avLst/>
          </a:prstGeom>
        </p:spPr>
      </p:pic>
      <p:sp>
        <p:nvSpPr>
          <p:cNvPr id="3" name="AutoShape 3"/>
          <p:cNvSpPr/>
          <p:nvPr/>
        </p:nvSpPr>
        <p:spPr>
          <a:xfrm>
            <a:off x="0" y="1978833"/>
            <a:ext cx="18288000" cy="9525"/>
          </a:xfrm>
          <a:prstGeom prst="rect">
            <a:avLst/>
          </a:prstGeom>
          <a:solidFill>
            <a:srgbClr val="272525"/>
          </a:solidFill>
        </p:spPr>
      </p:sp>
      <p:sp>
        <p:nvSpPr>
          <p:cNvPr id="4" name="AutoShape 4"/>
          <p:cNvSpPr/>
          <p:nvPr/>
        </p:nvSpPr>
        <p:spPr>
          <a:xfrm>
            <a:off x="10593117" y="1978833"/>
            <a:ext cx="9525" cy="8308167"/>
          </a:xfrm>
          <a:prstGeom prst="rect">
            <a:avLst/>
          </a:prstGeom>
          <a:solidFill>
            <a:srgbClr val="272525"/>
          </a:solidFill>
        </p:spPr>
      </p:sp>
      <p:pic>
        <p:nvPicPr>
          <p:cNvPr id="5" name="Picture 5"/>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634921" y="8970929"/>
            <a:ext cx="650428" cy="287371"/>
          </a:xfrm>
          <a:prstGeom prst="rect">
            <a:avLst/>
          </a:prstGeom>
        </p:spPr>
      </p:pic>
      <p:sp>
        <p:nvSpPr>
          <p:cNvPr id="6" name="AutoShape 6"/>
          <p:cNvSpPr/>
          <p:nvPr/>
        </p:nvSpPr>
        <p:spPr>
          <a:xfrm>
            <a:off x="2258169" y="1978833"/>
            <a:ext cx="9525" cy="8308167"/>
          </a:xfrm>
          <a:prstGeom prst="rect">
            <a:avLst/>
          </a:prstGeom>
          <a:solidFill>
            <a:srgbClr val="272525"/>
          </a:solidFill>
        </p:spPr>
      </p:sp>
      <p:sp>
        <p:nvSpPr>
          <p:cNvPr id="7" name="TextBox 7"/>
          <p:cNvSpPr txBox="1"/>
          <p:nvPr/>
        </p:nvSpPr>
        <p:spPr>
          <a:xfrm>
            <a:off x="10901688" y="4346834"/>
            <a:ext cx="7135821" cy="1300307"/>
          </a:xfrm>
          <a:prstGeom prst="rect">
            <a:avLst/>
          </a:prstGeom>
        </p:spPr>
        <p:txBody>
          <a:bodyPr lIns="0" tIns="0" rIns="0" bIns="0" rtlCol="0" anchor="t">
            <a:spAutoFit/>
          </a:bodyPr>
          <a:lstStyle/>
          <a:p>
            <a:pPr algn="ctr">
              <a:lnSpc>
                <a:spcPts val="10400"/>
              </a:lnSpc>
            </a:pPr>
            <a:r>
              <a:rPr lang="en-US" sz="8000">
                <a:solidFill>
                  <a:srgbClr val="272525"/>
                </a:solidFill>
                <a:latin typeface="Libre Baskerville"/>
              </a:rPr>
              <a:t>Methodology</a:t>
            </a:r>
          </a:p>
        </p:txBody>
      </p:sp>
      <p:grpSp>
        <p:nvGrpSpPr>
          <p:cNvPr id="8" name="Group 8"/>
          <p:cNvGrpSpPr/>
          <p:nvPr/>
        </p:nvGrpSpPr>
        <p:grpSpPr>
          <a:xfrm>
            <a:off x="2534343" y="2771267"/>
            <a:ext cx="7757842" cy="3403548"/>
            <a:chOff x="0" y="0"/>
            <a:chExt cx="10343789" cy="4538065"/>
          </a:xfrm>
        </p:grpSpPr>
        <p:sp>
          <p:nvSpPr>
            <p:cNvPr id="9" name="TextBox 9"/>
            <p:cNvSpPr txBox="1"/>
            <p:nvPr/>
          </p:nvSpPr>
          <p:spPr>
            <a:xfrm>
              <a:off x="0" y="0"/>
              <a:ext cx="10343789" cy="723392"/>
            </a:xfrm>
            <a:prstGeom prst="rect">
              <a:avLst/>
            </a:prstGeom>
          </p:spPr>
          <p:txBody>
            <a:bodyPr lIns="0" tIns="0" rIns="0" bIns="0" rtlCol="0" anchor="t">
              <a:spAutoFit/>
            </a:bodyPr>
            <a:lstStyle/>
            <a:p>
              <a:pPr algn="ctr">
                <a:lnSpc>
                  <a:spcPts val="4287"/>
                </a:lnSpc>
              </a:pPr>
              <a:r>
                <a:rPr lang="en-US" sz="3572" b="1" dirty="0">
                  <a:solidFill>
                    <a:srgbClr val="000000"/>
                  </a:solidFill>
                  <a:latin typeface="Libre Baskerville Bold Italics"/>
                </a:rPr>
                <a:t>Easy Data Augmentation</a:t>
              </a:r>
            </a:p>
          </p:txBody>
        </p:sp>
        <p:sp>
          <p:nvSpPr>
            <p:cNvPr id="10" name="TextBox 10"/>
            <p:cNvSpPr txBox="1"/>
            <p:nvPr/>
          </p:nvSpPr>
          <p:spPr>
            <a:xfrm>
              <a:off x="0" y="1167483"/>
              <a:ext cx="10343789" cy="3370582"/>
            </a:xfrm>
            <a:prstGeom prst="rect">
              <a:avLst/>
            </a:prstGeom>
          </p:spPr>
          <p:txBody>
            <a:bodyPr lIns="0" tIns="0" rIns="0" bIns="0" rtlCol="0" anchor="t">
              <a:spAutoFit/>
            </a:bodyPr>
            <a:lstStyle/>
            <a:p>
              <a:pPr marL="615275" lvl="1" indent="-307637">
                <a:lnSpc>
                  <a:spcPts val="3989"/>
                </a:lnSpc>
                <a:buFont typeface="Arial"/>
                <a:buChar char="•"/>
              </a:pPr>
              <a:r>
                <a:rPr lang="en-US" sz="2849" dirty="0">
                  <a:solidFill>
                    <a:srgbClr val="272525"/>
                  </a:solidFill>
                  <a:latin typeface="Roboto"/>
                </a:rPr>
                <a:t>Feature Extraction </a:t>
              </a:r>
            </a:p>
            <a:p>
              <a:pPr marL="615275" lvl="1" indent="-307637">
                <a:lnSpc>
                  <a:spcPts val="3989"/>
                </a:lnSpc>
                <a:buFont typeface="Arial"/>
                <a:buChar char="•"/>
              </a:pPr>
              <a:r>
                <a:rPr lang="en-US" sz="2849" dirty="0">
                  <a:solidFill>
                    <a:srgbClr val="272525"/>
                  </a:solidFill>
                  <a:latin typeface="Roboto"/>
                </a:rPr>
                <a:t>Augmentation Techniques </a:t>
              </a:r>
            </a:p>
            <a:p>
              <a:pPr marL="615275" lvl="1" indent="-307637">
                <a:lnSpc>
                  <a:spcPts val="3989"/>
                </a:lnSpc>
                <a:buFont typeface="Arial"/>
                <a:buChar char="•"/>
              </a:pPr>
              <a:r>
                <a:rPr lang="en-US" sz="2849" dirty="0">
                  <a:solidFill>
                    <a:srgbClr val="272525"/>
                  </a:solidFill>
                  <a:latin typeface="Roboto"/>
                </a:rPr>
                <a:t>Word2Vec</a:t>
              </a:r>
            </a:p>
            <a:p>
              <a:pPr marL="615275" lvl="1" indent="-307637">
                <a:lnSpc>
                  <a:spcPts val="3989"/>
                </a:lnSpc>
                <a:buFont typeface="Arial"/>
                <a:buChar char="•"/>
              </a:pPr>
              <a:r>
                <a:rPr lang="en-US" sz="2849" dirty="0">
                  <a:solidFill>
                    <a:srgbClr val="272525"/>
                  </a:solidFill>
                  <a:latin typeface="Roboto"/>
                </a:rPr>
                <a:t>Dataset Size</a:t>
              </a:r>
            </a:p>
            <a:p>
              <a:pPr>
                <a:lnSpc>
                  <a:spcPts val="3989"/>
                </a:lnSpc>
              </a:pPr>
              <a:endParaRPr lang="en-US" sz="2849" dirty="0">
                <a:solidFill>
                  <a:srgbClr val="272525"/>
                </a:solidFill>
                <a:latin typeface="Roboto"/>
              </a:endParaRPr>
            </a:p>
          </p:txBody>
        </p:sp>
      </p:grpSp>
      <p:sp>
        <p:nvSpPr>
          <p:cNvPr id="11" name="TextBox 11"/>
          <p:cNvSpPr txBox="1"/>
          <p:nvPr/>
        </p:nvSpPr>
        <p:spPr>
          <a:xfrm>
            <a:off x="1154296" y="841953"/>
            <a:ext cx="5055663" cy="487449"/>
          </a:xfrm>
          <a:prstGeom prst="rect">
            <a:avLst/>
          </a:prstGeom>
        </p:spPr>
        <p:txBody>
          <a:bodyPr lIns="0" tIns="0" rIns="0" bIns="0" rtlCol="0" anchor="t">
            <a:spAutoFit/>
          </a:bodyPr>
          <a:lstStyle/>
          <a:p>
            <a:pPr algn="ctr">
              <a:lnSpc>
                <a:spcPts val="1959"/>
              </a:lnSpc>
            </a:pPr>
            <a:r>
              <a:rPr lang="en-US" sz="1400">
                <a:solidFill>
                  <a:srgbClr val="272525"/>
                </a:solidFill>
                <a:latin typeface="Roboto"/>
              </a:rPr>
              <a:t>2021 EDUCORPUS &amp; ARASCORE DATASET:UNDER-RESOURCED LANGUAGES INTHE EDUCATIONAL DOMAIN</a:t>
            </a:r>
          </a:p>
        </p:txBody>
      </p:sp>
      <p:sp>
        <p:nvSpPr>
          <p:cNvPr id="12" name="TextBox 12"/>
          <p:cNvSpPr txBox="1"/>
          <p:nvPr/>
        </p:nvSpPr>
        <p:spPr>
          <a:xfrm>
            <a:off x="668574" y="5646189"/>
            <a:ext cx="720253" cy="487680"/>
          </a:xfrm>
          <a:prstGeom prst="rect">
            <a:avLst/>
          </a:prstGeom>
        </p:spPr>
        <p:txBody>
          <a:bodyPr lIns="0" tIns="0" rIns="0" bIns="0" rtlCol="0" anchor="t">
            <a:spAutoFit/>
          </a:bodyPr>
          <a:lstStyle/>
          <a:p>
            <a:pPr algn="ctr">
              <a:lnSpc>
                <a:spcPts val="3840"/>
              </a:lnSpc>
            </a:pPr>
            <a:r>
              <a:rPr lang="en-US" sz="3200" dirty="0">
                <a:solidFill>
                  <a:srgbClr val="272525"/>
                </a:solidFill>
                <a:latin typeface="Libre Baskerville"/>
              </a:rPr>
              <a:t>12</a:t>
            </a:r>
          </a:p>
        </p:txBody>
      </p:sp>
      <p:sp>
        <p:nvSpPr>
          <p:cNvPr id="13" name="TextBox 13"/>
          <p:cNvSpPr txBox="1"/>
          <p:nvPr/>
        </p:nvSpPr>
        <p:spPr>
          <a:xfrm>
            <a:off x="9785694" y="989965"/>
            <a:ext cx="3381007" cy="237244"/>
          </a:xfrm>
          <a:prstGeom prst="rect">
            <a:avLst/>
          </a:prstGeom>
        </p:spPr>
        <p:txBody>
          <a:bodyPr lIns="0" tIns="0" rIns="0" bIns="0" rtlCol="0" anchor="t">
            <a:spAutoFit/>
          </a:bodyPr>
          <a:lstStyle/>
          <a:p>
            <a:pPr>
              <a:lnSpc>
                <a:spcPts val="1959"/>
              </a:lnSpc>
            </a:pPr>
            <a:r>
              <a:rPr lang="en-US" sz="1400" dirty="0">
                <a:solidFill>
                  <a:srgbClr val="272525"/>
                </a:solidFill>
                <a:latin typeface="Roboto"/>
              </a:rPr>
              <a:t>12/19</a:t>
            </a:r>
          </a:p>
        </p:txBody>
      </p:sp>
      <p:pic>
        <p:nvPicPr>
          <p:cNvPr id="14" name="Picture 14"/>
          <p:cNvPicPr>
            <a:picLocks noChangeAspect="1"/>
          </p:cNvPicPr>
          <p:nvPr/>
        </p:nvPicPr>
        <p:blipFill>
          <a:blip r:embed="rId7"/>
          <a:srcRect t="14252" b="22787"/>
          <a:stretch>
            <a:fillRect/>
          </a:stretch>
        </p:blipFill>
        <p:spPr>
          <a:xfrm>
            <a:off x="15035447" y="273434"/>
            <a:ext cx="3198949" cy="151053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807074" y="1042603"/>
            <a:ext cx="186716" cy="124251"/>
          </a:xfrm>
          <a:prstGeom prst="rect">
            <a:avLst/>
          </a:prstGeom>
        </p:spPr>
      </p:pic>
      <p:sp>
        <p:nvSpPr>
          <p:cNvPr id="3" name="AutoShape 3"/>
          <p:cNvSpPr/>
          <p:nvPr/>
        </p:nvSpPr>
        <p:spPr>
          <a:xfrm>
            <a:off x="0" y="1978833"/>
            <a:ext cx="18288000" cy="9525"/>
          </a:xfrm>
          <a:prstGeom prst="rect">
            <a:avLst/>
          </a:prstGeom>
          <a:solidFill>
            <a:srgbClr val="272525"/>
          </a:solidFill>
        </p:spPr>
      </p:sp>
      <p:sp>
        <p:nvSpPr>
          <p:cNvPr id="4" name="AutoShape 4"/>
          <p:cNvSpPr/>
          <p:nvPr/>
        </p:nvSpPr>
        <p:spPr>
          <a:xfrm>
            <a:off x="10593117" y="1978833"/>
            <a:ext cx="9525" cy="8308167"/>
          </a:xfrm>
          <a:prstGeom prst="rect">
            <a:avLst/>
          </a:prstGeom>
          <a:solidFill>
            <a:srgbClr val="272525"/>
          </a:solidFill>
        </p:spPr>
      </p:sp>
      <p:pic>
        <p:nvPicPr>
          <p:cNvPr id="5" name="Picture 5"/>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634921" y="8970929"/>
            <a:ext cx="650428" cy="287371"/>
          </a:xfrm>
          <a:prstGeom prst="rect">
            <a:avLst/>
          </a:prstGeom>
        </p:spPr>
      </p:pic>
      <p:sp>
        <p:nvSpPr>
          <p:cNvPr id="6" name="AutoShape 6"/>
          <p:cNvSpPr/>
          <p:nvPr/>
        </p:nvSpPr>
        <p:spPr>
          <a:xfrm>
            <a:off x="2258169" y="1978833"/>
            <a:ext cx="9525" cy="8308167"/>
          </a:xfrm>
          <a:prstGeom prst="rect">
            <a:avLst/>
          </a:prstGeom>
          <a:solidFill>
            <a:srgbClr val="272525"/>
          </a:solidFill>
        </p:spPr>
      </p:sp>
      <p:sp>
        <p:nvSpPr>
          <p:cNvPr id="7" name="TextBox 7"/>
          <p:cNvSpPr txBox="1"/>
          <p:nvPr/>
        </p:nvSpPr>
        <p:spPr>
          <a:xfrm>
            <a:off x="10901688" y="4346834"/>
            <a:ext cx="7135821" cy="1300307"/>
          </a:xfrm>
          <a:prstGeom prst="rect">
            <a:avLst/>
          </a:prstGeom>
        </p:spPr>
        <p:txBody>
          <a:bodyPr lIns="0" tIns="0" rIns="0" bIns="0" rtlCol="0" anchor="t">
            <a:spAutoFit/>
          </a:bodyPr>
          <a:lstStyle/>
          <a:p>
            <a:pPr algn="ctr">
              <a:lnSpc>
                <a:spcPts val="10400"/>
              </a:lnSpc>
            </a:pPr>
            <a:r>
              <a:rPr lang="en-US" sz="8000">
                <a:solidFill>
                  <a:srgbClr val="272525"/>
                </a:solidFill>
                <a:latin typeface="Libre Baskerville"/>
              </a:rPr>
              <a:t>Methodology</a:t>
            </a:r>
          </a:p>
        </p:txBody>
      </p:sp>
      <p:grpSp>
        <p:nvGrpSpPr>
          <p:cNvPr id="8" name="Group 8"/>
          <p:cNvGrpSpPr/>
          <p:nvPr/>
        </p:nvGrpSpPr>
        <p:grpSpPr>
          <a:xfrm>
            <a:off x="2534343" y="2771267"/>
            <a:ext cx="7757842" cy="3916509"/>
            <a:chOff x="0" y="0"/>
            <a:chExt cx="10343789" cy="5222012"/>
          </a:xfrm>
        </p:grpSpPr>
        <p:sp>
          <p:nvSpPr>
            <p:cNvPr id="9" name="TextBox 9"/>
            <p:cNvSpPr txBox="1"/>
            <p:nvPr/>
          </p:nvSpPr>
          <p:spPr>
            <a:xfrm>
              <a:off x="0" y="0"/>
              <a:ext cx="10343789" cy="723392"/>
            </a:xfrm>
            <a:prstGeom prst="rect">
              <a:avLst/>
            </a:prstGeom>
          </p:spPr>
          <p:txBody>
            <a:bodyPr lIns="0" tIns="0" rIns="0" bIns="0" rtlCol="0" anchor="t">
              <a:spAutoFit/>
            </a:bodyPr>
            <a:lstStyle/>
            <a:p>
              <a:pPr algn="ctr">
                <a:lnSpc>
                  <a:spcPts val="4287"/>
                </a:lnSpc>
              </a:pPr>
              <a:r>
                <a:rPr lang="en-US" sz="3572" b="1" dirty="0">
                  <a:solidFill>
                    <a:srgbClr val="000000"/>
                  </a:solidFill>
                  <a:latin typeface="Libre Baskerville Bold Italics"/>
                </a:rPr>
                <a:t>Text Generation</a:t>
              </a:r>
            </a:p>
          </p:txBody>
        </p:sp>
        <p:sp>
          <p:nvSpPr>
            <p:cNvPr id="10" name="TextBox 10"/>
            <p:cNvSpPr txBox="1"/>
            <p:nvPr/>
          </p:nvSpPr>
          <p:spPr>
            <a:xfrm>
              <a:off x="0" y="1167483"/>
              <a:ext cx="10343789" cy="4054529"/>
            </a:xfrm>
            <a:prstGeom prst="rect">
              <a:avLst/>
            </a:prstGeom>
          </p:spPr>
          <p:txBody>
            <a:bodyPr lIns="0" tIns="0" rIns="0" bIns="0" rtlCol="0" anchor="t">
              <a:spAutoFit/>
            </a:bodyPr>
            <a:lstStyle/>
            <a:p>
              <a:pPr marL="615275" lvl="1" indent="-307637">
                <a:lnSpc>
                  <a:spcPts val="3989"/>
                </a:lnSpc>
                <a:buFont typeface="Arial"/>
                <a:buChar char="•"/>
              </a:pPr>
              <a:r>
                <a:rPr lang="en-US" sz="2849" dirty="0">
                  <a:solidFill>
                    <a:srgbClr val="272525"/>
                  </a:solidFill>
                  <a:latin typeface="Roboto"/>
                </a:rPr>
                <a:t>Word Mappings</a:t>
              </a:r>
            </a:p>
            <a:p>
              <a:pPr marL="615275" lvl="1" indent="-307637">
                <a:lnSpc>
                  <a:spcPts val="3989"/>
                </a:lnSpc>
                <a:buFont typeface="Arial"/>
                <a:buChar char="•"/>
              </a:pPr>
              <a:r>
                <a:rPr lang="en-US" sz="2849" dirty="0">
                  <a:solidFill>
                    <a:srgbClr val="272525"/>
                  </a:solidFill>
                  <a:latin typeface="Roboto"/>
                </a:rPr>
                <a:t>Sampling</a:t>
              </a:r>
            </a:p>
            <a:p>
              <a:pPr marL="615275" lvl="1" indent="-307637">
                <a:lnSpc>
                  <a:spcPts val="3989"/>
                </a:lnSpc>
                <a:buFont typeface="Arial"/>
                <a:buChar char="•"/>
              </a:pPr>
              <a:r>
                <a:rPr lang="en-US" sz="2849" dirty="0">
                  <a:solidFill>
                    <a:srgbClr val="272525"/>
                  </a:solidFill>
                  <a:latin typeface="Roboto"/>
                </a:rPr>
                <a:t>Fine-Tuning AraGPT-2</a:t>
              </a:r>
            </a:p>
            <a:p>
              <a:pPr marL="615275" lvl="1" indent="-307637">
                <a:lnSpc>
                  <a:spcPts val="3989"/>
                </a:lnSpc>
                <a:buFont typeface="Arial"/>
                <a:buChar char="•"/>
              </a:pPr>
              <a:r>
                <a:rPr lang="en-US" sz="2849" dirty="0">
                  <a:solidFill>
                    <a:srgbClr val="272525"/>
                  </a:solidFill>
                  <a:latin typeface="Roboto"/>
                </a:rPr>
                <a:t>AraGPT-2 Tokenizer allows adding new tokens</a:t>
              </a:r>
            </a:p>
            <a:p>
              <a:pPr marL="615275" lvl="1" indent="-307638">
                <a:lnSpc>
                  <a:spcPts val="3989"/>
                </a:lnSpc>
                <a:buFont typeface="Arial"/>
                <a:buChar char="•"/>
              </a:pPr>
              <a:r>
                <a:rPr lang="en-US" sz="2849" dirty="0">
                  <a:solidFill>
                    <a:srgbClr val="272525"/>
                  </a:solidFill>
                  <a:latin typeface="Roboto"/>
                </a:rPr>
                <a:t>Generate from the Model </a:t>
              </a:r>
            </a:p>
          </p:txBody>
        </p:sp>
      </p:grpSp>
      <p:sp>
        <p:nvSpPr>
          <p:cNvPr id="11" name="TextBox 11"/>
          <p:cNvSpPr txBox="1"/>
          <p:nvPr/>
        </p:nvSpPr>
        <p:spPr>
          <a:xfrm>
            <a:off x="1154296" y="841953"/>
            <a:ext cx="5055663" cy="487449"/>
          </a:xfrm>
          <a:prstGeom prst="rect">
            <a:avLst/>
          </a:prstGeom>
        </p:spPr>
        <p:txBody>
          <a:bodyPr lIns="0" tIns="0" rIns="0" bIns="0" rtlCol="0" anchor="t">
            <a:spAutoFit/>
          </a:bodyPr>
          <a:lstStyle/>
          <a:p>
            <a:pPr algn="ctr">
              <a:lnSpc>
                <a:spcPts val="1959"/>
              </a:lnSpc>
            </a:pPr>
            <a:r>
              <a:rPr lang="en-US" sz="1400">
                <a:solidFill>
                  <a:srgbClr val="272525"/>
                </a:solidFill>
                <a:latin typeface="Roboto"/>
              </a:rPr>
              <a:t>2021 EDUCORPUS &amp; ARASCORE DATASET:UNDER-RESOURCED LANGUAGES INTHE EDUCATIONAL DOMAIN</a:t>
            </a:r>
          </a:p>
        </p:txBody>
      </p:sp>
      <p:sp>
        <p:nvSpPr>
          <p:cNvPr id="12" name="TextBox 12"/>
          <p:cNvSpPr txBox="1"/>
          <p:nvPr/>
        </p:nvSpPr>
        <p:spPr>
          <a:xfrm>
            <a:off x="668574" y="5646189"/>
            <a:ext cx="720253" cy="487680"/>
          </a:xfrm>
          <a:prstGeom prst="rect">
            <a:avLst/>
          </a:prstGeom>
        </p:spPr>
        <p:txBody>
          <a:bodyPr lIns="0" tIns="0" rIns="0" bIns="0" rtlCol="0" anchor="t">
            <a:spAutoFit/>
          </a:bodyPr>
          <a:lstStyle/>
          <a:p>
            <a:pPr algn="ctr">
              <a:lnSpc>
                <a:spcPts val="3840"/>
              </a:lnSpc>
            </a:pPr>
            <a:r>
              <a:rPr lang="en-US" sz="3200" dirty="0">
                <a:solidFill>
                  <a:srgbClr val="272525"/>
                </a:solidFill>
                <a:latin typeface="Libre Baskerville"/>
              </a:rPr>
              <a:t>13</a:t>
            </a:r>
          </a:p>
        </p:txBody>
      </p:sp>
      <p:sp>
        <p:nvSpPr>
          <p:cNvPr id="13" name="TextBox 13"/>
          <p:cNvSpPr txBox="1"/>
          <p:nvPr/>
        </p:nvSpPr>
        <p:spPr>
          <a:xfrm>
            <a:off x="9785694" y="989965"/>
            <a:ext cx="3381007" cy="237244"/>
          </a:xfrm>
          <a:prstGeom prst="rect">
            <a:avLst/>
          </a:prstGeom>
        </p:spPr>
        <p:txBody>
          <a:bodyPr lIns="0" tIns="0" rIns="0" bIns="0" rtlCol="0" anchor="t">
            <a:spAutoFit/>
          </a:bodyPr>
          <a:lstStyle/>
          <a:p>
            <a:pPr>
              <a:lnSpc>
                <a:spcPts val="1959"/>
              </a:lnSpc>
            </a:pPr>
            <a:r>
              <a:rPr lang="en-US" sz="1400" dirty="0">
                <a:solidFill>
                  <a:srgbClr val="272525"/>
                </a:solidFill>
                <a:latin typeface="Roboto"/>
              </a:rPr>
              <a:t>13/19</a:t>
            </a:r>
          </a:p>
        </p:txBody>
      </p:sp>
      <p:pic>
        <p:nvPicPr>
          <p:cNvPr id="14" name="Picture 14"/>
          <p:cNvPicPr>
            <a:picLocks noChangeAspect="1"/>
          </p:cNvPicPr>
          <p:nvPr/>
        </p:nvPicPr>
        <p:blipFill>
          <a:blip r:embed="rId7"/>
          <a:srcRect t="14252" b="22787"/>
          <a:stretch>
            <a:fillRect/>
          </a:stretch>
        </p:blipFill>
        <p:spPr>
          <a:xfrm>
            <a:off x="15035447" y="273434"/>
            <a:ext cx="3198949" cy="151053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807074" y="1042603"/>
            <a:ext cx="186716" cy="124251"/>
          </a:xfrm>
          <a:prstGeom prst="rect">
            <a:avLst/>
          </a:prstGeom>
        </p:spPr>
      </p:pic>
      <p:sp>
        <p:nvSpPr>
          <p:cNvPr id="3" name="AutoShape 3"/>
          <p:cNvSpPr/>
          <p:nvPr/>
        </p:nvSpPr>
        <p:spPr>
          <a:xfrm>
            <a:off x="0" y="1978833"/>
            <a:ext cx="18288000" cy="9525"/>
          </a:xfrm>
          <a:prstGeom prst="rect">
            <a:avLst/>
          </a:prstGeom>
          <a:solidFill>
            <a:srgbClr val="272525"/>
          </a:solidFill>
        </p:spPr>
      </p:sp>
      <p:sp>
        <p:nvSpPr>
          <p:cNvPr id="4" name="AutoShape 4"/>
          <p:cNvSpPr/>
          <p:nvPr/>
        </p:nvSpPr>
        <p:spPr>
          <a:xfrm>
            <a:off x="10593117" y="1978833"/>
            <a:ext cx="9525" cy="8308167"/>
          </a:xfrm>
          <a:prstGeom prst="rect">
            <a:avLst/>
          </a:prstGeom>
          <a:solidFill>
            <a:srgbClr val="272525"/>
          </a:solidFill>
        </p:spPr>
      </p:sp>
      <p:pic>
        <p:nvPicPr>
          <p:cNvPr id="5" name="Picture 5"/>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634921" y="8970929"/>
            <a:ext cx="650428" cy="287371"/>
          </a:xfrm>
          <a:prstGeom prst="rect">
            <a:avLst/>
          </a:prstGeom>
        </p:spPr>
      </p:pic>
      <p:sp>
        <p:nvSpPr>
          <p:cNvPr id="6" name="AutoShape 6"/>
          <p:cNvSpPr/>
          <p:nvPr/>
        </p:nvSpPr>
        <p:spPr>
          <a:xfrm>
            <a:off x="2258169" y="1978833"/>
            <a:ext cx="9525" cy="8308167"/>
          </a:xfrm>
          <a:prstGeom prst="rect">
            <a:avLst/>
          </a:prstGeom>
          <a:solidFill>
            <a:srgbClr val="272525"/>
          </a:solidFill>
        </p:spPr>
      </p:sp>
      <p:sp>
        <p:nvSpPr>
          <p:cNvPr id="7" name="TextBox 7"/>
          <p:cNvSpPr txBox="1"/>
          <p:nvPr/>
        </p:nvSpPr>
        <p:spPr>
          <a:xfrm>
            <a:off x="10901688" y="4346834"/>
            <a:ext cx="7135821" cy="1300307"/>
          </a:xfrm>
          <a:prstGeom prst="rect">
            <a:avLst/>
          </a:prstGeom>
        </p:spPr>
        <p:txBody>
          <a:bodyPr lIns="0" tIns="0" rIns="0" bIns="0" rtlCol="0" anchor="t">
            <a:spAutoFit/>
          </a:bodyPr>
          <a:lstStyle/>
          <a:p>
            <a:pPr algn="ctr">
              <a:lnSpc>
                <a:spcPts val="10400"/>
              </a:lnSpc>
            </a:pPr>
            <a:r>
              <a:rPr lang="en-US" sz="8000">
                <a:solidFill>
                  <a:srgbClr val="272525"/>
                </a:solidFill>
                <a:latin typeface="Libre Baskerville"/>
              </a:rPr>
              <a:t>Methodology</a:t>
            </a:r>
          </a:p>
        </p:txBody>
      </p:sp>
      <p:grpSp>
        <p:nvGrpSpPr>
          <p:cNvPr id="8" name="Group 8"/>
          <p:cNvGrpSpPr/>
          <p:nvPr/>
        </p:nvGrpSpPr>
        <p:grpSpPr>
          <a:xfrm>
            <a:off x="2515293" y="2771267"/>
            <a:ext cx="7757842" cy="4429470"/>
            <a:chOff x="0" y="0"/>
            <a:chExt cx="10343789" cy="5905960"/>
          </a:xfrm>
        </p:grpSpPr>
        <p:sp>
          <p:nvSpPr>
            <p:cNvPr id="9" name="TextBox 9"/>
            <p:cNvSpPr txBox="1"/>
            <p:nvPr/>
          </p:nvSpPr>
          <p:spPr>
            <a:xfrm>
              <a:off x="0" y="0"/>
              <a:ext cx="10343789" cy="723392"/>
            </a:xfrm>
            <a:prstGeom prst="rect">
              <a:avLst/>
            </a:prstGeom>
          </p:spPr>
          <p:txBody>
            <a:bodyPr lIns="0" tIns="0" rIns="0" bIns="0" rtlCol="0" anchor="t">
              <a:spAutoFit/>
            </a:bodyPr>
            <a:lstStyle/>
            <a:p>
              <a:pPr algn="ctr">
                <a:lnSpc>
                  <a:spcPts val="4287"/>
                </a:lnSpc>
              </a:pPr>
              <a:r>
                <a:rPr lang="en-US" sz="3572" b="1" dirty="0">
                  <a:solidFill>
                    <a:srgbClr val="000000"/>
                  </a:solidFill>
                  <a:latin typeface="Libre Baskerville Bold Italics"/>
                </a:rPr>
                <a:t>Masked Token Prediction</a:t>
              </a:r>
            </a:p>
          </p:txBody>
        </p:sp>
        <p:sp>
          <p:nvSpPr>
            <p:cNvPr id="10" name="TextBox 10"/>
            <p:cNvSpPr txBox="1"/>
            <p:nvPr/>
          </p:nvSpPr>
          <p:spPr>
            <a:xfrm>
              <a:off x="0" y="1167483"/>
              <a:ext cx="10343789" cy="4738477"/>
            </a:xfrm>
            <a:prstGeom prst="rect">
              <a:avLst/>
            </a:prstGeom>
          </p:spPr>
          <p:txBody>
            <a:bodyPr lIns="0" tIns="0" rIns="0" bIns="0" rtlCol="0" anchor="t">
              <a:spAutoFit/>
            </a:bodyPr>
            <a:lstStyle/>
            <a:p>
              <a:pPr marL="307638" lvl="1">
                <a:lnSpc>
                  <a:spcPts val="3989"/>
                </a:lnSpc>
              </a:pPr>
              <a:r>
                <a:rPr lang="en-US" sz="2849" dirty="0">
                  <a:solidFill>
                    <a:srgbClr val="272525"/>
                  </a:solidFill>
                  <a:latin typeface="Roboto"/>
                </a:rPr>
                <a:t>MLM is a fill-in-the-blank task.</a:t>
              </a:r>
            </a:p>
            <a:p>
              <a:pPr marL="615275" lvl="1" indent="-307637">
                <a:lnSpc>
                  <a:spcPts val="3989"/>
                </a:lnSpc>
                <a:buFont typeface="Arial"/>
                <a:buChar char="•"/>
              </a:pPr>
              <a:r>
                <a:rPr lang="en-US" sz="2849" dirty="0">
                  <a:solidFill>
                    <a:srgbClr val="272525"/>
                  </a:solidFill>
                  <a:latin typeface="Roboto"/>
                </a:rPr>
                <a:t>Loading and Splitting our Dataset</a:t>
              </a:r>
            </a:p>
            <a:p>
              <a:pPr marL="615275" lvl="1" indent="-307638">
                <a:lnSpc>
                  <a:spcPts val="3989"/>
                </a:lnSpc>
                <a:buFont typeface="Arial"/>
                <a:buChar char="•"/>
              </a:pPr>
              <a:r>
                <a:rPr lang="en-US" sz="2849" dirty="0">
                  <a:solidFill>
                    <a:srgbClr val="272525"/>
                  </a:solidFill>
                  <a:latin typeface="Roboto"/>
                </a:rPr>
                <a:t>Fine-Tuning </a:t>
              </a:r>
              <a:r>
                <a:rPr lang="en-US" sz="2849" dirty="0" err="1">
                  <a:solidFill>
                    <a:srgbClr val="272525"/>
                  </a:solidFill>
                  <a:latin typeface="Roboto"/>
                </a:rPr>
                <a:t>AraBERT</a:t>
              </a:r>
              <a:endParaRPr lang="en-US" sz="2849" dirty="0">
                <a:solidFill>
                  <a:srgbClr val="272525"/>
                </a:solidFill>
                <a:latin typeface="Roboto"/>
              </a:endParaRPr>
            </a:p>
            <a:p>
              <a:pPr marL="615275" lvl="1" indent="-307638">
                <a:lnSpc>
                  <a:spcPts val="3989"/>
                </a:lnSpc>
                <a:buFont typeface="Arial"/>
                <a:buChar char="•"/>
              </a:pPr>
              <a:r>
                <a:rPr lang="en-US" sz="2849" dirty="0" err="1">
                  <a:solidFill>
                    <a:srgbClr val="272525"/>
                  </a:solidFill>
                  <a:latin typeface="Roboto"/>
                </a:rPr>
                <a:t>AraBERT</a:t>
              </a:r>
              <a:r>
                <a:rPr lang="en-US" sz="2849" dirty="0">
                  <a:solidFill>
                    <a:srgbClr val="272525"/>
                  </a:solidFill>
                  <a:latin typeface="Roboto"/>
                </a:rPr>
                <a:t> Tokenizer allows adding special tokens, pad and truncate sequences to a single constant length.</a:t>
              </a:r>
            </a:p>
            <a:p>
              <a:pPr marL="615275" lvl="1" indent="-307638">
                <a:lnSpc>
                  <a:spcPts val="3989"/>
                </a:lnSpc>
                <a:buFont typeface="Arial"/>
                <a:buChar char="•"/>
              </a:pPr>
              <a:r>
                <a:rPr lang="en-US" sz="2849" dirty="0">
                  <a:solidFill>
                    <a:srgbClr val="272525"/>
                  </a:solidFill>
                  <a:latin typeface="Roboto"/>
                </a:rPr>
                <a:t>Model Training</a:t>
              </a:r>
            </a:p>
          </p:txBody>
        </p:sp>
      </p:grpSp>
      <p:sp>
        <p:nvSpPr>
          <p:cNvPr id="11" name="TextBox 11"/>
          <p:cNvSpPr txBox="1"/>
          <p:nvPr/>
        </p:nvSpPr>
        <p:spPr>
          <a:xfrm>
            <a:off x="1154296" y="841953"/>
            <a:ext cx="5055663" cy="487449"/>
          </a:xfrm>
          <a:prstGeom prst="rect">
            <a:avLst/>
          </a:prstGeom>
        </p:spPr>
        <p:txBody>
          <a:bodyPr lIns="0" tIns="0" rIns="0" bIns="0" rtlCol="0" anchor="t">
            <a:spAutoFit/>
          </a:bodyPr>
          <a:lstStyle/>
          <a:p>
            <a:pPr algn="ctr">
              <a:lnSpc>
                <a:spcPts val="1959"/>
              </a:lnSpc>
            </a:pPr>
            <a:r>
              <a:rPr lang="en-US" sz="1400">
                <a:solidFill>
                  <a:srgbClr val="272525"/>
                </a:solidFill>
                <a:latin typeface="Roboto"/>
              </a:rPr>
              <a:t>2021 EDUCORPUS &amp; ARASCORE DATASET:UNDER-RESOURCED LANGUAGES INTHE EDUCATIONAL DOMAIN</a:t>
            </a:r>
          </a:p>
        </p:txBody>
      </p:sp>
      <p:sp>
        <p:nvSpPr>
          <p:cNvPr id="12" name="TextBox 12"/>
          <p:cNvSpPr txBox="1"/>
          <p:nvPr/>
        </p:nvSpPr>
        <p:spPr>
          <a:xfrm>
            <a:off x="668574" y="5646189"/>
            <a:ext cx="720253" cy="487680"/>
          </a:xfrm>
          <a:prstGeom prst="rect">
            <a:avLst/>
          </a:prstGeom>
        </p:spPr>
        <p:txBody>
          <a:bodyPr lIns="0" tIns="0" rIns="0" bIns="0" rtlCol="0" anchor="t">
            <a:spAutoFit/>
          </a:bodyPr>
          <a:lstStyle/>
          <a:p>
            <a:pPr algn="ctr">
              <a:lnSpc>
                <a:spcPts val="3840"/>
              </a:lnSpc>
            </a:pPr>
            <a:r>
              <a:rPr lang="en-US" sz="3200" dirty="0">
                <a:solidFill>
                  <a:srgbClr val="272525"/>
                </a:solidFill>
                <a:latin typeface="Libre Baskerville"/>
              </a:rPr>
              <a:t>14</a:t>
            </a:r>
          </a:p>
        </p:txBody>
      </p:sp>
      <p:sp>
        <p:nvSpPr>
          <p:cNvPr id="13" name="TextBox 13"/>
          <p:cNvSpPr txBox="1"/>
          <p:nvPr/>
        </p:nvSpPr>
        <p:spPr>
          <a:xfrm>
            <a:off x="9785694" y="989965"/>
            <a:ext cx="3381007" cy="237244"/>
          </a:xfrm>
          <a:prstGeom prst="rect">
            <a:avLst/>
          </a:prstGeom>
        </p:spPr>
        <p:txBody>
          <a:bodyPr lIns="0" tIns="0" rIns="0" bIns="0" rtlCol="0" anchor="t">
            <a:spAutoFit/>
          </a:bodyPr>
          <a:lstStyle/>
          <a:p>
            <a:pPr>
              <a:lnSpc>
                <a:spcPts val="1959"/>
              </a:lnSpc>
            </a:pPr>
            <a:r>
              <a:rPr lang="en-US" sz="1400" dirty="0">
                <a:solidFill>
                  <a:srgbClr val="272525"/>
                </a:solidFill>
                <a:latin typeface="Roboto"/>
              </a:rPr>
              <a:t>14/19</a:t>
            </a:r>
          </a:p>
        </p:txBody>
      </p:sp>
      <p:pic>
        <p:nvPicPr>
          <p:cNvPr id="14" name="Picture 14"/>
          <p:cNvPicPr>
            <a:picLocks noChangeAspect="1"/>
          </p:cNvPicPr>
          <p:nvPr/>
        </p:nvPicPr>
        <p:blipFill>
          <a:blip r:embed="rId7"/>
          <a:srcRect t="14252" b="22787"/>
          <a:stretch>
            <a:fillRect/>
          </a:stretch>
        </p:blipFill>
        <p:spPr>
          <a:xfrm>
            <a:off x="15035447" y="273434"/>
            <a:ext cx="3198949" cy="151053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807074" y="1042603"/>
            <a:ext cx="186716" cy="124251"/>
          </a:xfrm>
          <a:prstGeom prst="rect">
            <a:avLst/>
          </a:prstGeom>
        </p:spPr>
      </p:pic>
      <p:sp>
        <p:nvSpPr>
          <p:cNvPr id="3" name="AutoShape 3"/>
          <p:cNvSpPr/>
          <p:nvPr/>
        </p:nvSpPr>
        <p:spPr>
          <a:xfrm>
            <a:off x="0" y="1978833"/>
            <a:ext cx="18288000" cy="9525"/>
          </a:xfrm>
          <a:prstGeom prst="rect">
            <a:avLst/>
          </a:prstGeom>
          <a:solidFill>
            <a:srgbClr val="272525"/>
          </a:solidFill>
        </p:spPr>
      </p:sp>
      <p:sp>
        <p:nvSpPr>
          <p:cNvPr id="4" name="AutoShape 4"/>
          <p:cNvSpPr/>
          <p:nvPr/>
        </p:nvSpPr>
        <p:spPr>
          <a:xfrm>
            <a:off x="10593117" y="1978833"/>
            <a:ext cx="9525" cy="8308167"/>
          </a:xfrm>
          <a:prstGeom prst="rect">
            <a:avLst/>
          </a:prstGeom>
          <a:solidFill>
            <a:srgbClr val="272525"/>
          </a:solidFill>
        </p:spPr>
      </p:sp>
      <p:pic>
        <p:nvPicPr>
          <p:cNvPr id="5" name="Picture 5"/>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634921" y="8970929"/>
            <a:ext cx="650428" cy="287371"/>
          </a:xfrm>
          <a:prstGeom prst="rect">
            <a:avLst/>
          </a:prstGeom>
        </p:spPr>
      </p:pic>
      <p:sp>
        <p:nvSpPr>
          <p:cNvPr id="6" name="AutoShape 6"/>
          <p:cNvSpPr/>
          <p:nvPr/>
        </p:nvSpPr>
        <p:spPr>
          <a:xfrm>
            <a:off x="2258169" y="1978833"/>
            <a:ext cx="9525" cy="8308167"/>
          </a:xfrm>
          <a:prstGeom prst="rect">
            <a:avLst/>
          </a:prstGeom>
          <a:solidFill>
            <a:srgbClr val="272525"/>
          </a:solidFill>
        </p:spPr>
      </p:sp>
      <p:sp>
        <p:nvSpPr>
          <p:cNvPr id="7" name="TextBox 7"/>
          <p:cNvSpPr txBox="1"/>
          <p:nvPr/>
        </p:nvSpPr>
        <p:spPr>
          <a:xfrm>
            <a:off x="10901688" y="4346834"/>
            <a:ext cx="7135821" cy="1300307"/>
          </a:xfrm>
          <a:prstGeom prst="rect">
            <a:avLst/>
          </a:prstGeom>
        </p:spPr>
        <p:txBody>
          <a:bodyPr lIns="0" tIns="0" rIns="0" bIns="0" rtlCol="0" anchor="t">
            <a:spAutoFit/>
          </a:bodyPr>
          <a:lstStyle/>
          <a:p>
            <a:pPr algn="ctr">
              <a:lnSpc>
                <a:spcPts val="10400"/>
              </a:lnSpc>
            </a:pPr>
            <a:r>
              <a:rPr lang="en-US" sz="8000">
                <a:solidFill>
                  <a:srgbClr val="272525"/>
                </a:solidFill>
                <a:latin typeface="Libre Baskerville"/>
              </a:rPr>
              <a:t>Results</a:t>
            </a:r>
          </a:p>
        </p:txBody>
      </p:sp>
      <p:grpSp>
        <p:nvGrpSpPr>
          <p:cNvPr id="8" name="Group 8"/>
          <p:cNvGrpSpPr/>
          <p:nvPr/>
        </p:nvGrpSpPr>
        <p:grpSpPr>
          <a:xfrm>
            <a:off x="2515293" y="2771267"/>
            <a:ext cx="7757842" cy="2875997"/>
            <a:chOff x="0" y="0"/>
            <a:chExt cx="10343789" cy="3834663"/>
          </a:xfrm>
        </p:grpSpPr>
        <p:sp>
          <p:nvSpPr>
            <p:cNvPr id="9" name="TextBox 9"/>
            <p:cNvSpPr txBox="1"/>
            <p:nvPr/>
          </p:nvSpPr>
          <p:spPr>
            <a:xfrm>
              <a:off x="0" y="0"/>
              <a:ext cx="10343789" cy="723392"/>
            </a:xfrm>
            <a:prstGeom prst="rect">
              <a:avLst/>
            </a:prstGeom>
          </p:spPr>
          <p:txBody>
            <a:bodyPr lIns="0" tIns="0" rIns="0" bIns="0" rtlCol="0" anchor="t">
              <a:spAutoFit/>
            </a:bodyPr>
            <a:lstStyle/>
            <a:p>
              <a:pPr algn="ctr">
                <a:lnSpc>
                  <a:spcPts val="4287"/>
                </a:lnSpc>
              </a:pPr>
              <a:r>
                <a:rPr lang="en-US" sz="3572" b="1" dirty="0">
                  <a:solidFill>
                    <a:srgbClr val="000000"/>
                  </a:solidFill>
                  <a:latin typeface="Libre Baskerville Bold Italics"/>
                </a:rPr>
                <a:t>Evaluation Metrics Used</a:t>
              </a:r>
            </a:p>
          </p:txBody>
        </p:sp>
        <p:sp>
          <p:nvSpPr>
            <p:cNvPr id="10" name="TextBox 10"/>
            <p:cNvSpPr txBox="1"/>
            <p:nvPr/>
          </p:nvSpPr>
          <p:spPr>
            <a:xfrm>
              <a:off x="0" y="1167483"/>
              <a:ext cx="10343789" cy="2667180"/>
            </a:xfrm>
            <a:prstGeom prst="rect">
              <a:avLst/>
            </a:prstGeom>
          </p:spPr>
          <p:txBody>
            <a:bodyPr lIns="0" tIns="0" rIns="0" bIns="0" rtlCol="0" anchor="t">
              <a:spAutoFit/>
            </a:bodyPr>
            <a:lstStyle/>
            <a:p>
              <a:pPr marL="615275" lvl="1" indent="-307637">
                <a:lnSpc>
                  <a:spcPts val="3989"/>
                </a:lnSpc>
                <a:buFont typeface="Arial"/>
                <a:buChar char="•"/>
              </a:pPr>
              <a:r>
                <a:rPr lang="en-US" sz="2849" dirty="0">
                  <a:solidFill>
                    <a:srgbClr val="272525"/>
                  </a:solidFill>
                  <a:latin typeface="Roboto"/>
                </a:rPr>
                <a:t>Accuracy</a:t>
              </a:r>
            </a:p>
            <a:p>
              <a:pPr marL="615275" lvl="1" indent="-307637">
                <a:lnSpc>
                  <a:spcPts val="3989"/>
                </a:lnSpc>
                <a:buFont typeface="Arial"/>
                <a:buChar char="•"/>
              </a:pPr>
              <a:r>
                <a:rPr lang="en-US" sz="2849" dirty="0">
                  <a:solidFill>
                    <a:srgbClr val="272525"/>
                  </a:solidFill>
                  <a:latin typeface="Roboto"/>
                </a:rPr>
                <a:t>Quadratic Weighted Kappa(QWK)</a:t>
              </a:r>
            </a:p>
            <a:p>
              <a:pPr marL="615275" lvl="1" indent="-307637">
                <a:lnSpc>
                  <a:spcPts val="3989"/>
                </a:lnSpc>
                <a:buFont typeface="Arial"/>
                <a:buChar char="•"/>
              </a:pPr>
              <a:r>
                <a:rPr lang="en-US" sz="2849" dirty="0">
                  <a:solidFill>
                    <a:srgbClr val="272525"/>
                  </a:solidFill>
                  <a:latin typeface="Roboto"/>
                </a:rPr>
                <a:t>Perplexity</a:t>
              </a:r>
            </a:p>
            <a:p>
              <a:pPr>
                <a:lnSpc>
                  <a:spcPts val="3989"/>
                </a:lnSpc>
              </a:pPr>
              <a:endParaRPr lang="en-US" sz="2849" dirty="0">
                <a:solidFill>
                  <a:srgbClr val="272525"/>
                </a:solidFill>
                <a:latin typeface="Roboto"/>
              </a:endParaRPr>
            </a:p>
          </p:txBody>
        </p:sp>
      </p:grpSp>
      <p:sp>
        <p:nvSpPr>
          <p:cNvPr id="11" name="TextBox 11"/>
          <p:cNvSpPr txBox="1"/>
          <p:nvPr/>
        </p:nvSpPr>
        <p:spPr>
          <a:xfrm>
            <a:off x="1154296" y="841953"/>
            <a:ext cx="5055663" cy="487449"/>
          </a:xfrm>
          <a:prstGeom prst="rect">
            <a:avLst/>
          </a:prstGeom>
        </p:spPr>
        <p:txBody>
          <a:bodyPr lIns="0" tIns="0" rIns="0" bIns="0" rtlCol="0" anchor="t">
            <a:spAutoFit/>
          </a:bodyPr>
          <a:lstStyle/>
          <a:p>
            <a:pPr algn="ctr">
              <a:lnSpc>
                <a:spcPts val="1959"/>
              </a:lnSpc>
            </a:pPr>
            <a:r>
              <a:rPr lang="en-US" sz="1400">
                <a:solidFill>
                  <a:srgbClr val="272525"/>
                </a:solidFill>
                <a:latin typeface="Roboto"/>
              </a:rPr>
              <a:t>2021 EDUCORPUS &amp; ARASCORE DATASET:UNDER-RESOURCED LANGUAGES INTHE EDUCATIONAL DOMAIN</a:t>
            </a:r>
          </a:p>
        </p:txBody>
      </p:sp>
      <p:sp>
        <p:nvSpPr>
          <p:cNvPr id="12" name="TextBox 12"/>
          <p:cNvSpPr txBox="1"/>
          <p:nvPr/>
        </p:nvSpPr>
        <p:spPr>
          <a:xfrm>
            <a:off x="668574" y="5646189"/>
            <a:ext cx="720253" cy="487680"/>
          </a:xfrm>
          <a:prstGeom prst="rect">
            <a:avLst/>
          </a:prstGeom>
        </p:spPr>
        <p:txBody>
          <a:bodyPr lIns="0" tIns="0" rIns="0" bIns="0" rtlCol="0" anchor="t">
            <a:spAutoFit/>
          </a:bodyPr>
          <a:lstStyle/>
          <a:p>
            <a:pPr algn="ctr">
              <a:lnSpc>
                <a:spcPts val="3840"/>
              </a:lnSpc>
            </a:pPr>
            <a:r>
              <a:rPr lang="en-US" sz="3200" dirty="0">
                <a:solidFill>
                  <a:srgbClr val="272525"/>
                </a:solidFill>
                <a:latin typeface="Libre Baskerville"/>
              </a:rPr>
              <a:t>15</a:t>
            </a:r>
          </a:p>
        </p:txBody>
      </p:sp>
      <p:sp>
        <p:nvSpPr>
          <p:cNvPr id="13" name="TextBox 13"/>
          <p:cNvSpPr txBox="1"/>
          <p:nvPr/>
        </p:nvSpPr>
        <p:spPr>
          <a:xfrm>
            <a:off x="9785694" y="989965"/>
            <a:ext cx="3381007" cy="237244"/>
          </a:xfrm>
          <a:prstGeom prst="rect">
            <a:avLst/>
          </a:prstGeom>
        </p:spPr>
        <p:txBody>
          <a:bodyPr lIns="0" tIns="0" rIns="0" bIns="0" rtlCol="0" anchor="t">
            <a:spAutoFit/>
          </a:bodyPr>
          <a:lstStyle/>
          <a:p>
            <a:pPr>
              <a:lnSpc>
                <a:spcPts val="1959"/>
              </a:lnSpc>
            </a:pPr>
            <a:r>
              <a:rPr lang="en-US" sz="1400" dirty="0">
                <a:solidFill>
                  <a:srgbClr val="272525"/>
                </a:solidFill>
                <a:latin typeface="Roboto"/>
              </a:rPr>
              <a:t>15/19</a:t>
            </a:r>
          </a:p>
        </p:txBody>
      </p:sp>
      <p:pic>
        <p:nvPicPr>
          <p:cNvPr id="14" name="Picture 14"/>
          <p:cNvPicPr>
            <a:picLocks noChangeAspect="1"/>
          </p:cNvPicPr>
          <p:nvPr/>
        </p:nvPicPr>
        <p:blipFill>
          <a:blip r:embed="rId7"/>
          <a:srcRect t="14252" b="22787"/>
          <a:stretch>
            <a:fillRect/>
          </a:stretch>
        </p:blipFill>
        <p:spPr>
          <a:xfrm>
            <a:off x="15035447" y="273434"/>
            <a:ext cx="3198949" cy="1510532"/>
          </a:xfrm>
          <a:prstGeom prst="rect">
            <a:avLst/>
          </a:prstGeom>
        </p:spPr>
      </p:pic>
      <p:grpSp>
        <p:nvGrpSpPr>
          <p:cNvPr id="15" name="Group 15"/>
          <p:cNvGrpSpPr/>
          <p:nvPr/>
        </p:nvGrpSpPr>
        <p:grpSpPr>
          <a:xfrm>
            <a:off x="2515293" y="5890029"/>
            <a:ext cx="7757842" cy="1864615"/>
            <a:chOff x="0" y="0"/>
            <a:chExt cx="10343789" cy="2486153"/>
          </a:xfrm>
        </p:grpSpPr>
        <p:sp>
          <p:nvSpPr>
            <p:cNvPr id="16" name="TextBox 16"/>
            <p:cNvSpPr txBox="1"/>
            <p:nvPr/>
          </p:nvSpPr>
          <p:spPr>
            <a:xfrm>
              <a:off x="0" y="0"/>
              <a:ext cx="10343789" cy="723392"/>
            </a:xfrm>
            <a:prstGeom prst="rect">
              <a:avLst/>
            </a:prstGeom>
          </p:spPr>
          <p:txBody>
            <a:bodyPr lIns="0" tIns="0" rIns="0" bIns="0" rtlCol="0" anchor="t">
              <a:spAutoFit/>
            </a:bodyPr>
            <a:lstStyle/>
            <a:p>
              <a:pPr algn="ctr">
                <a:lnSpc>
                  <a:spcPts val="4287"/>
                </a:lnSpc>
              </a:pPr>
              <a:r>
                <a:rPr lang="en-US" sz="3572" b="1" dirty="0">
                  <a:solidFill>
                    <a:srgbClr val="000000"/>
                  </a:solidFill>
                  <a:latin typeface="Libre Baskerville Bold Italics"/>
                </a:rPr>
                <a:t>Classifier Used</a:t>
              </a:r>
            </a:p>
          </p:txBody>
        </p:sp>
        <p:sp>
          <p:nvSpPr>
            <p:cNvPr id="17" name="TextBox 17"/>
            <p:cNvSpPr txBox="1"/>
            <p:nvPr/>
          </p:nvSpPr>
          <p:spPr>
            <a:xfrm>
              <a:off x="0" y="1167483"/>
              <a:ext cx="10343789" cy="1318670"/>
            </a:xfrm>
            <a:prstGeom prst="rect">
              <a:avLst/>
            </a:prstGeom>
          </p:spPr>
          <p:txBody>
            <a:bodyPr lIns="0" tIns="0" rIns="0" bIns="0" rtlCol="0" anchor="t">
              <a:spAutoFit/>
            </a:bodyPr>
            <a:lstStyle/>
            <a:p>
              <a:pPr marL="615275" lvl="1" indent="-307637">
                <a:lnSpc>
                  <a:spcPts val="3989"/>
                </a:lnSpc>
                <a:buFont typeface="Arial"/>
                <a:buChar char="•"/>
              </a:pPr>
              <a:r>
                <a:rPr lang="en-US" sz="2849">
                  <a:solidFill>
                    <a:srgbClr val="272525"/>
                  </a:solidFill>
                  <a:latin typeface="Roboto"/>
                </a:rPr>
                <a:t>Random Forest Classifier </a:t>
              </a:r>
            </a:p>
            <a:p>
              <a:pPr>
                <a:lnSpc>
                  <a:spcPts val="3989"/>
                </a:lnSpc>
              </a:pPr>
              <a:endParaRPr lang="en-US" sz="2849">
                <a:solidFill>
                  <a:srgbClr val="272525"/>
                </a:solidFill>
                <a:latin typeface="Roboto"/>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807074" y="1042603"/>
            <a:ext cx="186716" cy="124251"/>
          </a:xfrm>
          <a:prstGeom prst="rect">
            <a:avLst/>
          </a:prstGeom>
        </p:spPr>
      </p:pic>
      <p:sp>
        <p:nvSpPr>
          <p:cNvPr id="3" name="AutoShape 3"/>
          <p:cNvSpPr/>
          <p:nvPr/>
        </p:nvSpPr>
        <p:spPr>
          <a:xfrm>
            <a:off x="0" y="1978833"/>
            <a:ext cx="18288000" cy="9525"/>
          </a:xfrm>
          <a:prstGeom prst="rect">
            <a:avLst/>
          </a:prstGeom>
          <a:solidFill>
            <a:srgbClr val="272525"/>
          </a:solidFill>
        </p:spPr>
      </p:sp>
      <p:sp>
        <p:nvSpPr>
          <p:cNvPr id="4" name="AutoShape 4"/>
          <p:cNvSpPr/>
          <p:nvPr/>
        </p:nvSpPr>
        <p:spPr>
          <a:xfrm>
            <a:off x="10593117" y="1978833"/>
            <a:ext cx="9525" cy="8308167"/>
          </a:xfrm>
          <a:prstGeom prst="rect">
            <a:avLst/>
          </a:prstGeom>
          <a:solidFill>
            <a:srgbClr val="272525"/>
          </a:solidFill>
        </p:spPr>
      </p:sp>
      <p:pic>
        <p:nvPicPr>
          <p:cNvPr id="5" name="Picture 5"/>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634921" y="8970929"/>
            <a:ext cx="650428" cy="287371"/>
          </a:xfrm>
          <a:prstGeom prst="rect">
            <a:avLst/>
          </a:prstGeom>
        </p:spPr>
      </p:pic>
      <p:sp>
        <p:nvSpPr>
          <p:cNvPr id="6" name="AutoShape 6"/>
          <p:cNvSpPr/>
          <p:nvPr/>
        </p:nvSpPr>
        <p:spPr>
          <a:xfrm>
            <a:off x="2258169" y="1978833"/>
            <a:ext cx="9525" cy="8308167"/>
          </a:xfrm>
          <a:prstGeom prst="rect">
            <a:avLst/>
          </a:prstGeom>
          <a:solidFill>
            <a:srgbClr val="272525"/>
          </a:solidFill>
        </p:spPr>
      </p:sp>
      <p:pic>
        <p:nvPicPr>
          <p:cNvPr id="7" name="Picture 7"/>
          <p:cNvPicPr>
            <a:picLocks noChangeAspect="1"/>
          </p:cNvPicPr>
          <p:nvPr/>
        </p:nvPicPr>
        <p:blipFill>
          <a:blip r:embed="rId7"/>
          <a:srcRect t="14252" b="22787"/>
          <a:stretch>
            <a:fillRect/>
          </a:stretch>
        </p:blipFill>
        <p:spPr>
          <a:xfrm>
            <a:off x="15035447" y="273434"/>
            <a:ext cx="3198949" cy="1510532"/>
          </a:xfrm>
          <a:prstGeom prst="rect">
            <a:avLst/>
          </a:prstGeom>
        </p:spPr>
      </p:pic>
      <p:grpSp>
        <p:nvGrpSpPr>
          <p:cNvPr id="8" name="Group 8"/>
          <p:cNvGrpSpPr/>
          <p:nvPr/>
        </p:nvGrpSpPr>
        <p:grpSpPr>
          <a:xfrm>
            <a:off x="2282917" y="3177358"/>
            <a:ext cx="2077550" cy="332375"/>
            <a:chOff x="0" y="0"/>
            <a:chExt cx="3434156" cy="549411"/>
          </a:xfrm>
        </p:grpSpPr>
        <p:sp>
          <p:nvSpPr>
            <p:cNvPr id="9" name="Freeform 9"/>
            <p:cNvSpPr/>
            <p:nvPr/>
          </p:nvSpPr>
          <p:spPr>
            <a:xfrm>
              <a:off x="0" y="0"/>
              <a:ext cx="3434156" cy="549411"/>
            </a:xfrm>
            <a:custGeom>
              <a:avLst/>
              <a:gdLst/>
              <a:ahLst/>
              <a:cxnLst/>
              <a:rect l="l" t="t" r="r" b="b"/>
              <a:pathLst>
                <a:path w="3434156" h="549411">
                  <a:moveTo>
                    <a:pt x="0" y="0"/>
                  </a:moveTo>
                  <a:lnTo>
                    <a:pt x="3434156" y="0"/>
                  </a:lnTo>
                  <a:lnTo>
                    <a:pt x="3434156" y="549411"/>
                  </a:lnTo>
                  <a:lnTo>
                    <a:pt x="0" y="549411"/>
                  </a:lnTo>
                  <a:close/>
                </a:path>
              </a:pathLst>
            </a:custGeom>
            <a:solidFill>
              <a:srgbClr val="FFFFFF"/>
            </a:solidFill>
          </p:spPr>
        </p:sp>
      </p:grpSp>
      <p:sp>
        <p:nvSpPr>
          <p:cNvPr id="10" name="TextBox 10"/>
          <p:cNvSpPr txBox="1"/>
          <p:nvPr/>
        </p:nvSpPr>
        <p:spPr>
          <a:xfrm>
            <a:off x="10901688" y="4346834"/>
            <a:ext cx="7135821" cy="1300307"/>
          </a:xfrm>
          <a:prstGeom prst="rect">
            <a:avLst/>
          </a:prstGeom>
        </p:spPr>
        <p:txBody>
          <a:bodyPr lIns="0" tIns="0" rIns="0" bIns="0" rtlCol="0" anchor="t">
            <a:spAutoFit/>
          </a:bodyPr>
          <a:lstStyle/>
          <a:p>
            <a:pPr algn="ctr">
              <a:lnSpc>
                <a:spcPts val="10400"/>
              </a:lnSpc>
            </a:pPr>
            <a:r>
              <a:rPr lang="en-US" sz="8000">
                <a:solidFill>
                  <a:srgbClr val="272525"/>
                </a:solidFill>
                <a:latin typeface="Libre Baskerville"/>
              </a:rPr>
              <a:t>Results</a:t>
            </a:r>
          </a:p>
        </p:txBody>
      </p:sp>
      <p:sp>
        <p:nvSpPr>
          <p:cNvPr id="11" name="TextBox 11"/>
          <p:cNvSpPr txBox="1"/>
          <p:nvPr/>
        </p:nvSpPr>
        <p:spPr>
          <a:xfrm>
            <a:off x="1154296" y="841953"/>
            <a:ext cx="5055663" cy="487449"/>
          </a:xfrm>
          <a:prstGeom prst="rect">
            <a:avLst/>
          </a:prstGeom>
        </p:spPr>
        <p:txBody>
          <a:bodyPr lIns="0" tIns="0" rIns="0" bIns="0" rtlCol="0" anchor="t">
            <a:spAutoFit/>
          </a:bodyPr>
          <a:lstStyle/>
          <a:p>
            <a:pPr algn="ctr">
              <a:lnSpc>
                <a:spcPts val="1959"/>
              </a:lnSpc>
            </a:pPr>
            <a:r>
              <a:rPr lang="en-US" sz="1400">
                <a:solidFill>
                  <a:srgbClr val="272525"/>
                </a:solidFill>
                <a:latin typeface="Roboto"/>
              </a:rPr>
              <a:t>2021 EDUCORPUS &amp; ARASCORE DATASET:UNDER-RESOURCED LANGUAGES INTHE EDUCATIONAL DOMAIN</a:t>
            </a:r>
          </a:p>
        </p:txBody>
      </p:sp>
      <p:sp>
        <p:nvSpPr>
          <p:cNvPr id="12" name="TextBox 12"/>
          <p:cNvSpPr txBox="1"/>
          <p:nvPr/>
        </p:nvSpPr>
        <p:spPr>
          <a:xfrm>
            <a:off x="668574" y="5646189"/>
            <a:ext cx="720253" cy="487680"/>
          </a:xfrm>
          <a:prstGeom prst="rect">
            <a:avLst/>
          </a:prstGeom>
        </p:spPr>
        <p:txBody>
          <a:bodyPr lIns="0" tIns="0" rIns="0" bIns="0" rtlCol="0" anchor="t">
            <a:spAutoFit/>
          </a:bodyPr>
          <a:lstStyle/>
          <a:p>
            <a:pPr algn="ctr">
              <a:lnSpc>
                <a:spcPts val="3840"/>
              </a:lnSpc>
            </a:pPr>
            <a:r>
              <a:rPr lang="en-US" sz="3200" dirty="0">
                <a:solidFill>
                  <a:srgbClr val="272525"/>
                </a:solidFill>
                <a:latin typeface="Libre Baskerville"/>
              </a:rPr>
              <a:t>16</a:t>
            </a:r>
          </a:p>
        </p:txBody>
      </p:sp>
      <p:sp>
        <p:nvSpPr>
          <p:cNvPr id="13" name="TextBox 13"/>
          <p:cNvSpPr txBox="1"/>
          <p:nvPr/>
        </p:nvSpPr>
        <p:spPr>
          <a:xfrm>
            <a:off x="9785694" y="989965"/>
            <a:ext cx="3381007" cy="237244"/>
          </a:xfrm>
          <a:prstGeom prst="rect">
            <a:avLst/>
          </a:prstGeom>
        </p:spPr>
        <p:txBody>
          <a:bodyPr lIns="0" tIns="0" rIns="0" bIns="0" rtlCol="0" anchor="t">
            <a:spAutoFit/>
          </a:bodyPr>
          <a:lstStyle/>
          <a:p>
            <a:pPr>
              <a:lnSpc>
                <a:spcPts val="1959"/>
              </a:lnSpc>
            </a:pPr>
            <a:r>
              <a:rPr lang="en-US" sz="1400" dirty="0">
                <a:solidFill>
                  <a:srgbClr val="272525"/>
                </a:solidFill>
                <a:latin typeface="Roboto"/>
              </a:rPr>
              <a:t>16/19</a:t>
            </a:r>
          </a:p>
        </p:txBody>
      </p:sp>
      <p:sp>
        <p:nvSpPr>
          <p:cNvPr id="14" name="TextBox 14"/>
          <p:cNvSpPr txBox="1"/>
          <p:nvPr/>
        </p:nvSpPr>
        <p:spPr>
          <a:xfrm>
            <a:off x="2429533" y="3139258"/>
            <a:ext cx="1784317" cy="347087"/>
          </a:xfrm>
          <a:prstGeom prst="rect">
            <a:avLst/>
          </a:prstGeom>
        </p:spPr>
        <p:txBody>
          <a:bodyPr lIns="0" tIns="0" rIns="0" bIns="0" rtlCol="0" anchor="t">
            <a:spAutoFit/>
          </a:bodyPr>
          <a:lstStyle/>
          <a:p>
            <a:pPr algn="ctr">
              <a:lnSpc>
                <a:spcPts val="2877"/>
              </a:lnSpc>
            </a:pPr>
            <a:r>
              <a:rPr lang="en-US" sz="2055">
                <a:solidFill>
                  <a:srgbClr val="272525"/>
                </a:solidFill>
                <a:latin typeface="Open Sans Light Bold"/>
              </a:rPr>
              <a:t>Method used</a:t>
            </a:r>
          </a:p>
        </p:txBody>
      </p:sp>
      <p:grpSp>
        <p:nvGrpSpPr>
          <p:cNvPr id="15" name="Group 15"/>
          <p:cNvGrpSpPr/>
          <p:nvPr/>
        </p:nvGrpSpPr>
        <p:grpSpPr>
          <a:xfrm>
            <a:off x="4360467" y="3177358"/>
            <a:ext cx="2077550" cy="332375"/>
            <a:chOff x="0" y="0"/>
            <a:chExt cx="3434156" cy="549411"/>
          </a:xfrm>
        </p:grpSpPr>
        <p:sp>
          <p:nvSpPr>
            <p:cNvPr id="16" name="Freeform 16"/>
            <p:cNvSpPr/>
            <p:nvPr/>
          </p:nvSpPr>
          <p:spPr>
            <a:xfrm>
              <a:off x="0" y="0"/>
              <a:ext cx="3434156" cy="549411"/>
            </a:xfrm>
            <a:custGeom>
              <a:avLst/>
              <a:gdLst/>
              <a:ahLst/>
              <a:cxnLst/>
              <a:rect l="l" t="t" r="r" b="b"/>
              <a:pathLst>
                <a:path w="3434156" h="549411">
                  <a:moveTo>
                    <a:pt x="0" y="0"/>
                  </a:moveTo>
                  <a:lnTo>
                    <a:pt x="3434156" y="0"/>
                  </a:lnTo>
                  <a:lnTo>
                    <a:pt x="3434156" y="549411"/>
                  </a:lnTo>
                  <a:lnTo>
                    <a:pt x="0" y="549411"/>
                  </a:lnTo>
                  <a:close/>
                </a:path>
              </a:pathLst>
            </a:custGeom>
            <a:solidFill>
              <a:srgbClr val="FFFFFF"/>
            </a:solidFill>
          </p:spPr>
        </p:sp>
      </p:grpSp>
      <p:sp>
        <p:nvSpPr>
          <p:cNvPr id="17" name="TextBox 17"/>
          <p:cNvSpPr txBox="1"/>
          <p:nvPr/>
        </p:nvSpPr>
        <p:spPr>
          <a:xfrm>
            <a:off x="4507083" y="3139258"/>
            <a:ext cx="1784317" cy="347087"/>
          </a:xfrm>
          <a:prstGeom prst="rect">
            <a:avLst/>
          </a:prstGeom>
        </p:spPr>
        <p:txBody>
          <a:bodyPr lIns="0" tIns="0" rIns="0" bIns="0" rtlCol="0" anchor="t">
            <a:spAutoFit/>
          </a:bodyPr>
          <a:lstStyle/>
          <a:p>
            <a:pPr algn="ctr">
              <a:lnSpc>
                <a:spcPts val="2877"/>
              </a:lnSpc>
            </a:pPr>
            <a:r>
              <a:rPr lang="en-US" sz="2055">
                <a:solidFill>
                  <a:srgbClr val="272525"/>
                </a:solidFill>
                <a:latin typeface="Open Sans Light Bold"/>
              </a:rPr>
              <a:t>Accuracy(%)</a:t>
            </a:r>
          </a:p>
        </p:txBody>
      </p:sp>
      <p:grpSp>
        <p:nvGrpSpPr>
          <p:cNvPr id="18" name="Group 18"/>
          <p:cNvGrpSpPr/>
          <p:nvPr/>
        </p:nvGrpSpPr>
        <p:grpSpPr>
          <a:xfrm>
            <a:off x="6438017" y="3177358"/>
            <a:ext cx="2077550" cy="332375"/>
            <a:chOff x="0" y="0"/>
            <a:chExt cx="3434156" cy="549411"/>
          </a:xfrm>
        </p:grpSpPr>
        <p:sp>
          <p:nvSpPr>
            <p:cNvPr id="19" name="Freeform 19"/>
            <p:cNvSpPr/>
            <p:nvPr/>
          </p:nvSpPr>
          <p:spPr>
            <a:xfrm>
              <a:off x="0" y="0"/>
              <a:ext cx="3434156" cy="549411"/>
            </a:xfrm>
            <a:custGeom>
              <a:avLst/>
              <a:gdLst/>
              <a:ahLst/>
              <a:cxnLst/>
              <a:rect l="l" t="t" r="r" b="b"/>
              <a:pathLst>
                <a:path w="3434156" h="549411">
                  <a:moveTo>
                    <a:pt x="0" y="0"/>
                  </a:moveTo>
                  <a:lnTo>
                    <a:pt x="3434156" y="0"/>
                  </a:lnTo>
                  <a:lnTo>
                    <a:pt x="3434156" y="549411"/>
                  </a:lnTo>
                  <a:lnTo>
                    <a:pt x="0" y="549411"/>
                  </a:lnTo>
                  <a:close/>
                </a:path>
              </a:pathLst>
            </a:custGeom>
            <a:solidFill>
              <a:srgbClr val="FFFFFF"/>
            </a:solidFill>
          </p:spPr>
        </p:sp>
      </p:grpSp>
      <p:sp>
        <p:nvSpPr>
          <p:cNvPr id="20" name="TextBox 20"/>
          <p:cNvSpPr txBox="1"/>
          <p:nvPr/>
        </p:nvSpPr>
        <p:spPr>
          <a:xfrm>
            <a:off x="6584633" y="3139258"/>
            <a:ext cx="1784317" cy="347087"/>
          </a:xfrm>
          <a:prstGeom prst="rect">
            <a:avLst/>
          </a:prstGeom>
        </p:spPr>
        <p:txBody>
          <a:bodyPr lIns="0" tIns="0" rIns="0" bIns="0" rtlCol="0" anchor="t">
            <a:spAutoFit/>
          </a:bodyPr>
          <a:lstStyle/>
          <a:p>
            <a:pPr algn="ctr">
              <a:lnSpc>
                <a:spcPts val="2877"/>
              </a:lnSpc>
            </a:pPr>
            <a:r>
              <a:rPr lang="en-US" sz="2055">
                <a:solidFill>
                  <a:srgbClr val="272525"/>
                </a:solidFill>
                <a:latin typeface="Open Sans Light Bold"/>
              </a:rPr>
              <a:t>QWK</a:t>
            </a:r>
          </a:p>
        </p:txBody>
      </p:sp>
      <p:grpSp>
        <p:nvGrpSpPr>
          <p:cNvPr id="21" name="Group 21"/>
          <p:cNvGrpSpPr/>
          <p:nvPr/>
        </p:nvGrpSpPr>
        <p:grpSpPr>
          <a:xfrm>
            <a:off x="8515567" y="3177358"/>
            <a:ext cx="2077550" cy="332375"/>
            <a:chOff x="0" y="0"/>
            <a:chExt cx="3434156" cy="549411"/>
          </a:xfrm>
        </p:grpSpPr>
        <p:sp>
          <p:nvSpPr>
            <p:cNvPr id="22" name="Freeform 22"/>
            <p:cNvSpPr/>
            <p:nvPr/>
          </p:nvSpPr>
          <p:spPr>
            <a:xfrm>
              <a:off x="0" y="0"/>
              <a:ext cx="3434156" cy="549411"/>
            </a:xfrm>
            <a:custGeom>
              <a:avLst/>
              <a:gdLst/>
              <a:ahLst/>
              <a:cxnLst/>
              <a:rect l="l" t="t" r="r" b="b"/>
              <a:pathLst>
                <a:path w="3434156" h="549411">
                  <a:moveTo>
                    <a:pt x="0" y="0"/>
                  </a:moveTo>
                  <a:lnTo>
                    <a:pt x="3434156" y="0"/>
                  </a:lnTo>
                  <a:lnTo>
                    <a:pt x="3434156" y="549411"/>
                  </a:lnTo>
                  <a:lnTo>
                    <a:pt x="0" y="549411"/>
                  </a:lnTo>
                  <a:close/>
                </a:path>
              </a:pathLst>
            </a:custGeom>
            <a:solidFill>
              <a:srgbClr val="FFFFFF"/>
            </a:solidFill>
          </p:spPr>
        </p:sp>
      </p:grpSp>
      <p:sp>
        <p:nvSpPr>
          <p:cNvPr id="23" name="TextBox 23"/>
          <p:cNvSpPr txBox="1"/>
          <p:nvPr/>
        </p:nvSpPr>
        <p:spPr>
          <a:xfrm>
            <a:off x="8662184" y="3139258"/>
            <a:ext cx="1784317" cy="347087"/>
          </a:xfrm>
          <a:prstGeom prst="rect">
            <a:avLst/>
          </a:prstGeom>
        </p:spPr>
        <p:txBody>
          <a:bodyPr lIns="0" tIns="0" rIns="0" bIns="0" rtlCol="0" anchor="t">
            <a:spAutoFit/>
          </a:bodyPr>
          <a:lstStyle/>
          <a:p>
            <a:pPr algn="ctr">
              <a:lnSpc>
                <a:spcPts val="2877"/>
              </a:lnSpc>
            </a:pPr>
            <a:r>
              <a:rPr lang="en-US" sz="2055">
                <a:solidFill>
                  <a:srgbClr val="272525"/>
                </a:solidFill>
                <a:latin typeface="Open Sans Light Bold"/>
              </a:rPr>
              <a:t>Perplexity</a:t>
            </a:r>
          </a:p>
        </p:txBody>
      </p:sp>
      <p:grpSp>
        <p:nvGrpSpPr>
          <p:cNvPr id="24" name="Group 24"/>
          <p:cNvGrpSpPr/>
          <p:nvPr/>
        </p:nvGrpSpPr>
        <p:grpSpPr>
          <a:xfrm>
            <a:off x="2282917" y="3830201"/>
            <a:ext cx="2077550" cy="332375"/>
            <a:chOff x="0" y="0"/>
            <a:chExt cx="3434156" cy="549411"/>
          </a:xfrm>
        </p:grpSpPr>
        <p:sp>
          <p:nvSpPr>
            <p:cNvPr id="25" name="Freeform 25"/>
            <p:cNvSpPr/>
            <p:nvPr/>
          </p:nvSpPr>
          <p:spPr>
            <a:xfrm>
              <a:off x="0" y="0"/>
              <a:ext cx="3434156" cy="549411"/>
            </a:xfrm>
            <a:custGeom>
              <a:avLst/>
              <a:gdLst/>
              <a:ahLst/>
              <a:cxnLst/>
              <a:rect l="l" t="t" r="r" b="b"/>
              <a:pathLst>
                <a:path w="3434156" h="549411">
                  <a:moveTo>
                    <a:pt x="0" y="0"/>
                  </a:moveTo>
                  <a:lnTo>
                    <a:pt x="3434156" y="0"/>
                  </a:lnTo>
                  <a:lnTo>
                    <a:pt x="3434156" y="549411"/>
                  </a:lnTo>
                  <a:lnTo>
                    <a:pt x="0" y="549411"/>
                  </a:lnTo>
                  <a:close/>
                </a:path>
              </a:pathLst>
            </a:custGeom>
            <a:solidFill>
              <a:srgbClr val="FFFFFF"/>
            </a:solidFill>
          </p:spPr>
        </p:sp>
      </p:grpSp>
      <p:sp>
        <p:nvSpPr>
          <p:cNvPr id="26" name="TextBox 26"/>
          <p:cNvSpPr txBox="1"/>
          <p:nvPr/>
        </p:nvSpPr>
        <p:spPr>
          <a:xfrm>
            <a:off x="2429533" y="3801626"/>
            <a:ext cx="1784317" cy="294877"/>
          </a:xfrm>
          <a:prstGeom prst="rect">
            <a:avLst/>
          </a:prstGeom>
        </p:spPr>
        <p:txBody>
          <a:bodyPr lIns="0" tIns="0" rIns="0" bIns="0" rtlCol="0" anchor="t">
            <a:spAutoFit/>
          </a:bodyPr>
          <a:lstStyle/>
          <a:p>
            <a:pPr algn="ctr">
              <a:lnSpc>
                <a:spcPts val="2457"/>
              </a:lnSpc>
            </a:pPr>
            <a:r>
              <a:rPr lang="en-US" sz="1755">
                <a:solidFill>
                  <a:srgbClr val="272525"/>
                </a:solidFill>
                <a:latin typeface="Open Sans Light"/>
              </a:rPr>
              <a:t>No Augmentation</a:t>
            </a:r>
          </a:p>
        </p:txBody>
      </p:sp>
      <p:grpSp>
        <p:nvGrpSpPr>
          <p:cNvPr id="27" name="Group 27"/>
          <p:cNvGrpSpPr/>
          <p:nvPr/>
        </p:nvGrpSpPr>
        <p:grpSpPr>
          <a:xfrm>
            <a:off x="4360467" y="3830201"/>
            <a:ext cx="2077550" cy="332375"/>
            <a:chOff x="0" y="0"/>
            <a:chExt cx="3434156" cy="549411"/>
          </a:xfrm>
        </p:grpSpPr>
        <p:sp>
          <p:nvSpPr>
            <p:cNvPr id="28" name="Freeform 28"/>
            <p:cNvSpPr/>
            <p:nvPr/>
          </p:nvSpPr>
          <p:spPr>
            <a:xfrm>
              <a:off x="0" y="0"/>
              <a:ext cx="3434156" cy="549411"/>
            </a:xfrm>
            <a:custGeom>
              <a:avLst/>
              <a:gdLst/>
              <a:ahLst/>
              <a:cxnLst/>
              <a:rect l="l" t="t" r="r" b="b"/>
              <a:pathLst>
                <a:path w="3434156" h="549411">
                  <a:moveTo>
                    <a:pt x="0" y="0"/>
                  </a:moveTo>
                  <a:lnTo>
                    <a:pt x="3434156" y="0"/>
                  </a:lnTo>
                  <a:lnTo>
                    <a:pt x="3434156" y="549411"/>
                  </a:lnTo>
                  <a:lnTo>
                    <a:pt x="0" y="549411"/>
                  </a:lnTo>
                  <a:close/>
                </a:path>
              </a:pathLst>
            </a:custGeom>
            <a:solidFill>
              <a:srgbClr val="FFFFFF"/>
            </a:solidFill>
          </p:spPr>
        </p:sp>
      </p:grpSp>
      <p:sp>
        <p:nvSpPr>
          <p:cNvPr id="29" name="TextBox 29"/>
          <p:cNvSpPr txBox="1"/>
          <p:nvPr/>
        </p:nvSpPr>
        <p:spPr>
          <a:xfrm>
            <a:off x="4507083" y="3792101"/>
            <a:ext cx="1784317" cy="345550"/>
          </a:xfrm>
          <a:prstGeom prst="rect">
            <a:avLst/>
          </a:prstGeom>
        </p:spPr>
        <p:txBody>
          <a:bodyPr lIns="0" tIns="0" rIns="0" bIns="0" rtlCol="0" anchor="t">
            <a:spAutoFit/>
          </a:bodyPr>
          <a:lstStyle/>
          <a:p>
            <a:pPr algn="ctr">
              <a:lnSpc>
                <a:spcPts val="2877"/>
              </a:lnSpc>
            </a:pPr>
            <a:r>
              <a:rPr lang="en-US" sz="2055">
                <a:solidFill>
                  <a:srgbClr val="272525"/>
                </a:solidFill>
                <a:latin typeface="Open Sans Light"/>
              </a:rPr>
              <a:t>68</a:t>
            </a:r>
          </a:p>
        </p:txBody>
      </p:sp>
      <p:grpSp>
        <p:nvGrpSpPr>
          <p:cNvPr id="30" name="Group 30"/>
          <p:cNvGrpSpPr/>
          <p:nvPr/>
        </p:nvGrpSpPr>
        <p:grpSpPr>
          <a:xfrm>
            <a:off x="6438017" y="3830201"/>
            <a:ext cx="2077550" cy="332375"/>
            <a:chOff x="0" y="0"/>
            <a:chExt cx="3434156" cy="549411"/>
          </a:xfrm>
        </p:grpSpPr>
        <p:sp>
          <p:nvSpPr>
            <p:cNvPr id="31" name="Freeform 31"/>
            <p:cNvSpPr/>
            <p:nvPr/>
          </p:nvSpPr>
          <p:spPr>
            <a:xfrm>
              <a:off x="0" y="0"/>
              <a:ext cx="3434156" cy="549411"/>
            </a:xfrm>
            <a:custGeom>
              <a:avLst/>
              <a:gdLst/>
              <a:ahLst/>
              <a:cxnLst/>
              <a:rect l="l" t="t" r="r" b="b"/>
              <a:pathLst>
                <a:path w="3434156" h="549411">
                  <a:moveTo>
                    <a:pt x="0" y="0"/>
                  </a:moveTo>
                  <a:lnTo>
                    <a:pt x="3434156" y="0"/>
                  </a:lnTo>
                  <a:lnTo>
                    <a:pt x="3434156" y="549411"/>
                  </a:lnTo>
                  <a:lnTo>
                    <a:pt x="0" y="549411"/>
                  </a:lnTo>
                  <a:close/>
                </a:path>
              </a:pathLst>
            </a:custGeom>
            <a:solidFill>
              <a:srgbClr val="FFFFFF"/>
            </a:solidFill>
          </p:spPr>
        </p:sp>
      </p:grpSp>
      <p:sp>
        <p:nvSpPr>
          <p:cNvPr id="32" name="TextBox 32"/>
          <p:cNvSpPr txBox="1"/>
          <p:nvPr/>
        </p:nvSpPr>
        <p:spPr>
          <a:xfrm>
            <a:off x="6584633" y="3792101"/>
            <a:ext cx="1784317" cy="345550"/>
          </a:xfrm>
          <a:prstGeom prst="rect">
            <a:avLst/>
          </a:prstGeom>
        </p:spPr>
        <p:txBody>
          <a:bodyPr lIns="0" tIns="0" rIns="0" bIns="0" rtlCol="0" anchor="t">
            <a:spAutoFit/>
          </a:bodyPr>
          <a:lstStyle/>
          <a:p>
            <a:pPr algn="ctr">
              <a:lnSpc>
                <a:spcPts val="2877"/>
              </a:lnSpc>
            </a:pPr>
            <a:r>
              <a:rPr lang="en-US" sz="2055">
                <a:solidFill>
                  <a:srgbClr val="272525"/>
                </a:solidFill>
                <a:latin typeface="Open Sans Light"/>
              </a:rPr>
              <a:t>0.59</a:t>
            </a:r>
          </a:p>
        </p:txBody>
      </p:sp>
      <p:grpSp>
        <p:nvGrpSpPr>
          <p:cNvPr id="33" name="Group 33"/>
          <p:cNvGrpSpPr/>
          <p:nvPr/>
        </p:nvGrpSpPr>
        <p:grpSpPr>
          <a:xfrm>
            <a:off x="8515567" y="3830201"/>
            <a:ext cx="2077550" cy="332375"/>
            <a:chOff x="0" y="0"/>
            <a:chExt cx="3434156" cy="549411"/>
          </a:xfrm>
        </p:grpSpPr>
        <p:sp>
          <p:nvSpPr>
            <p:cNvPr id="34" name="Freeform 34"/>
            <p:cNvSpPr/>
            <p:nvPr/>
          </p:nvSpPr>
          <p:spPr>
            <a:xfrm>
              <a:off x="0" y="0"/>
              <a:ext cx="3434156" cy="549411"/>
            </a:xfrm>
            <a:custGeom>
              <a:avLst/>
              <a:gdLst/>
              <a:ahLst/>
              <a:cxnLst/>
              <a:rect l="l" t="t" r="r" b="b"/>
              <a:pathLst>
                <a:path w="3434156" h="549411">
                  <a:moveTo>
                    <a:pt x="0" y="0"/>
                  </a:moveTo>
                  <a:lnTo>
                    <a:pt x="3434156" y="0"/>
                  </a:lnTo>
                  <a:lnTo>
                    <a:pt x="3434156" y="549411"/>
                  </a:lnTo>
                  <a:lnTo>
                    <a:pt x="0" y="549411"/>
                  </a:lnTo>
                  <a:close/>
                </a:path>
              </a:pathLst>
            </a:custGeom>
            <a:solidFill>
              <a:srgbClr val="FFFFFF"/>
            </a:solidFill>
          </p:spPr>
        </p:sp>
      </p:grpSp>
      <p:sp>
        <p:nvSpPr>
          <p:cNvPr id="35" name="TextBox 35"/>
          <p:cNvSpPr txBox="1"/>
          <p:nvPr/>
        </p:nvSpPr>
        <p:spPr>
          <a:xfrm>
            <a:off x="8662184" y="3792101"/>
            <a:ext cx="1784317" cy="345550"/>
          </a:xfrm>
          <a:prstGeom prst="rect">
            <a:avLst/>
          </a:prstGeom>
        </p:spPr>
        <p:txBody>
          <a:bodyPr lIns="0" tIns="0" rIns="0" bIns="0" rtlCol="0" anchor="t">
            <a:spAutoFit/>
          </a:bodyPr>
          <a:lstStyle/>
          <a:p>
            <a:pPr algn="ctr">
              <a:lnSpc>
                <a:spcPts val="2877"/>
              </a:lnSpc>
            </a:pPr>
            <a:r>
              <a:rPr lang="en-US" sz="2055">
                <a:solidFill>
                  <a:srgbClr val="272525"/>
                </a:solidFill>
                <a:latin typeface="Open Sans Light Bold"/>
              </a:rPr>
              <a:t>-</a:t>
            </a:r>
          </a:p>
        </p:txBody>
      </p:sp>
      <p:grpSp>
        <p:nvGrpSpPr>
          <p:cNvPr id="36" name="Group 36"/>
          <p:cNvGrpSpPr/>
          <p:nvPr/>
        </p:nvGrpSpPr>
        <p:grpSpPr>
          <a:xfrm>
            <a:off x="2292442" y="4707475"/>
            <a:ext cx="2077550" cy="332375"/>
            <a:chOff x="0" y="0"/>
            <a:chExt cx="3434156" cy="549411"/>
          </a:xfrm>
        </p:grpSpPr>
        <p:sp>
          <p:nvSpPr>
            <p:cNvPr id="37" name="Freeform 37"/>
            <p:cNvSpPr/>
            <p:nvPr/>
          </p:nvSpPr>
          <p:spPr>
            <a:xfrm>
              <a:off x="0" y="0"/>
              <a:ext cx="3434156" cy="549411"/>
            </a:xfrm>
            <a:custGeom>
              <a:avLst/>
              <a:gdLst/>
              <a:ahLst/>
              <a:cxnLst/>
              <a:rect l="l" t="t" r="r" b="b"/>
              <a:pathLst>
                <a:path w="3434156" h="549411">
                  <a:moveTo>
                    <a:pt x="0" y="0"/>
                  </a:moveTo>
                  <a:lnTo>
                    <a:pt x="3434156" y="0"/>
                  </a:lnTo>
                  <a:lnTo>
                    <a:pt x="3434156" y="549411"/>
                  </a:lnTo>
                  <a:lnTo>
                    <a:pt x="0" y="549411"/>
                  </a:lnTo>
                  <a:close/>
                </a:path>
              </a:pathLst>
            </a:custGeom>
            <a:solidFill>
              <a:srgbClr val="FFFFFF"/>
            </a:solidFill>
          </p:spPr>
        </p:sp>
      </p:grpSp>
      <p:sp>
        <p:nvSpPr>
          <p:cNvPr id="38" name="TextBox 38"/>
          <p:cNvSpPr txBox="1"/>
          <p:nvPr/>
        </p:nvSpPr>
        <p:spPr>
          <a:xfrm>
            <a:off x="2439058" y="4678900"/>
            <a:ext cx="1784317" cy="294877"/>
          </a:xfrm>
          <a:prstGeom prst="rect">
            <a:avLst/>
          </a:prstGeom>
        </p:spPr>
        <p:txBody>
          <a:bodyPr lIns="0" tIns="0" rIns="0" bIns="0" rtlCol="0" anchor="t">
            <a:spAutoFit/>
          </a:bodyPr>
          <a:lstStyle/>
          <a:p>
            <a:pPr algn="ctr">
              <a:lnSpc>
                <a:spcPts val="2457"/>
              </a:lnSpc>
            </a:pPr>
            <a:r>
              <a:rPr lang="en-US" sz="1755">
                <a:solidFill>
                  <a:srgbClr val="272525"/>
                </a:solidFill>
                <a:latin typeface="Open Sans Light"/>
              </a:rPr>
              <a:t>EDA</a:t>
            </a:r>
          </a:p>
        </p:txBody>
      </p:sp>
      <p:grpSp>
        <p:nvGrpSpPr>
          <p:cNvPr id="39" name="Group 39"/>
          <p:cNvGrpSpPr/>
          <p:nvPr/>
        </p:nvGrpSpPr>
        <p:grpSpPr>
          <a:xfrm>
            <a:off x="4369992" y="4707475"/>
            <a:ext cx="2077550" cy="332375"/>
            <a:chOff x="0" y="0"/>
            <a:chExt cx="3434156" cy="549411"/>
          </a:xfrm>
        </p:grpSpPr>
        <p:sp>
          <p:nvSpPr>
            <p:cNvPr id="40" name="Freeform 40"/>
            <p:cNvSpPr/>
            <p:nvPr/>
          </p:nvSpPr>
          <p:spPr>
            <a:xfrm>
              <a:off x="0" y="0"/>
              <a:ext cx="3434156" cy="549411"/>
            </a:xfrm>
            <a:custGeom>
              <a:avLst/>
              <a:gdLst/>
              <a:ahLst/>
              <a:cxnLst/>
              <a:rect l="l" t="t" r="r" b="b"/>
              <a:pathLst>
                <a:path w="3434156" h="549411">
                  <a:moveTo>
                    <a:pt x="0" y="0"/>
                  </a:moveTo>
                  <a:lnTo>
                    <a:pt x="3434156" y="0"/>
                  </a:lnTo>
                  <a:lnTo>
                    <a:pt x="3434156" y="549411"/>
                  </a:lnTo>
                  <a:lnTo>
                    <a:pt x="0" y="549411"/>
                  </a:lnTo>
                  <a:close/>
                </a:path>
              </a:pathLst>
            </a:custGeom>
            <a:solidFill>
              <a:srgbClr val="FFFFFF"/>
            </a:solidFill>
          </p:spPr>
        </p:sp>
      </p:grpSp>
      <p:sp>
        <p:nvSpPr>
          <p:cNvPr id="41" name="TextBox 41"/>
          <p:cNvSpPr txBox="1"/>
          <p:nvPr/>
        </p:nvSpPr>
        <p:spPr>
          <a:xfrm>
            <a:off x="4516608" y="4669375"/>
            <a:ext cx="1784317" cy="345550"/>
          </a:xfrm>
          <a:prstGeom prst="rect">
            <a:avLst/>
          </a:prstGeom>
        </p:spPr>
        <p:txBody>
          <a:bodyPr lIns="0" tIns="0" rIns="0" bIns="0" rtlCol="0" anchor="t">
            <a:spAutoFit/>
          </a:bodyPr>
          <a:lstStyle/>
          <a:p>
            <a:pPr algn="ctr">
              <a:lnSpc>
                <a:spcPts val="2877"/>
              </a:lnSpc>
            </a:pPr>
            <a:r>
              <a:rPr lang="en-US" sz="2055">
                <a:solidFill>
                  <a:srgbClr val="272525"/>
                </a:solidFill>
                <a:latin typeface="Open Sans Light"/>
              </a:rPr>
              <a:t>70</a:t>
            </a:r>
          </a:p>
        </p:txBody>
      </p:sp>
      <p:grpSp>
        <p:nvGrpSpPr>
          <p:cNvPr id="42" name="Group 42"/>
          <p:cNvGrpSpPr/>
          <p:nvPr/>
        </p:nvGrpSpPr>
        <p:grpSpPr>
          <a:xfrm>
            <a:off x="6447542" y="4707475"/>
            <a:ext cx="2077550" cy="332375"/>
            <a:chOff x="0" y="0"/>
            <a:chExt cx="3434156" cy="549411"/>
          </a:xfrm>
        </p:grpSpPr>
        <p:sp>
          <p:nvSpPr>
            <p:cNvPr id="43" name="Freeform 43"/>
            <p:cNvSpPr/>
            <p:nvPr/>
          </p:nvSpPr>
          <p:spPr>
            <a:xfrm>
              <a:off x="0" y="0"/>
              <a:ext cx="3434156" cy="549411"/>
            </a:xfrm>
            <a:custGeom>
              <a:avLst/>
              <a:gdLst/>
              <a:ahLst/>
              <a:cxnLst/>
              <a:rect l="l" t="t" r="r" b="b"/>
              <a:pathLst>
                <a:path w="3434156" h="549411">
                  <a:moveTo>
                    <a:pt x="0" y="0"/>
                  </a:moveTo>
                  <a:lnTo>
                    <a:pt x="3434156" y="0"/>
                  </a:lnTo>
                  <a:lnTo>
                    <a:pt x="3434156" y="549411"/>
                  </a:lnTo>
                  <a:lnTo>
                    <a:pt x="0" y="549411"/>
                  </a:lnTo>
                  <a:close/>
                </a:path>
              </a:pathLst>
            </a:custGeom>
            <a:solidFill>
              <a:srgbClr val="FFFFFF"/>
            </a:solidFill>
          </p:spPr>
        </p:sp>
      </p:grpSp>
      <p:sp>
        <p:nvSpPr>
          <p:cNvPr id="44" name="TextBox 44"/>
          <p:cNvSpPr txBox="1"/>
          <p:nvPr/>
        </p:nvSpPr>
        <p:spPr>
          <a:xfrm>
            <a:off x="6594158" y="4669375"/>
            <a:ext cx="1784317" cy="345550"/>
          </a:xfrm>
          <a:prstGeom prst="rect">
            <a:avLst/>
          </a:prstGeom>
        </p:spPr>
        <p:txBody>
          <a:bodyPr lIns="0" tIns="0" rIns="0" bIns="0" rtlCol="0" anchor="t">
            <a:spAutoFit/>
          </a:bodyPr>
          <a:lstStyle/>
          <a:p>
            <a:pPr algn="ctr">
              <a:lnSpc>
                <a:spcPts val="2877"/>
              </a:lnSpc>
            </a:pPr>
            <a:r>
              <a:rPr lang="en-US" sz="2055">
                <a:solidFill>
                  <a:srgbClr val="272525"/>
                </a:solidFill>
                <a:latin typeface="Open Sans Light"/>
              </a:rPr>
              <a:t>0.62</a:t>
            </a:r>
          </a:p>
        </p:txBody>
      </p:sp>
      <p:grpSp>
        <p:nvGrpSpPr>
          <p:cNvPr id="45" name="Group 45"/>
          <p:cNvGrpSpPr/>
          <p:nvPr/>
        </p:nvGrpSpPr>
        <p:grpSpPr>
          <a:xfrm>
            <a:off x="8525092" y="4707475"/>
            <a:ext cx="2077550" cy="332375"/>
            <a:chOff x="0" y="0"/>
            <a:chExt cx="3434156" cy="549411"/>
          </a:xfrm>
        </p:grpSpPr>
        <p:sp>
          <p:nvSpPr>
            <p:cNvPr id="46" name="Freeform 46"/>
            <p:cNvSpPr/>
            <p:nvPr/>
          </p:nvSpPr>
          <p:spPr>
            <a:xfrm>
              <a:off x="0" y="0"/>
              <a:ext cx="3434156" cy="549411"/>
            </a:xfrm>
            <a:custGeom>
              <a:avLst/>
              <a:gdLst/>
              <a:ahLst/>
              <a:cxnLst/>
              <a:rect l="l" t="t" r="r" b="b"/>
              <a:pathLst>
                <a:path w="3434156" h="549411">
                  <a:moveTo>
                    <a:pt x="0" y="0"/>
                  </a:moveTo>
                  <a:lnTo>
                    <a:pt x="3434156" y="0"/>
                  </a:lnTo>
                  <a:lnTo>
                    <a:pt x="3434156" y="549411"/>
                  </a:lnTo>
                  <a:lnTo>
                    <a:pt x="0" y="549411"/>
                  </a:lnTo>
                  <a:close/>
                </a:path>
              </a:pathLst>
            </a:custGeom>
            <a:solidFill>
              <a:srgbClr val="FFFFFF"/>
            </a:solidFill>
          </p:spPr>
        </p:sp>
      </p:grpSp>
      <p:sp>
        <p:nvSpPr>
          <p:cNvPr id="47" name="TextBox 47"/>
          <p:cNvSpPr txBox="1"/>
          <p:nvPr/>
        </p:nvSpPr>
        <p:spPr>
          <a:xfrm>
            <a:off x="8671709" y="4669375"/>
            <a:ext cx="1784317" cy="345550"/>
          </a:xfrm>
          <a:prstGeom prst="rect">
            <a:avLst/>
          </a:prstGeom>
        </p:spPr>
        <p:txBody>
          <a:bodyPr lIns="0" tIns="0" rIns="0" bIns="0" rtlCol="0" anchor="t">
            <a:spAutoFit/>
          </a:bodyPr>
          <a:lstStyle/>
          <a:p>
            <a:pPr algn="ctr">
              <a:lnSpc>
                <a:spcPts val="2877"/>
              </a:lnSpc>
            </a:pPr>
            <a:r>
              <a:rPr lang="en-US" sz="2055">
                <a:solidFill>
                  <a:srgbClr val="272525"/>
                </a:solidFill>
                <a:latin typeface="Open Sans Light Bold"/>
              </a:rPr>
              <a:t>-</a:t>
            </a:r>
          </a:p>
        </p:txBody>
      </p:sp>
      <p:grpSp>
        <p:nvGrpSpPr>
          <p:cNvPr id="48" name="Group 48"/>
          <p:cNvGrpSpPr/>
          <p:nvPr/>
        </p:nvGrpSpPr>
        <p:grpSpPr>
          <a:xfrm>
            <a:off x="2292442" y="5557653"/>
            <a:ext cx="2077550" cy="332375"/>
            <a:chOff x="0" y="0"/>
            <a:chExt cx="3434156" cy="549411"/>
          </a:xfrm>
        </p:grpSpPr>
        <p:sp>
          <p:nvSpPr>
            <p:cNvPr id="49" name="Freeform 49"/>
            <p:cNvSpPr/>
            <p:nvPr/>
          </p:nvSpPr>
          <p:spPr>
            <a:xfrm>
              <a:off x="0" y="0"/>
              <a:ext cx="3434156" cy="549411"/>
            </a:xfrm>
            <a:custGeom>
              <a:avLst/>
              <a:gdLst/>
              <a:ahLst/>
              <a:cxnLst/>
              <a:rect l="l" t="t" r="r" b="b"/>
              <a:pathLst>
                <a:path w="3434156" h="549411">
                  <a:moveTo>
                    <a:pt x="0" y="0"/>
                  </a:moveTo>
                  <a:lnTo>
                    <a:pt x="3434156" y="0"/>
                  </a:lnTo>
                  <a:lnTo>
                    <a:pt x="3434156" y="549411"/>
                  </a:lnTo>
                  <a:lnTo>
                    <a:pt x="0" y="549411"/>
                  </a:lnTo>
                  <a:close/>
                </a:path>
              </a:pathLst>
            </a:custGeom>
            <a:solidFill>
              <a:srgbClr val="FFFFFF"/>
            </a:solidFill>
          </p:spPr>
        </p:sp>
      </p:grpSp>
      <p:sp>
        <p:nvSpPr>
          <p:cNvPr id="50" name="TextBox 50"/>
          <p:cNvSpPr txBox="1"/>
          <p:nvPr/>
        </p:nvSpPr>
        <p:spPr>
          <a:xfrm>
            <a:off x="2439058" y="5529078"/>
            <a:ext cx="1784317" cy="294877"/>
          </a:xfrm>
          <a:prstGeom prst="rect">
            <a:avLst/>
          </a:prstGeom>
        </p:spPr>
        <p:txBody>
          <a:bodyPr lIns="0" tIns="0" rIns="0" bIns="0" rtlCol="0" anchor="t">
            <a:spAutoFit/>
          </a:bodyPr>
          <a:lstStyle/>
          <a:p>
            <a:pPr algn="ctr">
              <a:lnSpc>
                <a:spcPts val="2457"/>
              </a:lnSpc>
            </a:pPr>
            <a:r>
              <a:rPr lang="en-US" sz="1755">
                <a:solidFill>
                  <a:srgbClr val="272525"/>
                </a:solidFill>
                <a:latin typeface="Open Sans Light"/>
              </a:rPr>
              <a:t>Text Generation</a:t>
            </a:r>
          </a:p>
        </p:txBody>
      </p:sp>
      <p:grpSp>
        <p:nvGrpSpPr>
          <p:cNvPr id="51" name="Group 51"/>
          <p:cNvGrpSpPr/>
          <p:nvPr/>
        </p:nvGrpSpPr>
        <p:grpSpPr>
          <a:xfrm>
            <a:off x="4369992" y="5557653"/>
            <a:ext cx="2077550" cy="332375"/>
            <a:chOff x="0" y="0"/>
            <a:chExt cx="3434156" cy="549411"/>
          </a:xfrm>
        </p:grpSpPr>
        <p:sp>
          <p:nvSpPr>
            <p:cNvPr id="52" name="Freeform 52"/>
            <p:cNvSpPr/>
            <p:nvPr/>
          </p:nvSpPr>
          <p:spPr>
            <a:xfrm>
              <a:off x="0" y="0"/>
              <a:ext cx="3434156" cy="549411"/>
            </a:xfrm>
            <a:custGeom>
              <a:avLst/>
              <a:gdLst/>
              <a:ahLst/>
              <a:cxnLst/>
              <a:rect l="l" t="t" r="r" b="b"/>
              <a:pathLst>
                <a:path w="3434156" h="549411">
                  <a:moveTo>
                    <a:pt x="0" y="0"/>
                  </a:moveTo>
                  <a:lnTo>
                    <a:pt x="3434156" y="0"/>
                  </a:lnTo>
                  <a:lnTo>
                    <a:pt x="3434156" y="549411"/>
                  </a:lnTo>
                  <a:lnTo>
                    <a:pt x="0" y="549411"/>
                  </a:lnTo>
                  <a:close/>
                </a:path>
              </a:pathLst>
            </a:custGeom>
            <a:solidFill>
              <a:srgbClr val="FFFFFF"/>
            </a:solidFill>
          </p:spPr>
        </p:sp>
      </p:grpSp>
      <p:sp>
        <p:nvSpPr>
          <p:cNvPr id="53" name="TextBox 53"/>
          <p:cNvSpPr txBox="1"/>
          <p:nvPr/>
        </p:nvSpPr>
        <p:spPr>
          <a:xfrm>
            <a:off x="4516608" y="5519553"/>
            <a:ext cx="1784317" cy="345550"/>
          </a:xfrm>
          <a:prstGeom prst="rect">
            <a:avLst/>
          </a:prstGeom>
        </p:spPr>
        <p:txBody>
          <a:bodyPr lIns="0" tIns="0" rIns="0" bIns="0" rtlCol="0" anchor="t">
            <a:spAutoFit/>
          </a:bodyPr>
          <a:lstStyle/>
          <a:p>
            <a:pPr algn="ctr">
              <a:lnSpc>
                <a:spcPts val="2877"/>
              </a:lnSpc>
            </a:pPr>
            <a:r>
              <a:rPr lang="en-US" sz="2055">
                <a:solidFill>
                  <a:srgbClr val="272525"/>
                </a:solidFill>
                <a:latin typeface="Open Sans Light Bold"/>
              </a:rPr>
              <a:t>-</a:t>
            </a:r>
          </a:p>
        </p:txBody>
      </p:sp>
      <p:grpSp>
        <p:nvGrpSpPr>
          <p:cNvPr id="54" name="Group 54"/>
          <p:cNvGrpSpPr/>
          <p:nvPr/>
        </p:nvGrpSpPr>
        <p:grpSpPr>
          <a:xfrm>
            <a:off x="6447542" y="5557653"/>
            <a:ext cx="2077550" cy="332375"/>
            <a:chOff x="0" y="0"/>
            <a:chExt cx="3434156" cy="549411"/>
          </a:xfrm>
        </p:grpSpPr>
        <p:sp>
          <p:nvSpPr>
            <p:cNvPr id="55" name="Freeform 55"/>
            <p:cNvSpPr/>
            <p:nvPr/>
          </p:nvSpPr>
          <p:spPr>
            <a:xfrm>
              <a:off x="0" y="0"/>
              <a:ext cx="3434156" cy="549411"/>
            </a:xfrm>
            <a:custGeom>
              <a:avLst/>
              <a:gdLst/>
              <a:ahLst/>
              <a:cxnLst/>
              <a:rect l="l" t="t" r="r" b="b"/>
              <a:pathLst>
                <a:path w="3434156" h="549411">
                  <a:moveTo>
                    <a:pt x="0" y="0"/>
                  </a:moveTo>
                  <a:lnTo>
                    <a:pt x="3434156" y="0"/>
                  </a:lnTo>
                  <a:lnTo>
                    <a:pt x="3434156" y="549411"/>
                  </a:lnTo>
                  <a:lnTo>
                    <a:pt x="0" y="549411"/>
                  </a:lnTo>
                  <a:close/>
                </a:path>
              </a:pathLst>
            </a:custGeom>
            <a:solidFill>
              <a:srgbClr val="FFFFFF"/>
            </a:solidFill>
          </p:spPr>
        </p:sp>
      </p:grpSp>
      <p:sp>
        <p:nvSpPr>
          <p:cNvPr id="56" name="TextBox 56"/>
          <p:cNvSpPr txBox="1"/>
          <p:nvPr/>
        </p:nvSpPr>
        <p:spPr>
          <a:xfrm>
            <a:off x="6594158" y="5519553"/>
            <a:ext cx="1784317" cy="345550"/>
          </a:xfrm>
          <a:prstGeom prst="rect">
            <a:avLst/>
          </a:prstGeom>
        </p:spPr>
        <p:txBody>
          <a:bodyPr lIns="0" tIns="0" rIns="0" bIns="0" rtlCol="0" anchor="t">
            <a:spAutoFit/>
          </a:bodyPr>
          <a:lstStyle/>
          <a:p>
            <a:pPr algn="ctr">
              <a:lnSpc>
                <a:spcPts val="2877"/>
              </a:lnSpc>
            </a:pPr>
            <a:r>
              <a:rPr lang="en-US" sz="2055">
                <a:solidFill>
                  <a:srgbClr val="272525"/>
                </a:solidFill>
                <a:latin typeface="Open Sans Light Bold"/>
              </a:rPr>
              <a:t>-</a:t>
            </a:r>
          </a:p>
        </p:txBody>
      </p:sp>
      <p:grpSp>
        <p:nvGrpSpPr>
          <p:cNvPr id="57" name="Group 57"/>
          <p:cNvGrpSpPr/>
          <p:nvPr/>
        </p:nvGrpSpPr>
        <p:grpSpPr>
          <a:xfrm>
            <a:off x="8525092" y="5557653"/>
            <a:ext cx="2077550" cy="332375"/>
            <a:chOff x="0" y="0"/>
            <a:chExt cx="3434156" cy="549411"/>
          </a:xfrm>
        </p:grpSpPr>
        <p:sp>
          <p:nvSpPr>
            <p:cNvPr id="58" name="Freeform 58"/>
            <p:cNvSpPr/>
            <p:nvPr/>
          </p:nvSpPr>
          <p:spPr>
            <a:xfrm>
              <a:off x="0" y="0"/>
              <a:ext cx="3434156" cy="549411"/>
            </a:xfrm>
            <a:custGeom>
              <a:avLst/>
              <a:gdLst/>
              <a:ahLst/>
              <a:cxnLst/>
              <a:rect l="l" t="t" r="r" b="b"/>
              <a:pathLst>
                <a:path w="3434156" h="549411">
                  <a:moveTo>
                    <a:pt x="0" y="0"/>
                  </a:moveTo>
                  <a:lnTo>
                    <a:pt x="3434156" y="0"/>
                  </a:lnTo>
                  <a:lnTo>
                    <a:pt x="3434156" y="549411"/>
                  </a:lnTo>
                  <a:lnTo>
                    <a:pt x="0" y="549411"/>
                  </a:lnTo>
                  <a:close/>
                </a:path>
              </a:pathLst>
            </a:custGeom>
            <a:solidFill>
              <a:srgbClr val="FFFFFF"/>
            </a:solidFill>
          </p:spPr>
        </p:sp>
      </p:grpSp>
      <p:sp>
        <p:nvSpPr>
          <p:cNvPr id="59" name="TextBox 59"/>
          <p:cNvSpPr txBox="1"/>
          <p:nvPr/>
        </p:nvSpPr>
        <p:spPr>
          <a:xfrm>
            <a:off x="8671709" y="5519553"/>
            <a:ext cx="1784317" cy="345550"/>
          </a:xfrm>
          <a:prstGeom prst="rect">
            <a:avLst/>
          </a:prstGeom>
        </p:spPr>
        <p:txBody>
          <a:bodyPr lIns="0" tIns="0" rIns="0" bIns="0" rtlCol="0" anchor="t">
            <a:spAutoFit/>
          </a:bodyPr>
          <a:lstStyle/>
          <a:p>
            <a:pPr algn="ctr">
              <a:lnSpc>
                <a:spcPts val="2877"/>
              </a:lnSpc>
            </a:pPr>
            <a:r>
              <a:rPr lang="en-US" sz="2055">
                <a:solidFill>
                  <a:srgbClr val="272525"/>
                </a:solidFill>
                <a:latin typeface="Open Sans Light"/>
              </a:rPr>
              <a:t>6.819</a:t>
            </a:r>
          </a:p>
        </p:txBody>
      </p:sp>
      <p:grpSp>
        <p:nvGrpSpPr>
          <p:cNvPr id="60" name="Group 60"/>
          <p:cNvGrpSpPr/>
          <p:nvPr/>
        </p:nvGrpSpPr>
        <p:grpSpPr>
          <a:xfrm>
            <a:off x="2284468" y="6486533"/>
            <a:ext cx="2077550" cy="332375"/>
            <a:chOff x="0" y="0"/>
            <a:chExt cx="3434156" cy="549411"/>
          </a:xfrm>
        </p:grpSpPr>
        <p:sp>
          <p:nvSpPr>
            <p:cNvPr id="61" name="Freeform 61"/>
            <p:cNvSpPr/>
            <p:nvPr/>
          </p:nvSpPr>
          <p:spPr>
            <a:xfrm>
              <a:off x="0" y="0"/>
              <a:ext cx="3434156" cy="549411"/>
            </a:xfrm>
            <a:custGeom>
              <a:avLst/>
              <a:gdLst/>
              <a:ahLst/>
              <a:cxnLst/>
              <a:rect l="l" t="t" r="r" b="b"/>
              <a:pathLst>
                <a:path w="3434156" h="549411">
                  <a:moveTo>
                    <a:pt x="0" y="0"/>
                  </a:moveTo>
                  <a:lnTo>
                    <a:pt x="3434156" y="0"/>
                  </a:lnTo>
                  <a:lnTo>
                    <a:pt x="3434156" y="549411"/>
                  </a:lnTo>
                  <a:lnTo>
                    <a:pt x="0" y="549411"/>
                  </a:lnTo>
                  <a:close/>
                </a:path>
              </a:pathLst>
            </a:custGeom>
            <a:solidFill>
              <a:srgbClr val="FFFFFF"/>
            </a:solidFill>
          </p:spPr>
        </p:sp>
      </p:grpSp>
      <p:sp>
        <p:nvSpPr>
          <p:cNvPr id="62" name="TextBox 62"/>
          <p:cNvSpPr txBox="1"/>
          <p:nvPr/>
        </p:nvSpPr>
        <p:spPr>
          <a:xfrm>
            <a:off x="2481375" y="6446915"/>
            <a:ext cx="1784317" cy="294877"/>
          </a:xfrm>
          <a:prstGeom prst="rect">
            <a:avLst/>
          </a:prstGeom>
        </p:spPr>
        <p:txBody>
          <a:bodyPr lIns="0" tIns="0" rIns="0" bIns="0" rtlCol="0" anchor="t">
            <a:spAutoFit/>
          </a:bodyPr>
          <a:lstStyle/>
          <a:p>
            <a:pPr algn="ctr">
              <a:lnSpc>
                <a:spcPts val="2457"/>
              </a:lnSpc>
            </a:pPr>
            <a:r>
              <a:rPr lang="en-US" sz="1755" dirty="0">
                <a:solidFill>
                  <a:srgbClr val="272525"/>
                </a:solidFill>
                <a:latin typeface="Open Sans Light"/>
              </a:rPr>
              <a:t>Token Prediction</a:t>
            </a:r>
          </a:p>
        </p:txBody>
      </p:sp>
      <p:grpSp>
        <p:nvGrpSpPr>
          <p:cNvPr id="63" name="Group 63"/>
          <p:cNvGrpSpPr/>
          <p:nvPr/>
        </p:nvGrpSpPr>
        <p:grpSpPr>
          <a:xfrm>
            <a:off x="4335719" y="6486534"/>
            <a:ext cx="2077550" cy="332375"/>
            <a:chOff x="0" y="0"/>
            <a:chExt cx="3434156" cy="549411"/>
          </a:xfrm>
        </p:grpSpPr>
        <p:sp>
          <p:nvSpPr>
            <p:cNvPr id="64" name="Freeform 64"/>
            <p:cNvSpPr/>
            <p:nvPr/>
          </p:nvSpPr>
          <p:spPr>
            <a:xfrm>
              <a:off x="0" y="0"/>
              <a:ext cx="3434156" cy="549411"/>
            </a:xfrm>
            <a:custGeom>
              <a:avLst/>
              <a:gdLst/>
              <a:ahLst/>
              <a:cxnLst/>
              <a:rect l="l" t="t" r="r" b="b"/>
              <a:pathLst>
                <a:path w="3434156" h="549411">
                  <a:moveTo>
                    <a:pt x="0" y="0"/>
                  </a:moveTo>
                  <a:lnTo>
                    <a:pt x="3434156" y="0"/>
                  </a:lnTo>
                  <a:lnTo>
                    <a:pt x="3434156" y="549411"/>
                  </a:lnTo>
                  <a:lnTo>
                    <a:pt x="0" y="549411"/>
                  </a:lnTo>
                  <a:close/>
                </a:path>
              </a:pathLst>
            </a:custGeom>
            <a:solidFill>
              <a:srgbClr val="FFFFFF"/>
            </a:solidFill>
          </p:spPr>
        </p:sp>
      </p:grpSp>
      <p:sp>
        <p:nvSpPr>
          <p:cNvPr id="65" name="TextBox 65"/>
          <p:cNvSpPr txBox="1"/>
          <p:nvPr/>
        </p:nvSpPr>
        <p:spPr>
          <a:xfrm>
            <a:off x="4482336" y="6448434"/>
            <a:ext cx="1784317" cy="345550"/>
          </a:xfrm>
          <a:prstGeom prst="rect">
            <a:avLst/>
          </a:prstGeom>
        </p:spPr>
        <p:txBody>
          <a:bodyPr lIns="0" tIns="0" rIns="0" bIns="0" rtlCol="0" anchor="t">
            <a:spAutoFit/>
          </a:bodyPr>
          <a:lstStyle/>
          <a:p>
            <a:pPr algn="ctr">
              <a:lnSpc>
                <a:spcPts val="2877"/>
              </a:lnSpc>
            </a:pPr>
            <a:r>
              <a:rPr lang="en-US" sz="2055">
                <a:solidFill>
                  <a:srgbClr val="272525"/>
                </a:solidFill>
                <a:latin typeface="Open Sans Light"/>
              </a:rPr>
              <a:t>77</a:t>
            </a:r>
          </a:p>
        </p:txBody>
      </p:sp>
      <p:grpSp>
        <p:nvGrpSpPr>
          <p:cNvPr id="66" name="Group 66"/>
          <p:cNvGrpSpPr/>
          <p:nvPr/>
        </p:nvGrpSpPr>
        <p:grpSpPr>
          <a:xfrm>
            <a:off x="6413270" y="6486534"/>
            <a:ext cx="2077550" cy="332375"/>
            <a:chOff x="0" y="0"/>
            <a:chExt cx="3434156" cy="549411"/>
          </a:xfrm>
        </p:grpSpPr>
        <p:sp>
          <p:nvSpPr>
            <p:cNvPr id="67" name="Freeform 67"/>
            <p:cNvSpPr/>
            <p:nvPr/>
          </p:nvSpPr>
          <p:spPr>
            <a:xfrm>
              <a:off x="0" y="0"/>
              <a:ext cx="3434156" cy="549411"/>
            </a:xfrm>
            <a:custGeom>
              <a:avLst/>
              <a:gdLst/>
              <a:ahLst/>
              <a:cxnLst/>
              <a:rect l="l" t="t" r="r" b="b"/>
              <a:pathLst>
                <a:path w="3434156" h="549411">
                  <a:moveTo>
                    <a:pt x="0" y="0"/>
                  </a:moveTo>
                  <a:lnTo>
                    <a:pt x="3434156" y="0"/>
                  </a:lnTo>
                  <a:lnTo>
                    <a:pt x="3434156" y="549411"/>
                  </a:lnTo>
                  <a:lnTo>
                    <a:pt x="0" y="549411"/>
                  </a:lnTo>
                  <a:close/>
                </a:path>
              </a:pathLst>
            </a:custGeom>
            <a:solidFill>
              <a:srgbClr val="FFFFFF"/>
            </a:solidFill>
          </p:spPr>
        </p:sp>
      </p:grpSp>
      <p:sp>
        <p:nvSpPr>
          <p:cNvPr id="68" name="TextBox 68"/>
          <p:cNvSpPr txBox="1"/>
          <p:nvPr/>
        </p:nvSpPr>
        <p:spPr>
          <a:xfrm>
            <a:off x="6559886" y="6448434"/>
            <a:ext cx="1784317" cy="345550"/>
          </a:xfrm>
          <a:prstGeom prst="rect">
            <a:avLst/>
          </a:prstGeom>
        </p:spPr>
        <p:txBody>
          <a:bodyPr lIns="0" tIns="0" rIns="0" bIns="0" rtlCol="0" anchor="t">
            <a:spAutoFit/>
          </a:bodyPr>
          <a:lstStyle/>
          <a:p>
            <a:pPr algn="ctr">
              <a:lnSpc>
                <a:spcPts val="2877"/>
              </a:lnSpc>
            </a:pPr>
            <a:r>
              <a:rPr lang="en-US" sz="2055">
                <a:solidFill>
                  <a:srgbClr val="272525"/>
                </a:solidFill>
                <a:latin typeface="Open Sans Light Bold"/>
              </a:rPr>
              <a:t>-</a:t>
            </a:r>
          </a:p>
        </p:txBody>
      </p:sp>
      <p:grpSp>
        <p:nvGrpSpPr>
          <p:cNvPr id="69" name="Group 69"/>
          <p:cNvGrpSpPr/>
          <p:nvPr/>
        </p:nvGrpSpPr>
        <p:grpSpPr>
          <a:xfrm>
            <a:off x="8490820" y="6486534"/>
            <a:ext cx="2077550" cy="332375"/>
            <a:chOff x="0" y="0"/>
            <a:chExt cx="3434156" cy="549411"/>
          </a:xfrm>
        </p:grpSpPr>
        <p:sp>
          <p:nvSpPr>
            <p:cNvPr id="70" name="Freeform 70"/>
            <p:cNvSpPr/>
            <p:nvPr/>
          </p:nvSpPr>
          <p:spPr>
            <a:xfrm>
              <a:off x="0" y="0"/>
              <a:ext cx="3434156" cy="549411"/>
            </a:xfrm>
            <a:custGeom>
              <a:avLst/>
              <a:gdLst/>
              <a:ahLst/>
              <a:cxnLst/>
              <a:rect l="l" t="t" r="r" b="b"/>
              <a:pathLst>
                <a:path w="3434156" h="549411">
                  <a:moveTo>
                    <a:pt x="0" y="0"/>
                  </a:moveTo>
                  <a:lnTo>
                    <a:pt x="3434156" y="0"/>
                  </a:lnTo>
                  <a:lnTo>
                    <a:pt x="3434156" y="549411"/>
                  </a:lnTo>
                  <a:lnTo>
                    <a:pt x="0" y="549411"/>
                  </a:lnTo>
                  <a:close/>
                </a:path>
              </a:pathLst>
            </a:custGeom>
            <a:solidFill>
              <a:srgbClr val="FFFFFF"/>
            </a:solidFill>
          </p:spPr>
        </p:sp>
      </p:grpSp>
      <p:sp>
        <p:nvSpPr>
          <p:cNvPr id="71" name="TextBox 71"/>
          <p:cNvSpPr txBox="1"/>
          <p:nvPr/>
        </p:nvSpPr>
        <p:spPr>
          <a:xfrm>
            <a:off x="8637436" y="6448434"/>
            <a:ext cx="1784317" cy="345550"/>
          </a:xfrm>
          <a:prstGeom prst="rect">
            <a:avLst/>
          </a:prstGeom>
        </p:spPr>
        <p:txBody>
          <a:bodyPr lIns="0" tIns="0" rIns="0" bIns="0" rtlCol="0" anchor="t">
            <a:spAutoFit/>
          </a:bodyPr>
          <a:lstStyle/>
          <a:p>
            <a:pPr algn="ctr">
              <a:lnSpc>
                <a:spcPts val="2877"/>
              </a:lnSpc>
            </a:pPr>
            <a:r>
              <a:rPr lang="en-US" sz="2055">
                <a:solidFill>
                  <a:srgbClr val="272525"/>
                </a:solidFill>
                <a:latin typeface="Open Sans Light Bold"/>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807074" y="1042603"/>
            <a:ext cx="186716" cy="124251"/>
          </a:xfrm>
          <a:prstGeom prst="rect">
            <a:avLst/>
          </a:prstGeom>
        </p:spPr>
      </p:pic>
      <p:sp>
        <p:nvSpPr>
          <p:cNvPr id="3" name="AutoShape 3"/>
          <p:cNvSpPr/>
          <p:nvPr/>
        </p:nvSpPr>
        <p:spPr>
          <a:xfrm>
            <a:off x="0" y="1978833"/>
            <a:ext cx="18288000" cy="9525"/>
          </a:xfrm>
          <a:prstGeom prst="rect">
            <a:avLst/>
          </a:prstGeom>
          <a:solidFill>
            <a:srgbClr val="272525"/>
          </a:solidFill>
        </p:spPr>
      </p:sp>
      <p:sp>
        <p:nvSpPr>
          <p:cNvPr id="4" name="AutoShape 4"/>
          <p:cNvSpPr/>
          <p:nvPr/>
        </p:nvSpPr>
        <p:spPr>
          <a:xfrm>
            <a:off x="10593117" y="1978833"/>
            <a:ext cx="9525" cy="8308167"/>
          </a:xfrm>
          <a:prstGeom prst="rect">
            <a:avLst/>
          </a:prstGeom>
          <a:solidFill>
            <a:srgbClr val="272525"/>
          </a:solidFill>
        </p:spPr>
      </p:sp>
      <p:pic>
        <p:nvPicPr>
          <p:cNvPr id="5" name="Picture 5"/>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634921" y="8970929"/>
            <a:ext cx="650428" cy="287371"/>
          </a:xfrm>
          <a:prstGeom prst="rect">
            <a:avLst/>
          </a:prstGeom>
        </p:spPr>
      </p:pic>
      <p:sp>
        <p:nvSpPr>
          <p:cNvPr id="6" name="AutoShape 6"/>
          <p:cNvSpPr/>
          <p:nvPr/>
        </p:nvSpPr>
        <p:spPr>
          <a:xfrm>
            <a:off x="2258169" y="1978833"/>
            <a:ext cx="9525" cy="8308167"/>
          </a:xfrm>
          <a:prstGeom prst="rect">
            <a:avLst/>
          </a:prstGeom>
          <a:solidFill>
            <a:srgbClr val="272525"/>
          </a:solidFill>
        </p:spPr>
      </p:sp>
      <p:sp>
        <p:nvSpPr>
          <p:cNvPr id="7" name="TextBox 7"/>
          <p:cNvSpPr txBox="1"/>
          <p:nvPr/>
        </p:nvSpPr>
        <p:spPr>
          <a:xfrm>
            <a:off x="10901688" y="3880831"/>
            <a:ext cx="7135821" cy="3932671"/>
          </a:xfrm>
          <a:prstGeom prst="rect">
            <a:avLst/>
          </a:prstGeom>
        </p:spPr>
        <p:txBody>
          <a:bodyPr lIns="0" tIns="0" rIns="0" bIns="0" rtlCol="0" anchor="t">
            <a:spAutoFit/>
          </a:bodyPr>
          <a:lstStyle/>
          <a:p>
            <a:pPr algn="ctr">
              <a:lnSpc>
                <a:spcPts val="10400"/>
              </a:lnSpc>
            </a:pPr>
            <a:r>
              <a:rPr lang="en-US" sz="8000">
                <a:solidFill>
                  <a:srgbClr val="272525"/>
                </a:solidFill>
                <a:latin typeface="Libre Baskerville"/>
              </a:rPr>
              <a:t>Conclusion and Future Work</a:t>
            </a:r>
          </a:p>
        </p:txBody>
      </p:sp>
      <p:grpSp>
        <p:nvGrpSpPr>
          <p:cNvPr id="8" name="Group 8"/>
          <p:cNvGrpSpPr/>
          <p:nvPr/>
        </p:nvGrpSpPr>
        <p:grpSpPr>
          <a:xfrm>
            <a:off x="2515293" y="2771267"/>
            <a:ext cx="7757842" cy="2877105"/>
            <a:chOff x="0" y="0"/>
            <a:chExt cx="10343789" cy="3836140"/>
          </a:xfrm>
        </p:grpSpPr>
        <p:sp>
          <p:nvSpPr>
            <p:cNvPr id="9" name="TextBox 9"/>
            <p:cNvSpPr txBox="1"/>
            <p:nvPr/>
          </p:nvSpPr>
          <p:spPr>
            <a:xfrm>
              <a:off x="0" y="0"/>
              <a:ext cx="10343789" cy="723392"/>
            </a:xfrm>
            <a:prstGeom prst="rect">
              <a:avLst/>
            </a:prstGeom>
          </p:spPr>
          <p:txBody>
            <a:bodyPr lIns="0" tIns="0" rIns="0" bIns="0" rtlCol="0" anchor="t">
              <a:spAutoFit/>
            </a:bodyPr>
            <a:lstStyle/>
            <a:p>
              <a:pPr algn="ctr">
                <a:lnSpc>
                  <a:spcPts val="4287"/>
                </a:lnSpc>
              </a:pPr>
              <a:r>
                <a:rPr lang="en-US" sz="3572" b="1" dirty="0">
                  <a:solidFill>
                    <a:srgbClr val="000000"/>
                  </a:solidFill>
                  <a:latin typeface="Libre Baskerville Bold Italics"/>
                </a:rPr>
                <a:t>Conclusion</a:t>
              </a:r>
            </a:p>
          </p:txBody>
        </p:sp>
        <p:sp>
          <p:nvSpPr>
            <p:cNvPr id="10" name="TextBox 10"/>
            <p:cNvSpPr txBox="1"/>
            <p:nvPr/>
          </p:nvSpPr>
          <p:spPr>
            <a:xfrm>
              <a:off x="0" y="1167483"/>
              <a:ext cx="10343789" cy="2668657"/>
            </a:xfrm>
            <a:prstGeom prst="rect">
              <a:avLst/>
            </a:prstGeom>
          </p:spPr>
          <p:txBody>
            <a:bodyPr lIns="0" tIns="0" rIns="0" bIns="0" rtlCol="0" anchor="t">
              <a:spAutoFit/>
            </a:bodyPr>
            <a:lstStyle/>
            <a:p>
              <a:pPr marL="615275" lvl="1" indent="-307637">
                <a:lnSpc>
                  <a:spcPts val="3989"/>
                </a:lnSpc>
                <a:buFont typeface="Arial"/>
                <a:buChar char="•"/>
              </a:pPr>
              <a:r>
                <a:rPr lang="en-US" sz="2849">
                  <a:solidFill>
                    <a:srgbClr val="272525"/>
                  </a:solidFill>
                  <a:latin typeface="Roboto"/>
                </a:rPr>
                <a:t>Data Augmentation enhance performance</a:t>
              </a:r>
            </a:p>
            <a:p>
              <a:pPr marL="615275" lvl="1" indent="-307637">
                <a:lnSpc>
                  <a:spcPts val="3989"/>
                </a:lnSpc>
                <a:buFont typeface="Arial"/>
                <a:buChar char="•"/>
              </a:pPr>
              <a:r>
                <a:rPr lang="en-US" sz="2849">
                  <a:solidFill>
                    <a:srgbClr val="272525"/>
                  </a:solidFill>
                  <a:latin typeface="Roboto"/>
                </a:rPr>
                <a:t>Using language models could be challenging but more efficient. </a:t>
              </a:r>
            </a:p>
            <a:p>
              <a:pPr>
                <a:lnSpc>
                  <a:spcPts val="3989"/>
                </a:lnSpc>
              </a:pPr>
              <a:endParaRPr lang="en-US" sz="2849">
                <a:solidFill>
                  <a:srgbClr val="272525"/>
                </a:solidFill>
                <a:latin typeface="Roboto"/>
              </a:endParaRPr>
            </a:p>
          </p:txBody>
        </p:sp>
      </p:grpSp>
      <p:sp>
        <p:nvSpPr>
          <p:cNvPr id="11" name="TextBox 11"/>
          <p:cNvSpPr txBox="1"/>
          <p:nvPr/>
        </p:nvSpPr>
        <p:spPr>
          <a:xfrm>
            <a:off x="1154296" y="841953"/>
            <a:ext cx="5055663" cy="487449"/>
          </a:xfrm>
          <a:prstGeom prst="rect">
            <a:avLst/>
          </a:prstGeom>
        </p:spPr>
        <p:txBody>
          <a:bodyPr lIns="0" tIns="0" rIns="0" bIns="0" rtlCol="0" anchor="t">
            <a:spAutoFit/>
          </a:bodyPr>
          <a:lstStyle/>
          <a:p>
            <a:pPr algn="ctr">
              <a:lnSpc>
                <a:spcPts val="1959"/>
              </a:lnSpc>
            </a:pPr>
            <a:r>
              <a:rPr lang="en-US" sz="1400">
                <a:solidFill>
                  <a:srgbClr val="272525"/>
                </a:solidFill>
                <a:latin typeface="Roboto"/>
              </a:rPr>
              <a:t>2021 EDUCORPUS &amp; ARASCORE DATASET:UNDER-RESOURCED LANGUAGES INTHE EDUCATIONAL DOMAIN</a:t>
            </a:r>
          </a:p>
        </p:txBody>
      </p:sp>
      <p:sp>
        <p:nvSpPr>
          <p:cNvPr id="12" name="TextBox 12"/>
          <p:cNvSpPr txBox="1"/>
          <p:nvPr/>
        </p:nvSpPr>
        <p:spPr>
          <a:xfrm>
            <a:off x="668574" y="5646189"/>
            <a:ext cx="720253" cy="487680"/>
          </a:xfrm>
          <a:prstGeom prst="rect">
            <a:avLst/>
          </a:prstGeom>
        </p:spPr>
        <p:txBody>
          <a:bodyPr lIns="0" tIns="0" rIns="0" bIns="0" rtlCol="0" anchor="t">
            <a:spAutoFit/>
          </a:bodyPr>
          <a:lstStyle/>
          <a:p>
            <a:pPr algn="ctr">
              <a:lnSpc>
                <a:spcPts val="3840"/>
              </a:lnSpc>
            </a:pPr>
            <a:r>
              <a:rPr lang="en-US" sz="3200" dirty="0">
                <a:solidFill>
                  <a:srgbClr val="272525"/>
                </a:solidFill>
                <a:latin typeface="Libre Baskerville"/>
              </a:rPr>
              <a:t>17</a:t>
            </a:r>
          </a:p>
        </p:txBody>
      </p:sp>
      <p:sp>
        <p:nvSpPr>
          <p:cNvPr id="13" name="TextBox 13"/>
          <p:cNvSpPr txBox="1"/>
          <p:nvPr/>
        </p:nvSpPr>
        <p:spPr>
          <a:xfrm>
            <a:off x="9785694" y="989965"/>
            <a:ext cx="3381007" cy="237244"/>
          </a:xfrm>
          <a:prstGeom prst="rect">
            <a:avLst/>
          </a:prstGeom>
        </p:spPr>
        <p:txBody>
          <a:bodyPr lIns="0" tIns="0" rIns="0" bIns="0" rtlCol="0" anchor="t">
            <a:spAutoFit/>
          </a:bodyPr>
          <a:lstStyle/>
          <a:p>
            <a:pPr>
              <a:lnSpc>
                <a:spcPts val="1959"/>
              </a:lnSpc>
            </a:pPr>
            <a:r>
              <a:rPr lang="en-US" sz="1400" dirty="0">
                <a:solidFill>
                  <a:srgbClr val="272525"/>
                </a:solidFill>
                <a:latin typeface="Roboto"/>
              </a:rPr>
              <a:t>17/19</a:t>
            </a:r>
          </a:p>
        </p:txBody>
      </p:sp>
      <p:pic>
        <p:nvPicPr>
          <p:cNvPr id="14" name="Picture 14"/>
          <p:cNvPicPr>
            <a:picLocks noChangeAspect="1"/>
          </p:cNvPicPr>
          <p:nvPr/>
        </p:nvPicPr>
        <p:blipFill>
          <a:blip r:embed="rId7"/>
          <a:srcRect t="14252" b="22787"/>
          <a:stretch>
            <a:fillRect/>
          </a:stretch>
        </p:blipFill>
        <p:spPr>
          <a:xfrm>
            <a:off x="15035447" y="273434"/>
            <a:ext cx="3198949" cy="1510532"/>
          </a:xfrm>
          <a:prstGeom prst="rect">
            <a:avLst/>
          </a:prstGeom>
        </p:spPr>
      </p:pic>
      <p:grpSp>
        <p:nvGrpSpPr>
          <p:cNvPr id="15" name="Group 15"/>
          <p:cNvGrpSpPr/>
          <p:nvPr/>
        </p:nvGrpSpPr>
        <p:grpSpPr>
          <a:xfrm>
            <a:off x="2515293" y="5890029"/>
            <a:ext cx="7757842" cy="2370306"/>
            <a:chOff x="0" y="0"/>
            <a:chExt cx="10343789" cy="3160408"/>
          </a:xfrm>
        </p:grpSpPr>
        <p:sp>
          <p:nvSpPr>
            <p:cNvPr id="16" name="TextBox 16"/>
            <p:cNvSpPr txBox="1"/>
            <p:nvPr/>
          </p:nvSpPr>
          <p:spPr>
            <a:xfrm>
              <a:off x="0" y="0"/>
              <a:ext cx="10343789" cy="723392"/>
            </a:xfrm>
            <a:prstGeom prst="rect">
              <a:avLst/>
            </a:prstGeom>
          </p:spPr>
          <p:txBody>
            <a:bodyPr lIns="0" tIns="0" rIns="0" bIns="0" rtlCol="0" anchor="t">
              <a:spAutoFit/>
            </a:bodyPr>
            <a:lstStyle/>
            <a:p>
              <a:pPr algn="ctr">
                <a:lnSpc>
                  <a:spcPts val="4287"/>
                </a:lnSpc>
              </a:pPr>
              <a:r>
                <a:rPr lang="en-US" sz="3572" b="1" dirty="0">
                  <a:solidFill>
                    <a:srgbClr val="000000"/>
                  </a:solidFill>
                  <a:latin typeface="Libre Baskerville Bold Italics"/>
                </a:rPr>
                <a:t>Future Work</a:t>
              </a:r>
            </a:p>
          </p:txBody>
        </p:sp>
        <p:sp>
          <p:nvSpPr>
            <p:cNvPr id="17" name="TextBox 17"/>
            <p:cNvSpPr txBox="1"/>
            <p:nvPr/>
          </p:nvSpPr>
          <p:spPr>
            <a:xfrm>
              <a:off x="0" y="1167483"/>
              <a:ext cx="10343789" cy="1992925"/>
            </a:xfrm>
            <a:prstGeom prst="rect">
              <a:avLst/>
            </a:prstGeom>
          </p:spPr>
          <p:txBody>
            <a:bodyPr lIns="0" tIns="0" rIns="0" bIns="0" rtlCol="0" anchor="t">
              <a:spAutoFit/>
            </a:bodyPr>
            <a:lstStyle/>
            <a:p>
              <a:pPr marL="615275" lvl="1" indent="-307637">
                <a:lnSpc>
                  <a:spcPts val="3989"/>
                </a:lnSpc>
                <a:buFont typeface="Arial"/>
                <a:buChar char="•"/>
              </a:pPr>
              <a:r>
                <a:rPr lang="en-US" sz="2849">
                  <a:solidFill>
                    <a:srgbClr val="272525"/>
                  </a:solidFill>
                  <a:latin typeface="Roboto"/>
                </a:rPr>
                <a:t>Try these techniques for different tasks and different related data.</a:t>
              </a:r>
            </a:p>
            <a:p>
              <a:pPr>
                <a:lnSpc>
                  <a:spcPts val="3989"/>
                </a:lnSpc>
              </a:pPr>
              <a:endParaRPr lang="en-US" sz="2849">
                <a:solidFill>
                  <a:srgbClr val="272525"/>
                </a:solidFill>
                <a:latin typeface="Roboto"/>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807074" y="1042603"/>
            <a:ext cx="186716" cy="124251"/>
          </a:xfrm>
          <a:prstGeom prst="rect">
            <a:avLst/>
          </a:prstGeom>
        </p:spPr>
      </p:pic>
      <p:sp>
        <p:nvSpPr>
          <p:cNvPr id="3" name="AutoShape 3"/>
          <p:cNvSpPr/>
          <p:nvPr/>
        </p:nvSpPr>
        <p:spPr>
          <a:xfrm>
            <a:off x="0" y="1978833"/>
            <a:ext cx="18288000" cy="9525"/>
          </a:xfrm>
          <a:prstGeom prst="rect">
            <a:avLst/>
          </a:prstGeom>
          <a:solidFill>
            <a:srgbClr val="272525"/>
          </a:solidFill>
        </p:spPr>
      </p:sp>
      <p:sp>
        <p:nvSpPr>
          <p:cNvPr id="4" name="AutoShape 4"/>
          <p:cNvSpPr/>
          <p:nvPr/>
        </p:nvSpPr>
        <p:spPr>
          <a:xfrm>
            <a:off x="10593117" y="1978833"/>
            <a:ext cx="9525" cy="8308167"/>
          </a:xfrm>
          <a:prstGeom prst="rect">
            <a:avLst/>
          </a:prstGeom>
          <a:solidFill>
            <a:srgbClr val="272525"/>
          </a:solidFill>
        </p:spPr>
      </p:sp>
      <p:pic>
        <p:nvPicPr>
          <p:cNvPr id="5" name="Picture 5"/>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634921" y="8970929"/>
            <a:ext cx="650428" cy="287371"/>
          </a:xfrm>
          <a:prstGeom prst="rect">
            <a:avLst/>
          </a:prstGeom>
        </p:spPr>
      </p:pic>
      <p:sp>
        <p:nvSpPr>
          <p:cNvPr id="6" name="AutoShape 6"/>
          <p:cNvSpPr/>
          <p:nvPr/>
        </p:nvSpPr>
        <p:spPr>
          <a:xfrm>
            <a:off x="2258169" y="1978833"/>
            <a:ext cx="9525" cy="8308167"/>
          </a:xfrm>
          <a:prstGeom prst="rect">
            <a:avLst/>
          </a:prstGeom>
          <a:solidFill>
            <a:srgbClr val="272525"/>
          </a:solidFill>
        </p:spPr>
      </p:sp>
      <p:sp>
        <p:nvSpPr>
          <p:cNvPr id="7" name="TextBox 7"/>
          <p:cNvSpPr txBox="1"/>
          <p:nvPr/>
        </p:nvSpPr>
        <p:spPr>
          <a:xfrm>
            <a:off x="10901688" y="4346834"/>
            <a:ext cx="7135821" cy="1300307"/>
          </a:xfrm>
          <a:prstGeom prst="rect">
            <a:avLst/>
          </a:prstGeom>
        </p:spPr>
        <p:txBody>
          <a:bodyPr lIns="0" tIns="0" rIns="0" bIns="0" rtlCol="0" anchor="t">
            <a:spAutoFit/>
          </a:bodyPr>
          <a:lstStyle/>
          <a:p>
            <a:pPr algn="ctr">
              <a:lnSpc>
                <a:spcPts val="10400"/>
              </a:lnSpc>
            </a:pPr>
            <a:r>
              <a:rPr lang="en-US" sz="8000">
                <a:solidFill>
                  <a:srgbClr val="272525"/>
                </a:solidFill>
                <a:latin typeface="Libre Baskerville"/>
              </a:rPr>
              <a:t>References</a:t>
            </a:r>
          </a:p>
        </p:txBody>
      </p:sp>
      <p:sp>
        <p:nvSpPr>
          <p:cNvPr id="8" name="TextBox 8"/>
          <p:cNvSpPr txBox="1"/>
          <p:nvPr/>
        </p:nvSpPr>
        <p:spPr>
          <a:xfrm>
            <a:off x="2515293" y="2771267"/>
            <a:ext cx="7757842" cy="5726153"/>
          </a:xfrm>
          <a:prstGeom prst="rect">
            <a:avLst/>
          </a:prstGeom>
        </p:spPr>
        <p:txBody>
          <a:bodyPr lIns="0" tIns="0" rIns="0" bIns="0" rtlCol="0" anchor="t">
            <a:spAutoFit/>
          </a:bodyPr>
          <a:lstStyle/>
          <a:p>
            <a:pPr marL="453391" lvl="1" indent="-226695">
              <a:lnSpc>
                <a:spcPts val="2520"/>
              </a:lnSpc>
              <a:buFont typeface="Arial"/>
              <a:buChar char="•"/>
            </a:pPr>
            <a:r>
              <a:rPr lang="en-US" sz="2099">
                <a:solidFill>
                  <a:srgbClr val="000000"/>
                </a:solidFill>
                <a:latin typeface="Libre Baskerville"/>
              </a:rPr>
              <a:t>W. Antoun. AraBERT: Transformer-based Model for Arabic Language </a:t>
            </a:r>
            <a:r>
              <a:rPr lang="en-US" sz="2099">
                <a:solidFill>
                  <a:srgbClr val="000000"/>
                </a:solidFill>
                <a:latin typeface="Arimo"/>
              </a:rPr>
              <a:t>Understanding. Proceedings of the 4th Workshop on Open-Source Arabic Corpora and Processing Tools, 2020.</a:t>
            </a:r>
          </a:p>
          <a:p>
            <a:pPr marL="453391" lvl="1" indent="-226695">
              <a:lnSpc>
                <a:spcPts val="2520"/>
              </a:lnSpc>
              <a:buFont typeface="Arial"/>
              <a:buChar char="•"/>
            </a:pPr>
            <a:r>
              <a:rPr lang="en-US" sz="2100">
                <a:solidFill>
                  <a:srgbClr val="000000"/>
                </a:solidFill>
                <a:latin typeface="Libre Baskerville"/>
              </a:rPr>
              <a:t>W. Antoun. ARAGPT2: Pre-Trained Transformer for Arabic Language Generation. arXivLabs, 2021.</a:t>
            </a:r>
          </a:p>
          <a:p>
            <a:pPr marL="453391" lvl="1" indent="-226695">
              <a:lnSpc>
                <a:spcPts val="2520"/>
              </a:lnSpc>
              <a:buFont typeface="Arial"/>
              <a:buChar char="•"/>
            </a:pPr>
            <a:r>
              <a:rPr lang="en-US" sz="2100">
                <a:solidFill>
                  <a:srgbClr val="000000"/>
                </a:solidFill>
                <a:latin typeface="Libre Baskerville"/>
              </a:rPr>
              <a:t>J. Devlin. BERT: Pre-training of Deep Bidirectional Transformers for Language Understanding . Association for Computational Linguistics,2019.</a:t>
            </a:r>
          </a:p>
          <a:p>
            <a:pPr marL="453391" lvl="1" indent="-226695">
              <a:lnSpc>
                <a:spcPts val="2520"/>
              </a:lnSpc>
              <a:buFont typeface="Arial"/>
              <a:buChar char="•"/>
            </a:pPr>
            <a:r>
              <a:rPr lang="en-US" sz="2100">
                <a:solidFill>
                  <a:srgbClr val="000000"/>
                </a:solidFill>
                <a:latin typeface="Libre Baskerville"/>
              </a:rPr>
              <a:t>V. Marivate. Improving short text classification through global augmentation methods. arXivLabs, 2020.</a:t>
            </a:r>
          </a:p>
          <a:p>
            <a:pPr marL="453390" lvl="1" indent="-226695">
              <a:lnSpc>
                <a:spcPts val="3108"/>
              </a:lnSpc>
              <a:buFont typeface="Arial"/>
              <a:buChar char="•"/>
            </a:pPr>
            <a:r>
              <a:rPr lang="en-US" sz="2100">
                <a:solidFill>
                  <a:srgbClr val="000000"/>
                </a:solidFill>
                <a:latin typeface="Libre Baskerville"/>
              </a:rPr>
              <a:t>J. Wei. EDA: Easy Data Augmentation Techniques for Boosting Performance on Text Classification Tasks. arXivLabs, 2019.</a:t>
            </a:r>
          </a:p>
          <a:p>
            <a:pPr marL="453390" lvl="1" indent="-226695">
              <a:lnSpc>
                <a:spcPts val="3107"/>
              </a:lnSpc>
              <a:buFont typeface="Arial"/>
              <a:buChar char="•"/>
            </a:pPr>
            <a:r>
              <a:rPr lang="en-US" sz="2100">
                <a:solidFill>
                  <a:srgbClr val="000000"/>
                </a:solidFill>
                <a:latin typeface="Libre Baskerville"/>
              </a:rPr>
              <a:t>V. Kumar. Data Augmentation Using Pre-trained Transformer Models.arXivLabs, 2021.</a:t>
            </a:r>
          </a:p>
        </p:txBody>
      </p:sp>
      <p:sp>
        <p:nvSpPr>
          <p:cNvPr id="9" name="TextBox 9"/>
          <p:cNvSpPr txBox="1"/>
          <p:nvPr/>
        </p:nvSpPr>
        <p:spPr>
          <a:xfrm>
            <a:off x="1154296" y="841953"/>
            <a:ext cx="5055663" cy="487449"/>
          </a:xfrm>
          <a:prstGeom prst="rect">
            <a:avLst/>
          </a:prstGeom>
        </p:spPr>
        <p:txBody>
          <a:bodyPr lIns="0" tIns="0" rIns="0" bIns="0" rtlCol="0" anchor="t">
            <a:spAutoFit/>
          </a:bodyPr>
          <a:lstStyle/>
          <a:p>
            <a:pPr algn="ctr">
              <a:lnSpc>
                <a:spcPts val="1959"/>
              </a:lnSpc>
            </a:pPr>
            <a:r>
              <a:rPr lang="en-US" sz="1400">
                <a:solidFill>
                  <a:srgbClr val="272525"/>
                </a:solidFill>
                <a:latin typeface="Roboto"/>
              </a:rPr>
              <a:t>2021 EDUCORPUS &amp; ARASCORE DATASET:UNDER-RESOURCED LANGUAGES INTHE EDUCATIONAL DOMAIN</a:t>
            </a:r>
          </a:p>
        </p:txBody>
      </p:sp>
      <p:sp>
        <p:nvSpPr>
          <p:cNvPr id="10" name="TextBox 10"/>
          <p:cNvSpPr txBox="1"/>
          <p:nvPr/>
        </p:nvSpPr>
        <p:spPr>
          <a:xfrm>
            <a:off x="668574" y="5646189"/>
            <a:ext cx="720253" cy="487680"/>
          </a:xfrm>
          <a:prstGeom prst="rect">
            <a:avLst/>
          </a:prstGeom>
        </p:spPr>
        <p:txBody>
          <a:bodyPr lIns="0" tIns="0" rIns="0" bIns="0" rtlCol="0" anchor="t">
            <a:spAutoFit/>
          </a:bodyPr>
          <a:lstStyle/>
          <a:p>
            <a:pPr algn="ctr">
              <a:lnSpc>
                <a:spcPts val="3840"/>
              </a:lnSpc>
            </a:pPr>
            <a:r>
              <a:rPr lang="en-US" sz="3200" dirty="0">
                <a:solidFill>
                  <a:srgbClr val="272525"/>
                </a:solidFill>
                <a:latin typeface="Libre Baskerville"/>
              </a:rPr>
              <a:t>18</a:t>
            </a:r>
          </a:p>
        </p:txBody>
      </p:sp>
      <p:sp>
        <p:nvSpPr>
          <p:cNvPr id="11" name="TextBox 11"/>
          <p:cNvSpPr txBox="1"/>
          <p:nvPr/>
        </p:nvSpPr>
        <p:spPr>
          <a:xfrm>
            <a:off x="9785694" y="989965"/>
            <a:ext cx="3381007" cy="237244"/>
          </a:xfrm>
          <a:prstGeom prst="rect">
            <a:avLst/>
          </a:prstGeom>
        </p:spPr>
        <p:txBody>
          <a:bodyPr lIns="0" tIns="0" rIns="0" bIns="0" rtlCol="0" anchor="t">
            <a:spAutoFit/>
          </a:bodyPr>
          <a:lstStyle/>
          <a:p>
            <a:pPr>
              <a:lnSpc>
                <a:spcPts val="1959"/>
              </a:lnSpc>
            </a:pPr>
            <a:r>
              <a:rPr lang="en-US" sz="1400" dirty="0">
                <a:solidFill>
                  <a:srgbClr val="272525"/>
                </a:solidFill>
                <a:latin typeface="Roboto"/>
              </a:rPr>
              <a:t>18/19</a:t>
            </a:r>
          </a:p>
        </p:txBody>
      </p:sp>
      <p:pic>
        <p:nvPicPr>
          <p:cNvPr id="12" name="Picture 12"/>
          <p:cNvPicPr>
            <a:picLocks noChangeAspect="1"/>
          </p:cNvPicPr>
          <p:nvPr/>
        </p:nvPicPr>
        <p:blipFill>
          <a:blip r:embed="rId7"/>
          <a:srcRect t="14252" b="22787"/>
          <a:stretch>
            <a:fillRect/>
          </a:stretch>
        </p:blipFill>
        <p:spPr>
          <a:xfrm>
            <a:off x="15035447" y="273434"/>
            <a:ext cx="3198949" cy="151053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sp>
        <p:nvSpPr>
          <p:cNvPr id="2" name="AutoShape 2"/>
          <p:cNvSpPr/>
          <p:nvPr/>
        </p:nvSpPr>
        <p:spPr>
          <a:xfrm>
            <a:off x="0" y="1978833"/>
            <a:ext cx="18288000" cy="9525"/>
          </a:xfrm>
          <a:prstGeom prst="rect">
            <a:avLst/>
          </a:prstGeom>
          <a:solidFill>
            <a:srgbClr val="F4F4F4"/>
          </a:solidFill>
        </p:spPr>
      </p:sp>
      <p:sp>
        <p:nvSpPr>
          <p:cNvPr id="3" name="TextBox 3"/>
          <p:cNvSpPr txBox="1"/>
          <p:nvPr/>
        </p:nvSpPr>
        <p:spPr>
          <a:xfrm>
            <a:off x="4203476" y="4173982"/>
            <a:ext cx="9881049" cy="1729486"/>
          </a:xfrm>
          <a:prstGeom prst="rect">
            <a:avLst/>
          </a:prstGeom>
        </p:spPr>
        <p:txBody>
          <a:bodyPr lIns="0" tIns="0" rIns="0" bIns="0" rtlCol="0" anchor="t">
            <a:spAutoFit/>
          </a:bodyPr>
          <a:lstStyle/>
          <a:p>
            <a:pPr algn="ctr">
              <a:lnSpc>
                <a:spcPts val="14000"/>
              </a:lnSpc>
            </a:pPr>
            <a:r>
              <a:rPr lang="en-US" sz="10000">
                <a:solidFill>
                  <a:srgbClr val="000000"/>
                </a:solidFill>
                <a:latin typeface="Roboto"/>
              </a:rPr>
              <a:t>Thank you! </a:t>
            </a:r>
          </a:p>
        </p:txBody>
      </p:sp>
      <p:sp>
        <p:nvSpPr>
          <p:cNvPr id="4" name="TextBox 4"/>
          <p:cNvSpPr txBox="1"/>
          <p:nvPr/>
        </p:nvSpPr>
        <p:spPr>
          <a:xfrm>
            <a:off x="436587" y="750743"/>
            <a:ext cx="6068199" cy="487449"/>
          </a:xfrm>
          <a:prstGeom prst="rect">
            <a:avLst/>
          </a:prstGeom>
        </p:spPr>
        <p:txBody>
          <a:bodyPr lIns="0" tIns="0" rIns="0" bIns="0" rtlCol="0" anchor="t">
            <a:spAutoFit/>
          </a:bodyPr>
          <a:lstStyle/>
          <a:p>
            <a:pPr algn="ctr">
              <a:lnSpc>
                <a:spcPts val="1959"/>
              </a:lnSpc>
            </a:pPr>
            <a:r>
              <a:rPr lang="en-US" sz="1400">
                <a:solidFill>
                  <a:srgbClr val="000000"/>
                </a:solidFill>
                <a:latin typeface="Roboto"/>
              </a:rPr>
              <a:t>2021 EDUCORPUS &amp; ARASCORE DATASET:UNDER-RESOURCED LANGUAGES INTHE EDUCATIONAL DOMAIN</a:t>
            </a:r>
          </a:p>
        </p:txBody>
      </p:sp>
      <p:sp>
        <p:nvSpPr>
          <p:cNvPr id="5" name="TextBox 5"/>
          <p:cNvSpPr txBox="1"/>
          <p:nvPr/>
        </p:nvSpPr>
        <p:spPr>
          <a:xfrm>
            <a:off x="9785694" y="992505"/>
            <a:ext cx="3381007" cy="246380"/>
          </a:xfrm>
          <a:prstGeom prst="rect">
            <a:avLst/>
          </a:prstGeom>
        </p:spPr>
        <p:txBody>
          <a:bodyPr lIns="0" tIns="0" rIns="0" bIns="0" rtlCol="0" anchor="t">
            <a:spAutoFit/>
          </a:bodyPr>
          <a:lstStyle/>
          <a:p>
            <a:pPr>
              <a:lnSpc>
                <a:spcPts val="1959"/>
              </a:lnSpc>
            </a:pPr>
            <a:r>
              <a:rPr lang="en-US" sz="1400" dirty="0">
                <a:solidFill>
                  <a:srgbClr val="000000"/>
                </a:solidFill>
                <a:latin typeface="Roboto"/>
              </a:rPr>
              <a:t>19/19</a:t>
            </a:r>
          </a:p>
        </p:txBody>
      </p:sp>
      <p:pic>
        <p:nvPicPr>
          <p:cNvPr id="6" name="Picture 6"/>
          <p:cNvPicPr>
            <a:picLocks noChangeAspect="1"/>
          </p:cNvPicPr>
          <p:nvPr/>
        </p:nvPicPr>
        <p:blipFill>
          <a:blip r:embed="rId3"/>
          <a:srcRect t="14252" b="22787"/>
          <a:stretch>
            <a:fillRect/>
          </a:stretch>
        </p:blipFill>
        <p:spPr>
          <a:xfrm>
            <a:off x="15009398" y="379479"/>
            <a:ext cx="3198949" cy="1510532"/>
          </a:xfrm>
          <a:prstGeom prst="rect">
            <a:avLst/>
          </a:prstGeom>
        </p:spPr>
      </p:pic>
      <p:sp>
        <p:nvSpPr>
          <p:cNvPr id="7" name="TextBox 7"/>
          <p:cNvSpPr txBox="1"/>
          <p:nvPr/>
        </p:nvSpPr>
        <p:spPr>
          <a:xfrm>
            <a:off x="7611332" y="6273133"/>
            <a:ext cx="3065336" cy="530352"/>
          </a:xfrm>
          <a:prstGeom prst="rect">
            <a:avLst/>
          </a:prstGeom>
        </p:spPr>
        <p:txBody>
          <a:bodyPr lIns="0" tIns="0" rIns="0" bIns="0" rtlCol="0" anchor="t">
            <a:spAutoFit/>
          </a:bodyPr>
          <a:lstStyle/>
          <a:p>
            <a:pPr algn="ctr">
              <a:lnSpc>
                <a:spcPts val="4200"/>
              </a:lnSpc>
              <a:spcBef>
                <a:spcPct val="0"/>
              </a:spcBef>
            </a:pPr>
            <a:r>
              <a:rPr lang="en-US" sz="3000">
                <a:solidFill>
                  <a:srgbClr val="000000"/>
                </a:solidFill>
                <a:latin typeface="Roboto"/>
              </a:rPr>
              <a:t>ANY QUESTIONS?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sp>
        <p:nvSpPr>
          <p:cNvPr id="2" name="AutoShape 2"/>
          <p:cNvSpPr/>
          <p:nvPr/>
        </p:nvSpPr>
        <p:spPr>
          <a:xfrm>
            <a:off x="0" y="1978833"/>
            <a:ext cx="18288000" cy="9525"/>
          </a:xfrm>
          <a:prstGeom prst="rect">
            <a:avLst/>
          </a:prstGeom>
          <a:solidFill>
            <a:srgbClr val="F4F4F4"/>
          </a:solidFill>
        </p:spPr>
      </p:sp>
      <p:sp>
        <p:nvSpPr>
          <p:cNvPr id="3" name="AutoShape 3"/>
          <p:cNvSpPr/>
          <p:nvPr/>
        </p:nvSpPr>
        <p:spPr>
          <a:xfrm>
            <a:off x="4901725" y="1988358"/>
            <a:ext cx="9525" cy="8308167"/>
          </a:xfrm>
          <a:prstGeom prst="rect">
            <a:avLst/>
          </a:prstGeom>
          <a:solidFill>
            <a:srgbClr val="F4F4F4"/>
          </a:solidFill>
        </p:spPr>
      </p:sp>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608872" y="8926446"/>
            <a:ext cx="650428" cy="287371"/>
          </a:xfrm>
          <a:prstGeom prst="rect">
            <a:avLst/>
          </a:prstGeom>
        </p:spPr>
      </p:pic>
      <p:sp>
        <p:nvSpPr>
          <p:cNvPr id="5" name="AutoShape 5"/>
          <p:cNvSpPr/>
          <p:nvPr/>
        </p:nvSpPr>
        <p:spPr>
          <a:xfrm>
            <a:off x="15597120" y="1978833"/>
            <a:ext cx="9525" cy="8308167"/>
          </a:xfrm>
          <a:prstGeom prst="rect">
            <a:avLst/>
          </a:prstGeom>
          <a:solidFill>
            <a:srgbClr val="F4F4F4"/>
          </a:solidFill>
        </p:spPr>
      </p:sp>
      <p:sp>
        <p:nvSpPr>
          <p:cNvPr id="6" name="TextBox 6"/>
          <p:cNvSpPr txBox="1"/>
          <p:nvPr/>
        </p:nvSpPr>
        <p:spPr>
          <a:xfrm>
            <a:off x="-1230497" y="2570653"/>
            <a:ext cx="7373076" cy="1300307"/>
          </a:xfrm>
          <a:prstGeom prst="rect">
            <a:avLst/>
          </a:prstGeom>
        </p:spPr>
        <p:txBody>
          <a:bodyPr lIns="0" tIns="0" rIns="0" bIns="0" rtlCol="0" anchor="t">
            <a:spAutoFit/>
          </a:bodyPr>
          <a:lstStyle/>
          <a:p>
            <a:pPr algn="ctr">
              <a:lnSpc>
                <a:spcPts val="10400"/>
              </a:lnSpc>
            </a:pPr>
            <a:r>
              <a:rPr lang="en-US" sz="8000">
                <a:solidFill>
                  <a:srgbClr val="000000"/>
                </a:solidFill>
                <a:latin typeface="Libre Baskerville"/>
              </a:rPr>
              <a:t>Outline</a:t>
            </a:r>
          </a:p>
        </p:txBody>
      </p:sp>
      <p:sp>
        <p:nvSpPr>
          <p:cNvPr id="7" name="TextBox 7"/>
          <p:cNvSpPr txBox="1"/>
          <p:nvPr/>
        </p:nvSpPr>
        <p:spPr>
          <a:xfrm>
            <a:off x="5391424" y="2551603"/>
            <a:ext cx="9881049" cy="5338268"/>
          </a:xfrm>
          <a:prstGeom prst="rect">
            <a:avLst/>
          </a:prstGeom>
        </p:spPr>
        <p:txBody>
          <a:bodyPr lIns="0" tIns="0" rIns="0" bIns="0" rtlCol="0" anchor="t">
            <a:spAutoFit/>
          </a:bodyPr>
          <a:lstStyle/>
          <a:p>
            <a:pPr marL="1089842" lvl="1" indent="-544921">
              <a:lnSpc>
                <a:spcPts val="7067"/>
              </a:lnSpc>
              <a:buFont typeface="Arial"/>
              <a:buChar char="•"/>
            </a:pPr>
            <a:r>
              <a:rPr lang="en-US" sz="5047">
                <a:solidFill>
                  <a:srgbClr val="000000"/>
                </a:solidFill>
                <a:latin typeface="Roboto"/>
              </a:rPr>
              <a:t>Introduction </a:t>
            </a:r>
          </a:p>
          <a:p>
            <a:pPr marL="1089842" lvl="1" indent="-544921">
              <a:lnSpc>
                <a:spcPts val="7067"/>
              </a:lnSpc>
              <a:buFont typeface="Arial"/>
              <a:buChar char="•"/>
            </a:pPr>
            <a:r>
              <a:rPr lang="en-US" sz="5047">
                <a:solidFill>
                  <a:srgbClr val="000000"/>
                </a:solidFill>
                <a:latin typeface="Roboto"/>
              </a:rPr>
              <a:t>Background</a:t>
            </a:r>
          </a:p>
          <a:p>
            <a:pPr marL="1089842" lvl="1" indent="-544921">
              <a:lnSpc>
                <a:spcPts val="7067"/>
              </a:lnSpc>
              <a:buFont typeface="Arial"/>
              <a:buChar char="•"/>
            </a:pPr>
            <a:r>
              <a:rPr lang="en-US" sz="5047">
                <a:solidFill>
                  <a:srgbClr val="000000"/>
                </a:solidFill>
                <a:latin typeface="Roboto"/>
              </a:rPr>
              <a:t>Methodology </a:t>
            </a:r>
          </a:p>
          <a:p>
            <a:pPr marL="1089842" lvl="1" indent="-544921">
              <a:lnSpc>
                <a:spcPts val="7067"/>
              </a:lnSpc>
              <a:buFont typeface="Arial"/>
              <a:buChar char="•"/>
            </a:pPr>
            <a:r>
              <a:rPr lang="en-US" sz="5047">
                <a:solidFill>
                  <a:srgbClr val="000000"/>
                </a:solidFill>
                <a:latin typeface="Roboto"/>
              </a:rPr>
              <a:t>Experimental Results</a:t>
            </a:r>
          </a:p>
          <a:p>
            <a:pPr marL="1089842" lvl="1" indent="-544921">
              <a:lnSpc>
                <a:spcPts val="7067"/>
              </a:lnSpc>
              <a:buFont typeface="Arial"/>
              <a:buChar char="•"/>
            </a:pPr>
            <a:r>
              <a:rPr lang="en-US" sz="5047">
                <a:solidFill>
                  <a:srgbClr val="000000"/>
                </a:solidFill>
                <a:latin typeface="Roboto"/>
              </a:rPr>
              <a:t>Conclusion and Future Work</a:t>
            </a:r>
          </a:p>
          <a:p>
            <a:pPr marL="1089842" lvl="1" indent="-544921">
              <a:lnSpc>
                <a:spcPts val="7067"/>
              </a:lnSpc>
              <a:buFont typeface="Arial"/>
              <a:buChar char="•"/>
            </a:pPr>
            <a:r>
              <a:rPr lang="en-US" sz="5047">
                <a:solidFill>
                  <a:srgbClr val="000000"/>
                </a:solidFill>
                <a:latin typeface="Roboto"/>
              </a:rPr>
              <a:t>References</a:t>
            </a:r>
          </a:p>
        </p:txBody>
      </p:sp>
      <p:sp>
        <p:nvSpPr>
          <p:cNvPr id="8" name="TextBox 8"/>
          <p:cNvSpPr txBox="1"/>
          <p:nvPr/>
        </p:nvSpPr>
        <p:spPr>
          <a:xfrm>
            <a:off x="436587" y="750743"/>
            <a:ext cx="6068199" cy="487449"/>
          </a:xfrm>
          <a:prstGeom prst="rect">
            <a:avLst/>
          </a:prstGeom>
        </p:spPr>
        <p:txBody>
          <a:bodyPr lIns="0" tIns="0" rIns="0" bIns="0" rtlCol="0" anchor="t">
            <a:spAutoFit/>
          </a:bodyPr>
          <a:lstStyle/>
          <a:p>
            <a:pPr algn="ctr">
              <a:lnSpc>
                <a:spcPts val="1959"/>
              </a:lnSpc>
            </a:pPr>
            <a:r>
              <a:rPr lang="en-US" sz="1400">
                <a:solidFill>
                  <a:srgbClr val="000000"/>
                </a:solidFill>
                <a:latin typeface="Roboto"/>
              </a:rPr>
              <a:t>2021 EDUCORPUS &amp; ARASCORE DATASET:UNDER-RESOURCED LANGUAGES INTHE EDUCATIONAL DOMAIN</a:t>
            </a:r>
          </a:p>
        </p:txBody>
      </p:sp>
      <p:sp>
        <p:nvSpPr>
          <p:cNvPr id="9" name="TextBox 9"/>
          <p:cNvSpPr txBox="1"/>
          <p:nvPr/>
        </p:nvSpPr>
        <p:spPr>
          <a:xfrm>
            <a:off x="9785694" y="992505"/>
            <a:ext cx="3381007" cy="246380"/>
          </a:xfrm>
          <a:prstGeom prst="rect">
            <a:avLst/>
          </a:prstGeom>
        </p:spPr>
        <p:txBody>
          <a:bodyPr lIns="0" tIns="0" rIns="0" bIns="0" rtlCol="0" anchor="t">
            <a:spAutoFit/>
          </a:bodyPr>
          <a:lstStyle/>
          <a:p>
            <a:pPr>
              <a:lnSpc>
                <a:spcPts val="1959"/>
              </a:lnSpc>
            </a:pPr>
            <a:r>
              <a:rPr lang="en-US" sz="1400" dirty="0">
                <a:solidFill>
                  <a:srgbClr val="000000"/>
                </a:solidFill>
                <a:latin typeface="Roboto"/>
              </a:rPr>
              <a:t>2/19</a:t>
            </a:r>
          </a:p>
        </p:txBody>
      </p:sp>
      <p:sp>
        <p:nvSpPr>
          <p:cNvPr id="10" name="TextBox 10"/>
          <p:cNvSpPr txBox="1"/>
          <p:nvPr/>
        </p:nvSpPr>
        <p:spPr>
          <a:xfrm>
            <a:off x="16396630" y="4901045"/>
            <a:ext cx="1007602" cy="484909"/>
          </a:xfrm>
          <a:prstGeom prst="rect">
            <a:avLst/>
          </a:prstGeom>
        </p:spPr>
        <p:txBody>
          <a:bodyPr lIns="0" tIns="0" rIns="0" bIns="0" rtlCol="0" anchor="t">
            <a:spAutoFit/>
          </a:bodyPr>
          <a:lstStyle/>
          <a:p>
            <a:pPr algn="ctr">
              <a:lnSpc>
                <a:spcPts val="3840"/>
              </a:lnSpc>
            </a:pPr>
            <a:r>
              <a:rPr lang="en-US" sz="3200">
                <a:solidFill>
                  <a:srgbClr val="000000"/>
                </a:solidFill>
                <a:latin typeface="Libre Baskerville"/>
              </a:rPr>
              <a:t>02</a:t>
            </a:r>
          </a:p>
        </p:txBody>
      </p:sp>
      <p:pic>
        <p:nvPicPr>
          <p:cNvPr id="11" name="Picture 11"/>
          <p:cNvPicPr>
            <a:picLocks noChangeAspect="1"/>
          </p:cNvPicPr>
          <p:nvPr/>
        </p:nvPicPr>
        <p:blipFill>
          <a:blip r:embed="rId5"/>
          <a:srcRect t="14252" b="22787"/>
          <a:stretch>
            <a:fillRect/>
          </a:stretch>
        </p:blipFill>
        <p:spPr>
          <a:xfrm>
            <a:off x="15009398" y="379479"/>
            <a:ext cx="3198949" cy="151053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807074" y="1042603"/>
            <a:ext cx="186716" cy="124251"/>
          </a:xfrm>
          <a:prstGeom prst="rect">
            <a:avLst/>
          </a:prstGeom>
        </p:spPr>
      </p:pic>
      <p:sp>
        <p:nvSpPr>
          <p:cNvPr id="3" name="AutoShape 3"/>
          <p:cNvSpPr/>
          <p:nvPr/>
        </p:nvSpPr>
        <p:spPr>
          <a:xfrm>
            <a:off x="0" y="1978833"/>
            <a:ext cx="18288000" cy="9525"/>
          </a:xfrm>
          <a:prstGeom prst="rect">
            <a:avLst/>
          </a:prstGeom>
          <a:solidFill>
            <a:srgbClr val="272525"/>
          </a:solidFill>
        </p:spPr>
      </p:sp>
      <p:sp>
        <p:nvSpPr>
          <p:cNvPr id="4" name="AutoShape 4"/>
          <p:cNvSpPr/>
          <p:nvPr/>
        </p:nvSpPr>
        <p:spPr>
          <a:xfrm>
            <a:off x="10593117" y="1978833"/>
            <a:ext cx="9525" cy="8308167"/>
          </a:xfrm>
          <a:prstGeom prst="rect">
            <a:avLst/>
          </a:prstGeom>
          <a:solidFill>
            <a:srgbClr val="272525"/>
          </a:solidFill>
        </p:spPr>
      </p:sp>
      <p:pic>
        <p:nvPicPr>
          <p:cNvPr id="5" name="Picture 5"/>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634921" y="8970929"/>
            <a:ext cx="650428" cy="287371"/>
          </a:xfrm>
          <a:prstGeom prst="rect">
            <a:avLst/>
          </a:prstGeom>
        </p:spPr>
      </p:pic>
      <p:sp>
        <p:nvSpPr>
          <p:cNvPr id="6" name="AutoShape 6"/>
          <p:cNvSpPr/>
          <p:nvPr/>
        </p:nvSpPr>
        <p:spPr>
          <a:xfrm>
            <a:off x="2258169" y="1978833"/>
            <a:ext cx="9525" cy="8308167"/>
          </a:xfrm>
          <a:prstGeom prst="rect">
            <a:avLst/>
          </a:prstGeom>
          <a:solidFill>
            <a:srgbClr val="272525"/>
          </a:solidFill>
        </p:spPr>
      </p:sp>
      <p:sp>
        <p:nvSpPr>
          <p:cNvPr id="7" name="TextBox 7"/>
          <p:cNvSpPr txBox="1"/>
          <p:nvPr/>
        </p:nvSpPr>
        <p:spPr>
          <a:xfrm>
            <a:off x="11111020" y="4346834"/>
            <a:ext cx="6926489" cy="1300307"/>
          </a:xfrm>
          <a:prstGeom prst="rect">
            <a:avLst/>
          </a:prstGeom>
        </p:spPr>
        <p:txBody>
          <a:bodyPr lIns="0" tIns="0" rIns="0" bIns="0" rtlCol="0" anchor="t">
            <a:spAutoFit/>
          </a:bodyPr>
          <a:lstStyle/>
          <a:p>
            <a:pPr algn="ctr">
              <a:lnSpc>
                <a:spcPts val="10400"/>
              </a:lnSpc>
            </a:pPr>
            <a:r>
              <a:rPr lang="en-US" sz="8000">
                <a:solidFill>
                  <a:srgbClr val="272525"/>
                </a:solidFill>
                <a:latin typeface="Libre Baskerville"/>
              </a:rPr>
              <a:t>Introduction </a:t>
            </a:r>
          </a:p>
        </p:txBody>
      </p:sp>
      <p:grpSp>
        <p:nvGrpSpPr>
          <p:cNvPr id="8" name="Group 8"/>
          <p:cNvGrpSpPr/>
          <p:nvPr/>
        </p:nvGrpSpPr>
        <p:grpSpPr>
          <a:xfrm>
            <a:off x="2534343" y="2771267"/>
            <a:ext cx="7757842" cy="2370306"/>
            <a:chOff x="0" y="0"/>
            <a:chExt cx="10343789" cy="3160408"/>
          </a:xfrm>
        </p:grpSpPr>
        <p:sp>
          <p:nvSpPr>
            <p:cNvPr id="9" name="TextBox 9"/>
            <p:cNvSpPr txBox="1"/>
            <p:nvPr/>
          </p:nvSpPr>
          <p:spPr>
            <a:xfrm>
              <a:off x="0" y="0"/>
              <a:ext cx="10343789" cy="723392"/>
            </a:xfrm>
            <a:prstGeom prst="rect">
              <a:avLst/>
            </a:prstGeom>
          </p:spPr>
          <p:txBody>
            <a:bodyPr lIns="0" tIns="0" rIns="0" bIns="0" rtlCol="0" anchor="t">
              <a:spAutoFit/>
            </a:bodyPr>
            <a:lstStyle/>
            <a:p>
              <a:pPr algn="ctr">
                <a:lnSpc>
                  <a:spcPts val="4287"/>
                </a:lnSpc>
              </a:pPr>
              <a:r>
                <a:rPr lang="en-US" sz="3572" b="1" dirty="0">
                  <a:solidFill>
                    <a:srgbClr val="000000"/>
                  </a:solidFill>
                  <a:latin typeface="Libre Baskerville Bold Italics"/>
                </a:rPr>
                <a:t>Motivation:</a:t>
              </a:r>
            </a:p>
          </p:txBody>
        </p:sp>
        <p:sp>
          <p:nvSpPr>
            <p:cNvPr id="10" name="TextBox 10"/>
            <p:cNvSpPr txBox="1"/>
            <p:nvPr/>
          </p:nvSpPr>
          <p:spPr>
            <a:xfrm>
              <a:off x="0" y="1167483"/>
              <a:ext cx="10343789" cy="1992925"/>
            </a:xfrm>
            <a:prstGeom prst="rect">
              <a:avLst/>
            </a:prstGeom>
          </p:spPr>
          <p:txBody>
            <a:bodyPr lIns="0" tIns="0" rIns="0" bIns="0" rtlCol="0" anchor="t">
              <a:spAutoFit/>
            </a:bodyPr>
            <a:lstStyle/>
            <a:p>
              <a:pPr algn="ctr">
                <a:lnSpc>
                  <a:spcPts val="3989"/>
                </a:lnSpc>
              </a:pPr>
              <a:r>
                <a:rPr lang="en-US" sz="2849" dirty="0">
                  <a:solidFill>
                    <a:srgbClr val="272525"/>
                  </a:solidFill>
                  <a:latin typeface="Roboto"/>
                </a:rPr>
                <a:t>The task of automated essay scoring has a lot of academic and commercial values and challenges.</a:t>
              </a:r>
            </a:p>
          </p:txBody>
        </p:sp>
      </p:grpSp>
      <p:sp>
        <p:nvSpPr>
          <p:cNvPr id="11" name="TextBox 11"/>
          <p:cNvSpPr txBox="1"/>
          <p:nvPr/>
        </p:nvSpPr>
        <p:spPr>
          <a:xfrm>
            <a:off x="1154296" y="841953"/>
            <a:ext cx="5055663" cy="487449"/>
          </a:xfrm>
          <a:prstGeom prst="rect">
            <a:avLst/>
          </a:prstGeom>
        </p:spPr>
        <p:txBody>
          <a:bodyPr lIns="0" tIns="0" rIns="0" bIns="0" rtlCol="0" anchor="t">
            <a:spAutoFit/>
          </a:bodyPr>
          <a:lstStyle/>
          <a:p>
            <a:pPr algn="ctr">
              <a:lnSpc>
                <a:spcPts val="1959"/>
              </a:lnSpc>
            </a:pPr>
            <a:r>
              <a:rPr lang="en-US" sz="1400">
                <a:solidFill>
                  <a:srgbClr val="272525"/>
                </a:solidFill>
                <a:latin typeface="Roboto"/>
              </a:rPr>
              <a:t>2021 EDUCORPUS &amp; ARASCORE DATASET:UNDER-RESOURCED LANGUAGES INTHE EDUCATIONAL DOMAIN</a:t>
            </a:r>
          </a:p>
        </p:txBody>
      </p:sp>
      <p:sp>
        <p:nvSpPr>
          <p:cNvPr id="12" name="TextBox 12"/>
          <p:cNvSpPr txBox="1"/>
          <p:nvPr/>
        </p:nvSpPr>
        <p:spPr>
          <a:xfrm>
            <a:off x="668574" y="5647141"/>
            <a:ext cx="720253" cy="485775"/>
          </a:xfrm>
          <a:prstGeom prst="rect">
            <a:avLst/>
          </a:prstGeom>
        </p:spPr>
        <p:txBody>
          <a:bodyPr lIns="0" tIns="0" rIns="0" bIns="0" rtlCol="0" anchor="t">
            <a:spAutoFit/>
          </a:bodyPr>
          <a:lstStyle/>
          <a:p>
            <a:pPr algn="ctr">
              <a:lnSpc>
                <a:spcPts val="3840"/>
              </a:lnSpc>
            </a:pPr>
            <a:r>
              <a:rPr lang="en-US" sz="3200">
                <a:solidFill>
                  <a:srgbClr val="272525"/>
                </a:solidFill>
                <a:latin typeface="Libre Baskerville"/>
              </a:rPr>
              <a:t>03</a:t>
            </a:r>
          </a:p>
        </p:txBody>
      </p:sp>
      <p:sp>
        <p:nvSpPr>
          <p:cNvPr id="13" name="TextBox 13"/>
          <p:cNvSpPr txBox="1"/>
          <p:nvPr/>
        </p:nvSpPr>
        <p:spPr>
          <a:xfrm>
            <a:off x="9795219" y="992505"/>
            <a:ext cx="3381007" cy="246380"/>
          </a:xfrm>
          <a:prstGeom prst="rect">
            <a:avLst/>
          </a:prstGeom>
        </p:spPr>
        <p:txBody>
          <a:bodyPr lIns="0" tIns="0" rIns="0" bIns="0" rtlCol="0" anchor="t">
            <a:spAutoFit/>
          </a:bodyPr>
          <a:lstStyle/>
          <a:p>
            <a:pPr>
              <a:lnSpc>
                <a:spcPts val="1959"/>
              </a:lnSpc>
            </a:pPr>
            <a:r>
              <a:rPr lang="en-US" sz="1400" dirty="0">
                <a:solidFill>
                  <a:srgbClr val="272525"/>
                </a:solidFill>
                <a:latin typeface="Roboto"/>
              </a:rPr>
              <a:t>3/19</a:t>
            </a:r>
          </a:p>
        </p:txBody>
      </p:sp>
      <p:grpSp>
        <p:nvGrpSpPr>
          <p:cNvPr id="14" name="Group 14"/>
          <p:cNvGrpSpPr/>
          <p:nvPr/>
        </p:nvGrpSpPr>
        <p:grpSpPr>
          <a:xfrm>
            <a:off x="2844800" y="5647141"/>
            <a:ext cx="7447385" cy="2868203"/>
            <a:chOff x="0" y="0"/>
            <a:chExt cx="9929847" cy="3824270"/>
          </a:xfrm>
        </p:grpSpPr>
        <p:sp>
          <p:nvSpPr>
            <p:cNvPr id="15" name="TextBox 15"/>
            <p:cNvSpPr txBox="1"/>
            <p:nvPr/>
          </p:nvSpPr>
          <p:spPr>
            <a:xfrm>
              <a:off x="0" y="0"/>
              <a:ext cx="9929847" cy="723392"/>
            </a:xfrm>
            <a:prstGeom prst="rect">
              <a:avLst/>
            </a:prstGeom>
          </p:spPr>
          <p:txBody>
            <a:bodyPr lIns="0" tIns="0" rIns="0" bIns="0" rtlCol="0" anchor="t">
              <a:spAutoFit/>
            </a:bodyPr>
            <a:lstStyle/>
            <a:p>
              <a:pPr algn="ctr">
                <a:lnSpc>
                  <a:spcPts val="4284"/>
                </a:lnSpc>
              </a:pPr>
              <a:r>
                <a:rPr lang="en-US" sz="3570" b="1" dirty="0">
                  <a:solidFill>
                    <a:srgbClr val="010000"/>
                  </a:solidFill>
                  <a:latin typeface="Libre Baskerville Bold Italics"/>
                </a:rPr>
                <a:t>Aim of the Project: </a:t>
              </a:r>
            </a:p>
          </p:txBody>
        </p:sp>
        <p:sp>
          <p:nvSpPr>
            <p:cNvPr id="16" name="TextBox 16"/>
            <p:cNvSpPr txBox="1"/>
            <p:nvPr/>
          </p:nvSpPr>
          <p:spPr>
            <a:xfrm>
              <a:off x="0" y="1157097"/>
              <a:ext cx="9929847" cy="2667173"/>
            </a:xfrm>
            <a:prstGeom prst="rect">
              <a:avLst/>
            </a:prstGeom>
          </p:spPr>
          <p:txBody>
            <a:bodyPr lIns="0" tIns="0" rIns="0" bIns="0" rtlCol="0" anchor="t">
              <a:spAutoFit/>
            </a:bodyPr>
            <a:lstStyle/>
            <a:p>
              <a:pPr marL="615315" lvl="1" indent="-307658">
                <a:lnSpc>
                  <a:spcPts val="3990"/>
                </a:lnSpc>
                <a:buFont typeface="Arial"/>
                <a:buChar char="•"/>
              </a:pPr>
              <a:r>
                <a:rPr lang="en-US" sz="2850">
                  <a:solidFill>
                    <a:srgbClr val="272525"/>
                  </a:solidFill>
                  <a:latin typeface="Roboto"/>
                </a:rPr>
                <a:t>Explore different techniques for augmenting arabic datasets. </a:t>
              </a:r>
            </a:p>
            <a:p>
              <a:pPr marL="615315" lvl="1" indent="-307658">
                <a:lnSpc>
                  <a:spcPts val="3990"/>
                </a:lnSpc>
                <a:buFont typeface="Arial"/>
                <a:buChar char="•"/>
              </a:pPr>
              <a:r>
                <a:rPr lang="en-US" sz="2850">
                  <a:solidFill>
                    <a:srgbClr val="272525"/>
                  </a:solidFill>
                  <a:latin typeface="Roboto"/>
                </a:rPr>
                <a:t>Experiment those techniques on automated essay scoring task.</a:t>
              </a:r>
            </a:p>
          </p:txBody>
        </p:sp>
      </p:grpSp>
      <p:pic>
        <p:nvPicPr>
          <p:cNvPr id="17" name="Picture 17"/>
          <p:cNvPicPr>
            <a:picLocks noChangeAspect="1"/>
          </p:cNvPicPr>
          <p:nvPr/>
        </p:nvPicPr>
        <p:blipFill>
          <a:blip r:embed="rId7"/>
          <a:srcRect t="14252" b="22787"/>
          <a:stretch>
            <a:fillRect/>
          </a:stretch>
        </p:blipFill>
        <p:spPr>
          <a:xfrm>
            <a:off x="15035447" y="273434"/>
            <a:ext cx="3198949" cy="151053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807074" y="1042603"/>
            <a:ext cx="186716" cy="124251"/>
          </a:xfrm>
          <a:prstGeom prst="rect">
            <a:avLst/>
          </a:prstGeom>
        </p:spPr>
      </p:pic>
      <p:sp>
        <p:nvSpPr>
          <p:cNvPr id="3" name="AutoShape 3"/>
          <p:cNvSpPr/>
          <p:nvPr/>
        </p:nvSpPr>
        <p:spPr>
          <a:xfrm>
            <a:off x="0" y="1978833"/>
            <a:ext cx="18288000" cy="9525"/>
          </a:xfrm>
          <a:prstGeom prst="rect">
            <a:avLst/>
          </a:prstGeom>
          <a:solidFill>
            <a:srgbClr val="272525"/>
          </a:solidFill>
        </p:spPr>
      </p:sp>
      <p:sp>
        <p:nvSpPr>
          <p:cNvPr id="4" name="AutoShape 4"/>
          <p:cNvSpPr/>
          <p:nvPr/>
        </p:nvSpPr>
        <p:spPr>
          <a:xfrm>
            <a:off x="10593117" y="1978833"/>
            <a:ext cx="9525" cy="8308167"/>
          </a:xfrm>
          <a:prstGeom prst="rect">
            <a:avLst/>
          </a:prstGeom>
          <a:solidFill>
            <a:srgbClr val="272525"/>
          </a:solidFill>
        </p:spPr>
      </p:sp>
      <p:pic>
        <p:nvPicPr>
          <p:cNvPr id="5" name="Picture 5"/>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634921" y="8970929"/>
            <a:ext cx="650428" cy="287371"/>
          </a:xfrm>
          <a:prstGeom prst="rect">
            <a:avLst/>
          </a:prstGeom>
        </p:spPr>
      </p:pic>
      <p:sp>
        <p:nvSpPr>
          <p:cNvPr id="6" name="AutoShape 6"/>
          <p:cNvSpPr/>
          <p:nvPr/>
        </p:nvSpPr>
        <p:spPr>
          <a:xfrm>
            <a:off x="2258169" y="1978833"/>
            <a:ext cx="9525" cy="8308167"/>
          </a:xfrm>
          <a:prstGeom prst="rect">
            <a:avLst/>
          </a:prstGeom>
          <a:solidFill>
            <a:srgbClr val="272525"/>
          </a:solidFill>
        </p:spPr>
      </p:sp>
      <p:sp>
        <p:nvSpPr>
          <p:cNvPr id="7" name="TextBox 7"/>
          <p:cNvSpPr txBox="1"/>
          <p:nvPr/>
        </p:nvSpPr>
        <p:spPr>
          <a:xfrm>
            <a:off x="11111020" y="4346834"/>
            <a:ext cx="6926489" cy="1300307"/>
          </a:xfrm>
          <a:prstGeom prst="rect">
            <a:avLst/>
          </a:prstGeom>
        </p:spPr>
        <p:txBody>
          <a:bodyPr lIns="0" tIns="0" rIns="0" bIns="0" rtlCol="0" anchor="t">
            <a:spAutoFit/>
          </a:bodyPr>
          <a:lstStyle/>
          <a:p>
            <a:pPr algn="ctr">
              <a:lnSpc>
                <a:spcPts val="10400"/>
              </a:lnSpc>
            </a:pPr>
            <a:r>
              <a:rPr lang="en-US" sz="8000">
                <a:solidFill>
                  <a:srgbClr val="272525"/>
                </a:solidFill>
                <a:latin typeface="Libre Baskerville"/>
              </a:rPr>
              <a:t>Background</a:t>
            </a:r>
          </a:p>
        </p:txBody>
      </p:sp>
      <p:grpSp>
        <p:nvGrpSpPr>
          <p:cNvPr id="8" name="Group 8"/>
          <p:cNvGrpSpPr/>
          <p:nvPr/>
        </p:nvGrpSpPr>
        <p:grpSpPr>
          <a:xfrm>
            <a:off x="2551484" y="2434516"/>
            <a:ext cx="7757842" cy="3198364"/>
            <a:chOff x="0" y="0"/>
            <a:chExt cx="10343789" cy="4264486"/>
          </a:xfrm>
        </p:grpSpPr>
        <p:sp>
          <p:nvSpPr>
            <p:cNvPr id="9" name="TextBox 9"/>
            <p:cNvSpPr txBox="1"/>
            <p:nvPr/>
          </p:nvSpPr>
          <p:spPr>
            <a:xfrm>
              <a:off x="0" y="0"/>
              <a:ext cx="10343789" cy="723392"/>
            </a:xfrm>
            <a:prstGeom prst="rect">
              <a:avLst/>
            </a:prstGeom>
          </p:spPr>
          <p:txBody>
            <a:bodyPr lIns="0" tIns="0" rIns="0" bIns="0" rtlCol="0" anchor="t">
              <a:spAutoFit/>
            </a:bodyPr>
            <a:lstStyle/>
            <a:p>
              <a:pPr algn="ctr">
                <a:lnSpc>
                  <a:spcPts val="4287"/>
                </a:lnSpc>
              </a:pPr>
              <a:r>
                <a:rPr lang="en-US" sz="3572" b="1" dirty="0">
                  <a:solidFill>
                    <a:srgbClr val="000000"/>
                  </a:solidFill>
                  <a:latin typeface="Libre Baskerville Bold Italics"/>
                </a:rPr>
                <a:t>Machine Learning </a:t>
              </a:r>
            </a:p>
          </p:txBody>
        </p:sp>
        <p:sp>
          <p:nvSpPr>
            <p:cNvPr id="10" name="TextBox 10"/>
            <p:cNvSpPr txBox="1"/>
            <p:nvPr/>
          </p:nvSpPr>
          <p:spPr>
            <a:xfrm>
              <a:off x="0" y="1167483"/>
              <a:ext cx="10343789" cy="3097003"/>
            </a:xfrm>
            <a:prstGeom prst="rect">
              <a:avLst/>
            </a:prstGeom>
          </p:spPr>
          <p:txBody>
            <a:bodyPr lIns="0" tIns="0" rIns="0" bIns="0" rtlCol="0" anchor="t">
              <a:spAutoFit/>
            </a:bodyPr>
            <a:lstStyle/>
            <a:p>
              <a:r>
                <a:rPr lang="en-US" sz="2400" dirty="0">
                  <a:solidFill>
                    <a:srgbClr val="272525"/>
                  </a:solidFill>
                  <a:latin typeface="Roboto"/>
                </a:rPr>
                <a:t>Machine learning is a branch of artificial intelligence which focuses on the use of data and algorithms to imitate the way that humans learn, gradually improving its accuracy.</a:t>
              </a:r>
            </a:p>
            <a:p>
              <a:endParaRPr lang="en-US" sz="2400" dirty="0">
                <a:solidFill>
                  <a:srgbClr val="272525"/>
                </a:solidFill>
                <a:latin typeface="Roboto"/>
              </a:endParaRPr>
            </a:p>
            <a:p>
              <a:pPr>
                <a:lnSpc>
                  <a:spcPts val="3989"/>
                </a:lnSpc>
              </a:pPr>
              <a:endParaRPr lang="en-US" sz="2849" dirty="0">
                <a:solidFill>
                  <a:srgbClr val="272525"/>
                </a:solidFill>
                <a:latin typeface="Roboto"/>
              </a:endParaRPr>
            </a:p>
          </p:txBody>
        </p:sp>
      </p:grpSp>
      <p:sp>
        <p:nvSpPr>
          <p:cNvPr id="11" name="TextBox 11"/>
          <p:cNvSpPr txBox="1"/>
          <p:nvPr/>
        </p:nvSpPr>
        <p:spPr>
          <a:xfrm>
            <a:off x="1154296" y="841953"/>
            <a:ext cx="5055663" cy="487449"/>
          </a:xfrm>
          <a:prstGeom prst="rect">
            <a:avLst/>
          </a:prstGeom>
        </p:spPr>
        <p:txBody>
          <a:bodyPr lIns="0" tIns="0" rIns="0" bIns="0" rtlCol="0" anchor="t">
            <a:spAutoFit/>
          </a:bodyPr>
          <a:lstStyle/>
          <a:p>
            <a:pPr algn="ctr">
              <a:lnSpc>
                <a:spcPts val="1959"/>
              </a:lnSpc>
            </a:pPr>
            <a:r>
              <a:rPr lang="en-US" sz="1400">
                <a:solidFill>
                  <a:srgbClr val="272525"/>
                </a:solidFill>
                <a:latin typeface="Roboto"/>
              </a:rPr>
              <a:t>2021 EDUCORPUS &amp; ARASCORE DATASET:UNDER-RESOURCED LANGUAGES INTHE EDUCATIONAL DOMAIN</a:t>
            </a:r>
          </a:p>
        </p:txBody>
      </p:sp>
      <p:sp>
        <p:nvSpPr>
          <p:cNvPr id="12" name="TextBox 12"/>
          <p:cNvSpPr txBox="1"/>
          <p:nvPr/>
        </p:nvSpPr>
        <p:spPr>
          <a:xfrm>
            <a:off x="668574" y="5646189"/>
            <a:ext cx="720253" cy="487680"/>
          </a:xfrm>
          <a:prstGeom prst="rect">
            <a:avLst/>
          </a:prstGeom>
        </p:spPr>
        <p:txBody>
          <a:bodyPr lIns="0" tIns="0" rIns="0" bIns="0" rtlCol="0" anchor="t">
            <a:spAutoFit/>
          </a:bodyPr>
          <a:lstStyle/>
          <a:p>
            <a:pPr algn="ctr">
              <a:lnSpc>
                <a:spcPts val="3840"/>
              </a:lnSpc>
            </a:pPr>
            <a:r>
              <a:rPr lang="en-US" sz="3200">
                <a:solidFill>
                  <a:srgbClr val="272525"/>
                </a:solidFill>
                <a:latin typeface="Libre Baskerville"/>
              </a:rPr>
              <a:t>04</a:t>
            </a:r>
          </a:p>
        </p:txBody>
      </p:sp>
      <p:sp>
        <p:nvSpPr>
          <p:cNvPr id="13" name="TextBox 13"/>
          <p:cNvSpPr txBox="1"/>
          <p:nvPr/>
        </p:nvSpPr>
        <p:spPr>
          <a:xfrm>
            <a:off x="9785694" y="989965"/>
            <a:ext cx="3381007" cy="237244"/>
          </a:xfrm>
          <a:prstGeom prst="rect">
            <a:avLst/>
          </a:prstGeom>
        </p:spPr>
        <p:txBody>
          <a:bodyPr lIns="0" tIns="0" rIns="0" bIns="0" rtlCol="0" anchor="t">
            <a:spAutoFit/>
          </a:bodyPr>
          <a:lstStyle/>
          <a:p>
            <a:pPr>
              <a:lnSpc>
                <a:spcPts val="1959"/>
              </a:lnSpc>
            </a:pPr>
            <a:r>
              <a:rPr lang="en-US" sz="1400" dirty="0">
                <a:solidFill>
                  <a:srgbClr val="272525"/>
                </a:solidFill>
                <a:latin typeface="Roboto"/>
              </a:rPr>
              <a:t>4/19</a:t>
            </a:r>
          </a:p>
        </p:txBody>
      </p:sp>
      <p:grpSp>
        <p:nvGrpSpPr>
          <p:cNvPr id="14" name="Group 14"/>
          <p:cNvGrpSpPr/>
          <p:nvPr/>
        </p:nvGrpSpPr>
        <p:grpSpPr>
          <a:xfrm>
            <a:off x="2764795" y="6943036"/>
            <a:ext cx="7447385" cy="2345151"/>
            <a:chOff x="0" y="0"/>
            <a:chExt cx="9929847" cy="3126867"/>
          </a:xfrm>
        </p:grpSpPr>
        <p:sp>
          <p:nvSpPr>
            <p:cNvPr id="15" name="TextBox 15"/>
            <p:cNvSpPr txBox="1"/>
            <p:nvPr/>
          </p:nvSpPr>
          <p:spPr>
            <a:xfrm>
              <a:off x="0" y="0"/>
              <a:ext cx="9929847" cy="1446208"/>
            </a:xfrm>
            <a:prstGeom prst="rect">
              <a:avLst/>
            </a:prstGeom>
          </p:spPr>
          <p:txBody>
            <a:bodyPr lIns="0" tIns="0" rIns="0" bIns="0" rtlCol="0" anchor="t">
              <a:spAutoFit/>
            </a:bodyPr>
            <a:lstStyle/>
            <a:p>
              <a:pPr algn="ctr">
                <a:lnSpc>
                  <a:spcPts val="4284"/>
                </a:lnSpc>
              </a:pPr>
              <a:r>
                <a:rPr lang="en-US" sz="3572" b="1" dirty="0">
                  <a:solidFill>
                    <a:srgbClr val="000000"/>
                  </a:solidFill>
                  <a:latin typeface="Libre Baskerville Bold Italics"/>
                </a:rPr>
                <a:t>Deep Learning </a:t>
              </a:r>
            </a:p>
            <a:p>
              <a:pPr algn="ctr">
                <a:lnSpc>
                  <a:spcPts val="4284"/>
                </a:lnSpc>
              </a:pPr>
              <a:endParaRPr lang="en-US" sz="3570" dirty="0">
                <a:solidFill>
                  <a:srgbClr val="000000"/>
                </a:solidFill>
                <a:latin typeface="Libre Baskerville Italics"/>
              </a:endParaRPr>
            </a:p>
          </p:txBody>
        </p:sp>
        <p:sp>
          <p:nvSpPr>
            <p:cNvPr id="16" name="TextBox 16"/>
            <p:cNvSpPr txBox="1"/>
            <p:nvPr/>
          </p:nvSpPr>
          <p:spPr>
            <a:xfrm>
              <a:off x="0" y="1157097"/>
              <a:ext cx="9929847" cy="1969770"/>
            </a:xfrm>
            <a:prstGeom prst="rect">
              <a:avLst/>
            </a:prstGeom>
          </p:spPr>
          <p:txBody>
            <a:bodyPr lIns="0" tIns="0" rIns="0" bIns="0" rtlCol="0" anchor="t">
              <a:spAutoFit/>
            </a:bodyPr>
            <a:lstStyle/>
            <a:p>
              <a:r>
                <a:rPr lang="en-US" sz="2400" dirty="0">
                  <a:solidFill>
                    <a:srgbClr val="272525"/>
                  </a:solidFill>
                  <a:latin typeface="Roboto"/>
                </a:rPr>
                <a:t>Deep learning automates most of the feature extraction from the process, eliminates some of the required manual  intervention and allows the use of larger datasets.</a:t>
              </a:r>
              <a:endParaRPr lang="en-US" sz="2400" dirty="0">
                <a:solidFill>
                  <a:srgbClr val="272525"/>
                </a:solidFill>
                <a:latin typeface="Arimo"/>
              </a:endParaRPr>
            </a:p>
          </p:txBody>
        </p:sp>
      </p:grpSp>
      <p:pic>
        <p:nvPicPr>
          <p:cNvPr id="17" name="Picture 17"/>
          <p:cNvPicPr>
            <a:picLocks noChangeAspect="1"/>
          </p:cNvPicPr>
          <p:nvPr/>
        </p:nvPicPr>
        <p:blipFill>
          <a:blip r:embed="rId7"/>
          <a:srcRect t="14252" b="22787"/>
          <a:stretch>
            <a:fillRect/>
          </a:stretch>
        </p:blipFill>
        <p:spPr>
          <a:xfrm>
            <a:off x="15035447" y="273434"/>
            <a:ext cx="3198949" cy="1510532"/>
          </a:xfrm>
          <a:prstGeom prst="rect">
            <a:avLst/>
          </a:prstGeom>
        </p:spPr>
      </p:pic>
      <p:sp>
        <p:nvSpPr>
          <p:cNvPr id="19" name="Oval 18">
            <a:extLst>
              <a:ext uri="{FF2B5EF4-FFF2-40B4-BE49-F238E27FC236}">
                <a16:creationId xmlns:a16="http://schemas.microsoft.com/office/drawing/2014/main" id="{E6E41EC3-7E0C-482B-BB2E-E2CAA18EA120}"/>
              </a:ext>
            </a:extLst>
          </p:cNvPr>
          <p:cNvSpPr/>
          <p:nvPr/>
        </p:nvSpPr>
        <p:spPr>
          <a:xfrm>
            <a:off x="7146374" y="4991067"/>
            <a:ext cx="2073826" cy="908373"/>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Model Optimization</a:t>
            </a:r>
          </a:p>
        </p:txBody>
      </p:sp>
      <p:sp>
        <p:nvSpPr>
          <p:cNvPr id="23" name="Oval 22">
            <a:extLst>
              <a:ext uri="{FF2B5EF4-FFF2-40B4-BE49-F238E27FC236}">
                <a16:creationId xmlns:a16="http://schemas.microsoft.com/office/drawing/2014/main" id="{893C05F0-A068-438C-A6BB-0F05CEC0E444}"/>
              </a:ext>
            </a:extLst>
          </p:cNvPr>
          <p:cNvSpPr/>
          <p:nvPr/>
        </p:nvSpPr>
        <p:spPr>
          <a:xfrm>
            <a:off x="4818359" y="4991067"/>
            <a:ext cx="2073826" cy="908373"/>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Error Function</a:t>
            </a:r>
          </a:p>
        </p:txBody>
      </p:sp>
      <p:sp>
        <p:nvSpPr>
          <p:cNvPr id="24" name="Oval 23">
            <a:extLst>
              <a:ext uri="{FF2B5EF4-FFF2-40B4-BE49-F238E27FC236}">
                <a16:creationId xmlns:a16="http://schemas.microsoft.com/office/drawing/2014/main" id="{4197AD6F-BFE3-4FD1-88CC-1A94710F69CB}"/>
              </a:ext>
            </a:extLst>
          </p:cNvPr>
          <p:cNvSpPr/>
          <p:nvPr/>
        </p:nvSpPr>
        <p:spPr>
          <a:xfrm>
            <a:off x="2487012" y="4991067"/>
            <a:ext cx="2073826" cy="908373"/>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Decision Process</a:t>
            </a:r>
          </a:p>
        </p:txBody>
      </p:sp>
      <p:cxnSp>
        <p:nvCxnSpPr>
          <p:cNvPr id="26" name="Straight Connector 25">
            <a:extLst>
              <a:ext uri="{FF2B5EF4-FFF2-40B4-BE49-F238E27FC236}">
                <a16:creationId xmlns:a16="http://schemas.microsoft.com/office/drawing/2014/main" id="{B953357E-399F-4F89-86EA-A03FC9245DB9}"/>
              </a:ext>
            </a:extLst>
          </p:cNvPr>
          <p:cNvCxnSpPr>
            <a:stCxn id="24" idx="6"/>
            <a:endCxn id="23" idx="2"/>
          </p:cNvCxnSpPr>
          <p:nvPr/>
        </p:nvCxnSpPr>
        <p:spPr>
          <a:xfrm>
            <a:off x="4560838" y="5445254"/>
            <a:ext cx="25752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10C39D8-7EA3-45DC-9BEC-56D0525BE886}"/>
              </a:ext>
            </a:extLst>
          </p:cNvPr>
          <p:cNvCxnSpPr>
            <a:stCxn id="23" idx="6"/>
            <a:endCxn id="19" idx="2"/>
          </p:cNvCxnSpPr>
          <p:nvPr/>
        </p:nvCxnSpPr>
        <p:spPr>
          <a:xfrm>
            <a:off x="6892185" y="5445254"/>
            <a:ext cx="254189"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807074" y="1042603"/>
            <a:ext cx="186716" cy="124251"/>
          </a:xfrm>
          <a:prstGeom prst="rect">
            <a:avLst/>
          </a:prstGeom>
        </p:spPr>
      </p:pic>
      <p:sp>
        <p:nvSpPr>
          <p:cNvPr id="3" name="AutoShape 3"/>
          <p:cNvSpPr/>
          <p:nvPr/>
        </p:nvSpPr>
        <p:spPr>
          <a:xfrm>
            <a:off x="0" y="1978833"/>
            <a:ext cx="18288000" cy="9525"/>
          </a:xfrm>
          <a:prstGeom prst="rect">
            <a:avLst/>
          </a:prstGeom>
          <a:solidFill>
            <a:srgbClr val="272525"/>
          </a:solidFill>
        </p:spPr>
      </p:sp>
      <p:sp>
        <p:nvSpPr>
          <p:cNvPr id="4" name="AutoShape 4"/>
          <p:cNvSpPr/>
          <p:nvPr/>
        </p:nvSpPr>
        <p:spPr>
          <a:xfrm>
            <a:off x="10593117" y="1978833"/>
            <a:ext cx="9525" cy="8308167"/>
          </a:xfrm>
          <a:prstGeom prst="rect">
            <a:avLst/>
          </a:prstGeom>
          <a:solidFill>
            <a:srgbClr val="272525"/>
          </a:solidFill>
        </p:spPr>
      </p:sp>
      <p:pic>
        <p:nvPicPr>
          <p:cNvPr id="5" name="Picture 5"/>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634921" y="8970929"/>
            <a:ext cx="650428" cy="287371"/>
          </a:xfrm>
          <a:prstGeom prst="rect">
            <a:avLst/>
          </a:prstGeom>
        </p:spPr>
      </p:pic>
      <p:sp>
        <p:nvSpPr>
          <p:cNvPr id="6" name="AutoShape 6"/>
          <p:cNvSpPr/>
          <p:nvPr/>
        </p:nvSpPr>
        <p:spPr>
          <a:xfrm>
            <a:off x="2258169" y="1978833"/>
            <a:ext cx="9525" cy="8308167"/>
          </a:xfrm>
          <a:prstGeom prst="rect">
            <a:avLst/>
          </a:prstGeom>
          <a:solidFill>
            <a:srgbClr val="272525"/>
          </a:solidFill>
        </p:spPr>
      </p:sp>
      <p:sp>
        <p:nvSpPr>
          <p:cNvPr id="7" name="TextBox 7"/>
          <p:cNvSpPr txBox="1"/>
          <p:nvPr/>
        </p:nvSpPr>
        <p:spPr>
          <a:xfrm>
            <a:off x="11111020" y="4346834"/>
            <a:ext cx="6926489" cy="1300307"/>
          </a:xfrm>
          <a:prstGeom prst="rect">
            <a:avLst/>
          </a:prstGeom>
        </p:spPr>
        <p:txBody>
          <a:bodyPr lIns="0" tIns="0" rIns="0" bIns="0" rtlCol="0" anchor="t">
            <a:spAutoFit/>
          </a:bodyPr>
          <a:lstStyle/>
          <a:p>
            <a:pPr algn="ctr">
              <a:lnSpc>
                <a:spcPts val="10400"/>
              </a:lnSpc>
            </a:pPr>
            <a:r>
              <a:rPr lang="en-US" sz="8000">
                <a:solidFill>
                  <a:srgbClr val="272525"/>
                </a:solidFill>
                <a:latin typeface="Libre Baskerville"/>
              </a:rPr>
              <a:t>Background</a:t>
            </a:r>
          </a:p>
        </p:txBody>
      </p:sp>
      <p:grpSp>
        <p:nvGrpSpPr>
          <p:cNvPr id="8" name="Group 8"/>
          <p:cNvGrpSpPr/>
          <p:nvPr/>
        </p:nvGrpSpPr>
        <p:grpSpPr>
          <a:xfrm>
            <a:off x="2534343" y="2771267"/>
            <a:ext cx="7757842" cy="2599161"/>
            <a:chOff x="0" y="0"/>
            <a:chExt cx="10343789" cy="3465549"/>
          </a:xfrm>
        </p:grpSpPr>
        <p:sp>
          <p:nvSpPr>
            <p:cNvPr id="9" name="TextBox 9"/>
            <p:cNvSpPr txBox="1"/>
            <p:nvPr/>
          </p:nvSpPr>
          <p:spPr>
            <a:xfrm>
              <a:off x="0" y="0"/>
              <a:ext cx="10343789" cy="723392"/>
            </a:xfrm>
            <a:prstGeom prst="rect">
              <a:avLst/>
            </a:prstGeom>
          </p:spPr>
          <p:txBody>
            <a:bodyPr lIns="0" tIns="0" rIns="0" bIns="0" rtlCol="0" anchor="t">
              <a:spAutoFit/>
            </a:bodyPr>
            <a:lstStyle/>
            <a:p>
              <a:pPr algn="ctr">
                <a:lnSpc>
                  <a:spcPts val="4287"/>
                </a:lnSpc>
              </a:pPr>
              <a:r>
                <a:rPr lang="en-US" sz="3572" b="1" dirty="0">
                  <a:solidFill>
                    <a:srgbClr val="010000"/>
                  </a:solidFill>
                  <a:latin typeface="Libre Baskerville Bold Italics"/>
                </a:rPr>
                <a:t>Data Augmentation</a:t>
              </a:r>
            </a:p>
          </p:txBody>
        </p:sp>
        <p:sp>
          <p:nvSpPr>
            <p:cNvPr id="10" name="TextBox 10"/>
            <p:cNvSpPr txBox="1"/>
            <p:nvPr/>
          </p:nvSpPr>
          <p:spPr>
            <a:xfrm>
              <a:off x="0" y="1167483"/>
              <a:ext cx="10343789" cy="2298066"/>
            </a:xfrm>
            <a:prstGeom prst="rect">
              <a:avLst/>
            </a:prstGeom>
          </p:spPr>
          <p:txBody>
            <a:bodyPr lIns="0" tIns="0" rIns="0" bIns="0" rtlCol="0" anchor="t">
              <a:spAutoFit/>
            </a:bodyPr>
            <a:lstStyle/>
            <a:p>
              <a:r>
                <a:rPr lang="en-US" sz="2400" dirty="0">
                  <a:solidFill>
                    <a:srgbClr val="272525"/>
                  </a:solidFill>
                  <a:latin typeface="Roboto"/>
                </a:rPr>
                <a:t>A technique used to increase the amount of data by adding slightly modified copies of already existing data or newly created synthetic data from existing data.</a:t>
              </a:r>
            </a:p>
            <a:p>
              <a:pPr marL="342900" indent="-342900">
                <a:buFont typeface="Arial" panose="020B0604020202020204" pitchFamily="34" charset="0"/>
                <a:buChar char="•"/>
              </a:pPr>
              <a:r>
                <a:rPr lang="en-US" sz="2000" dirty="0">
                  <a:solidFill>
                    <a:srgbClr val="272525"/>
                  </a:solidFill>
                  <a:latin typeface="Roboto"/>
                </a:rPr>
                <a:t>Contextual Word Embedding </a:t>
              </a:r>
            </a:p>
            <a:p>
              <a:pPr marL="342900" indent="-342900">
                <a:buFont typeface="Arial" panose="020B0604020202020204" pitchFamily="34" charset="0"/>
                <a:buChar char="•"/>
              </a:pPr>
              <a:r>
                <a:rPr lang="en-US" sz="2000" dirty="0">
                  <a:solidFill>
                    <a:srgbClr val="272525"/>
                  </a:solidFill>
                  <a:latin typeface="Roboto"/>
                </a:rPr>
                <a:t>Text Generation</a:t>
              </a:r>
            </a:p>
          </p:txBody>
        </p:sp>
      </p:grpSp>
      <p:sp>
        <p:nvSpPr>
          <p:cNvPr id="11" name="TextBox 11"/>
          <p:cNvSpPr txBox="1"/>
          <p:nvPr/>
        </p:nvSpPr>
        <p:spPr>
          <a:xfrm>
            <a:off x="1154296" y="841953"/>
            <a:ext cx="5055663" cy="487449"/>
          </a:xfrm>
          <a:prstGeom prst="rect">
            <a:avLst/>
          </a:prstGeom>
        </p:spPr>
        <p:txBody>
          <a:bodyPr lIns="0" tIns="0" rIns="0" bIns="0" rtlCol="0" anchor="t">
            <a:spAutoFit/>
          </a:bodyPr>
          <a:lstStyle/>
          <a:p>
            <a:pPr algn="ctr">
              <a:lnSpc>
                <a:spcPts val="1959"/>
              </a:lnSpc>
            </a:pPr>
            <a:r>
              <a:rPr lang="en-US" sz="1400">
                <a:solidFill>
                  <a:srgbClr val="272525"/>
                </a:solidFill>
                <a:latin typeface="Roboto"/>
              </a:rPr>
              <a:t>2021 EDUCORPUS &amp; ARASCORE DATASET:UNDER-RESOURCED LANGUAGES INTHE EDUCATIONAL DOMAIN</a:t>
            </a:r>
          </a:p>
        </p:txBody>
      </p:sp>
      <p:sp>
        <p:nvSpPr>
          <p:cNvPr id="12" name="TextBox 12"/>
          <p:cNvSpPr txBox="1"/>
          <p:nvPr/>
        </p:nvSpPr>
        <p:spPr>
          <a:xfrm>
            <a:off x="668574" y="5646189"/>
            <a:ext cx="720253" cy="487680"/>
          </a:xfrm>
          <a:prstGeom prst="rect">
            <a:avLst/>
          </a:prstGeom>
        </p:spPr>
        <p:txBody>
          <a:bodyPr lIns="0" tIns="0" rIns="0" bIns="0" rtlCol="0" anchor="t">
            <a:spAutoFit/>
          </a:bodyPr>
          <a:lstStyle/>
          <a:p>
            <a:pPr algn="ctr">
              <a:lnSpc>
                <a:spcPts val="3840"/>
              </a:lnSpc>
            </a:pPr>
            <a:r>
              <a:rPr lang="en-US" sz="3200">
                <a:solidFill>
                  <a:srgbClr val="272525"/>
                </a:solidFill>
                <a:latin typeface="Libre Baskerville"/>
              </a:rPr>
              <a:t>05</a:t>
            </a:r>
          </a:p>
        </p:txBody>
      </p:sp>
      <p:sp>
        <p:nvSpPr>
          <p:cNvPr id="13" name="TextBox 13"/>
          <p:cNvSpPr txBox="1"/>
          <p:nvPr/>
        </p:nvSpPr>
        <p:spPr>
          <a:xfrm>
            <a:off x="9785694" y="989965"/>
            <a:ext cx="3381007" cy="237244"/>
          </a:xfrm>
          <a:prstGeom prst="rect">
            <a:avLst/>
          </a:prstGeom>
        </p:spPr>
        <p:txBody>
          <a:bodyPr lIns="0" tIns="0" rIns="0" bIns="0" rtlCol="0" anchor="t">
            <a:spAutoFit/>
          </a:bodyPr>
          <a:lstStyle/>
          <a:p>
            <a:pPr>
              <a:lnSpc>
                <a:spcPts val="1959"/>
              </a:lnSpc>
            </a:pPr>
            <a:r>
              <a:rPr lang="en-US" sz="1400" dirty="0">
                <a:solidFill>
                  <a:srgbClr val="272525"/>
                </a:solidFill>
                <a:latin typeface="Roboto"/>
              </a:rPr>
              <a:t>5/19</a:t>
            </a:r>
          </a:p>
        </p:txBody>
      </p:sp>
      <p:pic>
        <p:nvPicPr>
          <p:cNvPr id="14" name="Picture 14"/>
          <p:cNvPicPr>
            <a:picLocks noChangeAspect="1"/>
          </p:cNvPicPr>
          <p:nvPr/>
        </p:nvPicPr>
        <p:blipFill>
          <a:blip r:embed="rId7"/>
          <a:srcRect t="14252" b="22787"/>
          <a:stretch>
            <a:fillRect/>
          </a:stretch>
        </p:blipFill>
        <p:spPr>
          <a:xfrm>
            <a:off x="15035447" y="273434"/>
            <a:ext cx="3198949" cy="1510532"/>
          </a:xfrm>
          <a:prstGeom prst="rect">
            <a:avLst/>
          </a:prstGeom>
        </p:spPr>
      </p:pic>
      <p:pic>
        <p:nvPicPr>
          <p:cNvPr id="16" name="Picture 15">
            <a:extLst>
              <a:ext uri="{FF2B5EF4-FFF2-40B4-BE49-F238E27FC236}">
                <a16:creationId xmlns:a16="http://schemas.microsoft.com/office/drawing/2014/main" id="{11EEF4FA-4285-4D87-964F-AE6806D0610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62343" y="5934856"/>
            <a:ext cx="5838825" cy="1536172"/>
          </a:xfrm>
          <a:prstGeom prst="rect">
            <a:avLst/>
          </a:prstGeom>
        </p:spPr>
      </p:pic>
      <p:pic>
        <p:nvPicPr>
          <p:cNvPr id="18" name="Picture 17">
            <a:extLst>
              <a:ext uri="{FF2B5EF4-FFF2-40B4-BE49-F238E27FC236}">
                <a16:creationId xmlns:a16="http://schemas.microsoft.com/office/drawing/2014/main" id="{09EA7377-4F29-41F2-B096-7A6A9CD931F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62343" y="7645656"/>
            <a:ext cx="5838807" cy="20097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807074" y="1042603"/>
            <a:ext cx="186716" cy="124251"/>
          </a:xfrm>
          <a:prstGeom prst="rect">
            <a:avLst/>
          </a:prstGeom>
        </p:spPr>
      </p:pic>
      <p:sp>
        <p:nvSpPr>
          <p:cNvPr id="3" name="AutoShape 3"/>
          <p:cNvSpPr/>
          <p:nvPr/>
        </p:nvSpPr>
        <p:spPr>
          <a:xfrm>
            <a:off x="0" y="1978833"/>
            <a:ext cx="18288000" cy="9525"/>
          </a:xfrm>
          <a:prstGeom prst="rect">
            <a:avLst/>
          </a:prstGeom>
          <a:solidFill>
            <a:srgbClr val="272525"/>
          </a:solidFill>
        </p:spPr>
      </p:sp>
      <p:sp>
        <p:nvSpPr>
          <p:cNvPr id="4" name="AutoShape 4"/>
          <p:cNvSpPr/>
          <p:nvPr/>
        </p:nvSpPr>
        <p:spPr>
          <a:xfrm>
            <a:off x="10593117" y="1978833"/>
            <a:ext cx="9525" cy="8308167"/>
          </a:xfrm>
          <a:prstGeom prst="rect">
            <a:avLst/>
          </a:prstGeom>
          <a:solidFill>
            <a:srgbClr val="272525"/>
          </a:solidFill>
        </p:spPr>
      </p:sp>
      <p:pic>
        <p:nvPicPr>
          <p:cNvPr id="5" name="Picture 5"/>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634921" y="8970929"/>
            <a:ext cx="650428" cy="287371"/>
          </a:xfrm>
          <a:prstGeom prst="rect">
            <a:avLst/>
          </a:prstGeom>
        </p:spPr>
      </p:pic>
      <p:sp>
        <p:nvSpPr>
          <p:cNvPr id="6" name="AutoShape 6"/>
          <p:cNvSpPr/>
          <p:nvPr/>
        </p:nvSpPr>
        <p:spPr>
          <a:xfrm>
            <a:off x="2258169" y="1978833"/>
            <a:ext cx="9525" cy="8308167"/>
          </a:xfrm>
          <a:prstGeom prst="rect">
            <a:avLst/>
          </a:prstGeom>
          <a:solidFill>
            <a:srgbClr val="272525"/>
          </a:solidFill>
        </p:spPr>
      </p:sp>
      <p:sp>
        <p:nvSpPr>
          <p:cNvPr id="7" name="TextBox 7"/>
          <p:cNvSpPr txBox="1"/>
          <p:nvPr/>
        </p:nvSpPr>
        <p:spPr>
          <a:xfrm>
            <a:off x="11111020" y="4346834"/>
            <a:ext cx="6926489" cy="1300307"/>
          </a:xfrm>
          <a:prstGeom prst="rect">
            <a:avLst/>
          </a:prstGeom>
        </p:spPr>
        <p:txBody>
          <a:bodyPr lIns="0" tIns="0" rIns="0" bIns="0" rtlCol="0" anchor="t">
            <a:spAutoFit/>
          </a:bodyPr>
          <a:lstStyle/>
          <a:p>
            <a:pPr algn="ctr">
              <a:lnSpc>
                <a:spcPts val="10400"/>
              </a:lnSpc>
            </a:pPr>
            <a:r>
              <a:rPr lang="en-US" sz="8000">
                <a:solidFill>
                  <a:srgbClr val="272525"/>
                </a:solidFill>
                <a:latin typeface="Libre Baskerville"/>
              </a:rPr>
              <a:t>Background</a:t>
            </a:r>
          </a:p>
        </p:txBody>
      </p:sp>
      <p:grpSp>
        <p:nvGrpSpPr>
          <p:cNvPr id="8" name="Group 8"/>
          <p:cNvGrpSpPr/>
          <p:nvPr/>
        </p:nvGrpSpPr>
        <p:grpSpPr>
          <a:xfrm>
            <a:off x="2534343" y="2771267"/>
            <a:ext cx="7757842" cy="2599161"/>
            <a:chOff x="0" y="0"/>
            <a:chExt cx="10343789" cy="3465549"/>
          </a:xfrm>
        </p:grpSpPr>
        <p:sp>
          <p:nvSpPr>
            <p:cNvPr id="9" name="TextBox 9"/>
            <p:cNvSpPr txBox="1"/>
            <p:nvPr/>
          </p:nvSpPr>
          <p:spPr>
            <a:xfrm>
              <a:off x="0" y="0"/>
              <a:ext cx="10343789" cy="723392"/>
            </a:xfrm>
            <a:prstGeom prst="rect">
              <a:avLst/>
            </a:prstGeom>
          </p:spPr>
          <p:txBody>
            <a:bodyPr lIns="0" tIns="0" rIns="0" bIns="0" rtlCol="0" anchor="t">
              <a:spAutoFit/>
            </a:bodyPr>
            <a:lstStyle/>
            <a:p>
              <a:pPr algn="ctr">
                <a:lnSpc>
                  <a:spcPts val="4287"/>
                </a:lnSpc>
              </a:pPr>
              <a:r>
                <a:rPr lang="en-US" sz="3572" b="1" dirty="0">
                  <a:solidFill>
                    <a:srgbClr val="010000"/>
                  </a:solidFill>
                  <a:latin typeface="Libre Baskerville Bold Italics"/>
                </a:rPr>
                <a:t>Text Generation </a:t>
              </a:r>
            </a:p>
          </p:txBody>
        </p:sp>
        <p:sp>
          <p:nvSpPr>
            <p:cNvPr id="10" name="TextBox 10"/>
            <p:cNvSpPr txBox="1"/>
            <p:nvPr/>
          </p:nvSpPr>
          <p:spPr>
            <a:xfrm>
              <a:off x="0" y="1167483"/>
              <a:ext cx="10343789" cy="2298066"/>
            </a:xfrm>
            <a:prstGeom prst="rect">
              <a:avLst/>
            </a:prstGeom>
          </p:spPr>
          <p:txBody>
            <a:bodyPr lIns="0" tIns="0" rIns="0" bIns="0" rtlCol="0" anchor="t">
              <a:spAutoFit/>
            </a:bodyPr>
            <a:lstStyle/>
            <a:p>
              <a:pPr marL="615275" lvl="1" indent="-307637">
                <a:buFont typeface="Arial"/>
                <a:buChar char="•"/>
              </a:pPr>
              <a:r>
                <a:rPr lang="en-US" sz="2400" dirty="0">
                  <a:solidFill>
                    <a:srgbClr val="272525"/>
                  </a:solidFill>
                  <a:latin typeface="Roboto"/>
                </a:rPr>
                <a:t>Text Generation is a subfield of natural language processing.</a:t>
              </a:r>
            </a:p>
            <a:p>
              <a:pPr marL="615275" lvl="1" indent="-307638">
                <a:buFont typeface="Arial"/>
                <a:buChar char="•"/>
              </a:pPr>
              <a:r>
                <a:rPr lang="en-US" sz="2400" dirty="0">
                  <a:solidFill>
                    <a:srgbClr val="272525"/>
                  </a:solidFill>
                  <a:latin typeface="Roboto"/>
                </a:rPr>
                <a:t>It automatically generates natural language texts.</a:t>
              </a:r>
            </a:p>
            <a:p>
              <a:pPr marL="764837" lvl="1" indent="-457200">
                <a:buFont typeface="+mj-lt"/>
                <a:buAutoNum type="arabicPeriod"/>
              </a:pPr>
              <a:r>
                <a:rPr lang="en-US" sz="2000" dirty="0">
                  <a:solidFill>
                    <a:srgbClr val="272525"/>
                  </a:solidFill>
                  <a:latin typeface="Roboto"/>
                </a:rPr>
                <a:t>Greedy Search </a:t>
              </a:r>
            </a:p>
            <a:p>
              <a:pPr marL="764837" lvl="1" indent="-457200">
                <a:buFont typeface="+mj-lt"/>
                <a:buAutoNum type="arabicPeriod"/>
              </a:pPr>
              <a:r>
                <a:rPr lang="en-US" sz="2000" dirty="0">
                  <a:solidFill>
                    <a:srgbClr val="272525"/>
                  </a:solidFill>
                  <a:latin typeface="Roboto"/>
                </a:rPr>
                <a:t>Top-k Sampling</a:t>
              </a:r>
            </a:p>
          </p:txBody>
        </p:sp>
      </p:grpSp>
      <p:sp>
        <p:nvSpPr>
          <p:cNvPr id="11" name="TextBox 11"/>
          <p:cNvSpPr txBox="1"/>
          <p:nvPr/>
        </p:nvSpPr>
        <p:spPr>
          <a:xfrm>
            <a:off x="1154296" y="841953"/>
            <a:ext cx="5055663" cy="487449"/>
          </a:xfrm>
          <a:prstGeom prst="rect">
            <a:avLst/>
          </a:prstGeom>
        </p:spPr>
        <p:txBody>
          <a:bodyPr lIns="0" tIns="0" rIns="0" bIns="0" rtlCol="0" anchor="t">
            <a:spAutoFit/>
          </a:bodyPr>
          <a:lstStyle/>
          <a:p>
            <a:pPr algn="ctr">
              <a:lnSpc>
                <a:spcPts val="1959"/>
              </a:lnSpc>
            </a:pPr>
            <a:r>
              <a:rPr lang="en-US" sz="1400">
                <a:solidFill>
                  <a:srgbClr val="272525"/>
                </a:solidFill>
                <a:latin typeface="Roboto"/>
              </a:rPr>
              <a:t>2021 EDUCORPUS &amp; ARASCORE DATASET:UNDER-RESOURCED LANGUAGES INTHE EDUCATIONAL DOMAIN</a:t>
            </a:r>
          </a:p>
        </p:txBody>
      </p:sp>
      <p:sp>
        <p:nvSpPr>
          <p:cNvPr id="12" name="TextBox 12"/>
          <p:cNvSpPr txBox="1"/>
          <p:nvPr/>
        </p:nvSpPr>
        <p:spPr>
          <a:xfrm>
            <a:off x="668574" y="5646189"/>
            <a:ext cx="720253" cy="487680"/>
          </a:xfrm>
          <a:prstGeom prst="rect">
            <a:avLst/>
          </a:prstGeom>
        </p:spPr>
        <p:txBody>
          <a:bodyPr lIns="0" tIns="0" rIns="0" bIns="0" rtlCol="0" anchor="t">
            <a:spAutoFit/>
          </a:bodyPr>
          <a:lstStyle/>
          <a:p>
            <a:pPr algn="ctr">
              <a:lnSpc>
                <a:spcPts val="3840"/>
              </a:lnSpc>
            </a:pPr>
            <a:r>
              <a:rPr lang="en-US" sz="3200">
                <a:solidFill>
                  <a:srgbClr val="272525"/>
                </a:solidFill>
                <a:latin typeface="Libre Baskerville"/>
              </a:rPr>
              <a:t>06</a:t>
            </a:r>
          </a:p>
        </p:txBody>
      </p:sp>
      <p:sp>
        <p:nvSpPr>
          <p:cNvPr id="13" name="TextBox 13"/>
          <p:cNvSpPr txBox="1"/>
          <p:nvPr/>
        </p:nvSpPr>
        <p:spPr>
          <a:xfrm>
            <a:off x="9785694" y="989965"/>
            <a:ext cx="3381007" cy="237244"/>
          </a:xfrm>
          <a:prstGeom prst="rect">
            <a:avLst/>
          </a:prstGeom>
        </p:spPr>
        <p:txBody>
          <a:bodyPr lIns="0" tIns="0" rIns="0" bIns="0" rtlCol="0" anchor="t">
            <a:spAutoFit/>
          </a:bodyPr>
          <a:lstStyle/>
          <a:p>
            <a:pPr>
              <a:lnSpc>
                <a:spcPts val="1959"/>
              </a:lnSpc>
            </a:pPr>
            <a:r>
              <a:rPr lang="en-US" sz="1400" dirty="0">
                <a:solidFill>
                  <a:srgbClr val="272525"/>
                </a:solidFill>
                <a:latin typeface="Roboto"/>
              </a:rPr>
              <a:t>6/19</a:t>
            </a:r>
          </a:p>
        </p:txBody>
      </p:sp>
      <p:pic>
        <p:nvPicPr>
          <p:cNvPr id="14" name="Picture 14"/>
          <p:cNvPicPr>
            <a:picLocks noChangeAspect="1"/>
          </p:cNvPicPr>
          <p:nvPr/>
        </p:nvPicPr>
        <p:blipFill>
          <a:blip r:embed="rId7"/>
          <a:srcRect t="14252" b="22787"/>
          <a:stretch>
            <a:fillRect/>
          </a:stretch>
        </p:blipFill>
        <p:spPr>
          <a:xfrm>
            <a:off x="15035447" y="273434"/>
            <a:ext cx="3198949" cy="1510532"/>
          </a:xfrm>
          <a:prstGeom prst="rect">
            <a:avLst/>
          </a:prstGeom>
        </p:spPr>
      </p:pic>
      <p:pic>
        <p:nvPicPr>
          <p:cNvPr id="18" name="Picture 17">
            <a:extLst>
              <a:ext uri="{FF2B5EF4-FFF2-40B4-BE49-F238E27FC236}">
                <a16:creationId xmlns:a16="http://schemas.microsoft.com/office/drawing/2014/main" id="{877CB446-FD04-42CB-BAC1-9BF005C17B4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30800" y="5906452"/>
            <a:ext cx="5102844" cy="410758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807074" y="1042603"/>
            <a:ext cx="186716" cy="124251"/>
          </a:xfrm>
          <a:prstGeom prst="rect">
            <a:avLst/>
          </a:prstGeom>
        </p:spPr>
      </p:pic>
      <p:sp>
        <p:nvSpPr>
          <p:cNvPr id="3" name="AutoShape 3"/>
          <p:cNvSpPr/>
          <p:nvPr/>
        </p:nvSpPr>
        <p:spPr>
          <a:xfrm>
            <a:off x="0" y="1978833"/>
            <a:ext cx="18288000" cy="9525"/>
          </a:xfrm>
          <a:prstGeom prst="rect">
            <a:avLst/>
          </a:prstGeom>
          <a:solidFill>
            <a:srgbClr val="272525"/>
          </a:solidFill>
        </p:spPr>
      </p:sp>
      <p:sp>
        <p:nvSpPr>
          <p:cNvPr id="4" name="AutoShape 4"/>
          <p:cNvSpPr/>
          <p:nvPr/>
        </p:nvSpPr>
        <p:spPr>
          <a:xfrm>
            <a:off x="10593117" y="1978833"/>
            <a:ext cx="9525" cy="8308167"/>
          </a:xfrm>
          <a:prstGeom prst="rect">
            <a:avLst/>
          </a:prstGeom>
          <a:solidFill>
            <a:srgbClr val="272525"/>
          </a:solidFill>
        </p:spPr>
      </p:sp>
      <p:pic>
        <p:nvPicPr>
          <p:cNvPr id="5" name="Picture 5"/>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634921" y="8970929"/>
            <a:ext cx="650428" cy="287371"/>
          </a:xfrm>
          <a:prstGeom prst="rect">
            <a:avLst/>
          </a:prstGeom>
        </p:spPr>
      </p:pic>
      <p:sp>
        <p:nvSpPr>
          <p:cNvPr id="6" name="AutoShape 6"/>
          <p:cNvSpPr/>
          <p:nvPr/>
        </p:nvSpPr>
        <p:spPr>
          <a:xfrm>
            <a:off x="2258169" y="1978833"/>
            <a:ext cx="9525" cy="8308167"/>
          </a:xfrm>
          <a:prstGeom prst="rect">
            <a:avLst/>
          </a:prstGeom>
          <a:solidFill>
            <a:srgbClr val="272525"/>
          </a:solidFill>
        </p:spPr>
      </p:sp>
      <p:sp>
        <p:nvSpPr>
          <p:cNvPr id="7" name="TextBox 7"/>
          <p:cNvSpPr txBox="1"/>
          <p:nvPr/>
        </p:nvSpPr>
        <p:spPr>
          <a:xfrm>
            <a:off x="11111020" y="4346834"/>
            <a:ext cx="6926489" cy="1300307"/>
          </a:xfrm>
          <a:prstGeom prst="rect">
            <a:avLst/>
          </a:prstGeom>
        </p:spPr>
        <p:txBody>
          <a:bodyPr lIns="0" tIns="0" rIns="0" bIns="0" rtlCol="0" anchor="t">
            <a:spAutoFit/>
          </a:bodyPr>
          <a:lstStyle/>
          <a:p>
            <a:pPr algn="ctr">
              <a:lnSpc>
                <a:spcPts val="10400"/>
              </a:lnSpc>
            </a:pPr>
            <a:r>
              <a:rPr lang="en-US" sz="8000">
                <a:solidFill>
                  <a:srgbClr val="272525"/>
                </a:solidFill>
                <a:latin typeface="Libre Baskerville"/>
              </a:rPr>
              <a:t>Background</a:t>
            </a:r>
          </a:p>
        </p:txBody>
      </p:sp>
      <p:grpSp>
        <p:nvGrpSpPr>
          <p:cNvPr id="8" name="Group 8"/>
          <p:cNvGrpSpPr/>
          <p:nvPr/>
        </p:nvGrpSpPr>
        <p:grpSpPr>
          <a:xfrm>
            <a:off x="2543868" y="2771267"/>
            <a:ext cx="7757842" cy="1983608"/>
            <a:chOff x="0" y="0"/>
            <a:chExt cx="10343789" cy="2644811"/>
          </a:xfrm>
        </p:grpSpPr>
        <p:sp>
          <p:nvSpPr>
            <p:cNvPr id="9" name="TextBox 9"/>
            <p:cNvSpPr txBox="1"/>
            <p:nvPr/>
          </p:nvSpPr>
          <p:spPr>
            <a:xfrm>
              <a:off x="0" y="0"/>
              <a:ext cx="10343789" cy="723392"/>
            </a:xfrm>
            <a:prstGeom prst="rect">
              <a:avLst/>
            </a:prstGeom>
          </p:spPr>
          <p:txBody>
            <a:bodyPr lIns="0" tIns="0" rIns="0" bIns="0" rtlCol="0" anchor="t">
              <a:spAutoFit/>
            </a:bodyPr>
            <a:lstStyle/>
            <a:p>
              <a:pPr algn="ctr">
                <a:lnSpc>
                  <a:spcPts val="4287"/>
                </a:lnSpc>
              </a:pPr>
              <a:r>
                <a:rPr lang="en-US" sz="3572" b="1" dirty="0">
                  <a:solidFill>
                    <a:srgbClr val="000000"/>
                  </a:solidFill>
                  <a:latin typeface="Libre Baskerville Bold Italics"/>
                </a:rPr>
                <a:t>Data Preprocessing</a:t>
              </a:r>
            </a:p>
          </p:txBody>
        </p:sp>
        <p:sp>
          <p:nvSpPr>
            <p:cNvPr id="10" name="TextBox 10"/>
            <p:cNvSpPr txBox="1"/>
            <p:nvPr/>
          </p:nvSpPr>
          <p:spPr>
            <a:xfrm>
              <a:off x="0" y="1167483"/>
              <a:ext cx="10343789" cy="1477328"/>
            </a:xfrm>
            <a:prstGeom prst="rect">
              <a:avLst/>
            </a:prstGeom>
          </p:spPr>
          <p:txBody>
            <a:bodyPr lIns="0" tIns="0" rIns="0" bIns="0" rtlCol="0" anchor="t">
              <a:spAutoFit/>
            </a:bodyPr>
            <a:lstStyle/>
            <a:p>
              <a:r>
                <a:rPr lang="en-US" sz="2400" dirty="0">
                  <a:solidFill>
                    <a:srgbClr val="272525"/>
                  </a:solidFill>
                  <a:latin typeface="Roboto"/>
                </a:rPr>
                <a:t>A data mining technique that involves transforming raw data into an understandable format.</a:t>
              </a:r>
            </a:p>
            <a:p>
              <a:pPr marL="342900" indent="-342900">
                <a:buFont typeface="Arial" panose="020B0604020202020204" pitchFamily="34" charset="0"/>
                <a:buChar char="•"/>
              </a:pPr>
              <a:r>
                <a:rPr lang="en-US" sz="2400" dirty="0">
                  <a:solidFill>
                    <a:srgbClr val="272525"/>
                  </a:solidFill>
                  <a:latin typeface="Roboto"/>
                </a:rPr>
                <a:t>Data cleaning</a:t>
              </a:r>
            </a:p>
          </p:txBody>
        </p:sp>
      </p:grpSp>
      <p:sp>
        <p:nvSpPr>
          <p:cNvPr id="11" name="TextBox 11"/>
          <p:cNvSpPr txBox="1"/>
          <p:nvPr/>
        </p:nvSpPr>
        <p:spPr>
          <a:xfrm>
            <a:off x="1154296" y="841953"/>
            <a:ext cx="5055663" cy="487449"/>
          </a:xfrm>
          <a:prstGeom prst="rect">
            <a:avLst/>
          </a:prstGeom>
        </p:spPr>
        <p:txBody>
          <a:bodyPr lIns="0" tIns="0" rIns="0" bIns="0" rtlCol="0" anchor="t">
            <a:spAutoFit/>
          </a:bodyPr>
          <a:lstStyle/>
          <a:p>
            <a:pPr algn="ctr">
              <a:lnSpc>
                <a:spcPts val="1959"/>
              </a:lnSpc>
            </a:pPr>
            <a:r>
              <a:rPr lang="en-US" sz="1400">
                <a:solidFill>
                  <a:srgbClr val="272525"/>
                </a:solidFill>
                <a:latin typeface="Roboto"/>
              </a:rPr>
              <a:t>2021 EDUCORPUS &amp; ARASCORE DATASET:UNDER-RESOURCED LANGUAGES INTHE EDUCATIONAL DOMAIN</a:t>
            </a:r>
          </a:p>
        </p:txBody>
      </p:sp>
      <p:sp>
        <p:nvSpPr>
          <p:cNvPr id="12" name="TextBox 12"/>
          <p:cNvSpPr txBox="1"/>
          <p:nvPr/>
        </p:nvSpPr>
        <p:spPr>
          <a:xfrm>
            <a:off x="668574" y="5646189"/>
            <a:ext cx="720253" cy="487680"/>
          </a:xfrm>
          <a:prstGeom prst="rect">
            <a:avLst/>
          </a:prstGeom>
        </p:spPr>
        <p:txBody>
          <a:bodyPr lIns="0" tIns="0" rIns="0" bIns="0" rtlCol="0" anchor="t">
            <a:spAutoFit/>
          </a:bodyPr>
          <a:lstStyle/>
          <a:p>
            <a:pPr algn="ctr">
              <a:lnSpc>
                <a:spcPts val="3840"/>
              </a:lnSpc>
            </a:pPr>
            <a:r>
              <a:rPr lang="en-US" sz="3200">
                <a:solidFill>
                  <a:srgbClr val="272525"/>
                </a:solidFill>
                <a:latin typeface="Libre Baskerville"/>
              </a:rPr>
              <a:t>07</a:t>
            </a:r>
          </a:p>
        </p:txBody>
      </p:sp>
      <p:sp>
        <p:nvSpPr>
          <p:cNvPr id="13" name="TextBox 13"/>
          <p:cNvSpPr txBox="1"/>
          <p:nvPr/>
        </p:nvSpPr>
        <p:spPr>
          <a:xfrm>
            <a:off x="9785694" y="989965"/>
            <a:ext cx="3381007" cy="237244"/>
          </a:xfrm>
          <a:prstGeom prst="rect">
            <a:avLst/>
          </a:prstGeom>
        </p:spPr>
        <p:txBody>
          <a:bodyPr lIns="0" tIns="0" rIns="0" bIns="0" rtlCol="0" anchor="t">
            <a:spAutoFit/>
          </a:bodyPr>
          <a:lstStyle/>
          <a:p>
            <a:pPr>
              <a:lnSpc>
                <a:spcPts val="1959"/>
              </a:lnSpc>
            </a:pPr>
            <a:r>
              <a:rPr lang="en-US" sz="1400" dirty="0">
                <a:solidFill>
                  <a:srgbClr val="272525"/>
                </a:solidFill>
                <a:latin typeface="Roboto"/>
              </a:rPr>
              <a:t>7/19</a:t>
            </a:r>
          </a:p>
        </p:txBody>
      </p:sp>
      <p:pic>
        <p:nvPicPr>
          <p:cNvPr id="14" name="Picture 14"/>
          <p:cNvPicPr>
            <a:picLocks noChangeAspect="1"/>
          </p:cNvPicPr>
          <p:nvPr/>
        </p:nvPicPr>
        <p:blipFill>
          <a:blip r:embed="rId7"/>
          <a:srcRect t="14252" b="22787"/>
          <a:stretch>
            <a:fillRect/>
          </a:stretch>
        </p:blipFill>
        <p:spPr>
          <a:xfrm>
            <a:off x="15035447" y="273434"/>
            <a:ext cx="3198949" cy="1510532"/>
          </a:xfrm>
          <a:prstGeom prst="rect">
            <a:avLst/>
          </a:prstGeom>
        </p:spPr>
      </p:pic>
      <p:pic>
        <p:nvPicPr>
          <p:cNvPr id="16" name="Picture 15">
            <a:extLst>
              <a:ext uri="{FF2B5EF4-FFF2-40B4-BE49-F238E27FC236}">
                <a16:creationId xmlns:a16="http://schemas.microsoft.com/office/drawing/2014/main" id="{65929E04-A7BE-4CD6-860A-6D43399032F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69650" y="5474641"/>
            <a:ext cx="6121510" cy="300532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807074" y="1042603"/>
            <a:ext cx="186716" cy="124251"/>
          </a:xfrm>
          <a:prstGeom prst="rect">
            <a:avLst/>
          </a:prstGeom>
        </p:spPr>
      </p:pic>
      <p:sp>
        <p:nvSpPr>
          <p:cNvPr id="3" name="AutoShape 3"/>
          <p:cNvSpPr/>
          <p:nvPr/>
        </p:nvSpPr>
        <p:spPr>
          <a:xfrm>
            <a:off x="0" y="1978833"/>
            <a:ext cx="18288000" cy="9525"/>
          </a:xfrm>
          <a:prstGeom prst="rect">
            <a:avLst/>
          </a:prstGeom>
          <a:solidFill>
            <a:srgbClr val="272525"/>
          </a:solidFill>
        </p:spPr>
      </p:sp>
      <p:sp>
        <p:nvSpPr>
          <p:cNvPr id="4" name="AutoShape 4"/>
          <p:cNvSpPr/>
          <p:nvPr/>
        </p:nvSpPr>
        <p:spPr>
          <a:xfrm>
            <a:off x="10593117" y="1978833"/>
            <a:ext cx="9525" cy="8308167"/>
          </a:xfrm>
          <a:prstGeom prst="rect">
            <a:avLst/>
          </a:prstGeom>
          <a:solidFill>
            <a:srgbClr val="272525"/>
          </a:solidFill>
        </p:spPr>
      </p:sp>
      <p:pic>
        <p:nvPicPr>
          <p:cNvPr id="5" name="Picture 5"/>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634921" y="8970929"/>
            <a:ext cx="650428" cy="287371"/>
          </a:xfrm>
          <a:prstGeom prst="rect">
            <a:avLst/>
          </a:prstGeom>
        </p:spPr>
      </p:pic>
      <p:sp>
        <p:nvSpPr>
          <p:cNvPr id="6" name="AutoShape 6"/>
          <p:cNvSpPr/>
          <p:nvPr/>
        </p:nvSpPr>
        <p:spPr>
          <a:xfrm>
            <a:off x="2258169" y="1978833"/>
            <a:ext cx="9525" cy="8308167"/>
          </a:xfrm>
          <a:prstGeom prst="rect">
            <a:avLst/>
          </a:prstGeom>
          <a:solidFill>
            <a:srgbClr val="272525"/>
          </a:solidFill>
        </p:spPr>
      </p:sp>
      <p:sp>
        <p:nvSpPr>
          <p:cNvPr id="7" name="TextBox 7"/>
          <p:cNvSpPr txBox="1"/>
          <p:nvPr/>
        </p:nvSpPr>
        <p:spPr>
          <a:xfrm>
            <a:off x="11111020" y="4346834"/>
            <a:ext cx="6926489" cy="1300307"/>
          </a:xfrm>
          <a:prstGeom prst="rect">
            <a:avLst/>
          </a:prstGeom>
        </p:spPr>
        <p:txBody>
          <a:bodyPr lIns="0" tIns="0" rIns="0" bIns="0" rtlCol="0" anchor="t">
            <a:spAutoFit/>
          </a:bodyPr>
          <a:lstStyle/>
          <a:p>
            <a:pPr algn="ctr">
              <a:lnSpc>
                <a:spcPts val="10400"/>
              </a:lnSpc>
            </a:pPr>
            <a:r>
              <a:rPr lang="en-US" sz="8000">
                <a:solidFill>
                  <a:srgbClr val="272525"/>
                </a:solidFill>
                <a:latin typeface="Libre Baskerville"/>
              </a:rPr>
              <a:t>Background</a:t>
            </a:r>
          </a:p>
        </p:txBody>
      </p:sp>
      <p:grpSp>
        <p:nvGrpSpPr>
          <p:cNvPr id="8" name="Group 8"/>
          <p:cNvGrpSpPr/>
          <p:nvPr/>
        </p:nvGrpSpPr>
        <p:grpSpPr>
          <a:xfrm>
            <a:off x="2534343" y="2771267"/>
            <a:ext cx="7757842" cy="1983608"/>
            <a:chOff x="0" y="0"/>
            <a:chExt cx="10343789" cy="2644811"/>
          </a:xfrm>
        </p:grpSpPr>
        <p:sp>
          <p:nvSpPr>
            <p:cNvPr id="9" name="TextBox 9"/>
            <p:cNvSpPr txBox="1"/>
            <p:nvPr/>
          </p:nvSpPr>
          <p:spPr>
            <a:xfrm>
              <a:off x="0" y="0"/>
              <a:ext cx="10343789" cy="723392"/>
            </a:xfrm>
            <a:prstGeom prst="rect">
              <a:avLst/>
            </a:prstGeom>
          </p:spPr>
          <p:txBody>
            <a:bodyPr lIns="0" tIns="0" rIns="0" bIns="0" rtlCol="0" anchor="t">
              <a:spAutoFit/>
            </a:bodyPr>
            <a:lstStyle/>
            <a:p>
              <a:pPr algn="ctr">
                <a:lnSpc>
                  <a:spcPts val="4287"/>
                </a:lnSpc>
              </a:pPr>
              <a:r>
                <a:rPr lang="en-US" sz="3572" b="1" dirty="0">
                  <a:solidFill>
                    <a:srgbClr val="000000"/>
                  </a:solidFill>
                  <a:latin typeface="Libre Baskerville Bold Italics"/>
                </a:rPr>
                <a:t>Word Embedding</a:t>
              </a:r>
            </a:p>
          </p:txBody>
        </p:sp>
        <p:sp>
          <p:nvSpPr>
            <p:cNvPr id="10" name="TextBox 10"/>
            <p:cNvSpPr txBox="1"/>
            <p:nvPr/>
          </p:nvSpPr>
          <p:spPr>
            <a:xfrm>
              <a:off x="0" y="1167483"/>
              <a:ext cx="10343789" cy="1477328"/>
            </a:xfrm>
            <a:prstGeom prst="rect">
              <a:avLst/>
            </a:prstGeom>
          </p:spPr>
          <p:txBody>
            <a:bodyPr lIns="0" tIns="0" rIns="0" bIns="0" rtlCol="0" anchor="t">
              <a:spAutoFit/>
            </a:bodyPr>
            <a:lstStyle/>
            <a:p>
              <a:r>
                <a:rPr lang="en-US" sz="2400" dirty="0">
                  <a:solidFill>
                    <a:srgbClr val="272525"/>
                  </a:solidFill>
                  <a:latin typeface="Roboto"/>
                </a:rPr>
                <a:t>A learned representation for text where words that have the same meaning have a similar representation in vector space.</a:t>
              </a:r>
            </a:p>
          </p:txBody>
        </p:sp>
      </p:grpSp>
      <p:sp>
        <p:nvSpPr>
          <p:cNvPr id="11" name="TextBox 11"/>
          <p:cNvSpPr txBox="1"/>
          <p:nvPr/>
        </p:nvSpPr>
        <p:spPr>
          <a:xfrm>
            <a:off x="1154296" y="841953"/>
            <a:ext cx="5055663" cy="487449"/>
          </a:xfrm>
          <a:prstGeom prst="rect">
            <a:avLst/>
          </a:prstGeom>
        </p:spPr>
        <p:txBody>
          <a:bodyPr lIns="0" tIns="0" rIns="0" bIns="0" rtlCol="0" anchor="t">
            <a:spAutoFit/>
          </a:bodyPr>
          <a:lstStyle/>
          <a:p>
            <a:pPr algn="ctr">
              <a:lnSpc>
                <a:spcPts val="1959"/>
              </a:lnSpc>
            </a:pPr>
            <a:r>
              <a:rPr lang="en-US" sz="1400">
                <a:solidFill>
                  <a:srgbClr val="272525"/>
                </a:solidFill>
                <a:latin typeface="Roboto"/>
              </a:rPr>
              <a:t>2021 EDUCORPUS &amp; ARASCORE DATASET:UNDER-RESOURCED LANGUAGES INTHE EDUCATIONAL DOMAIN</a:t>
            </a:r>
          </a:p>
        </p:txBody>
      </p:sp>
      <p:sp>
        <p:nvSpPr>
          <p:cNvPr id="12" name="TextBox 12"/>
          <p:cNvSpPr txBox="1"/>
          <p:nvPr/>
        </p:nvSpPr>
        <p:spPr>
          <a:xfrm>
            <a:off x="668574" y="5647574"/>
            <a:ext cx="720253" cy="484909"/>
          </a:xfrm>
          <a:prstGeom prst="rect">
            <a:avLst/>
          </a:prstGeom>
        </p:spPr>
        <p:txBody>
          <a:bodyPr lIns="0" tIns="0" rIns="0" bIns="0" rtlCol="0" anchor="t">
            <a:spAutoFit/>
          </a:bodyPr>
          <a:lstStyle/>
          <a:p>
            <a:pPr algn="ctr">
              <a:lnSpc>
                <a:spcPts val="3840"/>
              </a:lnSpc>
            </a:pPr>
            <a:r>
              <a:rPr lang="en-US" sz="3200">
                <a:solidFill>
                  <a:srgbClr val="272525"/>
                </a:solidFill>
                <a:latin typeface="Libre Baskerville"/>
              </a:rPr>
              <a:t>08</a:t>
            </a:r>
          </a:p>
        </p:txBody>
      </p:sp>
      <p:sp>
        <p:nvSpPr>
          <p:cNvPr id="13" name="TextBox 13"/>
          <p:cNvSpPr txBox="1"/>
          <p:nvPr/>
        </p:nvSpPr>
        <p:spPr>
          <a:xfrm>
            <a:off x="9785694" y="989965"/>
            <a:ext cx="3381007" cy="237244"/>
          </a:xfrm>
          <a:prstGeom prst="rect">
            <a:avLst/>
          </a:prstGeom>
        </p:spPr>
        <p:txBody>
          <a:bodyPr lIns="0" tIns="0" rIns="0" bIns="0" rtlCol="0" anchor="t">
            <a:spAutoFit/>
          </a:bodyPr>
          <a:lstStyle/>
          <a:p>
            <a:pPr>
              <a:lnSpc>
                <a:spcPts val="1959"/>
              </a:lnSpc>
            </a:pPr>
            <a:r>
              <a:rPr lang="en-US" sz="1400" dirty="0">
                <a:solidFill>
                  <a:srgbClr val="272525"/>
                </a:solidFill>
                <a:latin typeface="Roboto"/>
              </a:rPr>
              <a:t>8/19</a:t>
            </a:r>
          </a:p>
        </p:txBody>
      </p:sp>
      <p:pic>
        <p:nvPicPr>
          <p:cNvPr id="14" name="Picture 14"/>
          <p:cNvPicPr>
            <a:picLocks noChangeAspect="1"/>
          </p:cNvPicPr>
          <p:nvPr/>
        </p:nvPicPr>
        <p:blipFill>
          <a:blip r:embed="rId7"/>
          <a:srcRect t="14252" b="22787"/>
          <a:stretch>
            <a:fillRect/>
          </a:stretch>
        </p:blipFill>
        <p:spPr>
          <a:xfrm>
            <a:off x="15035447" y="273434"/>
            <a:ext cx="3198949" cy="1510532"/>
          </a:xfrm>
          <a:prstGeom prst="rect">
            <a:avLst/>
          </a:prstGeom>
        </p:spPr>
      </p:pic>
      <p:pic>
        <p:nvPicPr>
          <p:cNvPr id="16" name="Picture 15">
            <a:extLst>
              <a:ext uri="{FF2B5EF4-FFF2-40B4-BE49-F238E27FC236}">
                <a16:creationId xmlns:a16="http://schemas.microsoft.com/office/drawing/2014/main" id="{1DD890B6-7832-4775-AFFC-5914496745DA}"/>
              </a:ext>
            </a:extLst>
          </p:cNvPr>
          <p:cNvPicPr>
            <a:picLocks noChangeAspect="1"/>
          </p:cNvPicPr>
          <p:nvPr/>
        </p:nvPicPr>
        <p:blipFill rotWithShape="1">
          <a:blip r:embed="rId8">
            <a:extLst>
              <a:ext uri="{28A0092B-C50C-407E-A947-70E740481C1C}">
                <a14:useLocalDpi xmlns:a14="http://schemas.microsoft.com/office/drawing/2010/main" val="0"/>
              </a:ext>
            </a:extLst>
          </a:blip>
          <a:srcRect l="1199" t="466" b="1233"/>
          <a:stretch/>
        </p:blipFill>
        <p:spPr>
          <a:xfrm>
            <a:off x="2521883" y="4897734"/>
            <a:ext cx="7895938" cy="496445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807074" y="1042603"/>
            <a:ext cx="186716" cy="124251"/>
          </a:xfrm>
          <a:prstGeom prst="rect">
            <a:avLst/>
          </a:prstGeom>
        </p:spPr>
      </p:pic>
      <p:sp>
        <p:nvSpPr>
          <p:cNvPr id="3" name="AutoShape 3"/>
          <p:cNvSpPr/>
          <p:nvPr/>
        </p:nvSpPr>
        <p:spPr>
          <a:xfrm>
            <a:off x="0" y="1978833"/>
            <a:ext cx="18288000" cy="9525"/>
          </a:xfrm>
          <a:prstGeom prst="rect">
            <a:avLst/>
          </a:prstGeom>
          <a:solidFill>
            <a:srgbClr val="272525"/>
          </a:solidFill>
        </p:spPr>
      </p:sp>
      <p:sp>
        <p:nvSpPr>
          <p:cNvPr id="4" name="AutoShape 4"/>
          <p:cNvSpPr/>
          <p:nvPr/>
        </p:nvSpPr>
        <p:spPr>
          <a:xfrm>
            <a:off x="10593117" y="1978833"/>
            <a:ext cx="9525" cy="8308167"/>
          </a:xfrm>
          <a:prstGeom prst="rect">
            <a:avLst/>
          </a:prstGeom>
          <a:solidFill>
            <a:srgbClr val="272525"/>
          </a:solidFill>
        </p:spPr>
      </p:sp>
      <p:pic>
        <p:nvPicPr>
          <p:cNvPr id="5" name="Picture 5"/>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634921" y="8970929"/>
            <a:ext cx="650428" cy="287371"/>
          </a:xfrm>
          <a:prstGeom prst="rect">
            <a:avLst/>
          </a:prstGeom>
        </p:spPr>
      </p:pic>
      <p:sp>
        <p:nvSpPr>
          <p:cNvPr id="6" name="AutoShape 6"/>
          <p:cNvSpPr/>
          <p:nvPr/>
        </p:nvSpPr>
        <p:spPr>
          <a:xfrm>
            <a:off x="2258169" y="1978833"/>
            <a:ext cx="9525" cy="8308167"/>
          </a:xfrm>
          <a:prstGeom prst="rect">
            <a:avLst/>
          </a:prstGeom>
          <a:solidFill>
            <a:srgbClr val="272525"/>
          </a:solidFill>
        </p:spPr>
      </p:sp>
      <p:sp>
        <p:nvSpPr>
          <p:cNvPr id="7" name="TextBox 7"/>
          <p:cNvSpPr txBox="1"/>
          <p:nvPr/>
        </p:nvSpPr>
        <p:spPr>
          <a:xfrm>
            <a:off x="11111020" y="4346834"/>
            <a:ext cx="6926489" cy="1300307"/>
          </a:xfrm>
          <a:prstGeom prst="rect">
            <a:avLst/>
          </a:prstGeom>
        </p:spPr>
        <p:txBody>
          <a:bodyPr lIns="0" tIns="0" rIns="0" bIns="0" rtlCol="0" anchor="t">
            <a:spAutoFit/>
          </a:bodyPr>
          <a:lstStyle/>
          <a:p>
            <a:pPr algn="ctr">
              <a:lnSpc>
                <a:spcPts val="10400"/>
              </a:lnSpc>
            </a:pPr>
            <a:r>
              <a:rPr lang="en-US" sz="8000">
                <a:solidFill>
                  <a:srgbClr val="272525"/>
                </a:solidFill>
                <a:latin typeface="Libre Baskerville"/>
              </a:rPr>
              <a:t>Background</a:t>
            </a:r>
          </a:p>
        </p:txBody>
      </p:sp>
      <p:grpSp>
        <p:nvGrpSpPr>
          <p:cNvPr id="8" name="Group 8"/>
          <p:cNvGrpSpPr/>
          <p:nvPr/>
        </p:nvGrpSpPr>
        <p:grpSpPr>
          <a:xfrm>
            <a:off x="2534343" y="2771267"/>
            <a:ext cx="7757842" cy="5953925"/>
            <a:chOff x="0" y="0"/>
            <a:chExt cx="10343789" cy="7938567"/>
          </a:xfrm>
        </p:grpSpPr>
        <p:sp>
          <p:nvSpPr>
            <p:cNvPr id="9" name="TextBox 9"/>
            <p:cNvSpPr txBox="1"/>
            <p:nvPr/>
          </p:nvSpPr>
          <p:spPr>
            <a:xfrm>
              <a:off x="0" y="0"/>
              <a:ext cx="10343789" cy="723392"/>
            </a:xfrm>
            <a:prstGeom prst="rect">
              <a:avLst/>
            </a:prstGeom>
          </p:spPr>
          <p:txBody>
            <a:bodyPr lIns="0" tIns="0" rIns="0" bIns="0" rtlCol="0" anchor="t">
              <a:spAutoFit/>
            </a:bodyPr>
            <a:lstStyle/>
            <a:p>
              <a:pPr algn="ctr">
                <a:lnSpc>
                  <a:spcPts val="4287"/>
                </a:lnSpc>
              </a:pPr>
              <a:r>
                <a:rPr lang="en-US" sz="3572" b="1" dirty="0">
                  <a:solidFill>
                    <a:srgbClr val="000000"/>
                  </a:solidFill>
                  <a:latin typeface="Libre Baskerville Bold Italics"/>
                </a:rPr>
                <a:t>Language Models </a:t>
              </a:r>
            </a:p>
          </p:txBody>
        </p:sp>
        <p:sp>
          <p:nvSpPr>
            <p:cNvPr id="10" name="TextBox 10"/>
            <p:cNvSpPr txBox="1"/>
            <p:nvPr/>
          </p:nvSpPr>
          <p:spPr>
            <a:xfrm>
              <a:off x="0" y="1167483"/>
              <a:ext cx="10343789" cy="6771084"/>
            </a:xfrm>
            <a:prstGeom prst="rect">
              <a:avLst/>
            </a:prstGeom>
          </p:spPr>
          <p:txBody>
            <a:bodyPr lIns="0" tIns="0" rIns="0" bIns="0" rtlCol="0" anchor="t">
              <a:spAutoFit/>
            </a:bodyPr>
            <a:lstStyle/>
            <a:p>
              <a:pPr marL="307638" lvl="1">
                <a:lnSpc>
                  <a:spcPts val="3989"/>
                </a:lnSpc>
              </a:pPr>
              <a:r>
                <a:rPr lang="en-US" sz="2400" dirty="0">
                  <a:solidFill>
                    <a:srgbClr val="272525"/>
                  </a:solidFill>
                  <a:latin typeface="Roboto"/>
                </a:rPr>
                <a:t>A probability distribution over words or word sequences.</a:t>
              </a:r>
            </a:p>
            <a:p>
              <a:pPr marL="615275" lvl="1" indent="-307637">
                <a:lnSpc>
                  <a:spcPts val="3989"/>
                </a:lnSpc>
                <a:buFont typeface="Arial"/>
                <a:buChar char="•"/>
              </a:pPr>
              <a:r>
                <a:rPr lang="en-US" sz="2400" dirty="0">
                  <a:solidFill>
                    <a:srgbClr val="272525"/>
                  </a:solidFill>
                  <a:latin typeface="Roboto"/>
                </a:rPr>
                <a:t>Bidirectional Encoder Representations from Transformers: transformer based machine learning technique developed by Google. It makes use of transformer, a mechanism that learns contextual relations between words in a text.</a:t>
              </a:r>
            </a:p>
            <a:p>
              <a:pPr marL="615275" lvl="1" indent="-307638">
                <a:lnSpc>
                  <a:spcPts val="3989"/>
                </a:lnSpc>
                <a:buFont typeface="Arial"/>
                <a:buChar char="•"/>
              </a:pPr>
              <a:r>
                <a:rPr lang="en-US" sz="2400" dirty="0">
                  <a:solidFill>
                    <a:srgbClr val="272525"/>
                  </a:solidFill>
                  <a:latin typeface="Roboto"/>
                </a:rPr>
                <a:t>Generative Pre-trained Transformer: displays a wide range of features including the ability to generate conditional synthetic text samples.</a:t>
              </a:r>
            </a:p>
          </p:txBody>
        </p:sp>
      </p:grpSp>
      <p:sp>
        <p:nvSpPr>
          <p:cNvPr id="11" name="TextBox 11"/>
          <p:cNvSpPr txBox="1"/>
          <p:nvPr/>
        </p:nvSpPr>
        <p:spPr>
          <a:xfrm>
            <a:off x="1154296" y="841953"/>
            <a:ext cx="5055663" cy="487449"/>
          </a:xfrm>
          <a:prstGeom prst="rect">
            <a:avLst/>
          </a:prstGeom>
        </p:spPr>
        <p:txBody>
          <a:bodyPr lIns="0" tIns="0" rIns="0" bIns="0" rtlCol="0" anchor="t">
            <a:spAutoFit/>
          </a:bodyPr>
          <a:lstStyle/>
          <a:p>
            <a:pPr algn="ctr">
              <a:lnSpc>
                <a:spcPts val="1959"/>
              </a:lnSpc>
            </a:pPr>
            <a:r>
              <a:rPr lang="en-US" sz="1400">
                <a:solidFill>
                  <a:srgbClr val="272525"/>
                </a:solidFill>
                <a:latin typeface="Roboto"/>
              </a:rPr>
              <a:t>2021 EDUCORPUS &amp; ARASCORE DATASET:UNDER-RESOURCED LANGUAGES INTHE EDUCATIONAL DOMAIN</a:t>
            </a:r>
          </a:p>
        </p:txBody>
      </p:sp>
      <p:sp>
        <p:nvSpPr>
          <p:cNvPr id="12" name="TextBox 12"/>
          <p:cNvSpPr txBox="1"/>
          <p:nvPr/>
        </p:nvSpPr>
        <p:spPr>
          <a:xfrm>
            <a:off x="668574" y="5646189"/>
            <a:ext cx="720253" cy="487680"/>
          </a:xfrm>
          <a:prstGeom prst="rect">
            <a:avLst/>
          </a:prstGeom>
        </p:spPr>
        <p:txBody>
          <a:bodyPr wrap="square" lIns="0" tIns="0" rIns="0" bIns="0" rtlCol="0" anchor="t">
            <a:spAutoFit/>
          </a:bodyPr>
          <a:lstStyle/>
          <a:p>
            <a:pPr algn="ctr">
              <a:lnSpc>
                <a:spcPts val="3840"/>
              </a:lnSpc>
            </a:pPr>
            <a:r>
              <a:rPr lang="en-US" sz="3200" dirty="0">
                <a:solidFill>
                  <a:srgbClr val="272525"/>
                </a:solidFill>
                <a:latin typeface="Libre Baskerville"/>
              </a:rPr>
              <a:t>09</a:t>
            </a:r>
          </a:p>
        </p:txBody>
      </p:sp>
      <p:sp>
        <p:nvSpPr>
          <p:cNvPr id="13" name="TextBox 13"/>
          <p:cNvSpPr txBox="1"/>
          <p:nvPr/>
        </p:nvSpPr>
        <p:spPr>
          <a:xfrm>
            <a:off x="9785694" y="989965"/>
            <a:ext cx="3381007" cy="237244"/>
          </a:xfrm>
          <a:prstGeom prst="rect">
            <a:avLst/>
          </a:prstGeom>
        </p:spPr>
        <p:txBody>
          <a:bodyPr lIns="0" tIns="0" rIns="0" bIns="0" rtlCol="0" anchor="t">
            <a:spAutoFit/>
          </a:bodyPr>
          <a:lstStyle/>
          <a:p>
            <a:pPr>
              <a:lnSpc>
                <a:spcPts val="1959"/>
              </a:lnSpc>
            </a:pPr>
            <a:r>
              <a:rPr lang="en-US" sz="1400" dirty="0">
                <a:solidFill>
                  <a:srgbClr val="272525"/>
                </a:solidFill>
                <a:latin typeface="Roboto"/>
              </a:rPr>
              <a:t>9/19</a:t>
            </a:r>
          </a:p>
        </p:txBody>
      </p:sp>
      <p:pic>
        <p:nvPicPr>
          <p:cNvPr id="14" name="Picture 14"/>
          <p:cNvPicPr>
            <a:picLocks noChangeAspect="1"/>
          </p:cNvPicPr>
          <p:nvPr/>
        </p:nvPicPr>
        <p:blipFill>
          <a:blip r:embed="rId7"/>
          <a:srcRect t="14252" b="22787"/>
          <a:stretch>
            <a:fillRect/>
          </a:stretch>
        </p:blipFill>
        <p:spPr>
          <a:xfrm>
            <a:off x="15035447" y="273434"/>
            <a:ext cx="3198949" cy="151053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2905</TotalTime>
  <Words>3065</Words>
  <Application>Microsoft Office PowerPoint</Application>
  <PresentationFormat>Custom</PresentationFormat>
  <Paragraphs>247</Paragraphs>
  <Slides>19</Slides>
  <Notes>19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Open Sans Light Bold</vt:lpstr>
      <vt:lpstr>Libre Baskerville</vt:lpstr>
      <vt:lpstr>Arial</vt:lpstr>
      <vt:lpstr>Libre Baskerville Bold Italics</vt:lpstr>
      <vt:lpstr>Calibri</vt:lpstr>
      <vt:lpstr>Roboto</vt:lpstr>
      <vt:lpstr>Open Sans Light</vt:lpstr>
      <vt:lpstr>Arimo</vt:lpstr>
      <vt:lpstr>Libre Baskerville Italics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EduCorpus &amp; AraScore</dc:title>
  <dc:creator>Lenovo</dc:creator>
  <cp:lastModifiedBy>Lenovo</cp:lastModifiedBy>
  <cp:revision>33</cp:revision>
  <dcterms:created xsi:type="dcterms:W3CDTF">2006-08-16T00:00:00Z</dcterms:created>
  <dcterms:modified xsi:type="dcterms:W3CDTF">2021-08-07T21:45:32Z</dcterms:modified>
  <dc:identifier>DAEmQk_7lJk</dc:identifier>
</cp:coreProperties>
</file>