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3" r:id="rId1"/>
  </p:sldMasterIdLst>
  <p:notesMasterIdLst>
    <p:notesMasterId r:id="rId22"/>
  </p:notesMasterIdLst>
  <p:sldIdLst>
    <p:sldId id="256" r:id="rId2"/>
    <p:sldId id="257" r:id="rId3"/>
    <p:sldId id="270" r:id="rId4"/>
    <p:sldId id="271" r:id="rId5"/>
    <p:sldId id="276" r:id="rId6"/>
    <p:sldId id="258" r:id="rId7"/>
    <p:sldId id="275" r:id="rId8"/>
    <p:sldId id="260" r:id="rId9"/>
    <p:sldId id="272" r:id="rId10"/>
    <p:sldId id="273" r:id="rId11"/>
    <p:sldId id="274" r:id="rId12"/>
    <p:sldId id="268" r:id="rId13"/>
    <p:sldId id="277" r:id="rId14"/>
    <p:sldId id="262" r:id="rId15"/>
    <p:sldId id="261" r:id="rId16"/>
    <p:sldId id="263" r:id="rId17"/>
    <p:sldId id="264" r:id="rId18"/>
    <p:sldId id="265" r:id="rId19"/>
    <p:sldId id="266"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3DC6058-E7DA-47CC-9BB9-F490FFC364F3}">
          <p14:sldIdLst>
            <p14:sldId id="256"/>
            <p14:sldId id="257"/>
            <p14:sldId id="270"/>
            <p14:sldId id="271"/>
            <p14:sldId id="276"/>
            <p14:sldId id="258"/>
            <p14:sldId id="275"/>
            <p14:sldId id="260"/>
            <p14:sldId id="272"/>
            <p14:sldId id="273"/>
            <p14:sldId id="274"/>
            <p14:sldId id="268"/>
          </p14:sldIdLst>
        </p14:section>
        <p14:section name="Features" id="{B0C160F1-A86B-43D1-8D06-DFD191571DF9}">
          <p14:sldIdLst>
            <p14:sldId id="277"/>
            <p14:sldId id="262"/>
            <p14:sldId id="261"/>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86" autoAdjust="0"/>
    <p:restoredTop sz="87744" autoAdjust="0"/>
  </p:normalViewPr>
  <p:slideViewPr>
    <p:cSldViewPr snapToGrid="0">
      <p:cViewPr varScale="1">
        <p:scale>
          <a:sx n="90" d="100"/>
          <a:sy n="90" d="100"/>
        </p:scale>
        <p:origin x="516"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86C6DB-C1B3-4A23-B5C8-38B650D66D5D}" type="doc">
      <dgm:prSet loTypeId="urn:microsoft.com/office/officeart/2005/8/layout/hProcess9" loCatId="process" qsTypeId="urn:microsoft.com/office/officeart/2005/8/quickstyle/simple2" qsCatId="simple" csTypeId="urn:microsoft.com/office/officeart/2005/8/colors/accent3_2" csCatId="accent3"/>
      <dgm:spPr/>
      <dgm:t>
        <a:bodyPr/>
        <a:lstStyle/>
        <a:p>
          <a:endParaRPr lang="en-US"/>
        </a:p>
      </dgm:t>
    </dgm:pt>
    <dgm:pt modelId="{8BDCA2DB-E1CF-4A79-BD0B-4421BB3F02E4}">
      <dgm:prSet/>
      <dgm:spPr/>
      <dgm:t>
        <a:bodyPr/>
        <a:lstStyle/>
        <a:p>
          <a:r>
            <a:rPr lang="en-US"/>
            <a:t>Versatility </a:t>
          </a:r>
        </a:p>
      </dgm:t>
    </dgm:pt>
    <dgm:pt modelId="{932E9452-ED49-40B8-BF3E-0697CDE44052}" type="parTrans" cxnId="{42ECB96D-5830-4FD4-B02F-FA0B34CF7B12}">
      <dgm:prSet/>
      <dgm:spPr/>
      <dgm:t>
        <a:bodyPr/>
        <a:lstStyle/>
        <a:p>
          <a:endParaRPr lang="en-US"/>
        </a:p>
      </dgm:t>
    </dgm:pt>
    <dgm:pt modelId="{B14E469A-E0C5-4952-AC6A-64A57ED4EAC2}" type="sibTrans" cxnId="{42ECB96D-5830-4FD4-B02F-FA0B34CF7B12}">
      <dgm:prSet/>
      <dgm:spPr/>
      <dgm:t>
        <a:bodyPr/>
        <a:lstStyle/>
        <a:p>
          <a:endParaRPr lang="en-US"/>
        </a:p>
      </dgm:t>
    </dgm:pt>
    <dgm:pt modelId="{E5852361-6F03-446E-84D9-E02DD20CCD88}">
      <dgm:prSet/>
      <dgm:spPr/>
      <dgm:t>
        <a:bodyPr/>
        <a:lstStyle/>
        <a:p>
          <a:r>
            <a:rPr lang="en-US"/>
            <a:t>Adaptability</a:t>
          </a:r>
        </a:p>
      </dgm:t>
    </dgm:pt>
    <dgm:pt modelId="{CC54A7F2-0A51-4805-AB35-CDC45A411EE9}" type="parTrans" cxnId="{59B370E3-0F80-4AA7-94CD-E6AB9A8D1245}">
      <dgm:prSet/>
      <dgm:spPr/>
      <dgm:t>
        <a:bodyPr/>
        <a:lstStyle/>
        <a:p>
          <a:endParaRPr lang="en-US"/>
        </a:p>
      </dgm:t>
    </dgm:pt>
    <dgm:pt modelId="{EF6AF4AD-6A11-4C58-8CC2-DF1FAC3BD87C}" type="sibTrans" cxnId="{59B370E3-0F80-4AA7-94CD-E6AB9A8D1245}">
      <dgm:prSet/>
      <dgm:spPr/>
      <dgm:t>
        <a:bodyPr/>
        <a:lstStyle/>
        <a:p>
          <a:endParaRPr lang="en-US"/>
        </a:p>
      </dgm:t>
    </dgm:pt>
    <dgm:pt modelId="{73F301B5-91B1-4558-BBF1-D5AEDAA2BB6F}">
      <dgm:prSet/>
      <dgm:spPr/>
      <dgm:t>
        <a:bodyPr/>
        <a:lstStyle/>
        <a:p>
          <a:r>
            <a:rPr lang="en-US" dirty="0"/>
            <a:t>Personal Connection</a:t>
          </a:r>
        </a:p>
      </dgm:t>
    </dgm:pt>
    <dgm:pt modelId="{5F555553-0244-44CB-B26C-277E1BE81A3F}" type="parTrans" cxnId="{F257411D-8997-4F6A-854D-29286A3B304C}">
      <dgm:prSet/>
      <dgm:spPr/>
      <dgm:t>
        <a:bodyPr/>
        <a:lstStyle/>
        <a:p>
          <a:endParaRPr lang="en-US"/>
        </a:p>
      </dgm:t>
    </dgm:pt>
    <dgm:pt modelId="{7D680175-59AF-4386-86A6-49ED843F2D03}" type="sibTrans" cxnId="{F257411D-8997-4F6A-854D-29286A3B304C}">
      <dgm:prSet/>
      <dgm:spPr/>
      <dgm:t>
        <a:bodyPr/>
        <a:lstStyle/>
        <a:p>
          <a:endParaRPr lang="en-US"/>
        </a:p>
      </dgm:t>
    </dgm:pt>
    <dgm:pt modelId="{E07495A9-615D-4D9D-9251-3B79820038EA}" type="pres">
      <dgm:prSet presAssocID="{9386C6DB-C1B3-4A23-B5C8-38B650D66D5D}" presName="CompostProcess" presStyleCnt="0">
        <dgm:presLayoutVars>
          <dgm:dir/>
          <dgm:resizeHandles val="exact"/>
        </dgm:presLayoutVars>
      </dgm:prSet>
      <dgm:spPr/>
    </dgm:pt>
    <dgm:pt modelId="{E288AC53-0A32-43B5-BEF3-5348B714BF81}" type="pres">
      <dgm:prSet presAssocID="{9386C6DB-C1B3-4A23-B5C8-38B650D66D5D}" presName="arrow" presStyleLbl="bgShp" presStyleIdx="0" presStyleCnt="1"/>
      <dgm:spPr/>
    </dgm:pt>
    <dgm:pt modelId="{F9439CA1-8C88-46B8-826C-4957E5B6A580}" type="pres">
      <dgm:prSet presAssocID="{9386C6DB-C1B3-4A23-B5C8-38B650D66D5D}" presName="linearProcess" presStyleCnt="0"/>
      <dgm:spPr/>
    </dgm:pt>
    <dgm:pt modelId="{68F9DCAF-6699-4D38-BA18-CAED8A8C419F}" type="pres">
      <dgm:prSet presAssocID="{8BDCA2DB-E1CF-4A79-BD0B-4421BB3F02E4}" presName="textNode" presStyleLbl="node1" presStyleIdx="0" presStyleCnt="3">
        <dgm:presLayoutVars>
          <dgm:bulletEnabled val="1"/>
        </dgm:presLayoutVars>
      </dgm:prSet>
      <dgm:spPr/>
    </dgm:pt>
    <dgm:pt modelId="{0E5D3313-86F3-4003-A113-268EB18E98F2}" type="pres">
      <dgm:prSet presAssocID="{B14E469A-E0C5-4952-AC6A-64A57ED4EAC2}" presName="sibTrans" presStyleCnt="0"/>
      <dgm:spPr/>
    </dgm:pt>
    <dgm:pt modelId="{60AC66AA-F0AC-409D-BC4A-FDBE72F8A09A}" type="pres">
      <dgm:prSet presAssocID="{E5852361-6F03-446E-84D9-E02DD20CCD88}" presName="textNode" presStyleLbl="node1" presStyleIdx="1" presStyleCnt="3">
        <dgm:presLayoutVars>
          <dgm:bulletEnabled val="1"/>
        </dgm:presLayoutVars>
      </dgm:prSet>
      <dgm:spPr/>
    </dgm:pt>
    <dgm:pt modelId="{43D804E8-F9C4-4B50-AF7E-5408DEE5E2E4}" type="pres">
      <dgm:prSet presAssocID="{EF6AF4AD-6A11-4C58-8CC2-DF1FAC3BD87C}" presName="sibTrans" presStyleCnt="0"/>
      <dgm:spPr/>
    </dgm:pt>
    <dgm:pt modelId="{1FF7467F-610E-473B-9F66-720E4D1D1069}" type="pres">
      <dgm:prSet presAssocID="{73F301B5-91B1-4558-BBF1-D5AEDAA2BB6F}" presName="textNode" presStyleLbl="node1" presStyleIdx="2" presStyleCnt="3">
        <dgm:presLayoutVars>
          <dgm:bulletEnabled val="1"/>
        </dgm:presLayoutVars>
      </dgm:prSet>
      <dgm:spPr/>
    </dgm:pt>
  </dgm:ptLst>
  <dgm:cxnLst>
    <dgm:cxn modelId="{F257411D-8997-4F6A-854D-29286A3B304C}" srcId="{9386C6DB-C1B3-4A23-B5C8-38B650D66D5D}" destId="{73F301B5-91B1-4558-BBF1-D5AEDAA2BB6F}" srcOrd="2" destOrd="0" parTransId="{5F555553-0244-44CB-B26C-277E1BE81A3F}" sibTransId="{7D680175-59AF-4386-86A6-49ED843F2D03}"/>
    <dgm:cxn modelId="{5F240B36-419E-4427-A117-2E7EBB756E57}" type="presOf" srcId="{E5852361-6F03-446E-84D9-E02DD20CCD88}" destId="{60AC66AA-F0AC-409D-BC4A-FDBE72F8A09A}" srcOrd="0" destOrd="0" presId="urn:microsoft.com/office/officeart/2005/8/layout/hProcess9"/>
    <dgm:cxn modelId="{0ED03B69-3933-45CF-9480-772E5E41A037}" type="presOf" srcId="{8BDCA2DB-E1CF-4A79-BD0B-4421BB3F02E4}" destId="{68F9DCAF-6699-4D38-BA18-CAED8A8C419F}" srcOrd="0" destOrd="0" presId="urn:microsoft.com/office/officeart/2005/8/layout/hProcess9"/>
    <dgm:cxn modelId="{42ECB96D-5830-4FD4-B02F-FA0B34CF7B12}" srcId="{9386C6DB-C1B3-4A23-B5C8-38B650D66D5D}" destId="{8BDCA2DB-E1CF-4A79-BD0B-4421BB3F02E4}" srcOrd="0" destOrd="0" parTransId="{932E9452-ED49-40B8-BF3E-0697CDE44052}" sibTransId="{B14E469A-E0C5-4952-AC6A-64A57ED4EAC2}"/>
    <dgm:cxn modelId="{A6C6C0C8-0347-431E-9DDE-244BEA46C60F}" type="presOf" srcId="{73F301B5-91B1-4558-BBF1-D5AEDAA2BB6F}" destId="{1FF7467F-610E-473B-9F66-720E4D1D1069}" srcOrd="0" destOrd="0" presId="urn:microsoft.com/office/officeart/2005/8/layout/hProcess9"/>
    <dgm:cxn modelId="{59B370E3-0F80-4AA7-94CD-E6AB9A8D1245}" srcId="{9386C6DB-C1B3-4A23-B5C8-38B650D66D5D}" destId="{E5852361-6F03-446E-84D9-E02DD20CCD88}" srcOrd="1" destOrd="0" parTransId="{CC54A7F2-0A51-4805-AB35-CDC45A411EE9}" sibTransId="{EF6AF4AD-6A11-4C58-8CC2-DF1FAC3BD87C}"/>
    <dgm:cxn modelId="{590699F7-9BC9-4097-8451-FD9E09E8971D}" type="presOf" srcId="{9386C6DB-C1B3-4A23-B5C8-38B650D66D5D}" destId="{E07495A9-615D-4D9D-9251-3B79820038EA}" srcOrd="0" destOrd="0" presId="urn:microsoft.com/office/officeart/2005/8/layout/hProcess9"/>
    <dgm:cxn modelId="{91603436-22E7-4006-83C4-931021AD6080}" type="presParOf" srcId="{E07495A9-615D-4D9D-9251-3B79820038EA}" destId="{E288AC53-0A32-43B5-BEF3-5348B714BF81}" srcOrd="0" destOrd="0" presId="urn:microsoft.com/office/officeart/2005/8/layout/hProcess9"/>
    <dgm:cxn modelId="{2E16712C-72EE-4071-8DA7-F1521FE22661}" type="presParOf" srcId="{E07495A9-615D-4D9D-9251-3B79820038EA}" destId="{F9439CA1-8C88-46B8-826C-4957E5B6A580}" srcOrd="1" destOrd="0" presId="urn:microsoft.com/office/officeart/2005/8/layout/hProcess9"/>
    <dgm:cxn modelId="{EC794884-D502-4B24-A851-B21537B59D28}" type="presParOf" srcId="{F9439CA1-8C88-46B8-826C-4957E5B6A580}" destId="{68F9DCAF-6699-4D38-BA18-CAED8A8C419F}" srcOrd="0" destOrd="0" presId="urn:microsoft.com/office/officeart/2005/8/layout/hProcess9"/>
    <dgm:cxn modelId="{CEF9E823-8CB2-4A7D-8757-87F96DAF6F15}" type="presParOf" srcId="{F9439CA1-8C88-46B8-826C-4957E5B6A580}" destId="{0E5D3313-86F3-4003-A113-268EB18E98F2}" srcOrd="1" destOrd="0" presId="urn:microsoft.com/office/officeart/2005/8/layout/hProcess9"/>
    <dgm:cxn modelId="{9DAD994F-6EBA-4F4C-9ABC-DB5E0102A06A}" type="presParOf" srcId="{F9439CA1-8C88-46B8-826C-4957E5B6A580}" destId="{60AC66AA-F0AC-409D-BC4A-FDBE72F8A09A}" srcOrd="2" destOrd="0" presId="urn:microsoft.com/office/officeart/2005/8/layout/hProcess9"/>
    <dgm:cxn modelId="{D9D6F8F8-E026-493D-8BAB-E649FF6F9B4A}" type="presParOf" srcId="{F9439CA1-8C88-46B8-826C-4957E5B6A580}" destId="{43D804E8-F9C4-4B50-AF7E-5408DEE5E2E4}" srcOrd="3" destOrd="0" presId="urn:microsoft.com/office/officeart/2005/8/layout/hProcess9"/>
    <dgm:cxn modelId="{CF690E77-8190-4D9C-81A2-0D914F4A184B}" type="presParOf" srcId="{F9439CA1-8C88-46B8-826C-4957E5B6A580}" destId="{1FF7467F-610E-473B-9F66-720E4D1D1069}"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88AC53-0A32-43B5-BEF3-5348B714BF81}">
      <dsp:nvSpPr>
        <dsp:cNvPr id="0" name=""/>
        <dsp:cNvSpPr/>
      </dsp:nvSpPr>
      <dsp:spPr>
        <a:xfrm>
          <a:off x="763428" y="0"/>
          <a:ext cx="8652192" cy="3594100"/>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F9DCAF-6699-4D38-BA18-CAED8A8C419F}">
      <dsp:nvSpPr>
        <dsp:cNvPr id="0" name=""/>
        <dsp:cNvSpPr/>
      </dsp:nvSpPr>
      <dsp:spPr>
        <a:xfrm>
          <a:off x="284546" y="1078230"/>
          <a:ext cx="3053715" cy="1437640"/>
        </a:xfrm>
        <a:prstGeom prst="roundRect">
          <a:avLst/>
        </a:prstGeom>
        <a:solidFill>
          <a:schemeClr val="accent3">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Versatility </a:t>
          </a:r>
        </a:p>
      </dsp:txBody>
      <dsp:txXfrm>
        <a:off x="354726" y="1148410"/>
        <a:ext cx="2913355" cy="1297280"/>
      </dsp:txXfrm>
    </dsp:sp>
    <dsp:sp modelId="{60AC66AA-F0AC-409D-BC4A-FDBE72F8A09A}">
      <dsp:nvSpPr>
        <dsp:cNvPr id="0" name=""/>
        <dsp:cNvSpPr/>
      </dsp:nvSpPr>
      <dsp:spPr>
        <a:xfrm>
          <a:off x="3562667" y="1078230"/>
          <a:ext cx="3053715" cy="1437640"/>
        </a:xfrm>
        <a:prstGeom prst="roundRect">
          <a:avLst/>
        </a:prstGeom>
        <a:solidFill>
          <a:schemeClr val="accent3">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Adaptability</a:t>
          </a:r>
        </a:p>
      </dsp:txBody>
      <dsp:txXfrm>
        <a:off x="3632847" y="1148410"/>
        <a:ext cx="2913355" cy="1297280"/>
      </dsp:txXfrm>
    </dsp:sp>
    <dsp:sp modelId="{1FF7467F-610E-473B-9F66-720E4D1D1069}">
      <dsp:nvSpPr>
        <dsp:cNvPr id="0" name=""/>
        <dsp:cNvSpPr/>
      </dsp:nvSpPr>
      <dsp:spPr>
        <a:xfrm>
          <a:off x="6840788" y="1078230"/>
          <a:ext cx="3053715" cy="1437640"/>
        </a:xfrm>
        <a:prstGeom prst="roundRect">
          <a:avLst/>
        </a:prstGeom>
        <a:solidFill>
          <a:schemeClr val="accent3">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Personal Connection</a:t>
          </a:r>
        </a:p>
      </dsp:txBody>
      <dsp:txXfrm>
        <a:off x="6910968" y="1148410"/>
        <a:ext cx="2913355" cy="129728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7BE54C-1A10-4ED9-99AF-B6795C694F4B}" type="datetimeFigureOut">
              <a:rPr lang="en-US" smtClean="0"/>
              <a:t>2/13/2019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B1B9E3-372D-42C9-B97A-4A668B534C9A}" type="slidenum">
              <a:rPr lang="en-US" smtClean="0"/>
              <a:t>‹#›</a:t>
            </a:fld>
            <a:endParaRPr lang="en-US"/>
          </a:p>
        </p:txBody>
      </p:sp>
    </p:spTree>
    <p:extLst>
      <p:ext uri="{BB962C8B-B14F-4D97-AF65-F5344CB8AC3E}">
        <p14:creationId xmlns:p14="http://schemas.microsoft.com/office/powerpoint/2010/main" val="1371129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B1B9E3-372D-42C9-B97A-4A668B534C9A}" type="slidenum">
              <a:rPr lang="en-US" smtClean="0"/>
              <a:t>1</a:t>
            </a:fld>
            <a:endParaRPr lang="en-US"/>
          </a:p>
        </p:txBody>
      </p:sp>
    </p:spTree>
    <p:extLst>
      <p:ext uri="{BB962C8B-B14F-4D97-AF65-F5344CB8AC3E}">
        <p14:creationId xmlns:p14="http://schemas.microsoft.com/office/powerpoint/2010/main" val="2001428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B1B9E3-372D-42C9-B97A-4A668B534C9A}" type="slidenum">
              <a:rPr lang="en-US" smtClean="0"/>
              <a:t>14</a:t>
            </a:fld>
            <a:endParaRPr lang="en-US"/>
          </a:p>
        </p:txBody>
      </p:sp>
    </p:spTree>
    <p:extLst>
      <p:ext uri="{BB962C8B-B14F-4D97-AF65-F5344CB8AC3E}">
        <p14:creationId xmlns:p14="http://schemas.microsoft.com/office/powerpoint/2010/main" val="252002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B1B9E3-372D-42C9-B97A-4A668B534C9A}" type="slidenum">
              <a:rPr lang="en-US" smtClean="0"/>
              <a:t>15</a:t>
            </a:fld>
            <a:endParaRPr lang="en-US"/>
          </a:p>
        </p:txBody>
      </p:sp>
    </p:spTree>
    <p:extLst>
      <p:ext uri="{BB962C8B-B14F-4D97-AF65-F5344CB8AC3E}">
        <p14:creationId xmlns:p14="http://schemas.microsoft.com/office/powerpoint/2010/main" val="3502366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B1B9E3-372D-42C9-B97A-4A668B534C9A}" type="slidenum">
              <a:rPr lang="en-US" smtClean="0"/>
              <a:t>16</a:t>
            </a:fld>
            <a:endParaRPr lang="en-US"/>
          </a:p>
        </p:txBody>
      </p:sp>
    </p:spTree>
    <p:extLst>
      <p:ext uri="{BB962C8B-B14F-4D97-AF65-F5344CB8AC3E}">
        <p14:creationId xmlns:p14="http://schemas.microsoft.com/office/powerpoint/2010/main" val="1527195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feature is beneficial to donors,  By knowing the location of the recipient, donors are able to determine if it is convenient to connect with the recipient.</a:t>
            </a:r>
          </a:p>
        </p:txBody>
      </p:sp>
      <p:sp>
        <p:nvSpPr>
          <p:cNvPr id="4" name="Slide Number Placeholder 3"/>
          <p:cNvSpPr>
            <a:spLocks noGrp="1"/>
          </p:cNvSpPr>
          <p:nvPr>
            <p:ph type="sldNum" sz="quarter" idx="5"/>
          </p:nvPr>
        </p:nvSpPr>
        <p:spPr/>
        <p:txBody>
          <a:bodyPr/>
          <a:lstStyle/>
          <a:p>
            <a:fld id="{1EB1B9E3-372D-42C9-B97A-4A668B534C9A}" type="slidenum">
              <a:rPr lang="en-US" smtClean="0"/>
              <a:t>17</a:t>
            </a:fld>
            <a:endParaRPr lang="en-US"/>
          </a:p>
        </p:txBody>
      </p:sp>
    </p:spTree>
    <p:extLst>
      <p:ext uri="{BB962C8B-B14F-4D97-AF65-F5344CB8AC3E}">
        <p14:creationId xmlns:p14="http://schemas.microsoft.com/office/powerpoint/2010/main" val="3564020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B1B9E3-372D-42C9-B97A-4A668B534C9A}" type="slidenum">
              <a:rPr lang="en-US" smtClean="0"/>
              <a:t>19</a:t>
            </a:fld>
            <a:endParaRPr lang="en-US"/>
          </a:p>
        </p:txBody>
      </p:sp>
    </p:spTree>
    <p:extLst>
      <p:ext uri="{BB962C8B-B14F-4D97-AF65-F5344CB8AC3E}">
        <p14:creationId xmlns:p14="http://schemas.microsoft.com/office/powerpoint/2010/main" val="1361124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person in need creates an account and can include items needed by clicking the radio boxes next to desired items.   They can also include their location to make it easier for the donor to determine if it is convenient for them. </a:t>
            </a:r>
          </a:p>
          <a:p>
            <a:r>
              <a:rPr lang="en-US" dirty="0"/>
              <a:t>The person in need can also include a picture and tell their story.  This gives the person in need  the ability to tell others about their struggles so that the donor can  better understand their needs and have compassion for them.</a:t>
            </a:r>
          </a:p>
        </p:txBody>
      </p:sp>
      <p:sp>
        <p:nvSpPr>
          <p:cNvPr id="4" name="Slide Number Placeholder 3"/>
          <p:cNvSpPr>
            <a:spLocks noGrp="1"/>
          </p:cNvSpPr>
          <p:nvPr>
            <p:ph type="sldNum" sz="quarter" idx="5"/>
          </p:nvPr>
        </p:nvSpPr>
        <p:spPr/>
        <p:txBody>
          <a:bodyPr/>
          <a:lstStyle/>
          <a:p>
            <a:fld id="{1EB1B9E3-372D-42C9-B97A-4A668B534C9A}" type="slidenum">
              <a:rPr lang="en-US" smtClean="0"/>
              <a:t>20</a:t>
            </a:fld>
            <a:endParaRPr lang="en-US"/>
          </a:p>
        </p:txBody>
      </p:sp>
    </p:spTree>
    <p:extLst>
      <p:ext uri="{BB962C8B-B14F-4D97-AF65-F5344CB8AC3E}">
        <p14:creationId xmlns:p14="http://schemas.microsoft.com/office/powerpoint/2010/main" val="1170039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B1B9E3-372D-42C9-B97A-4A668B534C9A}" type="slidenum">
              <a:rPr lang="en-US" smtClean="0"/>
              <a:t>2</a:t>
            </a:fld>
            <a:endParaRPr lang="en-US"/>
          </a:p>
        </p:txBody>
      </p:sp>
    </p:spTree>
    <p:extLst>
      <p:ext uri="{BB962C8B-B14F-4D97-AF65-F5344CB8AC3E}">
        <p14:creationId xmlns:p14="http://schemas.microsoft.com/office/powerpoint/2010/main" val="3519909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B1B9E3-372D-42C9-B97A-4A668B534C9A}" type="slidenum">
              <a:rPr lang="en-US" smtClean="0"/>
              <a:t>4</a:t>
            </a:fld>
            <a:endParaRPr lang="en-US"/>
          </a:p>
        </p:txBody>
      </p:sp>
    </p:spTree>
    <p:extLst>
      <p:ext uri="{BB962C8B-B14F-4D97-AF65-F5344CB8AC3E}">
        <p14:creationId xmlns:p14="http://schemas.microsoft.com/office/powerpoint/2010/main" val="346780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Versatility – most websites or donation applications are limited a single charitable organization, non-profit or ministry. With this application, anyone in need can set create a profile and request help.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Adaptability  - Because anyone can set up a profile in minutes, this application can meet the needs of large amounts of people in need.  For example, if there are  mass needs  due to a natural disaster, like flood or fire AGW provides means to reach to donors needs within the few minutes it takes to create their profile.  There is no red tape or pre-qualifications to meet prior to setting up a profile.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Personal Connection – Instead of donating a bag of random items to a charity or non-profit, AGW provides a Connection for the donor have a personal giving experience.  The donor is able to select who receives their donation and provides an opportunity for relationships to develop between the donor and recipient.  In this Connection, the donor receives greater satisfaction because they get to see the direct impact of their donation.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EB1B9E3-372D-42C9-B97A-4A668B534C9A}" type="slidenum">
              <a:rPr lang="en-US" smtClean="0"/>
              <a:t>6</a:t>
            </a:fld>
            <a:endParaRPr lang="en-US"/>
          </a:p>
        </p:txBody>
      </p:sp>
    </p:spTree>
    <p:extLst>
      <p:ext uri="{BB962C8B-B14F-4D97-AF65-F5344CB8AC3E}">
        <p14:creationId xmlns:p14="http://schemas.microsoft.com/office/powerpoint/2010/main" val="4241935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B1B9E3-372D-42C9-B97A-4A668B534C9A}" type="slidenum">
              <a:rPr lang="en-US" smtClean="0"/>
              <a:t>7</a:t>
            </a:fld>
            <a:endParaRPr lang="en-US"/>
          </a:p>
        </p:txBody>
      </p:sp>
    </p:spTree>
    <p:extLst>
      <p:ext uri="{BB962C8B-B14F-4D97-AF65-F5344CB8AC3E}">
        <p14:creationId xmlns:p14="http://schemas.microsoft.com/office/powerpoint/2010/main" val="773194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 FLEXIBILITY TO ASSIST EACH OTHER WITH WHATEVER WAS NEEDED AT ANY GIVEN TIME</a:t>
            </a:r>
          </a:p>
          <a:p>
            <a:pPr marL="285750" indent="-285750">
              <a:buFont typeface="Arial" panose="020B0604020202020204" pitchFamily="34" charset="0"/>
              <a:buChar char="•"/>
            </a:pPr>
            <a:r>
              <a:rPr lang="en-US" sz="1200" dirty="0"/>
              <a:t>ENCOURAGING AND COLLABORATIVE MINDSET</a:t>
            </a:r>
          </a:p>
          <a:p>
            <a:endParaRPr lang="en-US" dirty="0"/>
          </a:p>
        </p:txBody>
      </p:sp>
      <p:sp>
        <p:nvSpPr>
          <p:cNvPr id="4" name="Slide Number Placeholder 3"/>
          <p:cNvSpPr>
            <a:spLocks noGrp="1"/>
          </p:cNvSpPr>
          <p:nvPr>
            <p:ph type="sldNum" sz="quarter" idx="5"/>
          </p:nvPr>
        </p:nvSpPr>
        <p:spPr/>
        <p:txBody>
          <a:bodyPr/>
          <a:lstStyle/>
          <a:p>
            <a:fld id="{1EB1B9E3-372D-42C9-B97A-4A668B534C9A}" type="slidenum">
              <a:rPr lang="en-US" smtClean="0"/>
              <a:t>8</a:t>
            </a:fld>
            <a:endParaRPr lang="en-US"/>
          </a:p>
        </p:txBody>
      </p:sp>
    </p:spTree>
    <p:extLst>
      <p:ext uri="{BB962C8B-B14F-4D97-AF65-F5344CB8AC3E}">
        <p14:creationId xmlns:p14="http://schemas.microsoft.com/office/powerpoint/2010/main" val="2588434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Individual Responsibilities</a:t>
            </a:r>
          </a:p>
          <a:p>
            <a:r>
              <a:rPr lang="en-US" sz="1200" b="0" i="0" kern="1200" dirty="0">
                <a:solidFill>
                  <a:schemeClr val="tx1"/>
                </a:solidFill>
                <a:effectLst/>
                <a:latin typeface="+mn-lt"/>
                <a:ea typeface="+mn-ea"/>
                <a:cs typeface="+mn-cs"/>
              </a:rPr>
              <a:t>. Describe what </a:t>
            </a:r>
          </a:p>
          <a:p>
            <a:r>
              <a:rPr lang="en-US" sz="1200" b="0" i="0" kern="1200" dirty="0">
                <a:solidFill>
                  <a:schemeClr val="tx1"/>
                </a:solidFill>
                <a:effectLst/>
                <a:latin typeface="+mn-lt"/>
                <a:ea typeface="+mn-ea"/>
                <a:cs typeface="+mn-cs"/>
              </a:rPr>
              <a:t>you</a:t>
            </a:r>
          </a:p>
          <a:p>
            <a:r>
              <a:rPr lang="en-US" sz="1200" b="0" i="0" kern="1200" dirty="0">
                <a:solidFill>
                  <a:schemeClr val="tx1"/>
                </a:solidFill>
                <a:effectLst/>
                <a:latin typeface="+mn-lt"/>
                <a:ea typeface="+mn-ea"/>
                <a:cs typeface="+mn-cs"/>
              </a:rPr>
              <a:t>contributed to the project as an</a:t>
            </a:r>
          </a:p>
          <a:p>
            <a:r>
              <a:rPr lang="en-US" sz="1200" b="0" i="0" kern="1200" dirty="0">
                <a:solidFill>
                  <a:schemeClr val="tx1"/>
                </a:solidFill>
                <a:effectLst/>
                <a:latin typeface="+mn-lt"/>
                <a:ea typeface="+mn-ea"/>
                <a:cs typeface="+mn-cs"/>
              </a:rPr>
              <a:t>individual—in other words, the parts of the project that you were accountable for. </a:t>
            </a:r>
          </a:p>
          <a:p>
            <a:endParaRPr lang="en-US" dirty="0"/>
          </a:p>
        </p:txBody>
      </p:sp>
      <p:sp>
        <p:nvSpPr>
          <p:cNvPr id="4" name="Slide Number Placeholder 3"/>
          <p:cNvSpPr>
            <a:spLocks noGrp="1"/>
          </p:cNvSpPr>
          <p:nvPr>
            <p:ph type="sldNum" sz="quarter" idx="5"/>
          </p:nvPr>
        </p:nvSpPr>
        <p:spPr/>
        <p:txBody>
          <a:bodyPr/>
          <a:lstStyle/>
          <a:p>
            <a:fld id="{1EB1B9E3-372D-42C9-B97A-4A668B534C9A}" type="slidenum">
              <a:rPr lang="en-US" smtClean="0"/>
              <a:t>9</a:t>
            </a:fld>
            <a:endParaRPr lang="en-US"/>
          </a:p>
        </p:txBody>
      </p:sp>
    </p:spTree>
    <p:extLst>
      <p:ext uri="{BB962C8B-B14F-4D97-AF65-F5344CB8AC3E}">
        <p14:creationId xmlns:p14="http://schemas.microsoft.com/office/powerpoint/2010/main" val="1824686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B1B9E3-372D-42C9-B97A-4A668B534C9A}" type="slidenum">
              <a:rPr lang="en-US" smtClean="0"/>
              <a:t>10</a:t>
            </a:fld>
            <a:endParaRPr lang="en-US"/>
          </a:p>
        </p:txBody>
      </p:sp>
    </p:spTree>
    <p:extLst>
      <p:ext uri="{BB962C8B-B14F-4D97-AF65-F5344CB8AC3E}">
        <p14:creationId xmlns:p14="http://schemas.microsoft.com/office/powerpoint/2010/main" val="1259323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B1B9E3-372D-42C9-B97A-4A668B534C9A}" type="slidenum">
              <a:rPr lang="en-US" smtClean="0"/>
              <a:t>12</a:t>
            </a:fld>
            <a:endParaRPr lang="en-US"/>
          </a:p>
        </p:txBody>
      </p:sp>
    </p:spTree>
    <p:extLst>
      <p:ext uri="{BB962C8B-B14F-4D97-AF65-F5344CB8AC3E}">
        <p14:creationId xmlns:p14="http://schemas.microsoft.com/office/powerpoint/2010/main" val="3140850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8A87A34-81AB-432B-8DAE-1953F412C126}" type="datetimeFigureOut">
              <a:rPr lang="en-US" smtClean="0"/>
              <a:t>2/13/2019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D22F896-40B5-4ADD-8801-0D06FADFA095}"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9530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6465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5527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3776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475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8A87A34-81AB-432B-8DAE-1953F412C126}" type="datetimeFigureOut">
              <a:rPr lang="en-US" smtClean="0"/>
              <a:t>2/13/2019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7918688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111320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8853809"/>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7144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4267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48A87A34-81AB-432B-8DAE-1953F412C126}" type="datetimeFigureOut">
              <a:rPr lang="en-US" smtClean="0"/>
              <a:t>2/13/2019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6D22F896-40B5-4ADD-8801-0D06FADFA095}"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5941830"/>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48A87A34-81AB-432B-8DAE-1953F412C126}" type="datetimeFigureOut">
              <a:rPr lang="en-US" smtClean="0"/>
              <a:t>2/13/2019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7540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8A87A34-81AB-432B-8DAE-1953F412C126}" type="datetimeFigureOut">
              <a:rPr lang="en-US" smtClean="0"/>
              <a:pPr/>
              <a:t>2/13/2019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D22F896-40B5-4ADD-8801-0D06FADFA09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00853135"/>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www.amazon.ca/The-Science-Giving-Experimental-Approaches/dp/1848728859" TargetMode="External"/><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FFF79C-8D64-42A7-B114-5464E80FBFC0}"/>
              </a:ext>
            </a:extLst>
          </p:cNvPr>
          <p:cNvPicPr>
            <a:picLocks noChangeAspect="1"/>
          </p:cNvPicPr>
          <p:nvPr/>
        </p:nvPicPr>
        <p:blipFill rotWithShape="1">
          <a:blip r:embed="rId3">
            <a:alphaModFix amt="40000"/>
            <a:extLst/>
          </a:blip>
          <a:srcRect t="23310" r="-1" b="19385"/>
          <a:stretch/>
        </p:blipFill>
        <p:spPr>
          <a:xfrm>
            <a:off x="264543" y="10"/>
            <a:ext cx="11967714" cy="6857990"/>
          </a:xfrm>
          <a:prstGeom prst="rect">
            <a:avLst/>
          </a:prstGeom>
        </p:spPr>
      </p:pic>
      <p:sp>
        <p:nvSpPr>
          <p:cNvPr id="2" name="Title 1">
            <a:extLst>
              <a:ext uri="{FF2B5EF4-FFF2-40B4-BE49-F238E27FC236}">
                <a16:creationId xmlns:a16="http://schemas.microsoft.com/office/drawing/2014/main" id="{73540171-F871-4C32-B6E3-EC294D2AA366}"/>
              </a:ext>
            </a:extLst>
          </p:cNvPr>
          <p:cNvSpPr>
            <a:spLocks noGrp="1"/>
          </p:cNvSpPr>
          <p:nvPr>
            <p:ph type="ctrTitle"/>
          </p:nvPr>
        </p:nvSpPr>
        <p:spPr/>
        <p:txBody>
          <a:bodyPr>
            <a:normAutofit/>
          </a:bodyPr>
          <a:lstStyle/>
          <a:p>
            <a:r>
              <a:rPr lang="en-US" dirty="0">
                <a:solidFill>
                  <a:srgbClr val="FFFFFF"/>
                </a:solidFill>
              </a:rPr>
              <a:t>Austin giving Connection</a:t>
            </a:r>
          </a:p>
        </p:txBody>
      </p:sp>
      <p:sp>
        <p:nvSpPr>
          <p:cNvPr id="3" name="Subtitle 2">
            <a:extLst>
              <a:ext uri="{FF2B5EF4-FFF2-40B4-BE49-F238E27FC236}">
                <a16:creationId xmlns:a16="http://schemas.microsoft.com/office/drawing/2014/main" id="{06F25216-BA3D-4C69-BE67-7142D202EB09}"/>
              </a:ext>
            </a:extLst>
          </p:cNvPr>
          <p:cNvSpPr>
            <a:spLocks noGrp="1"/>
          </p:cNvSpPr>
          <p:nvPr>
            <p:ph type="subTitle" idx="1"/>
          </p:nvPr>
        </p:nvSpPr>
        <p:spPr>
          <a:xfrm>
            <a:off x="1680942" y="5979196"/>
            <a:ext cx="9113580" cy="612558"/>
          </a:xfrm>
        </p:spPr>
        <p:txBody>
          <a:bodyPr>
            <a:normAutofit lnSpcReduction="10000"/>
          </a:bodyPr>
          <a:lstStyle/>
          <a:p>
            <a:r>
              <a:rPr lang="en-US" sz="1800" i="1" dirty="0">
                <a:solidFill>
                  <a:srgbClr val="FFFFFF"/>
                </a:solidFill>
              </a:rPr>
              <a:t>Connecting the fortunate to the people in need in your city</a:t>
            </a:r>
          </a:p>
        </p:txBody>
      </p:sp>
    </p:spTree>
    <p:extLst>
      <p:ext uri="{BB962C8B-B14F-4D97-AF65-F5344CB8AC3E}">
        <p14:creationId xmlns:p14="http://schemas.microsoft.com/office/powerpoint/2010/main" val="28790897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E695EC6-918B-4588-83E6-92B67D2F98A8}"/>
              </a:ext>
            </a:extLst>
          </p:cNvPr>
          <p:cNvPicPr>
            <a:picLocks noChangeAspect="1"/>
          </p:cNvPicPr>
          <p:nvPr/>
        </p:nvPicPr>
        <p:blipFill rotWithShape="1">
          <a:blip r:embed="rId3"/>
          <a:srcRect t="5713" r="-3" b="5710"/>
          <a:stretch/>
        </p:blipFill>
        <p:spPr>
          <a:xfrm>
            <a:off x="5719402" y="3504142"/>
            <a:ext cx="6472598" cy="3353858"/>
          </a:xfrm>
          <a:custGeom>
            <a:avLst/>
            <a:gdLst>
              <a:gd name="connsiteX0" fmla="*/ 4081 w 6472598"/>
              <a:gd name="connsiteY0" fmla="*/ 0 h 3353858"/>
              <a:gd name="connsiteX1" fmla="*/ 6472598 w 6472598"/>
              <a:gd name="connsiteY1" fmla="*/ 0 h 3353858"/>
              <a:gd name="connsiteX2" fmla="*/ 6472598 w 6472598"/>
              <a:gd name="connsiteY2" fmla="*/ 3353858 h 3353858"/>
              <a:gd name="connsiteX3" fmla="*/ 179388 w 6472598"/>
              <a:gd name="connsiteY3" fmla="*/ 3353858 h 3353858"/>
              <a:gd name="connsiteX4" fmla="*/ 174625 w 6472598"/>
              <a:gd name="connsiteY4" fmla="*/ 3287183 h 3353858"/>
              <a:gd name="connsiteX5" fmla="*/ 166688 w 6472598"/>
              <a:gd name="connsiteY5" fmla="*/ 3231620 h 3353858"/>
              <a:gd name="connsiteX6" fmla="*/ 157163 w 6472598"/>
              <a:gd name="connsiteY6" fmla="*/ 3179233 h 3353858"/>
              <a:gd name="connsiteX7" fmla="*/ 141288 w 6472598"/>
              <a:gd name="connsiteY7" fmla="*/ 3136370 h 3353858"/>
              <a:gd name="connsiteX8" fmla="*/ 125414 w 6472598"/>
              <a:gd name="connsiteY8" fmla="*/ 3093508 h 3353858"/>
              <a:gd name="connsiteX9" fmla="*/ 106363 w 6472598"/>
              <a:gd name="connsiteY9" fmla="*/ 3056995 h 3353858"/>
              <a:gd name="connsiteX10" fmla="*/ 87313 w 6472598"/>
              <a:gd name="connsiteY10" fmla="*/ 3018895 h 3353858"/>
              <a:gd name="connsiteX11" fmla="*/ 69850 w 6472598"/>
              <a:gd name="connsiteY11" fmla="*/ 2983970 h 3353858"/>
              <a:gd name="connsiteX12" fmla="*/ 52388 w 6472598"/>
              <a:gd name="connsiteY12" fmla="*/ 2944283 h 3353858"/>
              <a:gd name="connsiteX13" fmla="*/ 36513 w 6472598"/>
              <a:gd name="connsiteY13" fmla="*/ 2903008 h 3353858"/>
              <a:gd name="connsiteX14" fmla="*/ 22225 w 6472598"/>
              <a:gd name="connsiteY14" fmla="*/ 2856970 h 3353858"/>
              <a:gd name="connsiteX15" fmla="*/ 11113 w 6472598"/>
              <a:gd name="connsiteY15" fmla="*/ 2807758 h 3353858"/>
              <a:gd name="connsiteX16" fmla="*/ 3176 w 6472598"/>
              <a:gd name="connsiteY16" fmla="*/ 2747433 h 3353858"/>
              <a:gd name="connsiteX17" fmla="*/ 0 w 6472598"/>
              <a:gd name="connsiteY17" fmla="*/ 2679170 h 3353858"/>
              <a:gd name="connsiteX18" fmla="*/ 3176 w 6472598"/>
              <a:gd name="connsiteY18" fmla="*/ 2609320 h 3353858"/>
              <a:gd name="connsiteX19" fmla="*/ 11113 w 6472598"/>
              <a:gd name="connsiteY19" fmla="*/ 2552170 h 3353858"/>
              <a:gd name="connsiteX20" fmla="*/ 22225 w 6472598"/>
              <a:gd name="connsiteY20" fmla="*/ 2499783 h 3353858"/>
              <a:gd name="connsiteX21" fmla="*/ 36513 w 6472598"/>
              <a:gd name="connsiteY21" fmla="*/ 2452158 h 3353858"/>
              <a:gd name="connsiteX22" fmla="*/ 52388 w 6472598"/>
              <a:gd name="connsiteY22" fmla="*/ 2410883 h 3353858"/>
              <a:gd name="connsiteX23" fmla="*/ 71438 w 6472598"/>
              <a:gd name="connsiteY23" fmla="*/ 2372783 h 3353858"/>
              <a:gd name="connsiteX24" fmla="*/ 90488 w 6472598"/>
              <a:gd name="connsiteY24" fmla="*/ 2336270 h 3353858"/>
              <a:gd name="connsiteX25" fmla="*/ 109538 w 6472598"/>
              <a:gd name="connsiteY25" fmla="*/ 2298170 h 3353858"/>
              <a:gd name="connsiteX26" fmla="*/ 127001 w 6472598"/>
              <a:gd name="connsiteY26" fmla="*/ 2258483 h 3353858"/>
              <a:gd name="connsiteX27" fmla="*/ 144464 w 6472598"/>
              <a:gd name="connsiteY27" fmla="*/ 2217208 h 3353858"/>
              <a:gd name="connsiteX28" fmla="*/ 158750 w 6472598"/>
              <a:gd name="connsiteY28" fmla="*/ 2171170 h 3353858"/>
              <a:gd name="connsiteX29" fmla="*/ 168275 w 6472598"/>
              <a:gd name="connsiteY29" fmla="*/ 2118783 h 3353858"/>
              <a:gd name="connsiteX30" fmla="*/ 177800 w 6472598"/>
              <a:gd name="connsiteY30" fmla="*/ 2058458 h 3353858"/>
              <a:gd name="connsiteX31" fmla="*/ 179388 w 6472598"/>
              <a:gd name="connsiteY31" fmla="*/ 1990195 h 3353858"/>
              <a:gd name="connsiteX32" fmla="*/ 177800 w 6472598"/>
              <a:gd name="connsiteY32" fmla="*/ 1921933 h 3353858"/>
              <a:gd name="connsiteX33" fmla="*/ 168275 w 6472598"/>
              <a:gd name="connsiteY33" fmla="*/ 1861608 h 3353858"/>
              <a:gd name="connsiteX34" fmla="*/ 158750 w 6472598"/>
              <a:gd name="connsiteY34" fmla="*/ 1809220 h 3353858"/>
              <a:gd name="connsiteX35" fmla="*/ 144464 w 6472598"/>
              <a:gd name="connsiteY35" fmla="*/ 1764770 h 3353858"/>
              <a:gd name="connsiteX36" fmla="*/ 127001 w 6472598"/>
              <a:gd name="connsiteY36" fmla="*/ 1721908 h 3353858"/>
              <a:gd name="connsiteX37" fmla="*/ 109538 w 6472598"/>
              <a:gd name="connsiteY37" fmla="*/ 1682220 h 3353858"/>
              <a:gd name="connsiteX38" fmla="*/ 90488 w 6472598"/>
              <a:gd name="connsiteY38" fmla="*/ 1645708 h 3353858"/>
              <a:gd name="connsiteX39" fmla="*/ 71438 w 6472598"/>
              <a:gd name="connsiteY39" fmla="*/ 1610783 h 3353858"/>
              <a:gd name="connsiteX40" fmla="*/ 52388 w 6472598"/>
              <a:gd name="connsiteY40" fmla="*/ 1571095 h 3353858"/>
              <a:gd name="connsiteX41" fmla="*/ 36513 w 6472598"/>
              <a:gd name="connsiteY41" fmla="*/ 1529820 h 3353858"/>
              <a:gd name="connsiteX42" fmla="*/ 22225 w 6472598"/>
              <a:gd name="connsiteY42" fmla="*/ 1483783 h 3353858"/>
              <a:gd name="connsiteX43" fmla="*/ 11113 w 6472598"/>
              <a:gd name="connsiteY43" fmla="*/ 1431395 h 3353858"/>
              <a:gd name="connsiteX44" fmla="*/ 3176 w 6472598"/>
              <a:gd name="connsiteY44" fmla="*/ 1371070 h 3353858"/>
              <a:gd name="connsiteX45" fmla="*/ 0 w 6472598"/>
              <a:gd name="connsiteY45" fmla="*/ 1302808 h 3353858"/>
              <a:gd name="connsiteX46" fmla="*/ 3176 w 6472598"/>
              <a:gd name="connsiteY46" fmla="*/ 1234545 h 3353858"/>
              <a:gd name="connsiteX47" fmla="*/ 11113 w 6472598"/>
              <a:gd name="connsiteY47" fmla="*/ 1174220 h 3353858"/>
              <a:gd name="connsiteX48" fmla="*/ 22225 w 6472598"/>
              <a:gd name="connsiteY48" fmla="*/ 1121833 h 3353858"/>
              <a:gd name="connsiteX49" fmla="*/ 36513 w 6472598"/>
              <a:gd name="connsiteY49" fmla="*/ 1075795 h 3353858"/>
              <a:gd name="connsiteX50" fmla="*/ 52388 w 6472598"/>
              <a:gd name="connsiteY50" fmla="*/ 1032933 h 3353858"/>
              <a:gd name="connsiteX51" fmla="*/ 71438 w 6472598"/>
              <a:gd name="connsiteY51" fmla="*/ 994833 h 3353858"/>
              <a:gd name="connsiteX52" fmla="*/ 109538 w 6472598"/>
              <a:gd name="connsiteY52" fmla="*/ 920220 h 3353858"/>
              <a:gd name="connsiteX53" fmla="*/ 127001 w 6472598"/>
              <a:gd name="connsiteY53" fmla="*/ 882120 h 3353858"/>
              <a:gd name="connsiteX54" fmla="*/ 144464 w 6472598"/>
              <a:gd name="connsiteY54" fmla="*/ 839258 h 3353858"/>
              <a:gd name="connsiteX55" fmla="*/ 158750 w 6472598"/>
              <a:gd name="connsiteY55" fmla="*/ 793220 h 3353858"/>
              <a:gd name="connsiteX56" fmla="*/ 168275 w 6472598"/>
              <a:gd name="connsiteY56" fmla="*/ 740833 h 3353858"/>
              <a:gd name="connsiteX57" fmla="*/ 177800 w 6472598"/>
              <a:gd name="connsiteY57" fmla="*/ 682095 h 3353858"/>
              <a:gd name="connsiteX58" fmla="*/ 179388 w 6472598"/>
              <a:gd name="connsiteY58" fmla="*/ 612245 h 3353858"/>
              <a:gd name="connsiteX59" fmla="*/ 177800 w 6472598"/>
              <a:gd name="connsiteY59" fmla="*/ 543983 h 3353858"/>
              <a:gd name="connsiteX60" fmla="*/ 168275 w 6472598"/>
              <a:gd name="connsiteY60" fmla="*/ 483658 h 3353858"/>
              <a:gd name="connsiteX61" fmla="*/ 158750 w 6472598"/>
              <a:gd name="connsiteY61" fmla="*/ 431270 h 3353858"/>
              <a:gd name="connsiteX62" fmla="*/ 144464 w 6472598"/>
              <a:gd name="connsiteY62" fmla="*/ 386820 h 3353858"/>
              <a:gd name="connsiteX63" fmla="*/ 127001 w 6472598"/>
              <a:gd name="connsiteY63" fmla="*/ 343958 h 3353858"/>
              <a:gd name="connsiteX64" fmla="*/ 109538 w 6472598"/>
              <a:gd name="connsiteY64" fmla="*/ 307445 h 3353858"/>
              <a:gd name="connsiteX65" fmla="*/ 71438 w 6472598"/>
              <a:gd name="connsiteY65" fmla="*/ 232833 h 3353858"/>
              <a:gd name="connsiteX66" fmla="*/ 52388 w 6472598"/>
              <a:gd name="connsiteY66" fmla="*/ 193145 h 3353858"/>
              <a:gd name="connsiteX67" fmla="*/ 36513 w 6472598"/>
              <a:gd name="connsiteY67" fmla="*/ 151870 h 3353858"/>
              <a:gd name="connsiteX68" fmla="*/ 22225 w 6472598"/>
              <a:gd name="connsiteY68" fmla="*/ 105833 h 3353858"/>
              <a:gd name="connsiteX69" fmla="*/ 11113 w 6472598"/>
              <a:gd name="connsiteY69" fmla="*/ 53445 h 335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472598" h="3353858">
                <a:moveTo>
                  <a:pt x="4081" y="0"/>
                </a:moveTo>
                <a:lnTo>
                  <a:pt x="6472598" y="0"/>
                </a:lnTo>
                <a:lnTo>
                  <a:pt x="6472598" y="3353858"/>
                </a:lnTo>
                <a:lnTo>
                  <a:pt x="179388" y="3353858"/>
                </a:lnTo>
                <a:lnTo>
                  <a:pt x="174625" y="3287183"/>
                </a:lnTo>
                <a:lnTo>
                  <a:pt x="166688" y="3231620"/>
                </a:lnTo>
                <a:lnTo>
                  <a:pt x="157163" y="3179233"/>
                </a:lnTo>
                <a:lnTo>
                  <a:pt x="141288" y="3136370"/>
                </a:lnTo>
                <a:lnTo>
                  <a:pt x="125414" y="3093508"/>
                </a:lnTo>
                <a:lnTo>
                  <a:pt x="106363" y="3056995"/>
                </a:lnTo>
                <a:lnTo>
                  <a:pt x="87313" y="3018895"/>
                </a:lnTo>
                <a:lnTo>
                  <a:pt x="69850" y="2983970"/>
                </a:lnTo>
                <a:lnTo>
                  <a:pt x="52388" y="2944283"/>
                </a:lnTo>
                <a:lnTo>
                  <a:pt x="36513" y="2903008"/>
                </a:lnTo>
                <a:lnTo>
                  <a:pt x="22225" y="2856970"/>
                </a:lnTo>
                <a:lnTo>
                  <a:pt x="11113" y="2807758"/>
                </a:lnTo>
                <a:lnTo>
                  <a:pt x="3176" y="2747433"/>
                </a:lnTo>
                <a:lnTo>
                  <a:pt x="0" y="2679170"/>
                </a:lnTo>
                <a:lnTo>
                  <a:pt x="3176" y="2609320"/>
                </a:lnTo>
                <a:lnTo>
                  <a:pt x="11113" y="2552170"/>
                </a:lnTo>
                <a:lnTo>
                  <a:pt x="22225" y="2499783"/>
                </a:lnTo>
                <a:lnTo>
                  <a:pt x="36513" y="2452158"/>
                </a:lnTo>
                <a:lnTo>
                  <a:pt x="52388" y="2410883"/>
                </a:lnTo>
                <a:lnTo>
                  <a:pt x="71438" y="2372783"/>
                </a:lnTo>
                <a:lnTo>
                  <a:pt x="90488" y="2336270"/>
                </a:lnTo>
                <a:lnTo>
                  <a:pt x="109538" y="2298170"/>
                </a:lnTo>
                <a:lnTo>
                  <a:pt x="127001" y="2258483"/>
                </a:lnTo>
                <a:lnTo>
                  <a:pt x="144464" y="2217208"/>
                </a:lnTo>
                <a:lnTo>
                  <a:pt x="158750" y="2171170"/>
                </a:lnTo>
                <a:lnTo>
                  <a:pt x="168275" y="2118783"/>
                </a:lnTo>
                <a:lnTo>
                  <a:pt x="177800" y="2058458"/>
                </a:lnTo>
                <a:lnTo>
                  <a:pt x="179388" y="1990195"/>
                </a:lnTo>
                <a:lnTo>
                  <a:pt x="177800" y="1921933"/>
                </a:lnTo>
                <a:lnTo>
                  <a:pt x="168275" y="1861608"/>
                </a:lnTo>
                <a:lnTo>
                  <a:pt x="158750" y="1809220"/>
                </a:lnTo>
                <a:lnTo>
                  <a:pt x="144464" y="1764770"/>
                </a:lnTo>
                <a:lnTo>
                  <a:pt x="127001" y="1721908"/>
                </a:lnTo>
                <a:lnTo>
                  <a:pt x="109538" y="1682220"/>
                </a:lnTo>
                <a:lnTo>
                  <a:pt x="90488" y="1645708"/>
                </a:lnTo>
                <a:lnTo>
                  <a:pt x="71438" y="1610783"/>
                </a:lnTo>
                <a:lnTo>
                  <a:pt x="52388" y="1571095"/>
                </a:lnTo>
                <a:lnTo>
                  <a:pt x="36513" y="1529820"/>
                </a:lnTo>
                <a:lnTo>
                  <a:pt x="22225" y="1483783"/>
                </a:lnTo>
                <a:lnTo>
                  <a:pt x="11113" y="1431395"/>
                </a:lnTo>
                <a:lnTo>
                  <a:pt x="3176" y="1371070"/>
                </a:lnTo>
                <a:lnTo>
                  <a:pt x="0" y="1302808"/>
                </a:lnTo>
                <a:lnTo>
                  <a:pt x="3176" y="1234545"/>
                </a:lnTo>
                <a:lnTo>
                  <a:pt x="11113" y="1174220"/>
                </a:lnTo>
                <a:lnTo>
                  <a:pt x="22225" y="1121833"/>
                </a:lnTo>
                <a:lnTo>
                  <a:pt x="36513" y="1075795"/>
                </a:lnTo>
                <a:lnTo>
                  <a:pt x="52388" y="1032933"/>
                </a:lnTo>
                <a:lnTo>
                  <a:pt x="71438" y="994833"/>
                </a:lnTo>
                <a:lnTo>
                  <a:pt x="109538" y="920220"/>
                </a:lnTo>
                <a:lnTo>
                  <a:pt x="127001" y="882120"/>
                </a:lnTo>
                <a:lnTo>
                  <a:pt x="144464" y="839258"/>
                </a:lnTo>
                <a:lnTo>
                  <a:pt x="158750" y="793220"/>
                </a:lnTo>
                <a:lnTo>
                  <a:pt x="168275" y="740833"/>
                </a:lnTo>
                <a:lnTo>
                  <a:pt x="177800" y="682095"/>
                </a:lnTo>
                <a:lnTo>
                  <a:pt x="179388" y="612245"/>
                </a:lnTo>
                <a:lnTo>
                  <a:pt x="177800" y="543983"/>
                </a:lnTo>
                <a:lnTo>
                  <a:pt x="168275" y="483658"/>
                </a:lnTo>
                <a:lnTo>
                  <a:pt x="158750" y="431270"/>
                </a:lnTo>
                <a:lnTo>
                  <a:pt x="144464" y="386820"/>
                </a:lnTo>
                <a:lnTo>
                  <a:pt x="127001" y="343958"/>
                </a:lnTo>
                <a:lnTo>
                  <a:pt x="109538" y="307445"/>
                </a:lnTo>
                <a:lnTo>
                  <a:pt x="71438" y="232833"/>
                </a:lnTo>
                <a:lnTo>
                  <a:pt x="52388" y="193145"/>
                </a:lnTo>
                <a:lnTo>
                  <a:pt x="36513" y="151870"/>
                </a:lnTo>
                <a:lnTo>
                  <a:pt x="22225" y="105833"/>
                </a:lnTo>
                <a:lnTo>
                  <a:pt x="11113" y="53445"/>
                </a:lnTo>
                <a:close/>
              </a:path>
            </a:pathLst>
          </a:custGeom>
        </p:spPr>
      </p:pic>
      <p:sp>
        <p:nvSpPr>
          <p:cNvPr id="2" name="Title 1">
            <a:extLst>
              <a:ext uri="{FF2B5EF4-FFF2-40B4-BE49-F238E27FC236}">
                <a16:creationId xmlns:a16="http://schemas.microsoft.com/office/drawing/2014/main" id="{D4A6AE28-051C-40B9-BEE9-C94C72BC9C64}"/>
              </a:ext>
            </a:extLst>
          </p:cNvPr>
          <p:cNvSpPr>
            <a:spLocks noGrp="1"/>
          </p:cNvSpPr>
          <p:nvPr>
            <p:ph type="title"/>
          </p:nvPr>
        </p:nvSpPr>
        <p:spPr>
          <a:xfrm>
            <a:off x="704943" y="593863"/>
            <a:ext cx="4469987" cy="4394988"/>
          </a:xfrm>
        </p:spPr>
        <p:txBody>
          <a:bodyPr vert="horz" lIns="91440" tIns="45720" rIns="91440" bIns="45720" rtlCol="0" anchor="ctr">
            <a:normAutofit/>
          </a:bodyPr>
          <a:lstStyle/>
          <a:p>
            <a:r>
              <a:rPr lang="en-US" spc="800"/>
              <a:t>challenges</a:t>
            </a:r>
          </a:p>
        </p:txBody>
      </p:sp>
      <p:sp>
        <p:nvSpPr>
          <p:cNvPr id="4" name="Content Placeholder 3">
            <a:extLst>
              <a:ext uri="{FF2B5EF4-FFF2-40B4-BE49-F238E27FC236}">
                <a16:creationId xmlns:a16="http://schemas.microsoft.com/office/drawing/2014/main" id="{884C76EC-F10C-408D-8725-FEC9B68BC104}"/>
              </a:ext>
            </a:extLst>
          </p:cNvPr>
          <p:cNvSpPr>
            <a:spLocks noGrp="1"/>
          </p:cNvSpPr>
          <p:nvPr>
            <p:ph sz="half" idx="1"/>
          </p:nvPr>
        </p:nvSpPr>
        <p:spPr>
          <a:xfrm>
            <a:off x="704942" y="5181146"/>
            <a:ext cx="4469987" cy="1058008"/>
          </a:xfrm>
        </p:spPr>
        <p:txBody>
          <a:bodyPr vert="horz" lIns="91440" tIns="45720" rIns="91440" bIns="45720" rtlCol="0" anchor="t">
            <a:normAutofit/>
          </a:bodyPr>
          <a:lstStyle/>
          <a:p>
            <a:pPr marL="0" lvl="1" indent="0">
              <a:lnSpc>
                <a:spcPct val="100000"/>
              </a:lnSpc>
              <a:spcAft>
                <a:spcPts val="200"/>
              </a:spcAft>
              <a:buNone/>
            </a:pPr>
            <a:r>
              <a:rPr lang="en-US" sz="2000" b="1" cap="all" spc="400" dirty="0">
                <a:solidFill>
                  <a:schemeClr val="tx2"/>
                </a:solidFill>
              </a:rPr>
              <a:t>Google language and Firebase </a:t>
            </a:r>
          </a:p>
        </p:txBody>
      </p:sp>
      <p:pic>
        <p:nvPicPr>
          <p:cNvPr id="5" name="Picture 4">
            <a:extLst>
              <a:ext uri="{FF2B5EF4-FFF2-40B4-BE49-F238E27FC236}">
                <a16:creationId xmlns:a16="http://schemas.microsoft.com/office/drawing/2014/main" id="{2E38FC8E-D4D2-4DAF-9647-4AC5555C8B70}"/>
              </a:ext>
            </a:extLst>
          </p:cNvPr>
          <p:cNvPicPr>
            <a:picLocks noChangeAspect="1"/>
          </p:cNvPicPr>
          <p:nvPr/>
        </p:nvPicPr>
        <p:blipFill rotWithShape="1">
          <a:blip r:embed="rId4"/>
          <a:srcRect t="16120" r="-1" b="5270"/>
          <a:stretch/>
        </p:blipFill>
        <p:spPr>
          <a:xfrm>
            <a:off x="5719916" y="10"/>
            <a:ext cx="6472084" cy="3383270"/>
          </a:xfrm>
          <a:custGeom>
            <a:avLst/>
            <a:gdLst>
              <a:gd name="connsiteX0" fmla="*/ 179388 w 6472084"/>
              <a:gd name="connsiteY0" fmla="*/ 0 h 3383280"/>
              <a:gd name="connsiteX1" fmla="*/ 6472084 w 6472084"/>
              <a:gd name="connsiteY1" fmla="*/ 0 h 3383280"/>
              <a:gd name="connsiteX2" fmla="*/ 6472084 w 6472084"/>
              <a:gd name="connsiteY2" fmla="*/ 3383280 h 3383280"/>
              <a:gd name="connsiteX3" fmla="*/ 2101 w 6472084"/>
              <a:gd name="connsiteY3" fmla="*/ 3383280 h 3383280"/>
              <a:gd name="connsiteX4" fmla="*/ 3174 w 6472084"/>
              <a:gd name="connsiteY4" fmla="*/ 3360737 h 3383280"/>
              <a:gd name="connsiteX5" fmla="*/ 11112 w 6472084"/>
              <a:gd name="connsiteY5" fmla="*/ 3300412 h 3383280"/>
              <a:gd name="connsiteX6" fmla="*/ 22224 w 6472084"/>
              <a:gd name="connsiteY6" fmla="*/ 3248025 h 3383280"/>
              <a:gd name="connsiteX7" fmla="*/ 36512 w 6472084"/>
              <a:gd name="connsiteY7" fmla="*/ 3201987 h 3383280"/>
              <a:gd name="connsiteX8" fmla="*/ 52387 w 6472084"/>
              <a:gd name="connsiteY8" fmla="*/ 3160712 h 3383280"/>
              <a:gd name="connsiteX9" fmla="*/ 71438 w 6472084"/>
              <a:gd name="connsiteY9" fmla="*/ 3121025 h 3383280"/>
              <a:gd name="connsiteX10" fmla="*/ 90487 w 6472084"/>
              <a:gd name="connsiteY10" fmla="*/ 3084512 h 3383280"/>
              <a:gd name="connsiteX11" fmla="*/ 109537 w 6472084"/>
              <a:gd name="connsiteY11" fmla="*/ 3046412 h 3383280"/>
              <a:gd name="connsiteX12" fmla="*/ 126999 w 6472084"/>
              <a:gd name="connsiteY12" fmla="*/ 3009900 h 3383280"/>
              <a:gd name="connsiteX13" fmla="*/ 144462 w 6472084"/>
              <a:gd name="connsiteY13" fmla="*/ 2967037 h 3383280"/>
              <a:gd name="connsiteX14" fmla="*/ 158749 w 6472084"/>
              <a:gd name="connsiteY14" fmla="*/ 2922587 h 3383280"/>
              <a:gd name="connsiteX15" fmla="*/ 168274 w 6472084"/>
              <a:gd name="connsiteY15" fmla="*/ 2868612 h 3383280"/>
              <a:gd name="connsiteX16" fmla="*/ 177799 w 6472084"/>
              <a:gd name="connsiteY16" fmla="*/ 2809875 h 3383280"/>
              <a:gd name="connsiteX17" fmla="*/ 179388 w 6472084"/>
              <a:gd name="connsiteY17" fmla="*/ 2741612 h 3383280"/>
              <a:gd name="connsiteX18" fmla="*/ 177799 w 6472084"/>
              <a:gd name="connsiteY18" fmla="*/ 2671762 h 3383280"/>
              <a:gd name="connsiteX19" fmla="*/ 168274 w 6472084"/>
              <a:gd name="connsiteY19" fmla="*/ 2613025 h 3383280"/>
              <a:gd name="connsiteX20" fmla="*/ 158749 w 6472084"/>
              <a:gd name="connsiteY20" fmla="*/ 2560637 h 3383280"/>
              <a:gd name="connsiteX21" fmla="*/ 144462 w 6472084"/>
              <a:gd name="connsiteY21" fmla="*/ 2513012 h 3383280"/>
              <a:gd name="connsiteX22" fmla="*/ 126999 w 6472084"/>
              <a:gd name="connsiteY22" fmla="*/ 2471737 h 3383280"/>
              <a:gd name="connsiteX23" fmla="*/ 109537 w 6472084"/>
              <a:gd name="connsiteY23" fmla="*/ 2433637 h 3383280"/>
              <a:gd name="connsiteX24" fmla="*/ 90487 w 6472084"/>
              <a:gd name="connsiteY24" fmla="*/ 2395537 h 3383280"/>
              <a:gd name="connsiteX25" fmla="*/ 71438 w 6472084"/>
              <a:gd name="connsiteY25" fmla="*/ 2359025 h 3383280"/>
              <a:gd name="connsiteX26" fmla="*/ 52387 w 6472084"/>
              <a:gd name="connsiteY26" fmla="*/ 2319337 h 3383280"/>
              <a:gd name="connsiteX27" fmla="*/ 36512 w 6472084"/>
              <a:gd name="connsiteY27" fmla="*/ 2278062 h 3383280"/>
              <a:gd name="connsiteX28" fmla="*/ 22224 w 6472084"/>
              <a:gd name="connsiteY28" fmla="*/ 2232025 h 3383280"/>
              <a:gd name="connsiteX29" fmla="*/ 11112 w 6472084"/>
              <a:gd name="connsiteY29" fmla="*/ 2179637 h 3383280"/>
              <a:gd name="connsiteX30" fmla="*/ 3174 w 6472084"/>
              <a:gd name="connsiteY30" fmla="*/ 2119312 h 3383280"/>
              <a:gd name="connsiteX31" fmla="*/ 0 w 6472084"/>
              <a:gd name="connsiteY31" fmla="*/ 2051050 h 3383280"/>
              <a:gd name="connsiteX32" fmla="*/ 3174 w 6472084"/>
              <a:gd name="connsiteY32" fmla="*/ 1982787 h 3383280"/>
              <a:gd name="connsiteX33" fmla="*/ 11112 w 6472084"/>
              <a:gd name="connsiteY33" fmla="*/ 1922462 h 3383280"/>
              <a:gd name="connsiteX34" fmla="*/ 22224 w 6472084"/>
              <a:gd name="connsiteY34" fmla="*/ 1870075 h 3383280"/>
              <a:gd name="connsiteX35" fmla="*/ 36512 w 6472084"/>
              <a:gd name="connsiteY35" fmla="*/ 1824037 h 3383280"/>
              <a:gd name="connsiteX36" fmla="*/ 52387 w 6472084"/>
              <a:gd name="connsiteY36" fmla="*/ 1782762 h 3383280"/>
              <a:gd name="connsiteX37" fmla="*/ 71438 w 6472084"/>
              <a:gd name="connsiteY37" fmla="*/ 1743075 h 3383280"/>
              <a:gd name="connsiteX38" fmla="*/ 90487 w 6472084"/>
              <a:gd name="connsiteY38" fmla="*/ 1708150 h 3383280"/>
              <a:gd name="connsiteX39" fmla="*/ 109537 w 6472084"/>
              <a:gd name="connsiteY39" fmla="*/ 1671637 h 3383280"/>
              <a:gd name="connsiteX40" fmla="*/ 126999 w 6472084"/>
              <a:gd name="connsiteY40" fmla="*/ 1631950 h 3383280"/>
              <a:gd name="connsiteX41" fmla="*/ 144462 w 6472084"/>
              <a:gd name="connsiteY41" fmla="*/ 1589087 h 3383280"/>
              <a:gd name="connsiteX42" fmla="*/ 158749 w 6472084"/>
              <a:gd name="connsiteY42" fmla="*/ 1544637 h 3383280"/>
              <a:gd name="connsiteX43" fmla="*/ 168274 w 6472084"/>
              <a:gd name="connsiteY43" fmla="*/ 1492250 h 3383280"/>
              <a:gd name="connsiteX44" fmla="*/ 177799 w 6472084"/>
              <a:gd name="connsiteY44" fmla="*/ 1431925 h 3383280"/>
              <a:gd name="connsiteX45" fmla="*/ 179388 w 6472084"/>
              <a:gd name="connsiteY45" fmla="*/ 1363662 h 3383280"/>
              <a:gd name="connsiteX46" fmla="*/ 177799 w 6472084"/>
              <a:gd name="connsiteY46" fmla="*/ 1295400 h 3383280"/>
              <a:gd name="connsiteX47" fmla="*/ 168274 w 6472084"/>
              <a:gd name="connsiteY47" fmla="*/ 1235075 h 3383280"/>
              <a:gd name="connsiteX48" fmla="*/ 158749 w 6472084"/>
              <a:gd name="connsiteY48" fmla="*/ 1182687 h 3383280"/>
              <a:gd name="connsiteX49" fmla="*/ 144462 w 6472084"/>
              <a:gd name="connsiteY49" fmla="*/ 1136650 h 3383280"/>
              <a:gd name="connsiteX50" fmla="*/ 126999 w 6472084"/>
              <a:gd name="connsiteY50" fmla="*/ 1095375 h 3383280"/>
              <a:gd name="connsiteX51" fmla="*/ 109537 w 6472084"/>
              <a:gd name="connsiteY51" fmla="*/ 1055687 h 3383280"/>
              <a:gd name="connsiteX52" fmla="*/ 90487 w 6472084"/>
              <a:gd name="connsiteY52" fmla="*/ 1017587 h 3383280"/>
              <a:gd name="connsiteX53" fmla="*/ 71438 w 6472084"/>
              <a:gd name="connsiteY53" fmla="*/ 981075 h 3383280"/>
              <a:gd name="connsiteX54" fmla="*/ 52387 w 6472084"/>
              <a:gd name="connsiteY54" fmla="*/ 942975 h 3383280"/>
              <a:gd name="connsiteX55" fmla="*/ 36512 w 6472084"/>
              <a:gd name="connsiteY55" fmla="*/ 901700 h 3383280"/>
              <a:gd name="connsiteX56" fmla="*/ 22224 w 6472084"/>
              <a:gd name="connsiteY56" fmla="*/ 854075 h 3383280"/>
              <a:gd name="connsiteX57" fmla="*/ 11112 w 6472084"/>
              <a:gd name="connsiteY57" fmla="*/ 801687 h 3383280"/>
              <a:gd name="connsiteX58" fmla="*/ 3174 w 6472084"/>
              <a:gd name="connsiteY58" fmla="*/ 744537 h 3383280"/>
              <a:gd name="connsiteX59" fmla="*/ 0 w 6472084"/>
              <a:gd name="connsiteY59" fmla="*/ 673100 h 3383280"/>
              <a:gd name="connsiteX60" fmla="*/ 3174 w 6472084"/>
              <a:gd name="connsiteY60" fmla="*/ 606425 h 3383280"/>
              <a:gd name="connsiteX61" fmla="*/ 11112 w 6472084"/>
              <a:gd name="connsiteY61" fmla="*/ 546100 h 3383280"/>
              <a:gd name="connsiteX62" fmla="*/ 22224 w 6472084"/>
              <a:gd name="connsiteY62" fmla="*/ 496887 h 3383280"/>
              <a:gd name="connsiteX63" fmla="*/ 36512 w 6472084"/>
              <a:gd name="connsiteY63" fmla="*/ 450850 h 3383280"/>
              <a:gd name="connsiteX64" fmla="*/ 52387 w 6472084"/>
              <a:gd name="connsiteY64" fmla="*/ 409575 h 3383280"/>
              <a:gd name="connsiteX65" fmla="*/ 69849 w 6472084"/>
              <a:gd name="connsiteY65" fmla="*/ 369887 h 3383280"/>
              <a:gd name="connsiteX66" fmla="*/ 87312 w 6472084"/>
              <a:gd name="connsiteY66" fmla="*/ 334962 h 3383280"/>
              <a:gd name="connsiteX67" fmla="*/ 106362 w 6472084"/>
              <a:gd name="connsiteY67" fmla="*/ 296862 h 3383280"/>
              <a:gd name="connsiteX68" fmla="*/ 125413 w 6472084"/>
              <a:gd name="connsiteY68" fmla="*/ 260350 h 3383280"/>
              <a:gd name="connsiteX69" fmla="*/ 141287 w 6472084"/>
              <a:gd name="connsiteY69" fmla="*/ 217487 h 3383280"/>
              <a:gd name="connsiteX70" fmla="*/ 157162 w 6472084"/>
              <a:gd name="connsiteY70" fmla="*/ 174625 h 3383280"/>
              <a:gd name="connsiteX71" fmla="*/ 166687 w 6472084"/>
              <a:gd name="connsiteY71" fmla="*/ 122237 h 3383280"/>
              <a:gd name="connsiteX72" fmla="*/ 174624 w 6472084"/>
              <a:gd name="connsiteY72" fmla="*/ 66675 h 338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472084" h="3383280">
                <a:moveTo>
                  <a:pt x="179388" y="0"/>
                </a:moveTo>
                <a:lnTo>
                  <a:pt x="6472084" y="0"/>
                </a:lnTo>
                <a:lnTo>
                  <a:pt x="6472084" y="3383280"/>
                </a:lnTo>
                <a:lnTo>
                  <a:pt x="2101" y="3383280"/>
                </a:lnTo>
                <a:lnTo>
                  <a:pt x="3174" y="3360737"/>
                </a:lnTo>
                <a:lnTo>
                  <a:pt x="11112" y="3300412"/>
                </a:lnTo>
                <a:lnTo>
                  <a:pt x="22224" y="3248025"/>
                </a:lnTo>
                <a:lnTo>
                  <a:pt x="36512" y="3201987"/>
                </a:lnTo>
                <a:lnTo>
                  <a:pt x="52387" y="3160712"/>
                </a:lnTo>
                <a:lnTo>
                  <a:pt x="71438" y="3121025"/>
                </a:lnTo>
                <a:lnTo>
                  <a:pt x="90487" y="3084512"/>
                </a:lnTo>
                <a:lnTo>
                  <a:pt x="109537" y="3046412"/>
                </a:lnTo>
                <a:lnTo>
                  <a:pt x="126999" y="3009900"/>
                </a:lnTo>
                <a:lnTo>
                  <a:pt x="144462" y="2967037"/>
                </a:lnTo>
                <a:lnTo>
                  <a:pt x="158749" y="2922587"/>
                </a:lnTo>
                <a:lnTo>
                  <a:pt x="168274" y="2868612"/>
                </a:lnTo>
                <a:lnTo>
                  <a:pt x="177799" y="2809875"/>
                </a:lnTo>
                <a:lnTo>
                  <a:pt x="179388" y="2741612"/>
                </a:lnTo>
                <a:lnTo>
                  <a:pt x="177799" y="2671762"/>
                </a:lnTo>
                <a:lnTo>
                  <a:pt x="168274" y="2613025"/>
                </a:lnTo>
                <a:lnTo>
                  <a:pt x="158749" y="2560637"/>
                </a:lnTo>
                <a:lnTo>
                  <a:pt x="144462" y="2513012"/>
                </a:lnTo>
                <a:lnTo>
                  <a:pt x="126999" y="2471737"/>
                </a:lnTo>
                <a:lnTo>
                  <a:pt x="109537" y="2433637"/>
                </a:lnTo>
                <a:lnTo>
                  <a:pt x="90487" y="2395537"/>
                </a:lnTo>
                <a:lnTo>
                  <a:pt x="71438" y="2359025"/>
                </a:lnTo>
                <a:lnTo>
                  <a:pt x="52387" y="2319337"/>
                </a:lnTo>
                <a:lnTo>
                  <a:pt x="36512" y="2278062"/>
                </a:lnTo>
                <a:lnTo>
                  <a:pt x="22224" y="2232025"/>
                </a:lnTo>
                <a:lnTo>
                  <a:pt x="11112" y="2179637"/>
                </a:lnTo>
                <a:lnTo>
                  <a:pt x="3174" y="2119312"/>
                </a:lnTo>
                <a:lnTo>
                  <a:pt x="0" y="2051050"/>
                </a:lnTo>
                <a:lnTo>
                  <a:pt x="3174" y="1982787"/>
                </a:lnTo>
                <a:lnTo>
                  <a:pt x="11112" y="1922462"/>
                </a:lnTo>
                <a:lnTo>
                  <a:pt x="22224" y="1870075"/>
                </a:lnTo>
                <a:lnTo>
                  <a:pt x="36512" y="1824037"/>
                </a:lnTo>
                <a:lnTo>
                  <a:pt x="52387" y="1782762"/>
                </a:lnTo>
                <a:lnTo>
                  <a:pt x="71438" y="1743075"/>
                </a:lnTo>
                <a:lnTo>
                  <a:pt x="90487" y="1708150"/>
                </a:lnTo>
                <a:lnTo>
                  <a:pt x="109537" y="1671637"/>
                </a:lnTo>
                <a:lnTo>
                  <a:pt x="126999" y="1631950"/>
                </a:lnTo>
                <a:lnTo>
                  <a:pt x="144462" y="1589087"/>
                </a:lnTo>
                <a:lnTo>
                  <a:pt x="158749" y="1544637"/>
                </a:lnTo>
                <a:lnTo>
                  <a:pt x="168274" y="1492250"/>
                </a:lnTo>
                <a:lnTo>
                  <a:pt x="177799" y="1431925"/>
                </a:lnTo>
                <a:lnTo>
                  <a:pt x="179388" y="1363662"/>
                </a:lnTo>
                <a:lnTo>
                  <a:pt x="177799" y="1295400"/>
                </a:lnTo>
                <a:lnTo>
                  <a:pt x="168274" y="1235075"/>
                </a:lnTo>
                <a:lnTo>
                  <a:pt x="158749" y="1182687"/>
                </a:lnTo>
                <a:lnTo>
                  <a:pt x="144462" y="1136650"/>
                </a:lnTo>
                <a:lnTo>
                  <a:pt x="126999" y="1095375"/>
                </a:lnTo>
                <a:lnTo>
                  <a:pt x="109537" y="1055687"/>
                </a:lnTo>
                <a:lnTo>
                  <a:pt x="90487" y="1017587"/>
                </a:lnTo>
                <a:lnTo>
                  <a:pt x="71438" y="981075"/>
                </a:lnTo>
                <a:lnTo>
                  <a:pt x="52387" y="942975"/>
                </a:lnTo>
                <a:lnTo>
                  <a:pt x="36512" y="901700"/>
                </a:lnTo>
                <a:lnTo>
                  <a:pt x="22224" y="854075"/>
                </a:lnTo>
                <a:lnTo>
                  <a:pt x="11112" y="801687"/>
                </a:lnTo>
                <a:lnTo>
                  <a:pt x="3174" y="744537"/>
                </a:lnTo>
                <a:lnTo>
                  <a:pt x="0" y="673100"/>
                </a:lnTo>
                <a:lnTo>
                  <a:pt x="3174" y="606425"/>
                </a:lnTo>
                <a:lnTo>
                  <a:pt x="11112" y="546100"/>
                </a:lnTo>
                <a:lnTo>
                  <a:pt x="22224" y="496887"/>
                </a:lnTo>
                <a:lnTo>
                  <a:pt x="36512" y="450850"/>
                </a:lnTo>
                <a:lnTo>
                  <a:pt x="52387" y="409575"/>
                </a:lnTo>
                <a:lnTo>
                  <a:pt x="69849" y="369887"/>
                </a:lnTo>
                <a:lnTo>
                  <a:pt x="87312" y="334962"/>
                </a:lnTo>
                <a:lnTo>
                  <a:pt x="106362" y="296862"/>
                </a:lnTo>
                <a:lnTo>
                  <a:pt x="125413" y="260350"/>
                </a:lnTo>
                <a:lnTo>
                  <a:pt x="141287" y="217487"/>
                </a:lnTo>
                <a:lnTo>
                  <a:pt x="157162" y="174625"/>
                </a:lnTo>
                <a:lnTo>
                  <a:pt x="166687" y="122237"/>
                </a:lnTo>
                <a:lnTo>
                  <a:pt x="174624" y="66675"/>
                </a:lnTo>
                <a:close/>
              </a:path>
            </a:pathLst>
          </a:custGeom>
        </p:spPr>
      </p:pic>
    </p:spTree>
    <p:extLst>
      <p:ext uri="{BB962C8B-B14F-4D97-AF65-F5344CB8AC3E}">
        <p14:creationId xmlns:p14="http://schemas.microsoft.com/office/powerpoint/2010/main" val="219193209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3408ACDA-FBD2-4415-9EE4-4D1BBDF17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3" name="Rectangle 12">
            <a:extLst>
              <a:ext uri="{FF2B5EF4-FFF2-40B4-BE49-F238E27FC236}">
                <a16:creationId xmlns:a16="http://schemas.microsoft.com/office/drawing/2014/main" id="{5030595D-127E-4DC3-8E40-9374B113D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D836C5F-8F79-4379-8282-D495BEF39090}"/>
              </a:ext>
            </a:extLst>
          </p:cNvPr>
          <p:cNvSpPr>
            <a:spLocks noGrp="1"/>
          </p:cNvSpPr>
          <p:nvPr>
            <p:ph type="title"/>
          </p:nvPr>
        </p:nvSpPr>
        <p:spPr>
          <a:xfrm>
            <a:off x="1251677" y="645105"/>
            <a:ext cx="4357499" cy="1320855"/>
          </a:xfrm>
        </p:spPr>
        <p:txBody>
          <a:bodyPr vert="horz" lIns="91440" tIns="45720" rIns="91440" bIns="45720" rtlCol="0" anchor="t">
            <a:normAutofit/>
          </a:bodyPr>
          <a:lstStyle/>
          <a:p>
            <a:r>
              <a:rPr lang="en-US" sz="4400"/>
              <a:t>FUTURE FEATURES</a:t>
            </a:r>
          </a:p>
        </p:txBody>
      </p:sp>
      <p:sp>
        <p:nvSpPr>
          <p:cNvPr id="6" name="Content Placeholder 5">
            <a:extLst>
              <a:ext uri="{FF2B5EF4-FFF2-40B4-BE49-F238E27FC236}">
                <a16:creationId xmlns:a16="http://schemas.microsoft.com/office/drawing/2014/main" id="{7E1EB11C-88EE-4B0D-8343-715B221E545D}"/>
              </a:ext>
            </a:extLst>
          </p:cNvPr>
          <p:cNvSpPr>
            <a:spLocks noGrp="1"/>
          </p:cNvSpPr>
          <p:nvPr>
            <p:ph sz="half" idx="2"/>
          </p:nvPr>
        </p:nvSpPr>
        <p:spPr>
          <a:xfrm>
            <a:off x="1251678" y="2286001"/>
            <a:ext cx="4363595" cy="3593591"/>
          </a:xfrm>
        </p:spPr>
        <p:txBody>
          <a:bodyPr vert="horz" lIns="91440" tIns="45720" rIns="91440" bIns="45720" rtlCol="0">
            <a:normAutofit lnSpcReduction="10000"/>
          </a:bodyPr>
          <a:lstStyle/>
          <a:p>
            <a:r>
              <a:rPr lang="en-US" sz="2800" dirty="0">
                <a:solidFill>
                  <a:srgbClr val="000000"/>
                </a:solidFill>
              </a:rPr>
              <a:t>Submit Image Functionality</a:t>
            </a:r>
          </a:p>
          <a:p>
            <a:r>
              <a:rPr lang="en-US" sz="2800" dirty="0">
                <a:solidFill>
                  <a:srgbClr val="000000"/>
                </a:solidFill>
              </a:rPr>
              <a:t>Stripe API</a:t>
            </a:r>
          </a:p>
          <a:p>
            <a:r>
              <a:rPr lang="en-US" sz="2800" dirty="0">
                <a:solidFill>
                  <a:srgbClr val="000000"/>
                </a:solidFill>
              </a:rPr>
              <a:t>In Create Account/ Things I Need, include Other Items with  text box</a:t>
            </a:r>
          </a:p>
          <a:p>
            <a:r>
              <a:rPr lang="en-US" sz="2800" dirty="0">
                <a:solidFill>
                  <a:srgbClr val="000000"/>
                </a:solidFill>
              </a:rPr>
              <a:t> Online Help tab</a:t>
            </a:r>
          </a:p>
          <a:p>
            <a:r>
              <a:rPr lang="en-US" sz="2800" dirty="0">
                <a:solidFill>
                  <a:srgbClr val="000000"/>
                </a:solidFill>
              </a:rPr>
              <a:t>Expand Meetup API</a:t>
            </a:r>
          </a:p>
          <a:p>
            <a:endParaRPr lang="en-US" sz="2800" dirty="0">
              <a:solidFill>
                <a:srgbClr val="000000"/>
              </a:solidFill>
            </a:endParaRPr>
          </a:p>
          <a:p>
            <a:endParaRPr lang="en-US" sz="2800" dirty="0">
              <a:solidFill>
                <a:srgbClr val="000000"/>
              </a:solidFill>
            </a:endParaRPr>
          </a:p>
        </p:txBody>
      </p:sp>
      <p:pic>
        <p:nvPicPr>
          <p:cNvPr id="4" name="Picture 3">
            <a:extLst>
              <a:ext uri="{FF2B5EF4-FFF2-40B4-BE49-F238E27FC236}">
                <a16:creationId xmlns:a16="http://schemas.microsoft.com/office/drawing/2014/main" id="{E2744619-3DB1-49F8-944A-7BD1767EAB22}"/>
              </a:ext>
            </a:extLst>
          </p:cNvPr>
          <p:cNvPicPr>
            <a:picLocks noChangeAspect="1"/>
          </p:cNvPicPr>
          <p:nvPr/>
        </p:nvPicPr>
        <p:blipFill>
          <a:blip r:embed="rId2"/>
          <a:stretch>
            <a:fillRect/>
          </a:stretch>
        </p:blipFill>
        <p:spPr>
          <a:xfrm>
            <a:off x="6098193" y="1059651"/>
            <a:ext cx="5176744" cy="4764957"/>
          </a:xfrm>
          <a:prstGeom prst="rect">
            <a:avLst/>
          </a:prstGeom>
        </p:spPr>
      </p:pic>
    </p:spTree>
    <p:extLst>
      <p:ext uri="{BB962C8B-B14F-4D97-AF65-F5344CB8AC3E}">
        <p14:creationId xmlns:p14="http://schemas.microsoft.com/office/powerpoint/2010/main" val="3328951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6" name="Picture 4" descr="Image result for questions and answers">
            <a:extLst>
              <a:ext uri="{FF2B5EF4-FFF2-40B4-BE49-F238E27FC236}">
                <a16:creationId xmlns:a16="http://schemas.microsoft.com/office/drawing/2014/main" id="{02BC5406-B34D-4BCE-973F-2014E443D690}"/>
              </a:ext>
            </a:extLst>
          </p:cNvPr>
          <p:cNvPicPr>
            <a:picLocks noChangeAspect="1" noChangeArrowheads="1"/>
          </p:cNvPicPr>
          <p:nvPr/>
        </p:nvPicPr>
        <p:blipFill rotWithShape="1">
          <a:blip r:embed="rId3">
            <a:alphaModFix amt="40000"/>
            <a:extLst>
              <a:ext uri="{28A0092B-C50C-407E-A947-70E740481C1C}">
                <a14:useLocalDpi xmlns:a14="http://schemas.microsoft.com/office/drawing/2010/main" val="0"/>
              </a:ext>
            </a:extLst>
          </a:blip>
          <a:srcRect t="15400" r="-1" b="27295"/>
          <a:stretch/>
        </p:blipFill>
        <p:spPr bwMode="auto">
          <a:xfrm>
            <a:off x="264543" y="10"/>
            <a:ext cx="11967714"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3471477-4332-42EC-8FE5-76D1B7D4921D}"/>
              </a:ext>
            </a:extLst>
          </p:cNvPr>
          <p:cNvSpPr>
            <a:spLocks noGrp="1"/>
          </p:cNvSpPr>
          <p:nvPr>
            <p:ph type="title"/>
          </p:nvPr>
        </p:nvSpPr>
        <p:spPr>
          <a:xfrm>
            <a:off x="1078523" y="1098388"/>
            <a:ext cx="10318418" cy="4394988"/>
          </a:xfrm>
        </p:spPr>
        <p:txBody>
          <a:bodyPr vert="horz" lIns="91440" tIns="45720" rIns="91440" bIns="45720" rtlCol="0" anchor="ctr">
            <a:normAutofit/>
          </a:bodyPr>
          <a:lstStyle/>
          <a:p>
            <a:pPr algn="ctr"/>
            <a:r>
              <a:rPr lang="en-US" sz="10000" spc="800">
                <a:solidFill>
                  <a:srgbClr val="FFFFFF"/>
                </a:solidFill>
              </a:rPr>
              <a:t>Questions?</a:t>
            </a:r>
          </a:p>
        </p:txBody>
      </p:sp>
    </p:spTree>
    <p:extLst>
      <p:ext uri="{BB962C8B-B14F-4D97-AF65-F5344CB8AC3E}">
        <p14:creationId xmlns:p14="http://schemas.microsoft.com/office/powerpoint/2010/main" val="380217559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4" name="Freeform 6">
            <a:extLst>
              <a:ext uri="{FF2B5EF4-FFF2-40B4-BE49-F238E27FC236}">
                <a16:creationId xmlns:a16="http://schemas.microsoft.com/office/drawing/2014/main" id="{9FFD09A9-7BD2-476F-A541-22272F24B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76" name="Rectangle 75">
            <a:extLst>
              <a:ext uri="{FF2B5EF4-FFF2-40B4-BE49-F238E27FC236}">
                <a16:creationId xmlns:a16="http://schemas.microsoft.com/office/drawing/2014/main" id="{6F423AE9-A278-401D-8089-34519DF5A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7FF20CE-B55B-4627-83BC-73836618BE76}"/>
              </a:ext>
            </a:extLst>
          </p:cNvPr>
          <p:cNvSpPr>
            <a:spLocks noGrp="1"/>
          </p:cNvSpPr>
          <p:nvPr>
            <p:ph type="title"/>
          </p:nvPr>
        </p:nvSpPr>
        <p:spPr>
          <a:xfrm>
            <a:off x="1251679" y="645107"/>
            <a:ext cx="3384329" cy="1640894"/>
          </a:xfrm>
        </p:spPr>
        <p:txBody>
          <a:bodyPr vert="horz" lIns="91440" tIns="45720" rIns="91440" bIns="45720" rtlCol="0" anchor="t">
            <a:normAutofit/>
          </a:bodyPr>
          <a:lstStyle/>
          <a:p>
            <a:pPr>
              <a:lnSpc>
                <a:spcPct val="90000"/>
              </a:lnSpc>
            </a:pPr>
            <a:r>
              <a:rPr lang="en-US" sz="2800" spc="200">
                <a:solidFill>
                  <a:schemeClr val="tx2"/>
                </a:solidFill>
                <a:latin typeface="+mj-lt"/>
              </a:rPr>
              <a:t>5 ways to maximize happiness when giving</a:t>
            </a:r>
          </a:p>
        </p:txBody>
      </p:sp>
      <p:sp>
        <p:nvSpPr>
          <p:cNvPr id="3" name="Content Placeholder 2">
            <a:extLst>
              <a:ext uri="{FF2B5EF4-FFF2-40B4-BE49-F238E27FC236}">
                <a16:creationId xmlns:a16="http://schemas.microsoft.com/office/drawing/2014/main" id="{A3CB8490-546F-4D00-81C3-15B0124BE725}"/>
              </a:ext>
            </a:extLst>
          </p:cNvPr>
          <p:cNvSpPr>
            <a:spLocks noGrp="1"/>
          </p:cNvSpPr>
          <p:nvPr>
            <p:ph idx="1"/>
          </p:nvPr>
        </p:nvSpPr>
        <p:spPr>
          <a:xfrm>
            <a:off x="1251679" y="2286001"/>
            <a:ext cx="3384330" cy="3940844"/>
          </a:xfrm>
        </p:spPr>
        <p:txBody>
          <a:bodyPr vert="horz" lIns="91440" tIns="45720" rIns="91440" bIns="45720" rtlCol="0">
            <a:normAutofit/>
          </a:bodyPr>
          <a:lstStyle/>
          <a:p>
            <a:pPr>
              <a:lnSpc>
                <a:spcPct val="100000"/>
              </a:lnSpc>
            </a:pPr>
            <a:r>
              <a:rPr lang="en-US" sz="2200"/>
              <a:t>Give to very specific projects.</a:t>
            </a:r>
          </a:p>
          <a:p>
            <a:pPr>
              <a:lnSpc>
                <a:spcPct val="100000"/>
              </a:lnSpc>
            </a:pPr>
            <a:r>
              <a:rPr lang="en-US" sz="2200"/>
              <a:t>Give more frequently in smaller amounts.</a:t>
            </a:r>
          </a:p>
          <a:p>
            <a:pPr>
              <a:lnSpc>
                <a:spcPct val="100000"/>
              </a:lnSpc>
            </a:pPr>
            <a:r>
              <a:rPr lang="en-US" sz="2200"/>
              <a:t>Give with no strings attached.</a:t>
            </a:r>
          </a:p>
          <a:p>
            <a:pPr>
              <a:lnSpc>
                <a:spcPct val="100000"/>
              </a:lnSpc>
            </a:pPr>
            <a:r>
              <a:rPr lang="en-US" sz="2200"/>
              <a:t>Give when you know who your donation will help.</a:t>
            </a:r>
          </a:p>
          <a:p>
            <a:pPr>
              <a:lnSpc>
                <a:spcPct val="100000"/>
              </a:lnSpc>
            </a:pPr>
            <a:r>
              <a:rPr lang="en-US" sz="2200"/>
              <a:t>Give in public ways.</a:t>
            </a:r>
          </a:p>
        </p:txBody>
      </p:sp>
      <p:pic>
        <p:nvPicPr>
          <p:cNvPr id="1026" name="Picture 2" descr="Related image">
            <a:extLst>
              <a:ext uri="{FF2B5EF4-FFF2-40B4-BE49-F238E27FC236}">
                <a16:creationId xmlns:a16="http://schemas.microsoft.com/office/drawing/2014/main" id="{DFB87845-7D2F-4E2C-B243-2278DB4396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34" r="25647" b="1"/>
          <a:stretch/>
        </p:blipFill>
        <p:spPr bwMode="auto">
          <a:xfrm>
            <a:off x="5266800" y="532193"/>
            <a:ext cx="5426844" cy="506349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FBDF3D4-0F4A-4CC5-A10A-1ACE5D6927AC}"/>
              </a:ext>
            </a:extLst>
          </p:cNvPr>
          <p:cNvSpPr/>
          <p:nvPr/>
        </p:nvSpPr>
        <p:spPr>
          <a:xfrm>
            <a:off x="1018401" y="6107306"/>
            <a:ext cx="5763399" cy="738664"/>
          </a:xfrm>
          <a:prstGeom prst="rect">
            <a:avLst/>
          </a:prstGeom>
        </p:spPr>
        <p:txBody>
          <a:bodyPr wrap="square">
            <a:spAutoFit/>
          </a:bodyPr>
          <a:lstStyle/>
          <a:p>
            <a:r>
              <a:rPr lang="en-US" sz="1400" i="1" dirty="0">
                <a:solidFill>
                  <a:schemeClr val="tx1">
                    <a:lumMod val="50000"/>
                    <a:lumOff val="50000"/>
                  </a:schemeClr>
                </a:solidFill>
                <a:hlinkClick r:id="rId3">
                  <a:extLst>
                    <a:ext uri="{A12FA001-AC4F-418D-AE19-62706E023703}">
                      <ahyp:hlinkClr xmlns:ahyp="http://schemas.microsoft.com/office/drawing/2018/hyperlinkcolor" val="tx"/>
                    </a:ext>
                  </a:extLst>
                </a:hlinkClick>
              </a:rPr>
              <a:t>Science of Giving: An Experimental Approach to the Study of Charity</a:t>
            </a:r>
            <a:endParaRPr lang="en-US" sz="1400" i="1" dirty="0">
              <a:solidFill>
                <a:schemeClr val="tx1">
                  <a:lumMod val="50000"/>
                  <a:lumOff val="50000"/>
                </a:schemeClr>
              </a:solidFill>
            </a:endParaRPr>
          </a:p>
          <a:p>
            <a:r>
              <a:rPr lang="en-US" sz="1400" i="1" dirty="0">
                <a:solidFill>
                  <a:schemeClr val="tx1">
                    <a:lumMod val="50000"/>
                    <a:lumOff val="50000"/>
                  </a:schemeClr>
                </a:solidFill>
              </a:rPr>
              <a:t>https://www.huffingtonpost.com/brady-josephson/want-to-be-happier-give-m_b_6175358.html</a:t>
            </a:r>
          </a:p>
        </p:txBody>
      </p:sp>
    </p:spTree>
    <p:extLst>
      <p:ext uri="{BB962C8B-B14F-4D97-AF65-F5344CB8AC3E}">
        <p14:creationId xmlns:p14="http://schemas.microsoft.com/office/powerpoint/2010/main" val="1268338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9FFD09A9-7BD2-476F-A541-22272F24B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73" name="Rectangle 72">
            <a:extLst>
              <a:ext uri="{FF2B5EF4-FFF2-40B4-BE49-F238E27FC236}">
                <a16:creationId xmlns:a16="http://schemas.microsoft.com/office/drawing/2014/main" id="{6F423AE9-A278-401D-8089-34519DF5A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Image result for helping others">
            <a:extLst>
              <a:ext uri="{FF2B5EF4-FFF2-40B4-BE49-F238E27FC236}">
                <a16:creationId xmlns:a16="http://schemas.microsoft.com/office/drawing/2014/main" id="{9F5286F5-C2B3-41EA-BA96-34DD9B3BB9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900" r="26215" b="-1"/>
          <a:stretch/>
        </p:blipFill>
        <p:spPr bwMode="auto">
          <a:xfrm>
            <a:off x="7338646" y="10"/>
            <a:ext cx="4853354" cy="6857990"/>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10">
            <a:extLst>
              <a:ext uri="{FF2B5EF4-FFF2-40B4-BE49-F238E27FC236}">
                <a16:creationId xmlns:a16="http://schemas.microsoft.com/office/drawing/2014/main" id="{FF606621-EDD0-4CB0-B5A0-2BD458842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D3ADC451-962D-41DC-B989-40281DB69FC2}"/>
              </a:ext>
            </a:extLst>
          </p:cNvPr>
          <p:cNvSpPr>
            <a:spLocks noGrp="1"/>
          </p:cNvSpPr>
          <p:nvPr>
            <p:ph type="title"/>
          </p:nvPr>
        </p:nvSpPr>
        <p:spPr>
          <a:xfrm>
            <a:off x="765051" y="382385"/>
            <a:ext cx="6015897" cy="1492132"/>
          </a:xfrm>
        </p:spPr>
        <p:txBody>
          <a:bodyPr vert="horz" lIns="91440" tIns="45720" rIns="91440" bIns="45720" rtlCol="0" anchor="t">
            <a:normAutofit/>
          </a:bodyPr>
          <a:lstStyle/>
          <a:p>
            <a:r>
              <a:rPr lang="en-US" sz="4700" b="1"/>
              <a:t>7 Scientific Benefits of Helping Others</a:t>
            </a:r>
            <a:endParaRPr lang="en-US" sz="4700"/>
          </a:p>
        </p:txBody>
      </p:sp>
      <p:sp>
        <p:nvSpPr>
          <p:cNvPr id="77" name="Rectangle 76">
            <a:extLst>
              <a:ext uri="{FF2B5EF4-FFF2-40B4-BE49-F238E27FC236}">
                <a16:creationId xmlns:a16="http://schemas.microsoft.com/office/drawing/2014/main" id="{F7E0AF57-42C6-4312-BEDF-A384DC8E4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a:extLst>
              <a:ext uri="{FF2B5EF4-FFF2-40B4-BE49-F238E27FC236}">
                <a16:creationId xmlns:a16="http://schemas.microsoft.com/office/drawing/2014/main" id="{A223F54F-E258-4DB6-BE2E-A6CB23FFDE2B}"/>
              </a:ext>
            </a:extLst>
          </p:cNvPr>
          <p:cNvSpPr>
            <a:spLocks noGrp="1"/>
          </p:cNvSpPr>
          <p:nvPr>
            <p:ph type="body" sz="half" idx="2"/>
          </p:nvPr>
        </p:nvSpPr>
        <p:spPr>
          <a:xfrm>
            <a:off x="765051" y="2286001"/>
            <a:ext cx="6015897" cy="3593591"/>
          </a:xfrm>
        </p:spPr>
        <p:txBody>
          <a:bodyPr vert="horz" lIns="91440" tIns="45720" rIns="91440" bIns="45720" rtlCol="0">
            <a:normAutofit/>
          </a:bodyPr>
          <a:lstStyle/>
          <a:p>
            <a:pPr marL="102870" indent="-228600"/>
            <a:r>
              <a:rPr lang="en-US"/>
              <a:t>HELPING OTHERS: </a:t>
            </a:r>
          </a:p>
          <a:p>
            <a:pPr marL="285750" indent="-228600">
              <a:buFont typeface="Wingdings" pitchFamily="2" charset="2"/>
              <a:buChar char=""/>
            </a:pPr>
            <a:r>
              <a:rPr lang="en-US"/>
              <a:t>CAN HELP YOU LIVE LONGER.</a:t>
            </a:r>
          </a:p>
          <a:p>
            <a:pPr marL="285750" indent="-228600">
              <a:buFont typeface="Wingdings" pitchFamily="2" charset="2"/>
              <a:buChar char=""/>
            </a:pPr>
            <a:r>
              <a:rPr lang="en-US"/>
              <a:t>MAKES US HAPPY.</a:t>
            </a:r>
          </a:p>
          <a:p>
            <a:pPr marL="285750" indent="-228600">
              <a:buFont typeface="Wingdings" pitchFamily="2" charset="2"/>
              <a:buChar char=""/>
            </a:pPr>
            <a:r>
              <a:rPr lang="en-US"/>
              <a:t>MAY HELP WITH CHRONIC </a:t>
            </a:r>
            <a:r>
              <a:rPr lang="en-US" b="1"/>
              <a:t>PAIN</a:t>
            </a:r>
            <a:r>
              <a:rPr lang="en-US"/>
              <a:t>.</a:t>
            </a:r>
          </a:p>
          <a:p>
            <a:pPr marL="285750" indent="-228600">
              <a:buFont typeface="Wingdings" pitchFamily="2" charset="2"/>
              <a:buChar char=""/>
            </a:pPr>
            <a:r>
              <a:rPr lang="en-US"/>
              <a:t>LOWERS </a:t>
            </a:r>
            <a:r>
              <a:rPr lang="en-US" b="1"/>
              <a:t>BLOOD PRESSURE</a:t>
            </a:r>
            <a:r>
              <a:rPr lang="en-US"/>
              <a:t>.</a:t>
            </a:r>
          </a:p>
          <a:p>
            <a:pPr marL="285750" indent="-228600">
              <a:buFont typeface="Wingdings" pitchFamily="2" charset="2"/>
              <a:buChar char=""/>
            </a:pPr>
            <a:r>
              <a:rPr lang="en-US"/>
              <a:t>PROMOTES POSITIVE BEHAVIORS.</a:t>
            </a:r>
          </a:p>
          <a:p>
            <a:pPr marL="285750" indent="-228600">
              <a:buFont typeface="Wingdings" pitchFamily="2" charset="2"/>
              <a:buChar char=""/>
            </a:pPr>
            <a:r>
              <a:rPr lang="en-US"/>
              <a:t>GIVES US A SENSE OF PURPOSE AND SATISFACTION.</a:t>
            </a:r>
          </a:p>
          <a:p>
            <a:pPr marL="285750" indent="-228600">
              <a:buFont typeface="Wingdings" pitchFamily="2" charset="2"/>
              <a:buChar char=""/>
            </a:pPr>
            <a:r>
              <a:rPr lang="en-US"/>
              <a:t>ALTRUISM IS CONTAGIOUS.</a:t>
            </a:r>
          </a:p>
          <a:p>
            <a:pPr indent="-228600"/>
            <a:r>
              <a:rPr lang="en-US"/>
              <a:t>From mentalfloss.com 7-scientific-benefits-helping-others</a:t>
            </a:r>
          </a:p>
        </p:txBody>
      </p:sp>
    </p:spTree>
    <p:extLst>
      <p:ext uri="{BB962C8B-B14F-4D97-AF65-F5344CB8AC3E}">
        <p14:creationId xmlns:p14="http://schemas.microsoft.com/office/powerpoint/2010/main" val="2553559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0D328-1110-4A61-A731-03FE3AA23789}"/>
              </a:ext>
            </a:extLst>
          </p:cNvPr>
          <p:cNvSpPr>
            <a:spLocks noGrp="1"/>
          </p:cNvSpPr>
          <p:nvPr>
            <p:ph type="title"/>
          </p:nvPr>
        </p:nvSpPr>
        <p:spPr>
          <a:xfrm>
            <a:off x="8339328" y="457200"/>
            <a:ext cx="3090672" cy="1197864"/>
          </a:xfrm>
        </p:spPr>
        <p:txBody>
          <a:bodyPr vert="horz" lIns="91440" tIns="45720" rIns="91440" bIns="45720" rtlCol="0" anchor="b">
            <a:normAutofit/>
          </a:bodyPr>
          <a:lstStyle/>
          <a:p>
            <a:r>
              <a:rPr lang="en-US" sz="1900">
                <a:solidFill>
                  <a:schemeClr val="accent1"/>
                </a:solidFill>
              </a:rPr>
              <a:t>Search function</a:t>
            </a:r>
            <a:br>
              <a:rPr lang="en-US" sz="1900">
                <a:solidFill>
                  <a:schemeClr val="accent1"/>
                </a:solidFill>
              </a:rPr>
            </a:br>
            <a:r>
              <a:rPr lang="en-US" sz="1900">
                <a:solidFill>
                  <a:schemeClr val="accent1"/>
                </a:solidFill>
              </a:rPr>
              <a:t> </a:t>
            </a:r>
          </a:p>
        </p:txBody>
      </p:sp>
      <p:pic>
        <p:nvPicPr>
          <p:cNvPr id="7" name="Picture 6">
            <a:extLst>
              <a:ext uri="{FF2B5EF4-FFF2-40B4-BE49-F238E27FC236}">
                <a16:creationId xmlns:a16="http://schemas.microsoft.com/office/drawing/2014/main" id="{397C0E11-AA01-4301-9A58-843595525507}"/>
              </a:ext>
            </a:extLst>
          </p:cNvPr>
          <p:cNvPicPr>
            <a:picLocks noChangeAspect="1"/>
          </p:cNvPicPr>
          <p:nvPr/>
        </p:nvPicPr>
        <p:blipFill>
          <a:blip r:embed="rId3"/>
          <a:stretch>
            <a:fillRect/>
          </a:stretch>
        </p:blipFill>
        <p:spPr>
          <a:xfrm>
            <a:off x="1765879" y="643464"/>
            <a:ext cx="4300369" cy="5260391"/>
          </a:xfrm>
          <a:prstGeom prst="rect">
            <a:avLst/>
          </a:prstGeom>
        </p:spPr>
      </p:pic>
      <p:sp>
        <p:nvSpPr>
          <p:cNvPr id="5" name="TextBox 4">
            <a:extLst>
              <a:ext uri="{FF2B5EF4-FFF2-40B4-BE49-F238E27FC236}">
                <a16:creationId xmlns:a16="http://schemas.microsoft.com/office/drawing/2014/main" id="{7D6386C6-918A-4071-B7D0-0CB28D6D335E}"/>
              </a:ext>
            </a:extLst>
          </p:cNvPr>
          <p:cNvSpPr txBox="1"/>
          <p:nvPr/>
        </p:nvSpPr>
        <p:spPr>
          <a:xfrm>
            <a:off x="8339328" y="1655065"/>
            <a:ext cx="3090672" cy="4224528"/>
          </a:xfrm>
          <a:prstGeom prst="rect">
            <a:avLst/>
          </a:prstGeom>
        </p:spPr>
        <p:txBody>
          <a:bodyPr vert="horz" lIns="91440" tIns="45720" rIns="91440" bIns="45720" rtlCol="0">
            <a:normAutofit/>
          </a:bodyPr>
          <a:lstStyle/>
          <a:p>
            <a:pPr indent="-228600" defTabSz="914400">
              <a:spcBef>
                <a:spcPts val="700"/>
              </a:spcBef>
              <a:spcAft>
                <a:spcPts val="600"/>
              </a:spcAft>
              <a:buClr>
                <a:schemeClr val="tx2"/>
              </a:buClr>
            </a:pPr>
            <a:endParaRPr lang="en-US" sz="1600" dirty="0">
              <a:solidFill>
                <a:schemeClr val="bg1"/>
              </a:solidFill>
            </a:endParaRPr>
          </a:p>
          <a:p>
            <a:pPr marL="514350" indent="-228600" defTabSz="914400">
              <a:spcBef>
                <a:spcPts val="700"/>
              </a:spcBef>
              <a:spcAft>
                <a:spcPts val="600"/>
              </a:spcAft>
              <a:buClr>
                <a:schemeClr val="tx2"/>
              </a:buClr>
              <a:buFont typeface="+mj-lt"/>
              <a:buAutoNum type="arabicPeriod"/>
            </a:pPr>
            <a:r>
              <a:rPr lang="en-US" sz="1600" dirty="0">
                <a:solidFill>
                  <a:schemeClr val="tx2"/>
                </a:solidFill>
              </a:rPr>
              <a:t>Click the drop-down arrow to select items you wish to donate.  </a:t>
            </a:r>
          </a:p>
          <a:p>
            <a:pPr marL="514350" indent="-228600" defTabSz="914400">
              <a:spcBef>
                <a:spcPts val="700"/>
              </a:spcBef>
              <a:spcAft>
                <a:spcPts val="600"/>
              </a:spcAft>
              <a:buClr>
                <a:schemeClr val="tx2"/>
              </a:buClr>
              <a:buFont typeface="+mj-lt"/>
              <a:buAutoNum type="arabicPeriod"/>
            </a:pPr>
            <a:r>
              <a:rPr lang="en-US" sz="1600" dirty="0">
                <a:solidFill>
                  <a:schemeClr val="tx2"/>
                </a:solidFill>
              </a:rPr>
              <a:t>Click </a:t>
            </a:r>
            <a:r>
              <a:rPr lang="en-US" sz="1600" b="1" dirty="0">
                <a:solidFill>
                  <a:schemeClr val="tx2"/>
                </a:solidFill>
              </a:rPr>
              <a:t>Search</a:t>
            </a:r>
            <a:r>
              <a:rPr lang="en-US" sz="1600" dirty="0">
                <a:solidFill>
                  <a:schemeClr val="tx2"/>
                </a:solidFill>
              </a:rPr>
              <a:t> to display results.</a:t>
            </a:r>
          </a:p>
          <a:p>
            <a:pPr indent="-228600" defTabSz="914400">
              <a:spcBef>
                <a:spcPts val="700"/>
              </a:spcBef>
              <a:spcAft>
                <a:spcPts val="600"/>
              </a:spcAft>
              <a:buClr>
                <a:schemeClr val="tx2"/>
              </a:buClr>
            </a:pPr>
            <a:r>
              <a:rPr lang="en-US" sz="1600" dirty="0">
                <a:solidFill>
                  <a:schemeClr val="tx2"/>
                </a:solidFill>
              </a:rPr>
              <a:t> Results include recipient’s: </a:t>
            </a:r>
          </a:p>
          <a:p>
            <a:pPr marL="971550" lvl="1" indent="-228600" defTabSz="914400">
              <a:spcBef>
                <a:spcPts val="700"/>
              </a:spcBef>
              <a:spcAft>
                <a:spcPts val="600"/>
              </a:spcAft>
              <a:buClr>
                <a:schemeClr val="tx2"/>
              </a:buClr>
              <a:buFont typeface="Arial" panose="020B0604020202020204" pitchFamily="34" charset="0"/>
              <a:buChar char="•"/>
            </a:pPr>
            <a:r>
              <a:rPr lang="en-US" sz="1600" dirty="0">
                <a:solidFill>
                  <a:schemeClr val="tx2"/>
                </a:solidFill>
              </a:rPr>
              <a:t>Picture </a:t>
            </a:r>
          </a:p>
          <a:p>
            <a:pPr marL="914400" lvl="1" indent="-228600" defTabSz="914400">
              <a:spcBef>
                <a:spcPts val="700"/>
              </a:spcBef>
              <a:spcAft>
                <a:spcPts val="600"/>
              </a:spcAft>
              <a:buClr>
                <a:schemeClr val="tx2"/>
              </a:buClr>
              <a:buFont typeface="Arial" panose="020B0604020202020204" pitchFamily="34" charset="0"/>
              <a:buChar char="•"/>
            </a:pPr>
            <a:r>
              <a:rPr lang="en-US" sz="1600" dirty="0">
                <a:solidFill>
                  <a:schemeClr val="tx2"/>
                </a:solidFill>
              </a:rPr>
              <a:t>Username</a:t>
            </a:r>
          </a:p>
          <a:p>
            <a:pPr marL="914400" lvl="1" indent="-228600" defTabSz="914400">
              <a:spcBef>
                <a:spcPts val="700"/>
              </a:spcBef>
              <a:spcAft>
                <a:spcPts val="600"/>
              </a:spcAft>
              <a:buClr>
                <a:schemeClr val="tx2"/>
              </a:buClr>
              <a:buFont typeface="Arial" panose="020B0604020202020204" pitchFamily="34" charset="0"/>
              <a:buChar char="•"/>
            </a:pPr>
            <a:r>
              <a:rPr lang="en-US" sz="1600" dirty="0">
                <a:solidFill>
                  <a:schemeClr val="tx2"/>
                </a:solidFill>
              </a:rPr>
              <a:t>Needs </a:t>
            </a:r>
          </a:p>
          <a:p>
            <a:pPr marL="914400" lvl="1" indent="-228600" defTabSz="914400">
              <a:spcBef>
                <a:spcPts val="700"/>
              </a:spcBef>
              <a:spcAft>
                <a:spcPts val="600"/>
              </a:spcAft>
              <a:buClr>
                <a:schemeClr val="tx2"/>
              </a:buClr>
              <a:buFont typeface="Arial" panose="020B0604020202020204" pitchFamily="34" charset="0"/>
              <a:buChar char="•"/>
            </a:pPr>
            <a:r>
              <a:rPr lang="en-US" sz="1600" dirty="0">
                <a:solidFill>
                  <a:schemeClr val="tx2"/>
                </a:solidFill>
              </a:rPr>
              <a:t>Link to profile </a:t>
            </a:r>
          </a:p>
          <a:p>
            <a:pPr indent="-228600" defTabSz="914400">
              <a:spcBef>
                <a:spcPts val="700"/>
              </a:spcBef>
              <a:spcAft>
                <a:spcPts val="600"/>
              </a:spcAft>
              <a:buClr>
                <a:schemeClr val="tx2"/>
              </a:buClr>
              <a:buFont typeface="Wingdings" pitchFamily="2" charset="2"/>
              <a:buChar char=""/>
            </a:pPr>
            <a:endParaRPr lang="en-US" sz="1600" dirty="0">
              <a:solidFill>
                <a:schemeClr val="tx2"/>
              </a:solidFill>
            </a:endParaRPr>
          </a:p>
          <a:p>
            <a:pPr marL="285750" indent="-228600" defTabSz="914400">
              <a:spcBef>
                <a:spcPts val="700"/>
              </a:spcBef>
              <a:spcAft>
                <a:spcPts val="600"/>
              </a:spcAft>
              <a:buClr>
                <a:schemeClr val="tx2"/>
              </a:buClr>
              <a:buFont typeface="Wingdings" pitchFamily="2" charset="2"/>
              <a:buChar char=""/>
            </a:pPr>
            <a:endParaRPr lang="en-US" sz="1600" dirty="0">
              <a:solidFill>
                <a:schemeClr val="bg1"/>
              </a:solidFill>
            </a:endParaRPr>
          </a:p>
          <a:p>
            <a:pPr indent="-228600" defTabSz="914400">
              <a:spcBef>
                <a:spcPts val="700"/>
              </a:spcBef>
              <a:spcAft>
                <a:spcPts val="600"/>
              </a:spcAft>
              <a:buClr>
                <a:schemeClr val="tx2"/>
              </a:buClr>
              <a:buFont typeface="Wingdings" pitchFamily="2" charset="2"/>
              <a:buChar char=""/>
            </a:pPr>
            <a:endParaRPr lang="en-US" sz="1600" dirty="0">
              <a:solidFill>
                <a:schemeClr val="bg1"/>
              </a:solidFill>
            </a:endParaRPr>
          </a:p>
        </p:txBody>
      </p:sp>
    </p:spTree>
    <p:extLst>
      <p:ext uri="{BB962C8B-B14F-4D97-AF65-F5344CB8AC3E}">
        <p14:creationId xmlns:p14="http://schemas.microsoft.com/office/powerpoint/2010/main" val="406804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C7FF6-1302-4C7C-B11F-5189D473DA82}"/>
              </a:ext>
            </a:extLst>
          </p:cNvPr>
          <p:cNvSpPr>
            <a:spLocks noGrp="1"/>
          </p:cNvSpPr>
          <p:nvPr>
            <p:ph type="title"/>
          </p:nvPr>
        </p:nvSpPr>
        <p:spPr>
          <a:xfrm>
            <a:off x="1251677" y="645105"/>
            <a:ext cx="4357499" cy="1320855"/>
          </a:xfrm>
        </p:spPr>
        <p:txBody>
          <a:bodyPr>
            <a:normAutofit/>
          </a:bodyPr>
          <a:lstStyle/>
          <a:p>
            <a:r>
              <a:rPr lang="en-US" sz="4400"/>
              <a:t>View Profile Button</a:t>
            </a:r>
          </a:p>
        </p:txBody>
      </p:sp>
      <p:sp>
        <p:nvSpPr>
          <p:cNvPr id="3" name="Content Placeholder 2">
            <a:extLst>
              <a:ext uri="{FF2B5EF4-FFF2-40B4-BE49-F238E27FC236}">
                <a16:creationId xmlns:a16="http://schemas.microsoft.com/office/drawing/2014/main" id="{A9A03707-1F9F-4F25-B396-5A102F1B2D49}"/>
              </a:ext>
            </a:extLst>
          </p:cNvPr>
          <p:cNvSpPr>
            <a:spLocks noGrp="1"/>
          </p:cNvSpPr>
          <p:nvPr>
            <p:ph idx="1"/>
          </p:nvPr>
        </p:nvSpPr>
        <p:spPr>
          <a:xfrm>
            <a:off x="1251678" y="2286001"/>
            <a:ext cx="4363595" cy="3593591"/>
          </a:xfrm>
        </p:spPr>
        <p:txBody>
          <a:bodyPr>
            <a:normAutofit/>
          </a:bodyPr>
          <a:lstStyle/>
          <a:p>
            <a:pPr marL="514350" indent="-514350">
              <a:buFont typeface="+mj-lt"/>
              <a:buAutoNum type="arabicPeriod"/>
            </a:pPr>
            <a:r>
              <a:rPr lang="en-US"/>
              <a:t>Click  the </a:t>
            </a:r>
            <a:r>
              <a:rPr lang="en-US" b="1"/>
              <a:t>View Profile </a:t>
            </a:r>
            <a:r>
              <a:rPr lang="en-US"/>
              <a:t>button to navigate to the recipients user profile.</a:t>
            </a:r>
          </a:p>
          <a:p>
            <a:pPr marL="514350" indent="-514350">
              <a:buFont typeface="+mj-lt"/>
              <a:buAutoNum type="arabicPeriod"/>
            </a:pPr>
            <a:r>
              <a:rPr lang="en-US"/>
              <a:t>View the recipient’s story, personal information and location in the User Profile modal. </a:t>
            </a:r>
          </a:p>
        </p:txBody>
      </p:sp>
      <p:pic>
        <p:nvPicPr>
          <p:cNvPr id="5" name="Picture 4">
            <a:extLst>
              <a:ext uri="{FF2B5EF4-FFF2-40B4-BE49-F238E27FC236}">
                <a16:creationId xmlns:a16="http://schemas.microsoft.com/office/drawing/2014/main" id="{7DA13934-91B6-491D-AE48-20DE9366C95B}"/>
              </a:ext>
            </a:extLst>
          </p:cNvPr>
          <p:cNvPicPr>
            <a:picLocks noChangeAspect="1"/>
          </p:cNvPicPr>
          <p:nvPr/>
        </p:nvPicPr>
        <p:blipFill>
          <a:blip r:embed="rId3"/>
          <a:stretch>
            <a:fillRect/>
          </a:stretch>
        </p:blipFill>
        <p:spPr>
          <a:xfrm>
            <a:off x="6486897" y="645105"/>
            <a:ext cx="4399336" cy="2716590"/>
          </a:xfrm>
          <a:prstGeom prst="rect">
            <a:avLst/>
          </a:prstGeom>
        </p:spPr>
      </p:pic>
      <p:pic>
        <p:nvPicPr>
          <p:cNvPr id="4" name="Picture 3">
            <a:extLst>
              <a:ext uri="{FF2B5EF4-FFF2-40B4-BE49-F238E27FC236}">
                <a16:creationId xmlns:a16="http://schemas.microsoft.com/office/drawing/2014/main" id="{1159CAB7-EBE7-418C-BB10-3CB58A8BDBC7}"/>
              </a:ext>
            </a:extLst>
          </p:cNvPr>
          <p:cNvPicPr>
            <a:picLocks noChangeAspect="1"/>
          </p:cNvPicPr>
          <p:nvPr/>
        </p:nvPicPr>
        <p:blipFill>
          <a:blip r:embed="rId4"/>
          <a:stretch>
            <a:fillRect/>
          </a:stretch>
        </p:blipFill>
        <p:spPr>
          <a:xfrm>
            <a:off x="6098193" y="3522563"/>
            <a:ext cx="5176744" cy="1423604"/>
          </a:xfrm>
          <a:prstGeom prst="rect">
            <a:avLst/>
          </a:prstGeom>
        </p:spPr>
      </p:pic>
    </p:spTree>
    <p:extLst>
      <p:ext uri="{BB962C8B-B14F-4D97-AF65-F5344CB8AC3E}">
        <p14:creationId xmlns:p14="http://schemas.microsoft.com/office/powerpoint/2010/main" val="471080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2BA9A-52E2-4E53-811F-CC52BECA23BF}"/>
              </a:ext>
            </a:extLst>
          </p:cNvPr>
          <p:cNvSpPr>
            <a:spLocks noGrp="1"/>
          </p:cNvSpPr>
          <p:nvPr>
            <p:ph type="title"/>
          </p:nvPr>
        </p:nvSpPr>
        <p:spPr>
          <a:xfrm>
            <a:off x="1251677" y="645105"/>
            <a:ext cx="4357499" cy="1320855"/>
          </a:xfrm>
        </p:spPr>
        <p:txBody>
          <a:bodyPr vert="horz" lIns="91440" tIns="45720" rIns="91440" bIns="45720" rtlCol="0" anchor="t">
            <a:normAutofit/>
          </a:bodyPr>
          <a:lstStyle/>
          <a:p>
            <a:pPr>
              <a:lnSpc>
                <a:spcPct val="90000"/>
              </a:lnSpc>
            </a:pPr>
            <a:r>
              <a:rPr lang="en-US" sz="4400" spc="200">
                <a:solidFill>
                  <a:schemeClr val="tx2"/>
                </a:solidFill>
                <a:latin typeface="+mj-lt"/>
              </a:rPr>
              <a:t>Location feature</a:t>
            </a:r>
          </a:p>
        </p:txBody>
      </p:sp>
      <p:sp>
        <p:nvSpPr>
          <p:cNvPr id="3" name="Content Placeholder 2">
            <a:extLst>
              <a:ext uri="{FF2B5EF4-FFF2-40B4-BE49-F238E27FC236}">
                <a16:creationId xmlns:a16="http://schemas.microsoft.com/office/drawing/2014/main" id="{C16BA13E-B620-4C22-9078-719EC713EA8F}"/>
              </a:ext>
            </a:extLst>
          </p:cNvPr>
          <p:cNvSpPr>
            <a:spLocks noGrp="1"/>
          </p:cNvSpPr>
          <p:nvPr>
            <p:ph idx="1"/>
          </p:nvPr>
        </p:nvSpPr>
        <p:spPr>
          <a:xfrm>
            <a:off x="1251678" y="2286001"/>
            <a:ext cx="4363595" cy="3593591"/>
          </a:xfrm>
        </p:spPr>
        <p:txBody>
          <a:bodyPr vert="horz" lIns="91440" tIns="45720" rIns="91440" bIns="45720" rtlCol="0">
            <a:normAutofit/>
          </a:bodyPr>
          <a:lstStyle/>
          <a:p>
            <a:pPr marL="514350">
              <a:lnSpc>
                <a:spcPct val="100000"/>
              </a:lnSpc>
              <a:buFont typeface="+mj-lt"/>
              <a:buAutoNum type="arabicPeriod"/>
            </a:pPr>
            <a:r>
              <a:rPr lang="en-US" sz="3000" dirty="0">
                <a:solidFill>
                  <a:schemeClr val="tx1"/>
                </a:solidFill>
              </a:rPr>
              <a:t>From the User Profile modal, click </a:t>
            </a:r>
            <a:r>
              <a:rPr lang="en-US" sz="3000" b="1" dirty="0">
                <a:solidFill>
                  <a:schemeClr val="tx1"/>
                </a:solidFill>
              </a:rPr>
              <a:t>Find me </a:t>
            </a:r>
            <a:r>
              <a:rPr lang="en-US" sz="3000" dirty="0">
                <a:solidFill>
                  <a:schemeClr val="tx1"/>
                </a:solidFill>
              </a:rPr>
              <a:t>to access the general location of the recipient.</a:t>
            </a:r>
          </a:p>
          <a:p>
            <a:pPr marL="514350">
              <a:lnSpc>
                <a:spcPct val="100000"/>
              </a:lnSpc>
              <a:buFont typeface="+mj-lt"/>
              <a:buAutoNum type="arabicPeriod"/>
            </a:pPr>
            <a:r>
              <a:rPr lang="en-US" sz="3000" dirty="0">
                <a:solidFill>
                  <a:schemeClr val="tx1"/>
                </a:solidFill>
              </a:rPr>
              <a:t>Click </a:t>
            </a:r>
            <a:r>
              <a:rPr lang="en-US" sz="3000" b="1" dirty="0">
                <a:solidFill>
                  <a:schemeClr val="tx1"/>
                </a:solidFill>
              </a:rPr>
              <a:t>Close</a:t>
            </a:r>
            <a:r>
              <a:rPr lang="en-US" sz="3000" dirty="0">
                <a:solidFill>
                  <a:schemeClr val="tx1"/>
                </a:solidFill>
              </a:rPr>
              <a:t> to return to search results.</a:t>
            </a:r>
          </a:p>
        </p:txBody>
      </p:sp>
      <p:pic>
        <p:nvPicPr>
          <p:cNvPr id="5" name="Picture 4">
            <a:extLst>
              <a:ext uri="{FF2B5EF4-FFF2-40B4-BE49-F238E27FC236}">
                <a16:creationId xmlns:a16="http://schemas.microsoft.com/office/drawing/2014/main" id="{C70DC29B-CCC4-4A57-AA00-26616CE8A6B1}"/>
              </a:ext>
            </a:extLst>
          </p:cNvPr>
          <p:cNvPicPr>
            <a:picLocks noChangeAspect="1"/>
          </p:cNvPicPr>
          <p:nvPr/>
        </p:nvPicPr>
        <p:blipFill>
          <a:blip r:embed="rId3"/>
          <a:stretch>
            <a:fillRect/>
          </a:stretch>
        </p:blipFill>
        <p:spPr>
          <a:xfrm>
            <a:off x="6098193" y="2270891"/>
            <a:ext cx="5176744" cy="2342477"/>
          </a:xfrm>
          <a:prstGeom prst="rect">
            <a:avLst/>
          </a:prstGeom>
        </p:spPr>
      </p:pic>
    </p:spTree>
    <p:extLst>
      <p:ext uri="{BB962C8B-B14F-4D97-AF65-F5344CB8AC3E}">
        <p14:creationId xmlns:p14="http://schemas.microsoft.com/office/powerpoint/2010/main" val="722466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4DA38-0A66-4BB9-88F3-E603FFFC616F}"/>
              </a:ext>
            </a:extLst>
          </p:cNvPr>
          <p:cNvSpPr>
            <a:spLocks noGrp="1"/>
          </p:cNvSpPr>
          <p:nvPr>
            <p:ph type="title"/>
          </p:nvPr>
        </p:nvSpPr>
        <p:spPr>
          <a:xfrm>
            <a:off x="1163719" y="484633"/>
            <a:ext cx="6340519" cy="1638469"/>
          </a:xfrm>
        </p:spPr>
        <p:txBody>
          <a:bodyPr vert="horz" lIns="91440" tIns="45720" rIns="91440" bIns="45720" rtlCol="0" anchor="t">
            <a:normAutofit/>
          </a:bodyPr>
          <a:lstStyle/>
          <a:p>
            <a:r>
              <a:rPr lang="en-US" dirty="0"/>
              <a:t>About tab</a:t>
            </a:r>
          </a:p>
        </p:txBody>
      </p:sp>
      <p:sp>
        <p:nvSpPr>
          <p:cNvPr id="3" name="Content Placeholder 2">
            <a:extLst>
              <a:ext uri="{FF2B5EF4-FFF2-40B4-BE49-F238E27FC236}">
                <a16:creationId xmlns:a16="http://schemas.microsoft.com/office/drawing/2014/main" id="{A5481787-F145-4339-ADE9-5B0E3956D9F3}"/>
              </a:ext>
            </a:extLst>
          </p:cNvPr>
          <p:cNvSpPr>
            <a:spLocks noGrp="1"/>
          </p:cNvSpPr>
          <p:nvPr>
            <p:ph sz="half" idx="1"/>
          </p:nvPr>
        </p:nvSpPr>
        <p:spPr>
          <a:xfrm>
            <a:off x="765051" y="2443140"/>
            <a:ext cx="6306309" cy="3930227"/>
          </a:xfrm>
        </p:spPr>
        <p:txBody>
          <a:bodyPr vert="horz" lIns="91440" tIns="45720" rIns="91440" bIns="45720" rtlCol="0">
            <a:normAutofit/>
          </a:bodyPr>
          <a:lstStyle/>
          <a:p>
            <a:pPr marL="514350">
              <a:buFont typeface="+mj-lt"/>
              <a:buAutoNum type="arabicPeriod"/>
            </a:pPr>
            <a:r>
              <a:rPr lang="en-US">
                <a:solidFill>
                  <a:schemeClr val="tx1"/>
                </a:solidFill>
              </a:rPr>
              <a:t>Click the</a:t>
            </a:r>
            <a:r>
              <a:rPr lang="en-US" b="1">
                <a:solidFill>
                  <a:schemeClr val="tx1"/>
                </a:solidFill>
              </a:rPr>
              <a:t> About </a:t>
            </a:r>
            <a:r>
              <a:rPr lang="en-US">
                <a:solidFill>
                  <a:schemeClr val="tx1"/>
                </a:solidFill>
              </a:rPr>
              <a:t>tab to display information about Austin Giving Connection. </a:t>
            </a:r>
          </a:p>
          <a:p>
            <a:pPr marL="514350">
              <a:buFont typeface="+mj-lt"/>
              <a:buAutoNum type="arabicPeriod"/>
            </a:pPr>
            <a:r>
              <a:rPr lang="en-US">
                <a:solidFill>
                  <a:schemeClr val="tx1"/>
                </a:solidFill>
              </a:rPr>
              <a:t>Click</a:t>
            </a:r>
            <a:r>
              <a:rPr lang="en-US" b="1">
                <a:solidFill>
                  <a:schemeClr val="tx1"/>
                </a:solidFill>
              </a:rPr>
              <a:t> Close </a:t>
            </a:r>
            <a:r>
              <a:rPr lang="en-US">
                <a:solidFill>
                  <a:schemeClr val="tx1"/>
                </a:solidFill>
              </a:rPr>
              <a:t>to return to the Home page.</a:t>
            </a:r>
          </a:p>
        </p:txBody>
      </p:sp>
      <p:pic>
        <p:nvPicPr>
          <p:cNvPr id="6" name="Picture 5">
            <a:extLst>
              <a:ext uri="{FF2B5EF4-FFF2-40B4-BE49-F238E27FC236}">
                <a16:creationId xmlns:a16="http://schemas.microsoft.com/office/drawing/2014/main" id="{3B84AD74-B825-4752-9420-6C5224BC887C}"/>
              </a:ext>
            </a:extLst>
          </p:cNvPr>
          <p:cNvPicPr>
            <a:picLocks noChangeAspect="1"/>
          </p:cNvPicPr>
          <p:nvPr/>
        </p:nvPicPr>
        <p:blipFill>
          <a:blip r:embed="rId2"/>
          <a:stretch>
            <a:fillRect/>
          </a:stretch>
        </p:blipFill>
        <p:spPr>
          <a:xfrm>
            <a:off x="7057136" y="645679"/>
            <a:ext cx="4369813" cy="5566641"/>
          </a:xfrm>
          <a:prstGeom prst="rect">
            <a:avLst/>
          </a:prstGeom>
        </p:spPr>
      </p:pic>
    </p:spTree>
    <p:extLst>
      <p:ext uri="{BB962C8B-B14F-4D97-AF65-F5344CB8AC3E}">
        <p14:creationId xmlns:p14="http://schemas.microsoft.com/office/powerpoint/2010/main" val="1223441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E4F1B-274E-4FEE-B0A5-70090DA69DBA}"/>
              </a:ext>
            </a:extLst>
          </p:cNvPr>
          <p:cNvSpPr>
            <a:spLocks noGrp="1"/>
          </p:cNvSpPr>
          <p:nvPr>
            <p:ph type="title"/>
          </p:nvPr>
        </p:nvSpPr>
        <p:spPr/>
        <p:txBody>
          <a:bodyPr/>
          <a:lstStyle/>
          <a:p>
            <a:r>
              <a:rPr lang="en-US" dirty="0"/>
              <a:t>For those in Need Page</a:t>
            </a:r>
          </a:p>
        </p:txBody>
      </p:sp>
      <p:sp>
        <p:nvSpPr>
          <p:cNvPr id="3" name="Content Placeholder 2">
            <a:extLst>
              <a:ext uri="{FF2B5EF4-FFF2-40B4-BE49-F238E27FC236}">
                <a16:creationId xmlns:a16="http://schemas.microsoft.com/office/drawing/2014/main" id="{5E35DC2F-C051-4DF2-891A-691DD4D7048C}"/>
              </a:ext>
            </a:extLst>
          </p:cNvPr>
          <p:cNvSpPr>
            <a:spLocks noGrp="1"/>
          </p:cNvSpPr>
          <p:nvPr>
            <p:ph sz="half" idx="1"/>
          </p:nvPr>
        </p:nvSpPr>
        <p:spPr>
          <a:xfrm>
            <a:off x="403805" y="2916224"/>
            <a:ext cx="3949119" cy="3848100"/>
          </a:xfrm>
        </p:spPr>
        <p:txBody>
          <a:bodyPr/>
          <a:lstStyle/>
          <a:p>
            <a:pPr marL="514350" indent="-514350">
              <a:buFont typeface="+mj-lt"/>
              <a:buAutoNum type="arabicPeriod"/>
            </a:pPr>
            <a:r>
              <a:rPr lang="en-US" sz="2800"/>
              <a:t>From the Home page, click the </a:t>
            </a:r>
            <a:r>
              <a:rPr lang="en-US" sz="2800" b="1"/>
              <a:t>Need Account?</a:t>
            </a:r>
            <a:r>
              <a:rPr lang="en-US" sz="2800"/>
              <a:t> Tab to navigation to For Those in Need Page.</a:t>
            </a:r>
          </a:p>
          <a:p>
            <a:pPr marL="514350" indent="-514350">
              <a:buFont typeface="+mj-lt"/>
              <a:buAutoNum type="arabicPeriod"/>
            </a:pPr>
            <a:r>
              <a:rPr lang="en-US" sz="2800"/>
              <a:t>Click Create Account.</a:t>
            </a:r>
          </a:p>
          <a:p>
            <a:pPr marL="0" indent="0">
              <a:buNone/>
            </a:pPr>
            <a:endParaRPr lang="en-US" dirty="0"/>
          </a:p>
        </p:txBody>
      </p:sp>
      <p:pic>
        <p:nvPicPr>
          <p:cNvPr id="6" name="Picture 5">
            <a:extLst>
              <a:ext uri="{FF2B5EF4-FFF2-40B4-BE49-F238E27FC236}">
                <a16:creationId xmlns:a16="http://schemas.microsoft.com/office/drawing/2014/main" id="{AF47B046-56BD-495E-8314-7D8E5FE35D64}"/>
              </a:ext>
            </a:extLst>
          </p:cNvPr>
          <p:cNvPicPr>
            <a:picLocks noChangeAspect="1"/>
          </p:cNvPicPr>
          <p:nvPr/>
        </p:nvPicPr>
        <p:blipFill>
          <a:blip r:embed="rId3"/>
          <a:stretch>
            <a:fillRect/>
          </a:stretch>
        </p:blipFill>
        <p:spPr>
          <a:xfrm>
            <a:off x="4895850" y="2417011"/>
            <a:ext cx="6996112" cy="3767603"/>
          </a:xfrm>
          <a:prstGeom prst="rect">
            <a:avLst/>
          </a:prstGeom>
        </p:spPr>
      </p:pic>
      <p:pic>
        <p:nvPicPr>
          <p:cNvPr id="9" name="Picture 8">
            <a:extLst>
              <a:ext uri="{FF2B5EF4-FFF2-40B4-BE49-F238E27FC236}">
                <a16:creationId xmlns:a16="http://schemas.microsoft.com/office/drawing/2014/main" id="{162E31EE-3513-4EA3-AAC7-3D3431CD0D0F}"/>
              </a:ext>
            </a:extLst>
          </p:cNvPr>
          <p:cNvPicPr>
            <a:picLocks noChangeAspect="1"/>
          </p:cNvPicPr>
          <p:nvPr/>
        </p:nvPicPr>
        <p:blipFill>
          <a:blip r:embed="rId4"/>
          <a:stretch>
            <a:fillRect/>
          </a:stretch>
        </p:blipFill>
        <p:spPr>
          <a:xfrm>
            <a:off x="3277102" y="3429000"/>
            <a:ext cx="898190" cy="257174"/>
          </a:xfrm>
          <a:prstGeom prst="rect">
            <a:avLst/>
          </a:prstGeom>
        </p:spPr>
      </p:pic>
    </p:spTree>
    <p:extLst>
      <p:ext uri="{BB962C8B-B14F-4D97-AF65-F5344CB8AC3E}">
        <p14:creationId xmlns:p14="http://schemas.microsoft.com/office/powerpoint/2010/main" val="1979360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F276-4071-4309-A563-EC0C06CC1854}"/>
              </a:ext>
            </a:extLst>
          </p:cNvPr>
          <p:cNvSpPr>
            <a:spLocks noGrp="1"/>
          </p:cNvSpPr>
          <p:nvPr>
            <p:ph type="title"/>
          </p:nvPr>
        </p:nvSpPr>
        <p:spPr>
          <a:xfrm>
            <a:off x="1251677" y="645105"/>
            <a:ext cx="4357499" cy="1320855"/>
          </a:xfrm>
        </p:spPr>
        <p:txBody>
          <a:bodyPr>
            <a:normAutofit/>
          </a:bodyPr>
          <a:lstStyle/>
          <a:p>
            <a:r>
              <a:rPr lang="en-US" sz="3700"/>
              <a:t>About Austin giving Connection</a:t>
            </a:r>
          </a:p>
        </p:txBody>
      </p:sp>
      <p:sp>
        <p:nvSpPr>
          <p:cNvPr id="27" name="Content Placeholder 2">
            <a:extLst>
              <a:ext uri="{FF2B5EF4-FFF2-40B4-BE49-F238E27FC236}">
                <a16:creationId xmlns:a16="http://schemas.microsoft.com/office/drawing/2014/main" id="{52E210E6-72C3-4BA9-B4A5-7C9FAE57D267}"/>
              </a:ext>
            </a:extLst>
          </p:cNvPr>
          <p:cNvSpPr>
            <a:spLocks noGrp="1"/>
          </p:cNvSpPr>
          <p:nvPr>
            <p:ph idx="1"/>
          </p:nvPr>
        </p:nvSpPr>
        <p:spPr>
          <a:xfrm>
            <a:off x="1251678" y="2286001"/>
            <a:ext cx="4363595" cy="3593591"/>
          </a:xfrm>
        </p:spPr>
        <p:txBody>
          <a:bodyPr>
            <a:normAutofit fontScale="92500" lnSpcReduction="10000"/>
          </a:bodyPr>
          <a:lstStyle/>
          <a:p>
            <a:pPr marL="0" indent="0">
              <a:buNone/>
            </a:pPr>
            <a:r>
              <a:rPr lang="en-US" sz="3900" dirty="0"/>
              <a:t>Austin Giving Connection provides a way for people in need or in crisis  to receive help directly from other individuals.</a:t>
            </a:r>
          </a:p>
          <a:p>
            <a:pPr marL="0" indent="0">
              <a:buNone/>
            </a:pPr>
            <a:endParaRPr lang="en-US" sz="3900" dirty="0"/>
          </a:p>
          <a:p>
            <a:endParaRPr lang="en-US" dirty="0"/>
          </a:p>
        </p:txBody>
      </p:sp>
      <p:pic>
        <p:nvPicPr>
          <p:cNvPr id="5" name="Picture 4" descr="A group of people on a sidewalk&#10;&#10;Description automatically generated">
            <a:extLst>
              <a:ext uri="{FF2B5EF4-FFF2-40B4-BE49-F238E27FC236}">
                <a16:creationId xmlns:a16="http://schemas.microsoft.com/office/drawing/2014/main" id="{98588834-0361-4435-A9E6-E2A4840227C5}"/>
              </a:ext>
            </a:extLst>
          </p:cNvPr>
          <p:cNvPicPr>
            <a:picLocks noChangeAspect="1"/>
          </p:cNvPicPr>
          <p:nvPr/>
        </p:nvPicPr>
        <p:blipFill rotWithShape="1">
          <a:blip r:embed="rId3"/>
          <a:srcRect l="6055" r="32405" b="-1"/>
          <a:stretch/>
        </p:blipFill>
        <p:spPr>
          <a:xfrm>
            <a:off x="6098193" y="645106"/>
            <a:ext cx="5176744" cy="5594047"/>
          </a:xfrm>
          <a:prstGeom prst="rect">
            <a:avLst/>
          </a:prstGeom>
        </p:spPr>
      </p:pic>
    </p:spTree>
    <p:extLst>
      <p:ext uri="{BB962C8B-B14F-4D97-AF65-F5344CB8AC3E}">
        <p14:creationId xmlns:p14="http://schemas.microsoft.com/office/powerpoint/2010/main" val="114023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AFBC-AAF5-4B15-8F6C-6EDB8F4E82AD}"/>
              </a:ext>
            </a:extLst>
          </p:cNvPr>
          <p:cNvSpPr>
            <a:spLocks noGrp="1"/>
          </p:cNvSpPr>
          <p:nvPr>
            <p:ph type="title"/>
          </p:nvPr>
        </p:nvSpPr>
        <p:spPr>
          <a:xfrm>
            <a:off x="754144" y="484631"/>
            <a:ext cx="6340519" cy="1638469"/>
          </a:xfrm>
        </p:spPr>
        <p:txBody>
          <a:bodyPr vert="horz" lIns="91440" tIns="45720" rIns="91440" bIns="45720" rtlCol="0" anchor="t">
            <a:normAutofit/>
          </a:bodyPr>
          <a:lstStyle/>
          <a:p>
            <a:pPr>
              <a:lnSpc>
                <a:spcPct val="90000"/>
              </a:lnSpc>
            </a:pPr>
            <a:r>
              <a:rPr lang="en-US" sz="5100" spc="200">
                <a:solidFill>
                  <a:schemeClr val="tx2"/>
                </a:solidFill>
                <a:latin typeface="+mj-lt"/>
              </a:rPr>
              <a:t>Create Account modal</a:t>
            </a:r>
          </a:p>
        </p:txBody>
      </p:sp>
      <p:sp>
        <p:nvSpPr>
          <p:cNvPr id="3" name="Content Placeholder 2">
            <a:extLst>
              <a:ext uri="{FF2B5EF4-FFF2-40B4-BE49-F238E27FC236}">
                <a16:creationId xmlns:a16="http://schemas.microsoft.com/office/drawing/2014/main" id="{5C570C54-D8EE-4DF3-819F-EA0EEAEC1EA7}"/>
              </a:ext>
            </a:extLst>
          </p:cNvPr>
          <p:cNvSpPr>
            <a:spLocks noGrp="1"/>
          </p:cNvSpPr>
          <p:nvPr>
            <p:ph idx="1"/>
          </p:nvPr>
        </p:nvSpPr>
        <p:spPr>
          <a:xfrm>
            <a:off x="765051" y="2443140"/>
            <a:ext cx="6306309" cy="3930227"/>
          </a:xfrm>
        </p:spPr>
        <p:txBody>
          <a:bodyPr vert="horz" lIns="91440" tIns="45720" rIns="91440" bIns="45720" rtlCol="0">
            <a:normAutofit/>
          </a:bodyPr>
          <a:lstStyle/>
          <a:p>
            <a:pPr marL="845820">
              <a:buFont typeface="+mj-lt"/>
              <a:buAutoNum type="arabicPeriod"/>
            </a:pPr>
            <a:r>
              <a:rPr lang="en-US">
                <a:solidFill>
                  <a:schemeClr val="tx1"/>
                </a:solidFill>
              </a:rPr>
              <a:t>Complete </a:t>
            </a:r>
            <a:r>
              <a:rPr lang="en-US" b="1">
                <a:solidFill>
                  <a:schemeClr val="tx1"/>
                </a:solidFill>
              </a:rPr>
              <a:t>all fields</a:t>
            </a:r>
            <a:r>
              <a:rPr lang="en-US">
                <a:solidFill>
                  <a:schemeClr val="tx1"/>
                </a:solidFill>
              </a:rPr>
              <a:t>. </a:t>
            </a:r>
          </a:p>
          <a:p>
            <a:pPr marL="845820">
              <a:buFont typeface="+mj-lt"/>
              <a:buAutoNum type="arabicPeriod"/>
            </a:pPr>
            <a:r>
              <a:rPr lang="en-US">
                <a:solidFill>
                  <a:schemeClr val="tx1"/>
                </a:solidFill>
              </a:rPr>
              <a:t>Click </a:t>
            </a:r>
            <a:r>
              <a:rPr lang="en-US" b="1">
                <a:solidFill>
                  <a:schemeClr val="tx1"/>
                </a:solidFill>
              </a:rPr>
              <a:t>Create</a:t>
            </a:r>
            <a:r>
              <a:rPr lang="en-US">
                <a:solidFill>
                  <a:schemeClr val="tx1"/>
                </a:solidFill>
              </a:rPr>
              <a:t>.</a:t>
            </a:r>
          </a:p>
        </p:txBody>
      </p:sp>
      <p:pic>
        <p:nvPicPr>
          <p:cNvPr id="6" name="Picture 5">
            <a:extLst>
              <a:ext uri="{FF2B5EF4-FFF2-40B4-BE49-F238E27FC236}">
                <a16:creationId xmlns:a16="http://schemas.microsoft.com/office/drawing/2014/main" id="{9FDE46A3-3FB0-4FE9-936A-DEA62137D1FF}"/>
              </a:ext>
            </a:extLst>
          </p:cNvPr>
          <p:cNvPicPr>
            <a:picLocks noChangeAspect="1"/>
          </p:cNvPicPr>
          <p:nvPr/>
        </p:nvPicPr>
        <p:blipFill>
          <a:blip r:embed="rId3"/>
          <a:stretch>
            <a:fillRect/>
          </a:stretch>
        </p:blipFill>
        <p:spPr>
          <a:xfrm>
            <a:off x="8050787" y="991279"/>
            <a:ext cx="3656581" cy="4875441"/>
          </a:xfrm>
          <a:prstGeom prst="rect">
            <a:avLst/>
          </a:prstGeom>
        </p:spPr>
      </p:pic>
    </p:spTree>
    <p:extLst>
      <p:ext uri="{BB962C8B-B14F-4D97-AF65-F5344CB8AC3E}">
        <p14:creationId xmlns:p14="http://schemas.microsoft.com/office/powerpoint/2010/main" val="3122538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0CE0F8-CAEF-4049-BA8C-DEB4D2CECB45}"/>
              </a:ext>
            </a:extLst>
          </p:cNvPr>
          <p:cNvPicPr>
            <a:picLocks noChangeAspect="1"/>
          </p:cNvPicPr>
          <p:nvPr/>
        </p:nvPicPr>
        <p:blipFill rotWithShape="1">
          <a:blip r:embed="rId2"/>
          <a:srcRect l="12648" r="29145"/>
          <a:stretch/>
        </p:blipFill>
        <p:spPr>
          <a:xfrm>
            <a:off x="7338646" y="10"/>
            <a:ext cx="4853354" cy="6857990"/>
          </a:xfrm>
          <a:prstGeom prst="rect">
            <a:avLst/>
          </a:prstGeom>
        </p:spPr>
      </p:pic>
      <p:sp>
        <p:nvSpPr>
          <p:cNvPr id="17" name="Freeform 10">
            <a:extLst>
              <a:ext uri="{FF2B5EF4-FFF2-40B4-BE49-F238E27FC236}">
                <a16:creationId xmlns:a16="http://schemas.microsoft.com/office/drawing/2014/main" id="{FF606621-EDD0-4CB0-B5A0-2BD458842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5F65590B-F1EE-412E-A311-3985DA4A3D27}"/>
              </a:ext>
            </a:extLst>
          </p:cNvPr>
          <p:cNvSpPr>
            <a:spLocks noGrp="1"/>
          </p:cNvSpPr>
          <p:nvPr>
            <p:ph type="title"/>
          </p:nvPr>
        </p:nvSpPr>
        <p:spPr>
          <a:xfrm>
            <a:off x="765051" y="382385"/>
            <a:ext cx="6015897" cy="1492132"/>
          </a:xfrm>
        </p:spPr>
        <p:txBody>
          <a:bodyPr>
            <a:normAutofit/>
          </a:bodyPr>
          <a:lstStyle/>
          <a:p>
            <a:r>
              <a:rPr lang="en-US"/>
              <a:t>donors</a:t>
            </a:r>
          </a:p>
        </p:txBody>
      </p:sp>
      <p:sp>
        <p:nvSpPr>
          <p:cNvPr id="19" name="Rectangle 18">
            <a:extLst>
              <a:ext uri="{FF2B5EF4-FFF2-40B4-BE49-F238E27FC236}">
                <a16:creationId xmlns:a16="http://schemas.microsoft.com/office/drawing/2014/main" id="{F7E0AF57-42C6-4312-BEDF-A384DC8E4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EBE2EDFD-4F4C-4423-8186-74825F6B537A}"/>
              </a:ext>
            </a:extLst>
          </p:cNvPr>
          <p:cNvSpPr>
            <a:spLocks noGrp="1"/>
          </p:cNvSpPr>
          <p:nvPr>
            <p:ph idx="1"/>
          </p:nvPr>
        </p:nvSpPr>
        <p:spPr>
          <a:xfrm>
            <a:off x="765051" y="1874517"/>
            <a:ext cx="6015897" cy="4005075"/>
          </a:xfrm>
        </p:spPr>
        <p:txBody>
          <a:bodyPr>
            <a:normAutofit fontScale="85000" lnSpcReduction="10000"/>
          </a:bodyPr>
          <a:lstStyle/>
          <a:p>
            <a:pPr marL="0" indent="0">
              <a:buNone/>
            </a:pPr>
            <a:r>
              <a:rPr lang="en-US" sz="3600" dirty="0"/>
              <a:t>Donors:</a:t>
            </a:r>
          </a:p>
          <a:p>
            <a:pPr lvl="1"/>
            <a:r>
              <a:rPr lang="en-US" sz="3200" dirty="0"/>
              <a:t>Do not have to create an account</a:t>
            </a:r>
          </a:p>
          <a:p>
            <a:pPr lvl="1"/>
            <a:r>
              <a:rPr lang="en-US" sz="3200" dirty="0"/>
              <a:t>Convenient (location)</a:t>
            </a:r>
          </a:p>
          <a:p>
            <a:pPr lvl="1"/>
            <a:r>
              <a:rPr lang="en-US" sz="3200" dirty="0"/>
              <a:t>Needs are Item specific</a:t>
            </a:r>
          </a:p>
          <a:p>
            <a:pPr lvl="1"/>
            <a:r>
              <a:rPr lang="en-US" sz="3200" dirty="0"/>
              <a:t>Witness the direct effect of their donation</a:t>
            </a:r>
          </a:p>
          <a:p>
            <a:pPr lvl="1"/>
            <a:r>
              <a:rPr lang="en-US" sz="3200" dirty="0"/>
              <a:t>Are able to cultivate a relationship with the person in need </a:t>
            </a:r>
          </a:p>
        </p:txBody>
      </p:sp>
      <p:sp>
        <p:nvSpPr>
          <p:cNvPr id="5" name="Rectangle 4">
            <a:extLst>
              <a:ext uri="{FF2B5EF4-FFF2-40B4-BE49-F238E27FC236}">
                <a16:creationId xmlns:a16="http://schemas.microsoft.com/office/drawing/2014/main" id="{093B6550-6F53-4A77-B40D-CF78BB5BE428}"/>
              </a:ext>
            </a:extLst>
          </p:cNvPr>
          <p:cNvSpPr/>
          <p:nvPr/>
        </p:nvSpPr>
        <p:spPr>
          <a:xfrm>
            <a:off x="4381500" y="2326507"/>
            <a:ext cx="7124700" cy="723275"/>
          </a:xfrm>
          <a:prstGeom prst="rect">
            <a:avLst/>
          </a:prstGeom>
        </p:spPr>
        <p:txBody>
          <a:bodyPr wrap="square">
            <a:spAutoFit/>
          </a:bodyPr>
          <a:lstStyle/>
          <a:p>
            <a:pPr>
              <a:spcAft>
                <a:spcPts val="600"/>
              </a:spcAft>
            </a:pPr>
            <a:endParaRPr lang="en-US"/>
          </a:p>
          <a:p>
            <a:pPr>
              <a:spcAft>
                <a:spcPts val="600"/>
              </a:spcAft>
            </a:pPr>
            <a:endParaRPr lang="en-US"/>
          </a:p>
        </p:txBody>
      </p:sp>
    </p:spTree>
    <p:extLst>
      <p:ext uri="{BB962C8B-B14F-4D97-AF65-F5344CB8AC3E}">
        <p14:creationId xmlns:p14="http://schemas.microsoft.com/office/powerpoint/2010/main" val="1429902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71296-59A3-4D61-994D-BDACDF0398FE}"/>
              </a:ext>
            </a:extLst>
          </p:cNvPr>
          <p:cNvSpPr>
            <a:spLocks noGrp="1"/>
          </p:cNvSpPr>
          <p:nvPr>
            <p:ph type="title"/>
          </p:nvPr>
        </p:nvSpPr>
        <p:spPr>
          <a:xfrm>
            <a:off x="5195727" y="382385"/>
            <a:ext cx="6335338" cy="1492132"/>
          </a:xfrm>
        </p:spPr>
        <p:txBody>
          <a:bodyPr vert="horz" lIns="91440" tIns="45720" rIns="91440" bIns="45720" rtlCol="0" anchor="t">
            <a:normAutofit/>
          </a:bodyPr>
          <a:lstStyle/>
          <a:p>
            <a:r>
              <a:rPr lang="en-US" dirty="0"/>
              <a:t>Person in need</a:t>
            </a:r>
          </a:p>
        </p:txBody>
      </p:sp>
      <p:sp>
        <p:nvSpPr>
          <p:cNvPr id="4" name="Content Placeholder 3">
            <a:extLst>
              <a:ext uri="{FF2B5EF4-FFF2-40B4-BE49-F238E27FC236}">
                <a16:creationId xmlns:a16="http://schemas.microsoft.com/office/drawing/2014/main" id="{488B69A9-91D7-40EF-8BD5-DF004D139049}"/>
              </a:ext>
            </a:extLst>
          </p:cNvPr>
          <p:cNvSpPr>
            <a:spLocks noGrp="1"/>
          </p:cNvSpPr>
          <p:nvPr>
            <p:ph sz="half" idx="2"/>
          </p:nvPr>
        </p:nvSpPr>
        <p:spPr>
          <a:xfrm>
            <a:off x="5195727" y="1155032"/>
            <a:ext cx="6335338" cy="5534526"/>
          </a:xfrm>
        </p:spPr>
        <p:txBody>
          <a:bodyPr vert="horz" lIns="91440" tIns="45720" rIns="91440" bIns="45720" rtlCol="0">
            <a:normAutofit fontScale="92500"/>
          </a:bodyPr>
          <a:lstStyle/>
          <a:p>
            <a:pPr>
              <a:lnSpc>
                <a:spcPct val="100000"/>
              </a:lnSpc>
            </a:pPr>
            <a:endParaRPr lang="en-US" sz="1800" dirty="0"/>
          </a:p>
          <a:p>
            <a:pPr marL="0">
              <a:lnSpc>
                <a:spcPct val="100000"/>
              </a:lnSpc>
              <a:buNone/>
            </a:pPr>
            <a:r>
              <a:rPr lang="en-US" sz="2400" dirty="0"/>
              <a:t>Anyone in need can use this app including:</a:t>
            </a:r>
          </a:p>
          <a:p>
            <a:pPr>
              <a:lnSpc>
                <a:spcPct val="100000"/>
              </a:lnSpc>
            </a:pPr>
            <a:r>
              <a:rPr lang="en-US" sz="2400" dirty="0"/>
              <a:t>Chronically homeless</a:t>
            </a:r>
          </a:p>
          <a:p>
            <a:pPr>
              <a:lnSpc>
                <a:spcPct val="100000"/>
              </a:lnSpc>
            </a:pPr>
            <a:r>
              <a:rPr lang="en-US" sz="2400" dirty="0"/>
              <a:t>Teens aging out of the Foster Care System</a:t>
            </a:r>
          </a:p>
          <a:p>
            <a:pPr>
              <a:lnSpc>
                <a:spcPct val="100000"/>
              </a:lnSpc>
            </a:pPr>
            <a:r>
              <a:rPr lang="en-US" sz="2400" dirty="0"/>
              <a:t>Families or individuals experiencing substantial loss due to natural disasters such as floods or fire</a:t>
            </a:r>
          </a:p>
          <a:p>
            <a:pPr>
              <a:lnSpc>
                <a:spcPct val="100000"/>
              </a:lnSpc>
            </a:pPr>
            <a:r>
              <a:rPr lang="en-US" sz="2400" dirty="0"/>
              <a:t>Women and children fleeing from dangerous or unhealthy environments</a:t>
            </a:r>
          </a:p>
          <a:p>
            <a:pPr>
              <a:lnSpc>
                <a:spcPct val="100000"/>
              </a:lnSpc>
            </a:pPr>
            <a:r>
              <a:rPr lang="en-US" sz="2400" dirty="0"/>
              <a:t>Men and women transitioning back into society after incarceration</a:t>
            </a:r>
          </a:p>
          <a:p>
            <a:pPr>
              <a:lnSpc>
                <a:spcPct val="100000"/>
              </a:lnSpc>
            </a:pPr>
            <a:r>
              <a:rPr lang="en-US" sz="2400" dirty="0"/>
              <a:t>Refugees transitioning to the United States from other countries</a:t>
            </a:r>
          </a:p>
          <a:p>
            <a:pPr>
              <a:lnSpc>
                <a:spcPct val="100000"/>
              </a:lnSpc>
            </a:pPr>
            <a:r>
              <a:rPr lang="en-US" sz="2400" dirty="0"/>
              <a:t>Families or individuals experiencing financial loss due to critical illness</a:t>
            </a:r>
          </a:p>
          <a:p>
            <a:pPr marL="0">
              <a:lnSpc>
                <a:spcPct val="100000"/>
              </a:lnSpc>
              <a:buNone/>
            </a:pPr>
            <a:endParaRPr lang="en-US" sz="1800" dirty="0"/>
          </a:p>
        </p:txBody>
      </p:sp>
      <p:pic>
        <p:nvPicPr>
          <p:cNvPr id="7" name="Picture 6">
            <a:extLst>
              <a:ext uri="{FF2B5EF4-FFF2-40B4-BE49-F238E27FC236}">
                <a16:creationId xmlns:a16="http://schemas.microsoft.com/office/drawing/2014/main" id="{73FD1B29-3930-41E7-83D4-E966DA96FAB0}"/>
              </a:ext>
            </a:extLst>
          </p:cNvPr>
          <p:cNvPicPr>
            <a:picLocks noChangeAspect="1"/>
          </p:cNvPicPr>
          <p:nvPr/>
        </p:nvPicPr>
        <p:blipFill rotWithShape="1">
          <a:blip r:embed="rId3"/>
          <a:srcRect l="37597" r="7230" b="2"/>
          <a:stretch/>
        </p:blipFill>
        <p:spPr>
          <a:xfrm>
            <a:off x="688434" y="-9525"/>
            <a:ext cx="4129822" cy="6867525"/>
          </a:xfrm>
          <a:prstGeom prst="rect">
            <a:avLst/>
          </a:prstGeom>
        </p:spPr>
      </p:pic>
    </p:spTree>
    <p:extLst>
      <p:ext uri="{BB962C8B-B14F-4D97-AF65-F5344CB8AC3E}">
        <p14:creationId xmlns:p14="http://schemas.microsoft.com/office/powerpoint/2010/main" val="2812251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Freeform 6">
            <a:extLst>
              <a:ext uri="{FF2B5EF4-FFF2-40B4-BE49-F238E27FC236}">
                <a16:creationId xmlns:a16="http://schemas.microsoft.com/office/drawing/2014/main" id="{10833938-31AE-4868-9FCF-A0EB5E6A5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84" name="Rectangle 83">
            <a:extLst>
              <a:ext uri="{FF2B5EF4-FFF2-40B4-BE49-F238E27FC236}">
                <a16:creationId xmlns:a16="http://schemas.microsoft.com/office/drawing/2014/main" id="{F6332DBD-C139-417D-8FEE-8B4D4818B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Rectangle 85">
            <a:extLst>
              <a:ext uri="{FF2B5EF4-FFF2-40B4-BE49-F238E27FC236}">
                <a16:creationId xmlns:a16="http://schemas.microsoft.com/office/drawing/2014/main" id="{D9453AC2-8882-459A-8985-3E24DD42A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4543" y="0"/>
            <a:ext cx="11967714"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A6A732E-BF03-4233-A15D-C72415ABB2BE}"/>
              </a:ext>
            </a:extLst>
          </p:cNvPr>
          <p:cNvPicPr>
            <a:picLocks noChangeAspect="1"/>
          </p:cNvPicPr>
          <p:nvPr/>
        </p:nvPicPr>
        <p:blipFill rotWithShape="1">
          <a:blip r:embed="rId2">
            <a:alphaModFix amt="40000"/>
            <a:extLst/>
          </a:blip>
          <a:srcRect t="13658" r="-1" b="6475"/>
          <a:stretch/>
        </p:blipFill>
        <p:spPr>
          <a:xfrm>
            <a:off x="264543" y="10"/>
            <a:ext cx="11967714" cy="6857990"/>
          </a:xfrm>
          <a:prstGeom prst="rect">
            <a:avLst/>
          </a:prstGeom>
        </p:spPr>
      </p:pic>
      <p:sp>
        <p:nvSpPr>
          <p:cNvPr id="2" name="Title 1">
            <a:extLst>
              <a:ext uri="{FF2B5EF4-FFF2-40B4-BE49-F238E27FC236}">
                <a16:creationId xmlns:a16="http://schemas.microsoft.com/office/drawing/2014/main" id="{609310B3-DA8D-499D-BC81-B28AD6D36555}"/>
              </a:ext>
            </a:extLst>
          </p:cNvPr>
          <p:cNvSpPr>
            <a:spLocks noGrp="1"/>
          </p:cNvSpPr>
          <p:nvPr>
            <p:ph type="title"/>
          </p:nvPr>
        </p:nvSpPr>
        <p:spPr>
          <a:xfrm>
            <a:off x="1078523" y="1098388"/>
            <a:ext cx="10318418" cy="4394988"/>
          </a:xfrm>
        </p:spPr>
        <p:txBody>
          <a:bodyPr vert="horz" lIns="91440" tIns="45720" rIns="91440" bIns="45720" rtlCol="0" anchor="ctr">
            <a:normAutofit/>
          </a:bodyPr>
          <a:lstStyle/>
          <a:p>
            <a:pPr algn="ctr"/>
            <a:r>
              <a:rPr lang="en-US" sz="10000" spc="800" dirty="0">
                <a:solidFill>
                  <a:srgbClr val="FFFFFF"/>
                </a:solidFill>
              </a:rPr>
              <a:t>meetups</a:t>
            </a:r>
          </a:p>
        </p:txBody>
      </p:sp>
      <p:sp>
        <p:nvSpPr>
          <p:cNvPr id="6" name="Content Placeholder 5">
            <a:extLst>
              <a:ext uri="{FF2B5EF4-FFF2-40B4-BE49-F238E27FC236}">
                <a16:creationId xmlns:a16="http://schemas.microsoft.com/office/drawing/2014/main" id="{8A90CB5C-2698-4DCB-B7B5-45B11FF239BE}"/>
              </a:ext>
            </a:extLst>
          </p:cNvPr>
          <p:cNvSpPr>
            <a:spLocks noGrp="1"/>
          </p:cNvSpPr>
          <p:nvPr>
            <p:ph sz="quarter" idx="4"/>
          </p:nvPr>
        </p:nvSpPr>
        <p:spPr>
          <a:xfrm>
            <a:off x="1680942" y="5979196"/>
            <a:ext cx="9113580" cy="396483"/>
          </a:xfrm>
        </p:spPr>
        <p:txBody>
          <a:bodyPr vert="horz" lIns="91440" tIns="45720" rIns="91440" bIns="45720" rtlCol="0" anchor="t">
            <a:normAutofit/>
          </a:bodyPr>
          <a:lstStyle/>
          <a:p>
            <a:pPr marL="0" indent="0" algn="ctr">
              <a:lnSpc>
                <a:spcPct val="90000"/>
              </a:lnSpc>
              <a:buNone/>
            </a:pPr>
            <a:r>
              <a:rPr lang="en-US" sz="1100" b="1" cap="all" spc="400" dirty="0">
                <a:solidFill>
                  <a:srgbClr val="FFFFFF"/>
                </a:solidFill>
              </a:rPr>
              <a:t>Additional feature for those in need to connect with one another.</a:t>
            </a:r>
          </a:p>
        </p:txBody>
      </p:sp>
      <p:sp>
        <p:nvSpPr>
          <p:cNvPr id="88" name="Rectangle 87">
            <a:extLst>
              <a:ext uri="{FF2B5EF4-FFF2-40B4-BE49-F238E27FC236}">
                <a16:creationId xmlns:a16="http://schemas.microsoft.com/office/drawing/2014/main" id="{D4A11FEA-6E98-401C-B708-DA2C95081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454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049016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E2B0-5B25-456D-92A7-72746E175CF9}"/>
              </a:ext>
            </a:extLst>
          </p:cNvPr>
          <p:cNvSpPr>
            <a:spLocks noGrp="1"/>
          </p:cNvSpPr>
          <p:nvPr>
            <p:ph type="title"/>
          </p:nvPr>
        </p:nvSpPr>
        <p:spPr/>
        <p:txBody>
          <a:bodyPr anchor="ctr">
            <a:normAutofit/>
          </a:bodyPr>
          <a:lstStyle/>
          <a:p>
            <a:r>
              <a:rPr lang="en-US"/>
              <a:t>What sets Austin giving Connection apart?</a:t>
            </a:r>
            <a:endParaRPr lang="en-US" dirty="0"/>
          </a:p>
        </p:txBody>
      </p:sp>
      <p:graphicFrame>
        <p:nvGraphicFramePr>
          <p:cNvPr id="5" name="Content Placeholder 2">
            <a:extLst>
              <a:ext uri="{FF2B5EF4-FFF2-40B4-BE49-F238E27FC236}">
                <a16:creationId xmlns:a16="http://schemas.microsoft.com/office/drawing/2014/main" id="{185ADCAA-7690-4250-8A7B-C2545D35AEB1}"/>
              </a:ext>
            </a:extLst>
          </p:cNvPr>
          <p:cNvGraphicFramePr>
            <a:graphicFrameLocks noGrp="1"/>
          </p:cNvGraphicFramePr>
          <p:nvPr>
            <p:ph idx="1"/>
            <p:extLst>
              <p:ext uri="{D42A27DB-BD31-4B8C-83A1-F6EECF244321}">
                <p14:modId xmlns:p14="http://schemas.microsoft.com/office/powerpoint/2010/main" val="1780138909"/>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9575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2851C1-39B2-40F7-88ED-0358853AF93C}"/>
              </a:ext>
            </a:extLst>
          </p:cNvPr>
          <p:cNvPicPr>
            <a:picLocks noChangeAspect="1"/>
          </p:cNvPicPr>
          <p:nvPr/>
        </p:nvPicPr>
        <p:blipFill rotWithShape="1">
          <a:blip r:embed="rId3">
            <a:alphaModFix amt="40000"/>
            <a:extLst/>
          </a:blip>
          <a:srcRect l="13608" r="14408" b="1"/>
          <a:stretch/>
        </p:blipFill>
        <p:spPr>
          <a:xfrm>
            <a:off x="264543" y="10"/>
            <a:ext cx="11967714" cy="6857990"/>
          </a:xfrm>
          <a:prstGeom prst="rect">
            <a:avLst/>
          </a:prstGeom>
        </p:spPr>
      </p:pic>
      <p:sp>
        <p:nvSpPr>
          <p:cNvPr id="2" name="Title 1">
            <a:extLst>
              <a:ext uri="{FF2B5EF4-FFF2-40B4-BE49-F238E27FC236}">
                <a16:creationId xmlns:a16="http://schemas.microsoft.com/office/drawing/2014/main" id="{3E0C547B-2BFE-451C-8D44-6FBC5B9BB54F}"/>
              </a:ext>
            </a:extLst>
          </p:cNvPr>
          <p:cNvSpPr>
            <a:spLocks noGrp="1"/>
          </p:cNvSpPr>
          <p:nvPr>
            <p:ph type="title"/>
          </p:nvPr>
        </p:nvSpPr>
        <p:spPr>
          <a:xfrm>
            <a:off x="1078523" y="1098388"/>
            <a:ext cx="10318418" cy="4394988"/>
          </a:xfrm>
        </p:spPr>
        <p:txBody>
          <a:bodyPr vert="horz" lIns="91440" tIns="45720" rIns="91440" bIns="45720" rtlCol="0" anchor="ctr">
            <a:normAutofit/>
          </a:bodyPr>
          <a:lstStyle/>
          <a:p>
            <a:pPr algn="ctr"/>
            <a:r>
              <a:rPr lang="en-US" sz="10000" spc="800">
                <a:solidFill>
                  <a:srgbClr val="FFFFFF"/>
                </a:solidFill>
              </a:rPr>
              <a:t>LIVE DEMONSTRATION</a:t>
            </a:r>
          </a:p>
        </p:txBody>
      </p:sp>
    </p:spTree>
    <p:extLst>
      <p:ext uri="{BB962C8B-B14F-4D97-AF65-F5344CB8AC3E}">
        <p14:creationId xmlns:p14="http://schemas.microsoft.com/office/powerpoint/2010/main" val="79563559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F95A-AD67-459C-922C-6C7269836A2B}"/>
              </a:ext>
            </a:extLst>
          </p:cNvPr>
          <p:cNvSpPr>
            <a:spLocks noGrp="1"/>
          </p:cNvSpPr>
          <p:nvPr>
            <p:ph type="title"/>
          </p:nvPr>
        </p:nvSpPr>
        <p:spPr>
          <a:xfrm>
            <a:off x="8339328" y="457200"/>
            <a:ext cx="3090672" cy="1619250"/>
          </a:xfrm>
        </p:spPr>
        <p:txBody>
          <a:bodyPr vert="horz" lIns="91440" tIns="45720" rIns="91440" bIns="45720" rtlCol="0" anchor="b">
            <a:normAutofit fontScale="90000"/>
          </a:bodyPr>
          <a:lstStyle/>
          <a:p>
            <a:r>
              <a:rPr lang="en-US" sz="4000" dirty="0">
                <a:solidFill>
                  <a:schemeClr val="accent1"/>
                </a:solidFill>
              </a:rPr>
              <a:t>Team efforts </a:t>
            </a:r>
            <a:br>
              <a:rPr lang="en-US" sz="4000" dirty="0">
                <a:solidFill>
                  <a:schemeClr val="accent1"/>
                </a:solidFill>
              </a:rPr>
            </a:br>
            <a:r>
              <a:rPr lang="en-US" sz="2700" i="1" dirty="0"/>
              <a:t>how we delegated the work</a:t>
            </a:r>
            <a:endParaRPr lang="en-US" sz="1800" i="1" dirty="0">
              <a:solidFill>
                <a:schemeClr val="accent1"/>
              </a:solidFill>
            </a:endParaRPr>
          </a:p>
        </p:txBody>
      </p:sp>
      <p:pic>
        <p:nvPicPr>
          <p:cNvPr id="8" name="Picture 7">
            <a:extLst>
              <a:ext uri="{FF2B5EF4-FFF2-40B4-BE49-F238E27FC236}">
                <a16:creationId xmlns:a16="http://schemas.microsoft.com/office/drawing/2014/main" id="{76F3A2FA-7FE8-4A5A-81EB-DA0FC99E1342}"/>
              </a:ext>
            </a:extLst>
          </p:cNvPr>
          <p:cNvPicPr>
            <a:picLocks noChangeAspect="1"/>
          </p:cNvPicPr>
          <p:nvPr/>
        </p:nvPicPr>
        <p:blipFill>
          <a:blip r:embed="rId3"/>
          <a:stretch>
            <a:fillRect/>
          </a:stretch>
        </p:blipFill>
        <p:spPr>
          <a:xfrm>
            <a:off x="1413008" y="798804"/>
            <a:ext cx="5749061" cy="5260391"/>
          </a:xfrm>
          <a:prstGeom prst="rect">
            <a:avLst/>
          </a:prstGeom>
        </p:spPr>
      </p:pic>
      <p:sp>
        <p:nvSpPr>
          <p:cNvPr id="7" name="TextBox 6">
            <a:extLst>
              <a:ext uri="{FF2B5EF4-FFF2-40B4-BE49-F238E27FC236}">
                <a16:creationId xmlns:a16="http://schemas.microsoft.com/office/drawing/2014/main" id="{2BE23C8A-0008-42FA-AC5F-931A294C44BB}"/>
              </a:ext>
            </a:extLst>
          </p:cNvPr>
          <p:cNvSpPr txBox="1"/>
          <p:nvPr/>
        </p:nvSpPr>
        <p:spPr>
          <a:xfrm>
            <a:off x="8059795" y="2176272"/>
            <a:ext cx="3090672" cy="4224528"/>
          </a:xfrm>
          <a:prstGeom prst="rect">
            <a:avLst/>
          </a:prstGeom>
        </p:spPr>
        <p:txBody>
          <a:bodyPr vert="horz" lIns="91440" tIns="45720" rIns="91440" bIns="45720" rtlCol="0">
            <a:normAutofit/>
          </a:bodyPr>
          <a:lstStyle/>
          <a:p>
            <a:pPr marL="285750" indent="-228600" defTabSz="914400">
              <a:lnSpc>
                <a:spcPct val="110000"/>
              </a:lnSpc>
              <a:spcBef>
                <a:spcPts val="700"/>
              </a:spcBef>
              <a:spcAft>
                <a:spcPts val="600"/>
              </a:spcAft>
              <a:buClr>
                <a:schemeClr val="tx2"/>
              </a:buClr>
              <a:buFont typeface="Wingdings" pitchFamily="2" charset="2"/>
              <a:buChar char=""/>
            </a:pPr>
            <a:r>
              <a:rPr lang="en-US" sz="2000" dirty="0">
                <a:solidFill>
                  <a:schemeClr val="accent1"/>
                </a:solidFill>
              </a:rPr>
              <a:t>GROUP MESSAGES through SLACK - OPEN  COMMUNICATION </a:t>
            </a:r>
          </a:p>
          <a:p>
            <a:pPr marL="285750" indent="-228600" defTabSz="914400">
              <a:lnSpc>
                <a:spcPct val="110000"/>
              </a:lnSpc>
              <a:spcBef>
                <a:spcPts val="700"/>
              </a:spcBef>
              <a:spcAft>
                <a:spcPts val="600"/>
              </a:spcAft>
              <a:buClr>
                <a:schemeClr val="tx2"/>
              </a:buClr>
              <a:buFont typeface="Wingdings" pitchFamily="2" charset="2"/>
              <a:buChar char=""/>
            </a:pPr>
            <a:r>
              <a:rPr lang="en-US" sz="2000" dirty="0">
                <a:solidFill>
                  <a:schemeClr val="accent1"/>
                </a:solidFill>
              </a:rPr>
              <a:t>TRELLO – ORGANIZED DIVISION OF TASKS</a:t>
            </a:r>
          </a:p>
          <a:p>
            <a:pPr marL="285750" indent="-228600" defTabSz="914400">
              <a:lnSpc>
                <a:spcPct val="110000"/>
              </a:lnSpc>
              <a:spcBef>
                <a:spcPts val="700"/>
              </a:spcBef>
              <a:spcAft>
                <a:spcPts val="600"/>
              </a:spcAft>
              <a:buClr>
                <a:schemeClr val="tx2"/>
              </a:buClr>
              <a:buFont typeface="Wingdings" pitchFamily="2" charset="2"/>
              <a:buChar char=""/>
            </a:pPr>
            <a:r>
              <a:rPr lang="en-US" sz="2000" dirty="0">
                <a:solidFill>
                  <a:schemeClr val="accent1"/>
                </a:solidFill>
              </a:rPr>
              <a:t>FLEXIBILITY </a:t>
            </a:r>
          </a:p>
          <a:p>
            <a:pPr marL="285750" indent="-228600" defTabSz="914400">
              <a:lnSpc>
                <a:spcPct val="110000"/>
              </a:lnSpc>
              <a:spcBef>
                <a:spcPts val="700"/>
              </a:spcBef>
              <a:spcAft>
                <a:spcPts val="600"/>
              </a:spcAft>
              <a:buClr>
                <a:schemeClr val="tx2"/>
              </a:buClr>
              <a:buFont typeface="Wingdings" pitchFamily="2" charset="2"/>
              <a:buChar char=""/>
            </a:pPr>
            <a:r>
              <a:rPr lang="en-US" sz="2000" dirty="0">
                <a:solidFill>
                  <a:schemeClr val="accent1"/>
                </a:solidFill>
              </a:rPr>
              <a:t>ENCOURAGING AND COLLABORATIVE MINDSET</a:t>
            </a:r>
          </a:p>
          <a:p>
            <a:pPr indent="-228600" defTabSz="914400">
              <a:lnSpc>
                <a:spcPct val="110000"/>
              </a:lnSpc>
              <a:spcBef>
                <a:spcPts val="700"/>
              </a:spcBef>
              <a:spcAft>
                <a:spcPts val="600"/>
              </a:spcAft>
              <a:buClr>
                <a:schemeClr val="tx2"/>
              </a:buClr>
              <a:buFont typeface="Wingdings" pitchFamily="2" charset="2"/>
              <a:buChar char=""/>
            </a:pPr>
            <a:endParaRPr lang="en-US" sz="1600" dirty="0">
              <a:solidFill>
                <a:schemeClr val="bg1"/>
              </a:solidFill>
            </a:endParaRPr>
          </a:p>
        </p:txBody>
      </p:sp>
    </p:spTree>
    <p:extLst>
      <p:ext uri="{BB962C8B-B14F-4D97-AF65-F5344CB8AC3E}">
        <p14:creationId xmlns:p14="http://schemas.microsoft.com/office/powerpoint/2010/main" val="3174982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5A8DD16-AB68-4499-9B7C-F9A630B10DD9}"/>
              </a:ext>
            </a:extLst>
          </p:cNvPr>
          <p:cNvPicPr>
            <a:picLocks noChangeAspect="1"/>
          </p:cNvPicPr>
          <p:nvPr/>
        </p:nvPicPr>
        <p:blipFill rotWithShape="1">
          <a:blip r:embed="rId3">
            <a:alphaModFix amt="40000"/>
            <a:extLst/>
          </a:blip>
          <a:srcRect l="26128" r="35916" b="-1"/>
          <a:stretch/>
        </p:blipFill>
        <p:spPr>
          <a:xfrm>
            <a:off x="264543" y="10"/>
            <a:ext cx="11967714" cy="6857990"/>
          </a:xfrm>
          <a:prstGeom prst="rect">
            <a:avLst/>
          </a:prstGeom>
        </p:spPr>
      </p:pic>
      <p:sp>
        <p:nvSpPr>
          <p:cNvPr id="2" name="Title 1">
            <a:extLst>
              <a:ext uri="{FF2B5EF4-FFF2-40B4-BE49-F238E27FC236}">
                <a16:creationId xmlns:a16="http://schemas.microsoft.com/office/drawing/2014/main" id="{17B74F09-C9E0-4E7D-BFC3-4DE0F4A50EF3}"/>
              </a:ext>
            </a:extLst>
          </p:cNvPr>
          <p:cNvSpPr>
            <a:spLocks noGrp="1"/>
          </p:cNvSpPr>
          <p:nvPr>
            <p:ph type="title"/>
          </p:nvPr>
        </p:nvSpPr>
        <p:spPr>
          <a:xfrm>
            <a:off x="1078523" y="1098388"/>
            <a:ext cx="10318418" cy="4394988"/>
          </a:xfrm>
        </p:spPr>
        <p:txBody>
          <a:bodyPr vert="horz" lIns="91440" tIns="45720" rIns="91440" bIns="45720" rtlCol="0" anchor="ctr">
            <a:normAutofit/>
          </a:bodyPr>
          <a:lstStyle/>
          <a:p>
            <a:pPr algn="ctr"/>
            <a:r>
              <a:rPr lang="en-US" sz="9300" spc="800">
                <a:solidFill>
                  <a:srgbClr val="FFFFFF"/>
                </a:solidFill>
              </a:rPr>
              <a:t>INDIVIDUAL RESPONSIBILITIES</a:t>
            </a:r>
          </a:p>
        </p:txBody>
      </p:sp>
    </p:spTree>
    <p:extLst>
      <p:ext uri="{BB962C8B-B14F-4D97-AF65-F5344CB8AC3E}">
        <p14:creationId xmlns:p14="http://schemas.microsoft.com/office/powerpoint/2010/main" val="194554257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Badg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844</Words>
  <Application>Microsoft Office PowerPoint</Application>
  <PresentationFormat>Widescreen</PresentationFormat>
  <Paragraphs>117</Paragraphs>
  <Slides>20</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Gill Sans MT</vt:lpstr>
      <vt:lpstr>Impact</vt:lpstr>
      <vt:lpstr>Wingdings</vt:lpstr>
      <vt:lpstr>Badge</vt:lpstr>
      <vt:lpstr>Austin giving Connection</vt:lpstr>
      <vt:lpstr>About Austin giving Connection</vt:lpstr>
      <vt:lpstr>donors</vt:lpstr>
      <vt:lpstr>Person in need</vt:lpstr>
      <vt:lpstr>meetups</vt:lpstr>
      <vt:lpstr>What sets Austin giving Connection apart?</vt:lpstr>
      <vt:lpstr>LIVE DEMONSTRATION</vt:lpstr>
      <vt:lpstr>Team efforts  how we delegated the work</vt:lpstr>
      <vt:lpstr>INDIVIDUAL RESPONSIBILITIES</vt:lpstr>
      <vt:lpstr>challenges</vt:lpstr>
      <vt:lpstr>FUTURE FEATURES</vt:lpstr>
      <vt:lpstr>Questions?</vt:lpstr>
      <vt:lpstr>5 ways to maximize happiness when giving</vt:lpstr>
      <vt:lpstr>7 Scientific Benefits of Helping Others</vt:lpstr>
      <vt:lpstr>Search function  </vt:lpstr>
      <vt:lpstr>View Profile Button</vt:lpstr>
      <vt:lpstr>Location feature</vt:lpstr>
      <vt:lpstr>About tab</vt:lpstr>
      <vt:lpstr>For those in Need Page</vt:lpstr>
      <vt:lpstr>Create Account modal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giving Connection</dc:title>
  <dc:creator>Penny Arnold</dc:creator>
  <cp:lastModifiedBy>Penny Arnold</cp:lastModifiedBy>
  <cp:revision>11</cp:revision>
  <dcterms:created xsi:type="dcterms:W3CDTF">2019-02-14T17:02:00Z</dcterms:created>
  <dcterms:modified xsi:type="dcterms:W3CDTF">2019-02-15T00:22:36Z</dcterms:modified>
</cp:coreProperties>
</file>