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3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0"/>
  </p:notesMasterIdLst>
  <p:sldIdLst>
    <p:sldId id="291" r:id="rId3"/>
    <p:sldId id="292" r:id="rId4"/>
    <p:sldId id="257" r:id="rId5"/>
    <p:sldId id="258" r:id="rId6"/>
    <p:sldId id="284" r:id="rId7"/>
    <p:sldId id="259" r:id="rId8"/>
    <p:sldId id="260" r:id="rId9"/>
    <p:sldId id="282" r:id="rId10"/>
    <p:sldId id="293" r:id="rId11"/>
    <p:sldId id="285" r:id="rId12"/>
    <p:sldId id="261" r:id="rId13"/>
    <p:sldId id="301" r:id="rId14"/>
    <p:sldId id="286" r:id="rId15"/>
    <p:sldId id="268" r:id="rId16"/>
    <p:sldId id="269" r:id="rId17"/>
    <p:sldId id="271" r:id="rId18"/>
    <p:sldId id="270" r:id="rId19"/>
    <p:sldId id="280" r:id="rId20"/>
    <p:sldId id="266" r:id="rId21"/>
    <p:sldId id="274" r:id="rId22"/>
    <p:sldId id="272" r:id="rId23"/>
    <p:sldId id="273" r:id="rId24"/>
    <p:sldId id="289" r:id="rId25"/>
    <p:sldId id="283" r:id="rId26"/>
    <p:sldId id="287" r:id="rId27"/>
    <p:sldId id="267" r:id="rId28"/>
    <p:sldId id="279" r:id="rId29"/>
    <p:sldId id="275" r:id="rId30"/>
    <p:sldId id="276" r:id="rId31"/>
    <p:sldId id="277" r:id="rId32"/>
    <p:sldId id="278" r:id="rId33"/>
    <p:sldId id="288" r:id="rId34"/>
    <p:sldId id="294" r:id="rId35"/>
    <p:sldId id="295" r:id="rId36"/>
    <p:sldId id="296" r:id="rId37"/>
    <p:sldId id="297" r:id="rId38"/>
    <p:sldId id="2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13735C"/>
    <a:srgbClr val="007FFF"/>
    <a:srgbClr val="23D3A9"/>
    <a:srgbClr val="23CDA5"/>
    <a:srgbClr val="1DAB89"/>
    <a:srgbClr val="4DE1BE"/>
    <a:srgbClr val="53A9FF"/>
    <a:srgbClr val="1BA181"/>
    <a:srgbClr val="006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2" autoAdjust="0"/>
    <p:restoredTop sz="56481" autoAdjust="0"/>
  </p:normalViewPr>
  <p:slideViewPr>
    <p:cSldViewPr snapToGrid="0">
      <p:cViewPr varScale="1">
        <p:scale>
          <a:sx n="41" d="100"/>
          <a:sy n="41" d="100"/>
        </p:scale>
        <p:origin x="180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ristelle\Downloads\2Tech_CareMe_EtudeFinanci&#232;re_Annexe601_version1.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ristelle\Downloads\2Tech_CareMe_EtudeFinanci&#232;re_Annexe601_version1.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hristelle\Downloads\2Tech_CareMe_EtudeFinanci&#232;re_Annexe601_version1.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hristelle\Downloads\2Tech_CareMe_EtudeFinanci&#232;re_Annexe601_version1.1.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hristelle\Downloads\2Tech_CareMe_EtudeFinanci&#232;re_Annexe601_version1.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ristelle\Downloads\2Tech_CareMe_EtudeFinanci&#232;re_Annexe601_version1.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28253242157501"/>
          <c:y val="8.2681086214165339E-2"/>
          <c:w val="0.5754788570570929"/>
          <c:h val="0.76880086943933701"/>
        </c:manualLayout>
      </c:layout>
      <c:pieChart>
        <c:varyColors val="1"/>
        <c:ser>
          <c:idx val="0"/>
          <c:order val="0"/>
          <c:tx>
            <c:strRef>
              <c:f>'[2Tech_CareMe_EtudeFinancière_Annexe601_version1.1.xlsx]Coût matériel '!$F$4:$F$5</c:f>
              <c:strCache>
                <c:ptCount val="2"/>
                <c:pt idx="0">
                  <c:v>Coût Total TTC DA</c:v>
                </c:pt>
                <c:pt idx="1">
                  <c:v>(TVA=17% inclue)</c:v>
                </c:pt>
              </c:strCache>
            </c:strRef>
          </c:tx>
          <c:dPt>
            <c:idx val="0"/>
            <c:bubble3D val="0"/>
            <c:spPr>
              <a:solidFill>
                <a:srgbClr val="2ADE99"/>
              </a:solidFill>
              <a:ln w="19050">
                <a:solidFill>
                  <a:schemeClr val="lt1"/>
                </a:solidFill>
              </a:ln>
              <a:effectLst/>
            </c:spPr>
            <c:extLst>
              <c:ext xmlns:c16="http://schemas.microsoft.com/office/drawing/2014/chart" uri="{C3380CC4-5D6E-409C-BE32-E72D297353CC}">
                <c16:uniqueId val="{00000001-92B6-4979-96D3-08ECC89D78A7}"/>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92B6-4979-96D3-08ECC89D78A7}"/>
              </c:ext>
            </c:extLst>
          </c:dPt>
          <c:dPt>
            <c:idx val="2"/>
            <c:bubble3D val="0"/>
            <c:spPr>
              <a:solidFill>
                <a:srgbClr val="1BA181"/>
              </a:solidFill>
              <a:ln w="19050">
                <a:solidFill>
                  <a:schemeClr val="lt1"/>
                </a:solidFill>
              </a:ln>
              <a:effectLst/>
            </c:spPr>
            <c:extLst>
              <c:ext xmlns:c16="http://schemas.microsoft.com/office/drawing/2014/chart" uri="{C3380CC4-5D6E-409C-BE32-E72D297353CC}">
                <c16:uniqueId val="{00000005-92B6-4979-96D3-08ECC89D78A7}"/>
              </c:ext>
            </c:extLst>
          </c:dPt>
          <c:dPt>
            <c:idx val="3"/>
            <c:bubble3D val="0"/>
            <c:spPr>
              <a:solidFill>
                <a:srgbClr val="002060"/>
              </a:solidFill>
              <a:ln w="19050">
                <a:solidFill>
                  <a:schemeClr val="lt1"/>
                </a:solidFill>
              </a:ln>
              <a:effectLst/>
            </c:spPr>
            <c:extLst>
              <c:ext xmlns:c16="http://schemas.microsoft.com/office/drawing/2014/chart" uri="{C3380CC4-5D6E-409C-BE32-E72D297353CC}">
                <c16:uniqueId val="{00000007-92B6-4979-96D3-08ECC89D78A7}"/>
              </c:ext>
            </c:extLst>
          </c:dPt>
          <c:dLbls>
            <c:dLbl>
              <c:idx val="0"/>
              <c:layout>
                <c:manualLayout>
                  <c:x val="-0.15124490586217706"/>
                  <c:y val="-5.6979808217042176E-2"/>
                </c:manualLayout>
              </c:layout>
              <c:tx>
                <c:rich>
                  <a:bodyPr/>
                  <a:lstStyle/>
                  <a:p>
                    <a:fld id="{6A462749-1884-4D8E-AC9B-F4B0B6B4DE17}" type="PERCENTAGE">
                      <a:rPr lang="en-US" sz="1600" b="1">
                        <a:solidFill>
                          <a:schemeClr val="tx1"/>
                        </a:solidFill>
                      </a:rPr>
                      <a:pPr/>
                      <a:t>[POURCENTAGE]</a:t>
                    </a:fld>
                    <a:endParaRPr 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2B6-4979-96D3-08ECC89D78A7}"/>
                </c:ext>
              </c:extLst>
            </c:dLbl>
            <c:dLbl>
              <c:idx val="1"/>
              <c:layout>
                <c:manualLayout>
                  <c:x val="0.1270399809283729"/>
                  <c:y val="8.725618356583198E-3"/>
                </c:manualLayout>
              </c:layout>
              <c:tx>
                <c:rich>
                  <a:bodyPr rot="0" spcFirstLastPara="1" vertOverflow="ellipsis" vert="horz" wrap="square" lIns="38100" tIns="19050" rIns="38100" bIns="19050" anchor="ctr" anchorCtr="1">
                    <a:noAutofit/>
                  </a:bodyPr>
                  <a:lstStyle/>
                  <a:p>
                    <a:pPr>
                      <a:defRPr sz="1600" b="1" i="0" u="none" strike="noStrike" kern="1200" baseline="0">
                        <a:solidFill>
                          <a:schemeClr val="tx1"/>
                        </a:solidFill>
                        <a:latin typeface="+mn-lt"/>
                        <a:ea typeface="+mn-ea"/>
                        <a:cs typeface="+mn-cs"/>
                      </a:defRPr>
                    </a:pPr>
                    <a:fld id="{382C1605-64CF-4C62-A9BF-9D5250AACEDC}" type="PERCENTAGE">
                      <a:rPr lang="en-US" sz="1600" b="1">
                        <a:solidFill>
                          <a:schemeClr val="tx1"/>
                        </a:solidFill>
                      </a:rPr>
                      <a:pPr>
                        <a:defRPr sz="1600" b="1">
                          <a:solidFill>
                            <a:schemeClr val="tx1"/>
                          </a:solidFill>
                        </a:defRPr>
                      </a:pPr>
                      <a:t>[POURCENTAGE]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solidFill>
                      <a:latin typeface="+mn-lt"/>
                      <a:ea typeface="+mn-ea"/>
                      <a:cs typeface="+mn-cs"/>
                    </a:defRPr>
                  </a:pPr>
                  <a:endParaRPr lang="fr-FR"/>
                </a:p>
              </c:txPr>
              <c:showLegendKey val="0"/>
              <c:showVal val="0"/>
              <c:showCatName val="0"/>
              <c:showSerName val="0"/>
              <c:showPercent val="1"/>
              <c:showBubbleSize val="0"/>
              <c:extLst>
                <c:ext xmlns:c15="http://schemas.microsoft.com/office/drawing/2012/chart" uri="{CE6537A1-D6FC-4f65-9D91-7224C49458BB}">
                  <c15:layout>
                    <c:manualLayout>
                      <c:w val="0.10960056753442099"/>
                      <c:h val="0.12294971962590873"/>
                    </c:manualLayout>
                  </c15:layout>
                  <c15:dlblFieldTable/>
                  <c15:showDataLabelsRange val="0"/>
                </c:ext>
                <c:ext xmlns:c16="http://schemas.microsoft.com/office/drawing/2014/chart" uri="{C3380CC4-5D6E-409C-BE32-E72D297353CC}">
                  <c16:uniqueId val="{00000003-92B6-4979-96D3-08ECC89D78A7}"/>
                </c:ext>
              </c:extLst>
            </c:dLbl>
            <c:dLbl>
              <c:idx val="3"/>
              <c:layout>
                <c:manualLayout>
                  <c:x val="-4.3386871723001839E-2"/>
                  <c:y val="-7.0781251353481808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2B6-4979-96D3-08ECC89D78A7}"/>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'[2Tech_CareMe_EtudeFinancière_Annexe601_version1.1.xlsx]Coût matériel '!$A$6:$A$9</c:f>
              <c:strCache>
                <c:ptCount val="4"/>
                <c:pt idx="0">
                  <c:v>Glucomètres connecté</c:v>
                </c:pt>
                <c:pt idx="1">
                  <c:v>Tensiomètre connecté</c:v>
                </c:pt>
                <c:pt idx="2">
                  <c:v>Pèse personne connecté</c:v>
                </c:pt>
                <c:pt idx="3">
                  <c:v>Montre de localisation</c:v>
                </c:pt>
              </c:strCache>
            </c:strRef>
          </c:cat>
          <c:val>
            <c:numRef>
              <c:f>'[2Tech_CareMe_EtudeFinancière_Annexe601_version1.1.xlsx]Coût matériel '!$F$6:$F$9</c:f>
              <c:numCache>
                <c:formatCode>#,##0</c:formatCode>
                <c:ptCount val="4"/>
                <c:pt idx="0">
                  <c:v>13453672050</c:v>
                </c:pt>
                <c:pt idx="1">
                  <c:v>3847470120</c:v>
                </c:pt>
                <c:pt idx="2">
                  <c:v>3903232320</c:v>
                </c:pt>
                <c:pt idx="3" formatCode="#,##0.00">
                  <c:v>559960502.4000001</c:v>
                </c:pt>
              </c:numCache>
            </c:numRef>
          </c:val>
          <c:extLst>
            <c:ext xmlns:c16="http://schemas.microsoft.com/office/drawing/2014/chart" uri="{C3380CC4-5D6E-409C-BE32-E72D297353CC}">
              <c16:uniqueId val="{00000008-92B6-4979-96D3-08ECC89D78A7}"/>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248247787669842"/>
          <c:y val="1.23168382262086E-3"/>
          <c:w val="0.34263217511917049"/>
          <c:h val="0.2713920866841870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73270220992622"/>
          <c:y val="5.5232159903626406E-2"/>
          <c:w val="0.86322320366593464"/>
          <c:h val="0.81817436277215738"/>
        </c:manualLayout>
      </c:layout>
      <c:barChart>
        <c:barDir val="col"/>
        <c:grouping val="clustered"/>
        <c:varyColors val="0"/>
        <c:ser>
          <c:idx val="0"/>
          <c:order val="0"/>
          <c:tx>
            <c:strRef>
              <c:f>'[2Tech_CareMe_EtudeFinancière_Annexe601_version1.1.xlsx]Coût de ressource humaines '!$B$10</c:f>
              <c:strCache>
                <c:ptCount val="1"/>
                <c:pt idx="0">
                  <c:v>Coût total de l’équipe de réalisation</c:v>
                </c:pt>
              </c:strCache>
            </c:strRef>
          </c:tx>
          <c:spPr>
            <a:solidFill>
              <a:srgbClr val="007FFF">
                <a:alpha val="89000"/>
              </a:srgbClr>
            </a:solidFill>
            <a:ln>
              <a:noFill/>
            </a:ln>
            <a:effectLst/>
          </c:spPr>
          <c:invertIfNegative val="0"/>
          <c:cat>
            <c:numRef>
              <c:f>'[2Tech_CareMe_EtudeFinancière_Annexe601_version1.1.xlsx]Coût de ressource humaines '!$C$25</c:f>
              <c:numCache>
                <c:formatCode>General</c:formatCode>
                <c:ptCount val="1"/>
              </c:numCache>
            </c:numRef>
          </c:cat>
          <c:val>
            <c:numRef>
              <c:f>'[2Tech_CareMe_EtudeFinancière_Annexe601_version1.1.xlsx]Coût de ressource humaines '!$C$10</c:f>
              <c:numCache>
                <c:formatCode>General</c:formatCode>
                <c:ptCount val="1"/>
                <c:pt idx="0">
                  <c:v>4929075.04</c:v>
                </c:pt>
              </c:numCache>
            </c:numRef>
          </c:val>
          <c:extLst>
            <c:ext xmlns:c16="http://schemas.microsoft.com/office/drawing/2014/chart" uri="{C3380CC4-5D6E-409C-BE32-E72D297353CC}">
              <c16:uniqueId val="{00000000-7ADA-4748-97F1-F860CA2B9F99}"/>
            </c:ext>
          </c:extLst>
        </c:ser>
        <c:ser>
          <c:idx val="1"/>
          <c:order val="1"/>
          <c:tx>
            <c:strRef>
              <c:f>'[2Tech_CareMe_EtudeFinancière_Annexe601_version1.1.xlsx]Coût de ressource humaines '!$B$19</c:f>
              <c:strCache>
                <c:ptCount val="1"/>
                <c:pt idx="0">
                  <c:v>Coût total de prestataire</c:v>
                </c:pt>
              </c:strCache>
            </c:strRef>
          </c:tx>
          <c:spPr>
            <a:solidFill>
              <a:srgbClr val="CF123E"/>
            </a:solidFill>
            <a:ln>
              <a:noFill/>
            </a:ln>
            <a:effectLst/>
          </c:spPr>
          <c:invertIfNegative val="0"/>
          <c:cat>
            <c:numRef>
              <c:f>'[2Tech_CareMe_EtudeFinancière_Annexe601_version1.1.xlsx]Coût de ressource humaines '!$C$25</c:f>
              <c:numCache>
                <c:formatCode>General</c:formatCode>
                <c:ptCount val="1"/>
              </c:numCache>
            </c:numRef>
          </c:cat>
          <c:val>
            <c:numRef>
              <c:f>'[2Tech_CareMe_EtudeFinancière_Annexe601_version1.1.xlsx]Coût de ressource humaines '!$C$19</c:f>
              <c:numCache>
                <c:formatCode>#,##0</c:formatCode>
                <c:ptCount val="1"/>
                <c:pt idx="0">
                  <c:v>786120</c:v>
                </c:pt>
              </c:numCache>
            </c:numRef>
          </c:val>
          <c:extLst>
            <c:ext xmlns:c16="http://schemas.microsoft.com/office/drawing/2014/chart" uri="{C3380CC4-5D6E-409C-BE32-E72D297353CC}">
              <c16:uniqueId val="{00000001-7ADA-4748-97F1-F860CA2B9F99}"/>
            </c:ext>
          </c:extLst>
        </c:ser>
        <c:ser>
          <c:idx val="2"/>
          <c:order val="2"/>
          <c:tx>
            <c:strRef>
              <c:f>'[2Tech_CareMe_EtudeFinancière_Annexe601_version1.1.xlsx]Coût de ressource humaines '!$B$22</c:f>
              <c:strCache>
                <c:ptCount val="1"/>
                <c:pt idx="0">
                  <c:v>support logistique</c:v>
                </c:pt>
              </c:strCache>
            </c:strRef>
          </c:tx>
          <c:spPr>
            <a:solidFill>
              <a:schemeClr val="accent3"/>
            </a:solidFill>
            <a:ln>
              <a:noFill/>
            </a:ln>
            <a:effectLst/>
          </c:spPr>
          <c:invertIfNegative val="0"/>
          <c:dPt>
            <c:idx val="0"/>
            <c:invertIfNegative val="0"/>
            <c:bubble3D val="0"/>
            <c:spPr>
              <a:solidFill>
                <a:srgbClr val="23CDA5"/>
              </a:solidFill>
              <a:ln>
                <a:noFill/>
              </a:ln>
              <a:effectLst/>
            </c:spPr>
            <c:extLst>
              <c:ext xmlns:c16="http://schemas.microsoft.com/office/drawing/2014/chart" uri="{C3380CC4-5D6E-409C-BE32-E72D297353CC}">
                <c16:uniqueId val="{00000003-7ADA-4748-97F1-F860CA2B9F99}"/>
              </c:ext>
            </c:extLst>
          </c:dPt>
          <c:cat>
            <c:numRef>
              <c:f>'[2Tech_CareMe_EtudeFinancière_Annexe601_version1.1.xlsx]Coût de ressource humaines '!$C$25</c:f>
              <c:numCache>
                <c:formatCode>General</c:formatCode>
                <c:ptCount val="1"/>
              </c:numCache>
            </c:numRef>
          </c:cat>
          <c:val>
            <c:numRef>
              <c:f>'[2Tech_CareMe_EtudeFinancière_Annexe601_version1.1.xlsx]Coût de ressource humaines '!$C$22</c:f>
              <c:numCache>
                <c:formatCode>#,##0</c:formatCode>
                <c:ptCount val="1"/>
                <c:pt idx="0">
                  <c:v>558000</c:v>
                </c:pt>
              </c:numCache>
            </c:numRef>
          </c:val>
          <c:extLst>
            <c:ext xmlns:c16="http://schemas.microsoft.com/office/drawing/2014/chart" uri="{C3380CC4-5D6E-409C-BE32-E72D297353CC}">
              <c16:uniqueId val="{00000004-7ADA-4748-97F1-F860CA2B9F99}"/>
            </c:ext>
          </c:extLst>
        </c:ser>
        <c:dLbls>
          <c:showLegendKey val="0"/>
          <c:showVal val="0"/>
          <c:showCatName val="0"/>
          <c:showSerName val="0"/>
          <c:showPercent val="0"/>
          <c:showBubbleSize val="0"/>
        </c:dLbls>
        <c:gapWidth val="219"/>
        <c:overlap val="-27"/>
        <c:axId val="386916480"/>
        <c:axId val="386917792"/>
      </c:barChart>
      <c:catAx>
        <c:axId val="386916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86917792"/>
        <c:crosses val="autoZero"/>
        <c:auto val="1"/>
        <c:lblAlgn val="ctr"/>
        <c:lblOffset val="100"/>
        <c:noMultiLvlLbl val="0"/>
      </c:catAx>
      <c:valAx>
        <c:axId val="386917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86916480"/>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960703309215261E-2"/>
          <c:y val="1.2641019936192753E-3"/>
          <c:w val="0.95972738582447226"/>
          <c:h val="0.92753182707950188"/>
        </c:manualLayout>
      </c:layout>
      <c:barChart>
        <c:barDir val="col"/>
        <c:grouping val="clustered"/>
        <c:varyColors val="0"/>
        <c:ser>
          <c:idx val="0"/>
          <c:order val="0"/>
          <c:spPr>
            <a:solidFill>
              <a:srgbClr val="183754">
                <a:alpha val="88000"/>
              </a:srgbClr>
            </a:solidFill>
            <a:ln>
              <a:noFill/>
            </a:ln>
            <a:effectLst/>
          </c:spPr>
          <c:invertIfNegative val="0"/>
          <c:dPt>
            <c:idx val="2"/>
            <c:invertIfNegative val="0"/>
            <c:bubble3D val="0"/>
            <c:extLst>
              <c:ext xmlns:c16="http://schemas.microsoft.com/office/drawing/2014/chart" uri="{C3380CC4-5D6E-409C-BE32-E72D297353CC}">
                <c16:uniqueId val="{00000000-5372-4825-B82B-4412733CFD9C}"/>
              </c:ext>
            </c:extLst>
          </c:dPt>
          <c:dLbls>
            <c:dLbl>
              <c:idx val="0"/>
              <c:layout>
                <c:manualLayout>
                  <c:x val="1.3678448750052873E-2"/>
                  <c:y val="-3.6032928295432164E-3"/>
                </c:manualLayout>
              </c:layout>
              <c:tx>
                <c:rich>
                  <a:bodyPr/>
                  <a:lstStyle/>
                  <a:p>
                    <a:r>
                      <a:rPr lang="en-US" dirty="0"/>
                      <a:t>1</a:t>
                    </a:r>
                    <a:r>
                      <a:rPr lang="en-US" baseline="0" dirty="0"/>
                      <a:t> 800 000 </a:t>
                    </a:r>
                    <a:r>
                      <a:rPr lang="en-US" dirty="0"/>
                      <a:t>DA </a:t>
                    </a:r>
                  </a:p>
                </c:rich>
              </c:tx>
              <c:dLblPos val="outEnd"/>
              <c:showLegendKey val="0"/>
              <c:showVal val="1"/>
              <c:showCatName val="0"/>
              <c:showSerName val="0"/>
              <c:showPercent val="0"/>
              <c:showBubbleSize val="0"/>
              <c:extLst>
                <c:ext xmlns:c15="http://schemas.microsoft.com/office/drawing/2012/chart" uri="{CE6537A1-D6FC-4f65-9D91-7224C49458BB}">
                  <c15:layout>
                    <c:manualLayout>
                      <c:w val="0.18847917652353532"/>
                      <c:h val="4.565035016421283E-2"/>
                    </c:manualLayout>
                  </c15:layout>
                </c:ext>
                <c:ext xmlns:c16="http://schemas.microsoft.com/office/drawing/2014/chart" uri="{C3380CC4-5D6E-409C-BE32-E72D297353CC}">
                  <c16:uniqueId val="{00000001-5372-4825-B82B-4412733CFD9C}"/>
                </c:ext>
              </c:extLst>
            </c:dLbl>
            <c:dLbl>
              <c:idx val="1"/>
              <c:layout>
                <c:manualLayout>
                  <c:x val="0"/>
                  <c:y val="-9.3110409399219853E-3"/>
                </c:manualLayout>
              </c:layout>
              <c:tx>
                <c:rich>
                  <a:bodyPr/>
                  <a:lstStyle/>
                  <a:p>
                    <a:fld id="{7F293724-54A2-4313-8749-3989E5C286AF}" type="VALUE">
                      <a:rPr lang="en-US"/>
                      <a:pPr/>
                      <a:t>[VALEUR]</a:t>
                    </a:fld>
                    <a:r>
                      <a:rPr lang="en-US"/>
                      <a:t> DA</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5372-4825-B82B-4412733CFD9C}"/>
                </c:ext>
              </c:extLst>
            </c:dLbl>
            <c:dLbl>
              <c:idx val="2"/>
              <c:layout>
                <c:manualLayout>
                  <c:x val="2.3448769285805027E-2"/>
                  <c:y val="-1.138018382855741E-2"/>
                </c:manualLayout>
              </c:layout>
              <c:tx>
                <c:rich>
                  <a:bodyPr/>
                  <a:lstStyle/>
                  <a:p>
                    <a:fld id="{E6E47EC5-5511-428B-AF32-CBF984B7CB4E}" type="VALUE">
                      <a:rPr lang="en-US"/>
                      <a:pPr/>
                      <a:t>[VALEUR]</a:t>
                    </a:fld>
                    <a:r>
                      <a:rPr lang="en-US" baseline="0"/>
                      <a:t> DA</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5372-4825-B82B-4412733CFD9C}"/>
                </c:ext>
              </c:extLst>
            </c:dLbl>
            <c:dLbl>
              <c:idx val="3"/>
              <c:layout>
                <c:manualLayout>
                  <c:x val="0"/>
                  <c:y val="6.4895195677599901E-3"/>
                </c:manualLayout>
              </c:layout>
              <c:tx>
                <c:rich>
                  <a:bodyPr/>
                  <a:lstStyle/>
                  <a:p>
                    <a:fld id="{056A65C3-479B-4460-AE25-949D839A2114}" type="VALUE">
                      <a:rPr lang="en-US"/>
                      <a:pPr/>
                      <a:t>[VALEUR]</a:t>
                    </a:fld>
                    <a:r>
                      <a:rPr lang="en-US"/>
                      <a:t> DA</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372-4825-B82B-4412733CFD9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'[2Tech_CareMe_EtudeFinancière_Annexe601_version1.1.xlsx]Feuil1'!$A$2:$A$5</c:f>
              <c:strCache>
                <c:ptCount val="4"/>
                <c:pt idx="0">
                  <c:v>Transport du materiel</c:v>
                </c:pt>
                <c:pt idx="1">
                  <c:v>Configuration du réseau et de serveurS</c:v>
                </c:pt>
                <c:pt idx="2">
                  <c:v>Installation matériel et logiciel</c:v>
                </c:pt>
                <c:pt idx="3">
                  <c:v>Tests et validation</c:v>
                </c:pt>
              </c:strCache>
            </c:strRef>
          </c:cat>
          <c:val>
            <c:numRef>
              <c:f>'[2Tech_CareMe_EtudeFinancière_Annexe601_version1.1.xlsx]Feuil1'!$B$2:$B$5</c:f>
              <c:numCache>
                <c:formatCode>#,##0</c:formatCode>
                <c:ptCount val="4"/>
                <c:pt idx="0" formatCode="General">
                  <c:v>1800000</c:v>
                </c:pt>
                <c:pt idx="1">
                  <c:v>120000</c:v>
                </c:pt>
                <c:pt idx="2">
                  <c:v>1000000</c:v>
                </c:pt>
                <c:pt idx="3">
                  <c:v>50000</c:v>
                </c:pt>
              </c:numCache>
            </c:numRef>
          </c:val>
          <c:extLst>
            <c:ext xmlns:c16="http://schemas.microsoft.com/office/drawing/2014/chart" uri="{C3380CC4-5D6E-409C-BE32-E72D297353CC}">
              <c16:uniqueId val="{00000004-5372-4825-B82B-4412733CFD9C}"/>
            </c:ext>
          </c:extLst>
        </c:ser>
        <c:ser>
          <c:idx val="1"/>
          <c:order val="1"/>
          <c:spPr>
            <a:solidFill>
              <a:srgbClr val="C00000"/>
            </a:solidFill>
            <a:ln>
              <a:noFill/>
            </a:ln>
            <a:effectLst/>
          </c:spPr>
          <c:invertIfNegative val="0"/>
          <c:dLbls>
            <c:dLbl>
              <c:idx val="0"/>
              <c:tx>
                <c:rich>
                  <a:bodyPr/>
                  <a:lstStyle/>
                  <a:p>
                    <a:fld id="{470528AB-AC7F-4FFD-9394-C073065D17A5}" type="VALUE">
                      <a:rPr lang="en-US"/>
                      <a:pPr/>
                      <a:t>[VALEUR]</a:t>
                    </a:fld>
                    <a:r>
                      <a:rPr lang="en-US"/>
                      <a:t>j</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372-4825-B82B-4412733CFD9C}"/>
                </c:ext>
              </c:extLst>
            </c:dLbl>
            <c:dLbl>
              <c:idx val="1"/>
              <c:tx>
                <c:rich>
                  <a:bodyPr rot="0" spcFirstLastPara="1" vertOverflow="ellipsis" horzOverflow="clip"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r>
                      <a:rPr lang="en-US"/>
                      <a:t>3j</a:t>
                    </a:r>
                  </a:p>
                </c:rich>
              </c:tx>
              <c:spPr>
                <a:noFill/>
                <a:ln>
                  <a:noFill/>
                </a:ln>
                <a:effectLst/>
              </c:spPr>
              <c:txPr>
                <a:bodyPr rot="0" spcFirstLastPara="1" vertOverflow="ellipsis" horzOverflow="clip"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6-5372-4825-B82B-4412733CFD9C}"/>
                </c:ext>
              </c:extLst>
            </c:dLbl>
            <c:dLbl>
              <c:idx val="2"/>
              <c:tx>
                <c:rich>
                  <a:bodyPr/>
                  <a:lstStyle/>
                  <a:p>
                    <a:fld id="{AB561B2B-5F0B-4002-964E-155C86E2EEFC}" type="VALUE">
                      <a:rPr lang="en-US"/>
                      <a:pPr/>
                      <a:t>[VALEUR]</a:t>
                    </a:fld>
                    <a:r>
                      <a:rPr lang="en-US"/>
                      <a:t>j</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372-4825-B82B-4412733CFD9C}"/>
                </c:ext>
              </c:extLst>
            </c:dLbl>
            <c:dLbl>
              <c:idx val="3"/>
              <c:tx>
                <c:rich>
                  <a:bodyPr/>
                  <a:lstStyle/>
                  <a:p>
                    <a:fld id="{2B1B8F50-BB38-4CD1-8828-F1B06594F132}" type="VALUE">
                      <a:rPr lang="en-US"/>
                      <a:pPr/>
                      <a:t>[VALEUR]</a:t>
                    </a:fld>
                    <a:r>
                      <a:rPr lang="en-US"/>
                      <a:t>j</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372-4825-B82B-4412733CFD9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'[2Tech_CareMe_EtudeFinancière_Annexe601_version1.1.xlsx]Feuil1'!$A$2:$A$5</c:f>
              <c:strCache>
                <c:ptCount val="4"/>
                <c:pt idx="0">
                  <c:v>Transport du materiel</c:v>
                </c:pt>
                <c:pt idx="1">
                  <c:v>Configuration du réseau et de serveurS</c:v>
                </c:pt>
                <c:pt idx="2">
                  <c:v>Installation matériel et logiciel</c:v>
                </c:pt>
                <c:pt idx="3">
                  <c:v>Tests et validation</c:v>
                </c:pt>
              </c:strCache>
            </c:strRef>
          </c:cat>
          <c:val>
            <c:numRef>
              <c:f>'[2Tech_CareMe_EtudeFinancière_Annexe601_version1.1.xlsx]Feuil1'!$C$2:$C$5</c:f>
              <c:numCache>
                <c:formatCode>General</c:formatCode>
                <c:ptCount val="4"/>
                <c:pt idx="0">
                  <c:v>3</c:v>
                </c:pt>
                <c:pt idx="1">
                  <c:v>3</c:v>
                </c:pt>
                <c:pt idx="2">
                  <c:v>25</c:v>
                </c:pt>
                <c:pt idx="3">
                  <c:v>4</c:v>
                </c:pt>
              </c:numCache>
            </c:numRef>
          </c:val>
          <c:extLst>
            <c:ext xmlns:c16="http://schemas.microsoft.com/office/drawing/2014/chart" uri="{C3380CC4-5D6E-409C-BE32-E72D297353CC}">
              <c16:uniqueId val="{00000009-5372-4825-B82B-4412733CFD9C}"/>
            </c:ext>
          </c:extLst>
        </c:ser>
        <c:dLbls>
          <c:dLblPos val="inEnd"/>
          <c:showLegendKey val="0"/>
          <c:showVal val="1"/>
          <c:showCatName val="0"/>
          <c:showSerName val="0"/>
          <c:showPercent val="0"/>
          <c:showBubbleSize val="0"/>
        </c:dLbls>
        <c:gapWidth val="80"/>
        <c:overlap val="8"/>
        <c:axId val="299678712"/>
        <c:axId val="299701016"/>
      </c:barChart>
      <c:catAx>
        <c:axId val="29967871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fr-FR"/>
          </a:p>
        </c:txPr>
        <c:crossAx val="299701016"/>
        <c:crosses val="autoZero"/>
        <c:auto val="1"/>
        <c:lblAlgn val="ctr"/>
        <c:lblOffset val="100"/>
        <c:noMultiLvlLbl val="0"/>
      </c:catAx>
      <c:valAx>
        <c:axId val="29970101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fr-FR"/>
          </a:p>
        </c:txPr>
        <c:crossAx val="299678712"/>
        <c:crosses val="autoZero"/>
        <c:crossBetween val="between"/>
      </c:valAx>
      <c:spPr>
        <a:solidFill>
          <a:schemeClr val="bg1"/>
        </a:solidFill>
        <a:ln>
          <a:noFill/>
        </a:ln>
        <a:effectLst/>
      </c:spPr>
    </c:plotArea>
    <c:legend>
      <c:legendPos val="b"/>
      <c:layout>
        <c:manualLayout>
          <c:xMode val="edge"/>
          <c:yMode val="edge"/>
          <c:x val="0.46824038065784263"/>
          <c:y val="9.6677981600814769E-2"/>
          <c:w val="0.20421170053582899"/>
          <c:h val="5.304860250697572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07757602714056"/>
          <c:y val="6.2499816667812833E-2"/>
          <c:w val="0.44427896471464412"/>
          <c:h val="0.783937232273896"/>
        </c:manualLayout>
      </c:layout>
      <c:pieChart>
        <c:varyColors val="1"/>
        <c:ser>
          <c:idx val="0"/>
          <c:order val="0"/>
          <c:tx>
            <c:strRef>
              <c:f>'[2Tech_CareMe_EtudeFinancière_Annexe601_version1.1.xlsx]Alea de risque '!$D$4</c:f>
              <c:strCache>
                <c:ptCount val="1"/>
                <c:pt idx="0">
                  <c:v>Coût calculé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EC-4302-BF24-B440BE86ADC0}"/>
              </c:ext>
            </c:extLst>
          </c:dPt>
          <c:dPt>
            <c:idx val="1"/>
            <c:bubble3D val="0"/>
            <c:spPr>
              <a:solidFill>
                <a:srgbClr val="23CDA5"/>
              </a:solidFill>
              <a:ln w="19050">
                <a:solidFill>
                  <a:schemeClr val="lt1"/>
                </a:solidFill>
              </a:ln>
              <a:effectLst/>
            </c:spPr>
            <c:extLst>
              <c:ext xmlns:c16="http://schemas.microsoft.com/office/drawing/2014/chart" uri="{C3380CC4-5D6E-409C-BE32-E72D297353CC}">
                <c16:uniqueId val="{00000003-DCEC-4302-BF24-B440BE86ADC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EC-4302-BF24-B440BE86ADC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CEC-4302-BF24-B440BE86ADC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CEC-4302-BF24-B440BE86ADC0}"/>
              </c:ext>
            </c:extLst>
          </c:dPt>
          <c:dPt>
            <c:idx val="5"/>
            <c:bubble3D val="0"/>
            <c:spPr>
              <a:solidFill>
                <a:srgbClr val="007FFF"/>
              </a:solidFill>
              <a:ln w="19050">
                <a:solidFill>
                  <a:schemeClr val="lt1"/>
                </a:solidFill>
              </a:ln>
              <a:effectLst/>
            </c:spPr>
            <c:extLst>
              <c:ext xmlns:c16="http://schemas.microsoft.com/office/drawing/2014/chart" uri="{C3380CC4-5D6E-409C-BE32-E72D297353CC}">
                <c16:uniqueId val="{0000000B-DCEC-4302-BF24-B440BE86ADC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'[2Tech_CareMe_EtudeFinancière_Annexe601_version1.1.xlsx]Alea de risque '!$A$5:$A$10</c:f>
              <c:strCache>
                <c:ptCount val="6"/>
                <c:pt idx="0">
                  <c:v>Evolution des salaires</c:v>
                </c:pt>
                <c:pt idx="1">
                  <c:v>Fluctuation des prix du matériel</c:v>
                </c:pt>
                <c:pt idx="3">
                  <c:v>Faille dans la sécurité</c:v>
                </c:pt>
                <c:pt idx="4">
                  <c:v>Accidents divers (lors du transport du matériel…)</c:v>
                </c:pt>
                <c:pt idx="5">
                  <c:v>Taxe sur valeur ajoutée sur prestation de service (TVA)</c:v>
                </c:pt>
              </c:strCache>
            </c:strRef>
          </c:cat>
          <c:val>
            <c:numRef>
              <c:f>'[2Tech_CareMe_EtudeFinancière_Annexe601_version1.1.xlsx]Alea de risque '!$D$5:$D$10</c:f>
              <c:numCache>
                <c:formatCode>#,##0.00</c:formatCode>
                <c:ptCount val="6"/>
                <c:pt idx="0">
                  <c:v>9723.57</c:v>
                </c:pt>
                <c:pt idx="1">
                  <c:v>63613314.054000005</c:v>
                </c:pt>
                <c:pt idx="3">
                  <c:v>25000</c:v>
                </c:pt>
                <c:pt idx="4">
                  <c:v>212044.38018000001</c:v>
                </c:pt>
                <c:pt idx="5">
                  <c:v>11376576.9</c:v>
                </c:pt>
              </c:numCache>
            </c:numRef>
          </c:val>
          <c:extLst>
            <c:ext xmlns:c16="http://schemas.microsoft.com/office/drawing/2014/chart" uri="{C3380CC4-5D6E-409C-BE32-E72D297353CC}">
              <c16:uniqueId val="{0000000C-DCEC-4302-BF24-B440BE86ADC0}"/>
            </c:ext>
          </c:extLst>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2"/>
        <c:delete val="1"/>
      </c:legendEntry>
      <c:layout>
        <c:manualLayout>
          <c:xMode val="edge"/>
          <c:yMode val="edge"/>
          <c:x val="0.62055520532467512"/>
          <c:y val="0.1588706215792251"/>
          <c:w val="0.31141606338807465"/>
          <c:h val="0.64951742079479147"/>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Répartition du Coût de projet</a:t>
            </a:r>
            <a:r>
              <a:rPr lang="fr-FR" baseline="0"/>
              <a:t>  CareMe</a:t>
            </a:r>
            <a:r>
              <a:rPr lang="fr-F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'[2Tech_CareMe_EtudeFinancière_Annexe601_version1.1.xlsx]Coût total de projet '!$B$3</c:f>
              <c:strCache>
                <c:ptCount val="1"/>
                <c:pt idx="0">
                  <c:v>Coût (DA)</c:v>
                </c:pt>
              </c:strCache>
            </c:strRef>
          </c:tx>
          <c:spPr>
            <a:solidFill>
              <a:srgbClr val="002060"/>
            </a:solidFill>
          </c:spPr>
          <c:dPt>
            <c:idx val="0"/>
            <c:bubble3D val="0"/>
            <c:spPr>
              <a:solidFill>
                <a:srgbClr val="002060"/>
              </a:solidFill>
              <a:ln w="19050">
                <a:solidFill>
                  <a:schemeClr val="lt1"/>
                </a:solidFill>
              </a:ln>
              <a:effectLst/>
            </c:spPr>
            <c:extLst>
              <c:ext xmlns:c16="http://schemas.microsoft.com/office/drawing/2014/chart" uri="{C3380CC4-5D6E-409C-BE32-E72D297353CC}">
                <c16:uniqueId val="{00000001-342E-4B6D-AE15-12ECA5413B29}"/>
              </c:ext>
            </c:extLst>
          </c:dPt>
          <c:dPt>
            <c:idx val="1"/>
            <c:bubble3D val="0"/>
            <c:spPr>
              <a:solidFill>
                <a:srgbClr val="23CDA5"/>
              </a:solidFill>
              <a:ln w="19050">
                <a:solidFill>
                  <a:schemeClr val="lt1"/>
                </a:solidFill>
              </a:ln>
              <a:effectLst/>
            </c:spPr>
            <c:extLst>
              <c:ext xmlns:c16="http://schemas.microsoft.com/office/drawing/2014/chart" uri="{C3380CC4-5D6E-409C-BE32-E72D297353CC}">
                <c16:uniqueId val="{00000003-342E-4B6D-AE15-12ECA5413B29}"/>
              </c:ext>
            </c:extLst>
          </c:dPt>
          <c:dPt>
            <c:idx val="2"/>
            <c:bubble3D val="0"/>
            <c:spPr>
              <a:solidFill>
                <a:srgbClr val="002060"/>
              </a:solidFill>
              <a:ln w="19050">
                <a:solidFill>
                  <a:schemeClr val="lt1"/>
                </a:solidFill>
              </a:ln>
              <a:effectLst/>
            </c:spPr>
            <c:extLst>
              <c:ext xmlns:c16="http://schemas.microsoft.com/office/drawing/2014/chart" uri="{C3380CC4-5D6E-409C-BE32-E72D297353CC}">
                <c16:uniqueId val="{00000005-342E-4B6D-AE15-12ECA5413B29}"/>
              </c:ext>
            </c:extLst>
          </c:dPt>
          <c:dPt>
            <c:idx val="3"/>
            <c:bubble3D val="0"/>
            <c:spPr>
              <a:solidFill>
                <a:srgbClr val="002060"/>
              </a:solidFill>
              <a:ln w="19050">
                <a:solidFill>
                  <a:schemeClr val="lt1"/>
                </a:solidFill>
              </a:ln>
              <a:effectLst/>
            </c:spPr>
            <c:extLst>
              <c:ext xmlns:c16="http://schemas.microsoft.com/office/drawing/2014/chart" uri="{C3380CC4-5D6E-409C-BE32-E72D297353CC}">
                <c16:uniqueId val="{00000007-342E-4B6D-AE15-12ECA5413B29}"/>
              </c:ext>
            </c:extLst>
          </c:dPt>
          <c:dPt>
            <c:idx val="4"/>
            <c:bubble3D val="0"/>
            <c:spPr>
              <a:solidFill>
                <a:srgbClr val="002060"/>
              </a:solidFill>
              <a:ln w="19050">
                <a:solidFill>
                  <a:schemeClr val="lt1"/>
                </a:solidFill>
              </a:ln>
              <a:effectLst/>
            </c:spPr>
            <c:extLst>
              <c:ext xmlns:c16="http://schemas.microsoft.com/office/drawing/2014/chart" uri="{C3380CC4-5D6E-409C-BE32-E72D297353CC}">
                <c16:uniqueId val="{00000009-342E-4B6D-AE15-12ECA5413B29}"/>
              </c:ext>
            </c:extLst>
          </c:dPt>
          <c:dPt>
            <c:idx val="5"/>
            <c:bubble3D val="0"/>
            <c:spPr>
              <a:solidFill>
                <a:srgbClr val="002060"/>
              </a:solidFill>
              <a:ln w="19050">
                <a:solidFill>
                  <a:schemeClr val="lt1"/>
                </a:solidFill>
              </a:ln>
              <a:effectLst/>
            </c:spPr>
            <c:extLst>
              <c:ext xmlns:c16="http://schemas.microsoft.com/office/drawing/2014/chart" uri="{C3380CC4-5D6E-409C-BE32-E72D297353CC}">
                <c16:uniqueId val="{0000000B-342E-4B6D-AE15-12ECA5413B29}"/>
              </c:ext>
            </c:extLst>
          </c:dPt>
          <c:dPt>
            <c:idx val="6"/>
            <c:bubble3D val="0"/>
            <c:spPr>
              <a:solidFill>
                <a:srgbClr val="002060"/>
              </a:solidFill>
              <a:ln w="19050">
                <a:solidFill>
                  <a:schemeClr val="lt1"/>
                </a:solidFill>
              </a:ln>
              <a:effectLst/>
            </c:spPr>
            <c:extLst>
              <c:ext xmlns:c16="http://schemas.microsoft.com/office/drawing/2014/chart" uri="{C3380CC4-5D6E-409C-BE32-E72D297353CC}">
                <c16:uniqueId val="{0000000D-342E-4B6D-AE15-12ECA5413B29}"/>
              </c:ext>
            </c:extLst>
          </c:dPt>
          <c:dPt>
            <c:idx val="7"/>
            <c:bubble3D val="0"/>
            <c:spPr>
              <a:solidFill>
                <a:srgbClr val="002060"/>
              </a:solidFill>
              <a:ln w="19050">
                <a:solidFill>
                  <a:schemeClr val="lt1"/>
                </a:solidFill>
              </a:ln>
              <a:effectLst/>
            </c:spPr>
            <c:extLst>
              <c:ext xmlns:c16="http://schemas.microsoft.com/office/drawing/2014/chart" uri="{C3380CC4-5D6E-409C-BE32-E72D297353CC}">
                <c16:uniqueId val="{0000000F-342E-4B6D-AE15-12ECA5413B29}"/>
              </c:ext>
            </c:extLst>
          </c:dPt>
          <c:cat>
            <c:strRef>
              <c:f>'[2Tech_CareMe_EtudeFinancière_Annexe601_version1.1.xlsx]Coût total de projet '!$A$4:$A$11</c:f>
              <c:strCache>
                <c:ptCount val="8"/>
                <c:pt idx="0">
                  <c:v>Ressource humaine</c:v>
                </c:pt>
                <c:pt idx="1">
                  <c:v>Matériel </c:v>
                </c:pt>
                <c:pt idx="2">
                  <c:v>Déploiement</c:v>
                </c:pt>
                <c:pt idx="3">
                  <c:v>Formation</c:v>
                </c:pt>
                <c:pt idx="4">
                  <c:v>Maintenance</c:v>
                </c:pt>
                <c:pt idx="5">
                  <c:v>Cout divers</c:v>
                </c:pt>
                <c:pt idx="6">
                  <c:v>Couverture de risque d’alea</c:v>
                </c:pt>
                <c:pt idx="7">
                  <c:v>Conduite de changement</c:v>
                </c:pt>
              </c:strCache>
            </c:strRef>
          </c:cat>
          <c:val>
            <c:numRef>
              <c:f>'[2Tech_CareMe_EtudeFinancière_Annexe601_version1.1.xlsx]Coût total de projet '!$B$4:$B$11</c:f>
              <c:numCache>
                <c:formatCode>General</c:formatCode>
                <c:ptCount val="8"/>
                <c:pt idx="0" formatCode="#,##0.00">
                  <c:v>5639370.04</c:v>
                </c:pt>
                <c:pt idx="1">
                  <c:v>21764334992</c:v>
                </c:pt>
                <c:pt idx="2" formatCode="#,##0">
                  <c:v>2970000</c:v>
                </c:pt>
                <c:pt idx="3" formatCode="#,##0">
                  <c:v>672000</c:v>
                </c:pt>
                <c:pt idx="4" formatCode="#,##0">
                  <c:v>5204000</c:v>
                </c:pt>
                <c:pt idx="5" formatCode="#,##0">
                  <c:v>800000</c:v>
                </c:pt>
                <c:pt idx="6">
                  <c:v>75236658.900000006</c:v>
                </c:pt>
                <c:pt idx="7" formatCode="#,##0">
                  <c:v>1092742851.0470002</c:v>
                </c:pt>
              </c:numCache>
            </c:numRef>
          </c:val>
          <c:extLst>
            <c:ext xmlns:c16="http://schemas.microsoft.com/office/drawing/2014/chart" uri="{C3380CC4-5D6E-409C-BE32-E72D297353CC}">
              <c16:uniqueId val="{00000010-342E-4B6D-AE15-12ECA5413B2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Coût sans et avec</a:t>
            </a:r>
            <a:r>
              <a:rPr lang="en-US" baseline="0"/>
              <a:t> la marge bénificière </a:t>
            </a:r>
            <a:r>
              <a:rPr lang="en-US"/>
              <a:t> (DA)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'[2Tech_CareMe_EtudeFinancière_Annexe601_version1.1.xlsx]Coût total de projet '!$B$3</c:f>
              <c:strCache>
                <c:ptCount val="1"/>
                <c:pt idx="0">
                  <c:v>Coût (DA)</c:v>
                </c:pt>
              </c:strCache>
            </c:strRef>
          </c:tx>
          <c:spPr>
            <a:solidFill>
              <a:srgbClr val="002060"/>
            </a:solidFill>
            <a:ln>
              <a:noFill/>
            </a:ln>
            <a:effectLst/>
          </c:spPr>
          <c:invertIfNegative val="0"/>
          <c:dPt>
            <c:idx val="0"/>
            <c:invertIfNegative val="0"/>
            <c:bubble3D val="0"/>
            <c:spPr>
              <a:solidFill>
                <a:srgbClr val="CF123E"/>
              </a:solidFill>
              <a:ln>
                <a:noFill/>
              </a:ln>
              <a:effectLst/>
            </c:spPr>
            <c:extLst>
              <c:ext xmlns:c16="http://schemas.microsoft.com/office/drawing/2014/chart" uri="{C3380CC4-5D6E-409C-BE32-E72D297353CC}">
                <c16:uniqueId val="{00000001-7568-46EF-8C0E-ECD349756E57}"/>
              </c:ext>
            </c:extLst>
          </c:dPt>
          <c:dLbls>
            <c:dLbl>
              <c:idx val="0"/>
              <c:tx>
                <c:rich>
                  <a:bodyPr/>
                  <a:lstStyle/>
                  <a:p>
                    <a:fld id="{7391604C-F234-48D2-927D-4528FEB32A0C}" type="VALUE">
                      <a:rPr lang="en-US">
                        <a:solidFill>
                          <a:schemeClr val="bg1"/>
                        </a:solidFill>
                      </a:rPr>
                      <a:pPr/>
                      <a:t>[VALEUR]</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568-46EF-8C0E-ECD349756E57}"/>
                </c:ext>
              </c:extLst>
            </c:dLbl>
            <c:dLbl>
              <c:idx val="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dLblPos val="inEnd"/>
              <c:showLegendKey val="0"/>
              <c:showVal val="1"/>
              <c:showCatName val="0"/>
              <c:showSerName val="0"/>
              <c:showPercent val="0"/>
              <c:showBubbleSize val="0"/>
              <c:extLst>
                <c:ext xmlns:c16="http://schemas.microsoft.com/office/drawing/2014/chart" uri="{C3380CC4-5D6E-409C-BE32-E72D297353CC}">
                  <c16:uniqueId val="{00000002-7568-46EF-8C0E-ECD349756E5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'[2Tech_CareMe_EtudeFinancière_Annexe601_version1.1.xlsx]Coût total de projet '!$A$12:$A$13</c:f>
              <c:strCache>
                <c:ptCount val="2"/>
                <c:pt idx="0">
                  <c:v>Total de la solution sans la marge bénéficiaire</c:v>
                </c:pt>
                <c:pt idx="1">
                  <c:v>Total avec la marge bénéficiaire</c:v>
                </c:pt>
              </c:strCache>
            </c:strRef>
          </c:cat>
          <c:val>
            <c:numRef>
              <c:f>'[2Tech_CareMe_EtudeFinancière_Annexe601_version1.1.xlsx]Coût total de projet '!$B$12:$B$13</c:f>
              <c:numCache>
                <c:formatCode>#,##0.00</c:formatCode>
                <c:ptCount val="2"/>
                <c:pt idx="0">
                  <c:v>22947599871.987003</c:v>
                </c:pt>
                <c:pt idx="1">
                  <c:v>28684499839.983753</c:v>
                </c:pt>
              </c:numCache>
            </c:numRef>
          </c:val>
          <c:extLst>
            <c:ext xmlns:c16="http://schemas.microsoft.com/office/drawing/2014/chart" uri="{C3380CC4-5D6E-409C-BE32-E72D297353CC}">
              <c16:uniqueId val="{00000003-7568-46EF-8C0E-ECD349756E57}"/>
            </c:ext>
          </c:extLst>
        </c:ser>
        <c:dLbls>
          <c:showLegendKey val="0"/>
          <c:showVal val="0"/>
          <c:showCatName val="0"/>
          <c:showSerName val="0"/>
          <c:showPercent val="0"/>
          <c:showBubbleSize val="0"/>
        </c:dLbls>
        <c:gapWidth val="75"/>
        <c:overlap val="40"/>
        <c:axId val="1636768287"/>
        <c:axId val="1633988671"/>
      </c:barChart>
      <c:catAx>
        <c:axId val="163676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3988671"/>
        <c:crosses val="autoZero"/>
        <c:auto val="1"/>
        <c:lblAlgn val="ctr"/>
        <c:lblOffset val="100"/>
        <c:noMultiLvlLbl val="0"/>
      </c:catAx>
      <c:valAx>
        <c:axId val="16339886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6768287"/>
        <c:crosses val="autoZero"/>
        <c:crossBetween val="between"/>
      </c:valAx>
      <c:spPr>
        <a:solidFill>
          <a:schemeClr val="accent6">
            <a:lumMod val="40000"/>
            <a:lumOff val="60000"/>
          </a:schemeClr>
        </a:solid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456EC7-7176-4197-809C-EE5ED8415BF9}" type="doc">
      <dgm:prSet loTypeId="urn:microsoft.com/office/officeart/2005/8/layout/venn3" loCatId="relationship" qsTypeId="urn:microsoft.com/office/officeart/2005/8/quickstyle/simple1" qsCatId="simple" csTypeId="urn:microsoft.com/office/officeart/2005/8/colors/colorful5" csCatId="colorful" phldr="1"/>
      <dgm:spPr/>
    </dgm:pt>
    <dgm:pt modelId="{D7458F38-C26B-4732-9DCF-7256C29B431B}">
      <dgm:prSet phldrT="[Texte]" custT="1"/>
      <dgm:spPr>
        <a:solidFill>
          <a:srgbClr val="007FFF">
            <a:alpha val="90980"/>
          </a:srgbClr>
        </a:solidFill>
      </dgm:spPr>
      <dgm:t>
        <a:bodyPr/>
        <a:lstStyle/>
        <a:p>
          <a:r>
            <a:rPr lang="fr-FR" sz="1200" b="1" dirty="0">
              <a:solidFill>
                <a:schemeClr val="bg1"/>
              </a:solidFill>
              <a:latin typeface="Candara" panose="020E0502030303020204" pitchFamily="34" charset="0"/>
            </a:rPr>
            <a:t>Equipements dédiées à la lutte contre les attaques DDoS</a:t>
          </a:r>
        </a:p>
      </dgm:t>
    </dgm:pt>
    <dgm:pt modelId="{427A3C73-D41C-4973-B58F-B8EF05485960}" type="parTrans" cxnId="{8D679A70-CA60-4BF5-8908-F147C50A5DBB}">
      <dgm:prSet/>
      <dgm:spPr/>
      <dgm:t>
        <a:bodyPr/>
        <a:lstStyle/>
        <a:p>
          <a:endParaRPr lang="fr-FR"/>
        </a:p>
      </dgm:t>
    </dgm:pt>
    <dgm:pt modelId="{1070F717-4609-4776-B355-EC1B582F7257}" type="sibTrans" cxnId="{8D679A70-CA60-4BF5-8908-F147C50A5DBB}">
      <dgm:prSet/>
      <dgm:spPr/>
      <dgm:t>
        <a:bodyPr/>
        <a:lstStyle/>
        <a:p>
          <a:endParaRPr lang="fr-FR"/>
        </a:p>
      </dgm:t>
    </dgm:pt>
    <dgm:pt modelId="{DA25D508-BC15-410C-9A4E-7219EE1C9692}">
      <dgm:prSet phldrT="[Texte]" custT="1"/>
      <dgm:spPr>
        <a:solidFill>
          <a:srgbClr val="23CDA5">
            <a:alpha val="90980"/>
          </a:srgbClr>
        </a:solidFill>
        <a:ln>
          <a:noFill/>
        </a:ln>
      </dgm:spPr>
      <dgm:t>
        <a:bodyPr/>
        <a:lstStyle/>
        <a:p>
          <a:r>
            <a:rPr lang="fr-FR" sz="1200" b="1" dirty="0">
              <a:solidFill>
                <a:schemeClr val="bg1"/>
              </a:solidFill>
              <a:latin typeface="Candara" panose="020E0502030303020204" pitchFamily="34" charset="0"/>
            </a:rPr>
            <a:t>Cryptage des données</a:t>
          </a:r>
        </a:p>
      </dgm:t>
    </dgm:pt>
    <dgm:pt modelId="{0FE9B60D-AE3E-43AD-8954-C27020464B47}" type="parTrans" cxnId="{2DDD3DF8-FC56-4D2B-8B19-3206B1A998B1}">
      <dgm:prSet/>
      <dgm:spPr/>
      <dgm:t>
        <a:bodyPr/>
        <a:lstStyle/>
        <a:p>
          <a:endParaRPr lang="fr-FR"/>
        </a:p>
      </dgm:t>
    </dgm:pt>
    <dgm:pt modelId="{7593DBE8-E358-4F6E-930A-6D877ED053EB}" type="sibTrans" cxnId="{2DDD3DF8-FC56-4D2B-8B19-3206B1A998B1}">
      <dgm:prSet/>
      <dgm:spPr/>
      <dgm:t>
        <a:bodyPr/>
        <a:lstStyle/>
        <a:p>
          <a:endParaRPr lang="fr-FR"/>
        </a:p>
      </dgm:t>
    </dgm:pt>
    <dgm:pt modelId="{5DCE2A91-59FB-460E-8B48-B355F0B64EE2}">
      <dgm:prSet custT="1"/>
      <dgm:spPr>
        <a:solidFill>
          <a:srgbClr val="367BBA">
            <a:alpha val="90980"/>
          </a:srgbClr>
        </a:solidFill>
        <a:ln>
          <a:noFill/>
        </a:ln>
      </dgm:spPr>
      <dgm:t>
        <a:bodyPr/>
        <a:lstStyle/>
        <a:p>
          <a:r>
            <a:rPr lang="fr-FR" sz="1200" b="1" dirty="0" err="1">
              <a:solidFill>
                <a:schemeClr val="bg1"/>
              </a:solidFill>
              <a:latin typeface="Candara" panose="020E0502030303020204" pitchFamily="34" charset="0"/>
            </a:rPr>
            <a:t>Parefeu</a:t>
          </a:r>
          <a:endParaRPr lang="fr-FR" sz="1200" b="1" dirty="0">
            <a:solidFill>
              <a:schemeClr val="bg1"/>
            </a:solidFill>
            <a:latin typeface="Candara" panose="020E0502030303020204" pitchFamily="34" charset="0"/>
          </a:endParaRPr>
        </a:p>
      </dgm:t>
    </dgm:pt>
    <dgm:pt modelId="{4E5930AD-0FE7-46CA-B1FD-DC92D1B1FDE5}" type="parTrans" cxnId="{5D6F8F77-E7D9-40BA-8C5E-04C49E5C35B5}">
      <dgm:prSet/>
      <dgm:spPr/>
      <dgm:t>
        <a:bodyPr/>
        <a:lstStyle/>
        <a:p>
          <a:endParaRPr lang="fr-FR"/>
        </a:p>
      </dgm:t>
    </dgm:pt>
    <dgm:pt modelId="{7DB10A02-3132-4C22-949D-7BE82E429898}" type="sibTrans" cxnId="{5D6F8F77-E7D9-40BA-8C5E-04C49E5C35B5}">
      <dgm:prSet/>
      <dgm:spPr/>
      <dgm:t>
        <a:bodyPr/>
        <a:lstStyle/>
        <a:p>
          <a:endParaRPr lang="fr-FR"/>
        </a:p>
      </dgm:t>
    </dgm:pt>
    <dgm:pt modelId="{28A62F66-81A4-4C58-9F61-1BCFA09334D2}">
      <dgm:prSet custT="1"/>
      <dgm:spPr>
        <a:solidFill>
          <a:srgbClr val="183754">
            <a:alpha val="90980"/>
          </a:srgbClr>
        </a:solidFill>
        <a:ln>
          <a:noFill/>
        </a:ln>
      </dgm:spPr>
      <dgm:t>
        <a:bodyPr/>
        <a:lstStyle/>
        <a:p>
          <a:r>
            <a:rPr lang="fr-FR" sz="1200" b="1" dirty="0">
              <a:solidFill>
                <a:schemeClr val="bg1"/>
              </a:solidFill>
              <a:latin typeface="Candara" panose="020E0502030303020204" pitchFamily="34" charset="0"/>
            </a:rPr>
            <a:t>Redondances, et répliques pour les serveurs de base de  données et les applications</a:t>
          </a:r>
        </a:p>
      </dgm:t>
    </dgm:pt>
    <dgm:pt modelId="{C19952AB-B9F2-4C6C-858B-59883F547959}" type="parTrans" cxnId="{B40223F2-D112-4CA6-AC42-713A11A6054F}">
      <dgm:prSet/>
      <dgm:spPr/>
      <dgm:t>
        <a:bodyPr/>
        <a:lstStyle/>
        <a:p>
          <a:endParaRPr lang="fr-FR"/>
        </a:p>
      </dgm:t>
    </dgm:pt>
    <dgm:pt modelId="{BFB7F4D6-8E77-4243-BA40-0D7618AB5396}" type="sibTrans" cxnId="{B40223F2-D112-4CA6-AC42-713A11A6054F}">
      <dgm:prSet/>
      <dgm:spPr/>
      <dgm:t>
        <a:bodyPr/>
        <a:lstStyle/>
        <a:p>
          <a:endParaRPr lang="fr-FR"/>
        </a:p>
      </dgm:t>
    </dgm:pt>
    <dgm:pt modelId="{C962FE33-4C20-42F9-9096-8C0833251165}">
      <dgm:prSet custT="1"/>
      <dgm:spPr>
        <a:solidFill>
          <a:srgbClr val="1BA181">
            <a:alpha val="90980"/>
          </a:srgbClr>
        </a:solidFill>
        <a:ln>
          <a:noFill/>
        </a:ln>
      </dgm:spPr>
      <dgm:t>
        <a:bodyPr/>
        <a:lstStyle/>
        <a:p>
          <a:r>
            <a:rPr lang="fr-FR" sz="1200" b="1" dirty="0">
              <a:solidFill>
                <a:schemeClr val="bg1"/>
              </a:solidFill>
              <a:latin typeface="Candara" panose="020E0502030303020204" pitchFamily="34" charset="0"/>
            </a:rPr>
            <a:t>Protocoles de sécurité les plus performants (HTTPS, AES 256, ...)</a:t>
          </a:r>
        </a:p>
      </dgm:t>
    </dgm:pt>
    <dgm:pt modelId="{601D9A21-0A98-417E-98F4-5B7FCB0F738D}" type="parTrans" cxnId="{9EE3BF1B-8958-4B6F-9B64-029FAE2FFF0F}">
      <dgm:prSet/>
      <dgm:spPr/>
      <dgm:t>
        <a:bodyPr/>
        <a:lstStyle/>
        <a:p>
          <a:endParaRPr lang="fr-FR"/>
        </a:p>
      </dgm:t>
    </dgm:pt>
    <dgm:pt modelId="{7E340B32-E057-41A5-9C4B-D4639E524D72}" type="sibTrans" cxnId="{9EE3BF1B-8958-4B6F-9B64-029FAE2FFF0F}">
      <dgm:prSet/>
      <dgm:spPr/>
      <dgm:t>
        <a:bodyPr/>
        <a:lstStyle/>
        <a:p>
          <a:endParaRPr lang="fr-FR"/>
        </a:p>
      </dgm:t>
    </dgm:pt>
    <dgm:pt modelId="{60F3F8E9-4E92-4336-94A6-B437CB046E6A}" type="pres">
      <dgm:prSet presAssocID="{AA456EC7-7176-4197-809C-EE5ED8415BF9}" presName="Name0" presStyleCnt="0">
        <dgm:presLayoutVars>
          <dgm:dir/>
          <dgm:resizeHandles val="exact"/>
        </dgm:presLayoutVars>
      </dgm:prSet>
      <dgm:spPr/>
    </dgm:pt>
    <dgm:pt modelId="{78E9DE43-8E8C-4B9F-B7E0-92926D9B14F6}" type="pres">
      <dgm:prSet presAssocID="{D7458F38-C26B-4732-9DCF-7256C29B431B}" presName="Name5" presStyleLbl="vennNode1" presStyleIdx="0" presStyleCnt="5">
        <dgm:presLayoutVars>
          <dgm:bulletEnabled val="1"/>
        </dgm:presLayoutVars>
      </dgm:prSet>
      <dgm:spPr/>
    </dgm:pt>
    <dgm:pt modelId="{F0055C78-2AD0-487E-842B-28B4D35AD8CC}" type="pres">
      <dgm:prSet presAssocID="{1070F717-4609-4776-B355-EC1B582F7257}" presName="space" presStyleCnt="0"/>
      <dgm:spPr/>
    </dgm:pt>
    <dgm:pt modelId="{66B34249-DE98-4B2C-92DA-846F6CA33B31}" type="pres">
      <dgm:prSet presAssocID="{5DCE2A91-59FB-460E-8B48-B355F0B64EE2}" presName="Name5" presStyleLbl="vennNode1" presStyleIdx="1" presStyleCnt="5">
        <dgm:presLayoutVars>
          <dgm:bulletEnabled val="1"/>
        </dgm:presLayoutVars>
      </dgm:prSet>
      <dgm:spPr/>
    </dgm:pt>
    <dgm:pt modelId="{F91A3AE6-7330-4C6B-A1E4-A6C5BAB52D9A}" type="pres">
      <dgm:prSet presAssocID="{7DB10A02-3132-4C22-949D-7BE82E429898}" presName="space" presStyleCnt="0"/>
      <dgm:spPr/>
    </dgm:pt>
    <dgm:pt modelId="{BE164863-A7C4-4375-92A6-751942A32859}" type="pres">
      <dgm:prSet presAssocID="{28A62F66-81A4-4C58-9F61-1BCFA09334D2}" presName="Name5" presStyleLbl="vennNode1" presStyleIdx="2" presStyleCnt="5" custLinFactNeighborX="16010" custLinFactNeighborY="0">
        <dgm:presLayoutVars>
          <dgm:bulletEnabled val="1"/>
        </dgm:presLayoutVars>
      </dgm:prSet>
      <dgm:spPr/>
    </dgm:pt>
    <dgm:pt modelId="{F67A134F-A926-458B-B736-0B0B32E62E19}" type="pres">
      <dgm:prSet presAssocID="{BFB7F4D6-8E77-4243-BA40-0D7618AB5396}" presName="space" presStyleCnt="0"/>
      <dgm:spPr/>
    </dgm:pt>
    <dgm:pt modelId="{81B28147-841B-4B11-B15A-F81611EFE951}" type="pres">
      <dgm:prSet presAssocID="{C962FE33-4C20-42F9-9096-8C0833251165}" presName="Name5" presStyleLbl="vennNode1" presStyleIdx="3" presStyleCnt="5">
        <dgm:presLayoutVars>
          <dgm:bulletEnabled val="1"/>
        </dgm:presLayoutVars>
      </dgm:prSet>
      <dgm:spPr/>
    </dgm:pt>
    <dgm:pt modelId="{3A1B202F-22F0-4A39-87AB-622677DE8DEE}" type="pres">
      <dgm:prSet presAssocID="{7E340B32-E057-41A5-9C4B-D4639E524D72}" presName="space" presStyleCnt="0"/>
      <dgm:spPr/>
    </dgm:pt>
    <dgm:pt modelId="{FD4B422A-3445-42EF-A67E-3F6BA9C81F6E}" type="pres">
      <dgm:prSet presAssocID="{DA25D508-BC15-410C-9A4E-7219EE1C9692}" presName="Name5" presStyleLbl="vennNode1" presStyleIdx="4" presStyleCnt="5">
        <dgm:presLayoutVars>
          <dgm:bulletEnabled val="1"/>
        </dgm:presLayoutVars>
      </dgm:prSet>
      <dgm:spPr/>
    </dgm:pt>
  </dgm:ptLst>
  <dgm:cxnLst>
    <dgm:cxn modelId="{9EE3BF1B-8958-4B6F-9B64-029FAE2FFF0F}" srcId="{AA456EC7-7176-4197-809C-EE5ED8415BF9}" destId="{C962FE33-4C20-42F9-9096-8C0833251165}" srcOrd="3" destOrd="0" parTransId="{601D9A21-0A98-417E-98F4-5B7FCB0F738D}" sibTransId="{7E340B32-E057-41A5-9C4B-D4639E524D72}"/>
    <dgm:cxn modelId="{05DFA232-1C59-472B-BEA0-5ACD0211F21A}" type="presOf" srcId="{D7458F38-C26B-4732-9DCF-7256C29B431B}" destId="{78E9DE43-8E8C-4B9F-B7E0-92926D9B14F6}" srcOrd="0" destOrd="0" presId="urn:microsoft.com/office/officeart/2005/8/layout/venn3"/>
    <dgm:cxn modelId="{3F916D60-5050-4F22-BDFF-1406EC069A86}" type="presOf" srcId="{28A62F66-81A4-4C58-9F61-1BCFA09334D2}" destId="{BE164863-A7C4-4375-92A6-751942A32859}" srcOrd="0" destOrd="0" presId="urn:microsoft.com/office/officeart/2005/8/layout/venn3"/>
    <dgm:cxn modelId="{8D679A70-CA60-4BF5-8908-F147C50A5DBB}" srcId="{AA456EC7-7176-4197-809C-EE5ED8415BF9}" destId="{D7458F38-C26B-4732-9DCF-7256C29B431B}" srcOrd="0" destOrd="0" parTransId="{427A3C73-D41C-4973-B58F-B8EF05485960}" sibTransId="{1070F717-4609-4776-B355-EC1B582F7257}"/>
    <dgm:cxn modelId="{5D6F8F77-E7D9-40BA-8C5E-04C49E5C35B5}" srcId="{AA456EC7-7176-4197-809C-EE5ED8415BF9}" destId="{5DCE2A91-59FB-460E-8B48-B355F0B64EE2}" srcOrd="1" destOrd="0" parTransId="{4E5930AD-0FE7-46CA-B1FD-DC92D1B1FDE5}" sibTransId="{7DB10A02-3132-4C22-949D-7BE82E429898}"/>
    <dgm:cxn modelId="{A1756B59-44FC-4BEB-8D9E-B5DA154A3E65}" type="presOf" srcId="{C962FE33-4C20-42F9-9096-8C0833251165}" destId="{81B28147-841B-4B11-B15A-F81611EFE951}" srcOrd="0" destOrd="0" presId="urn:microsoft.com/office/officeart/2005/8/layout/venn3"/>
    <dgm:cxn modelId="{24813080-0CA3-476D-9CB0-C0191A57B258}" type="presOf" srcId="{DA25D508-BC15-410C-9A4E-7219EE1C9692}" destId="{FD4B422A-3445-42EF-A67E-3F6BA9C81F6E}" srcOrd="0" destOrd="0" presId="urn:microsoft.com/office/officeart/2005/8/layout/venn3"/>
    <dgm:cxn modelId="{44FC6D8B-81E8-40A4-B82A-CBB6709E2FEE}" type="presOf" srcId="{AA456EC7-7176-4197-809C-EE5ED8415BF9}" destId="{60F3F8E9-4E92-4336-94A6-B437CB046E6A}" srcOrd="0" destOrd="0" presId="urn:microsoft.com/office/officeart/2005/8/layout/venn3"/>
    <dgm:cxn modelId="{6E10FBC2-61CB-4C5B-9A7D-068F7267F9E5}" type="presOf" srcId="{5DCE2A91-59FB-460E-8B48-B355F0B64EE2}" destId="{66B34249-DE98-4B2C-92DA-846F6CA33B31}" srcOrd="0" destOrd="0" presId="urn:microsoft.com/office/officeart/2005/8/layout/venn3"/>
    <dgm:cxn modelId="{B40223F2-D112-4CA6-AC42-713A11A6054F}" srcId="{AA456EC7-7176-4197-809C-EE5ED8415BF9}" destId="{28A62F66-81A4-4C58-9F61-1BCFA09334D2}" srcOrd="2" destOrd="0" parTransId="{C19952AB-B9F2-4C6C-858B-59883F547959}" sibTransId="{BFB7F4D6-8E77-4243-BA40-0D7618AB5396}"/>
    <dgm:cxn modelId="{2DDD3DF8-FC56-4D2B-8B19-3206B1A998B1}" srcId="{AA456EC7-7176-4197-809C-EE5ED8415BF9}" destId="{DA25D508-BC15-410C-9A4E-7219EE1C9692}" srcOrd="4" destOrd="0" parTransId="{0FE9B60D-AE3E-43AD-8954-C27020464B47}" sibTransId="{7593DBE8-E358-4F6E-930A-6D877ED053EB}"/>
    <dgm:cxn modelId="{7E43E823-01E4-4EE8-A8A0-91B4A5D52453}" type="presParOf" srcId="{60F3F8E9-4E92-4336-94A6-B437CB046E6A}" destId="{78E9DE43-8E8C-4B9F-B7E0-92926D9B14F6}" srcOrd="0" destOrd="0" presId="urn:microsoft.com/office/officeart/2005/8/layout/venn3"/>
    <dgm:cxn modelId="{433DFE70-6FE6-4CB3-AE1A-34FDD3925B69}" type="presParOf" srcId="{60F3F8E9-4E92-4336-94A6-B437CB046E6A}" destId="{F0055C78-2AD0-487E-842B-28B4D35AD8CC}" srcOrd="1" destOrd="0" presId="urn:microsoft.com/office/officeart/2005/8/layout/venn3"/>
    <dgm:cxn modelId="{C14F67AE-D2E7-423C-A22E-BF3AD2080BE6}" type="presParOf" srcId="{60F3F8E9-4E92-4336-94A6-B437CB046E6A}" destId="{66B34249-DE98-4B2C-92DA-846F6CA33B31}" srcOrd="2" destOrd="0" presId="urn:microsoft.com/office/officeart/2005/8/layout/venn3"/>
    <dgm:cxn modelId="{7985E941-76C6-4267-92A5-1BD213126584}" type="presParOf" srcId="{60F3F8E9-4E92-4336-94A6-B437CB046E6A}" destId="{F91A3AE6-7330-4C6B-A1E4-A6C5BAB52D9A}" srcOrd="3" destOrd="0" presId="urn:microsoft.com/office/officeart/2005/8/layout/venn3"/>
    <dgm:cxn modelId="{2EA7BB75-0F74-483F-83EC-700B77D4A318}" type="presParOf" srcId="{60F3F8E9-4E92-4336-94A6-B437CB046E6A}" destId="{BE164863-A7C4-4375-92A6-751942A32859}" srcOrd="4" destOrd="0" presId="urn:microsoft.com/office/officeart/2005/8/layout/venn3"/>
    <dgm:cxn modelId="{B8B814AC-4504-40B2-AEE5-DE8B95577928}" type="presParOf" srcId="{60F3F8E9-4E92-4336-94A6-B437CB046E6A}" destId="{F67A134F-A926-458B-B736-0B0B32E62E19}" srcOrd="5" destOrd="0" presId="urn:microsoft.com/office/officeart/2005/8/layout/venn3"/>
    <dgm:cxn modelId="{4B96DEDE-3E5B-4E26-B082-B721555BA3BD}" type="presParOf" srcId="{60F3F8E9-4E92-4336-94A6-B437CB046E6A}" destId="{81B28147-841B-4B11-B15A-F81611EFE951}" srcOrd="6" destOrd="0" presId="urn:microsoft.com/office/officeart/2005/8/layout/venn3"/>
    <dgm:cxn modelId="{05C5719C-7A59-4CE7-9948-B2D85058D0DC}" type="presParOf" srcId="{60F3F8E9-4E92-4336-94A6-B437CB046E6A}" destId="{3A1B202F-22F0-4A39-87AB-622677DE8DEE}" srcOrd="7" destOrd="0" presId="urn:microsoft.com/office/officeart/2005/8/layout/venn3"/>
    <dgm:cxn modelId="{FB8DD971-5BAE-4F73-B0BD-6AFB3560E6BA}" type="presParOf" srcId="{60F3F8E9-4E92-4336-94A6-B437CB046E6A}" destId="{FD4B422A-3445-42EF-A67E-3F6BA9C81F6E}" srcOrd="8" destOrd="0" presId="urn:microsoft.com/office/officeart/2005/8/layout/ven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9DE43-8E8C-4B9F-B7E0-92926D9B14F6}">
      <dsp:nvSpPr>
        <dsp:cNvPr id="0" name=""/>
        <dsp:cNvSpPr/>
      </dsp:nvSpPr>
      <dsp:spPr>
        <a:xfrm>
          <a:off x="844" y="212254"/>
          <a:ext cx="1647527" cy="1647527"/>
        </a:xfrm>
        <a:prstGeom prst="ellipse">
          <a:avLst/>
        </a:prstGeom>
        <a:solidFill>
          <a:srgbClr val="007FFF">
            <a:alpha val="9098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0669" tIns="15240" rIns="90669" bIns="15240" numCol="1" spcCol="1270" anchor="ctr" anchorCtr="0">
          <a:noAutofit/>
        </a:bodyPr>
        <a:lstStyle/>
        <a:p>
          <a:pPr marL="0" lvl="0" indent="0" algn="ctr" defTabSz="533400">
            <a:lnSpc>
              <a:spcPct val="90000"/>
            </a:lnSpc>
            <a:spcBef>
              <a:spcPct val="0"/>
            </a:spcBef>
            <a:spcAft>
              <a:spcPct val="35000"/>
            </a:spcAft>
            <a:buNone/>
          </a:pPr>
          <a:r>
            <a:rPr lang="fr-FR" sz="1200" b="1" kern="1200" dirty="0">
              <a:solidFill>
                <a:schemeClr val="bg1"/>
              </a:solidFill>
              <a:latin typeface="Candara" panose="020E0502030303020204" pitchFamily="34" charset="0"/>
            </a:rPr>
            <a:t>Equipements dédiées à la lutte contre les attaques DDoS</a:t>
          </a:r>
        </a:p>
      </dsp:txBody>
      <dsp:txXfrm>
        <a:off x="242119" y="453529"/>
        <a:ext cx="1164977" cy="1164977"/>
      </dsp:txXfrm>
    </dsp:sp>
    <dsp:sp modelId="{66B34249-DE98-4B2C-92DA-846F6CA33B31}">
      <dsp:nvSpPr>
        <dsp:cNvPr id="0" name=""/>
        <dsp:cNvSpPr/>
      </dsp:nvSpPr>
      <dsp:spPr>
        <a:xfrm>
          <a:off x="1318866" y="212254"/>
          <a:ext cx="1647527" cy="1647527"/>
        </a:xfrm>
        <a:prstGeom prst="ellipse">
          <a:avLst/>
        </a:prstGeom>
        <a:solidFill>
          <a:srgbClr val="367BBA">
            <a:alpha val="9098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0669" tIns="15240" rIns="90669" bIns="15240" numCol="1" spcCol="1270" anchor="ctr" anchorCtr="0">
          <a:noAutofit/>
        </a:bodyPr>
        <a:lstStyle/>
        <a:p>
          <a:pPr marL="0" lvl="0" indent="0" algn="ctr" defTabSz="533400">
            <a:lnSpc>
              <a:spcPct val="90000"/>
            </a:lnSpc>
            <a:spcBef>
              <a:spcPct val="0"/>
            </a:spcBef>
            <a:spcAft>
              <a:spcPct val="35000"/>
            </a:spcAft>
            <a:buNone/>
          </a:pPr>
          <a:r>
            <a:rPr lang="fr-FR" sz="1200" b="1" kern="1200" dirty="0" err="1">
              <a:solidFill>
                <a:schemeClr val="bg1"/>
              </a:solidFill>
              <a:latin typeface="Candara" panose="020E0502030303020204" pitchFamily="34" charset="0"/>
            </a:rPr>
            <a:t>Parefeu</a:t>
          </a:r>
          <a:endParaRPr lang="fr-FR" sz="1200" b="1" kern="1200" dirty="0">
            <a:solidFill>
              <a:schemeClr val="bg1"/>
            </a:solidFill>
            <a:latin typeface="Candara" panose="020E0502030303020204" pitchFamily="34" charset="0"/>
          </a:endParaRPr>
        </a:p>
      </dsp:txBody>
      <dsp:txXfrm>
        <a:off x="1560141" y="453529"/>
        <a:ext cx="1164977" cy="1164977"/>
      </dsp:txXfrm>
    </dsp:sp>
    <dsp:sp modelId="{BE164863-A7C4-4375-92A6-751942A32859}">
      <dsp:nvSpPr>
        <dsp:cNvPr id="0" name=""/>
        <dsp:cNvSpPr/>
      </dsp:nvSpPr>
      <dsp:spPr>
        <a:xfrm>
          <a:off x="2689642" y="212254"/>
          <a:ext cx="1647527" cy="1647527"/>
        </a:xfrm>
        <a:prstGeom prst="ellipse">
          <a:avLst/>
        </a:prstGeom>
        <a:solidFill>
          <a:srgbClr val="183754">
            <a:alpha val="9098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0669" tIns="15240" rIns="90669" bIns="15240" numCol="1" spcCol="1270" anchor="ctr" anchorCtr="0">
          <a:noAutofit/>
        </a:bodyPr>
        <a:lstStyle/>
        <a:p>
          <a:pPr marL="0" lvl="0" indent="0" algn="ctr" defTabSz="533400">
            <a:lnSpc>
              <a:spcPct val="90000"/>
            </a:lnSpc>
            <a:spcBef>
              <a:spcPct val="0"/>
            </a:spcBef>
            <a:spcAft>
              <a:spcPct val="35000"/>
            </a:spcAft>
            <a:buNone/>
          </a:pPr>
          <a:r>
            <a:rPr lang="fr-FR" sz="1200" b="1" kern="1200" dirty="0">
              <a:solidFill>
                <a:schemeClr val="bg1"/>
              </a:solidFill>
              <a:latin typeface="Candara" panose="020E0502030303020204" pitchFamily="34" charset="0"/>
            </a:rPr>
            <a:t>Redondances, et répliques pour les serveurs de base de  données et les applications</a:t>
          </a:r>
        </a:p>
      </dsp:txBody>
      <dsp:txXfrm>
        <a:off x="2930917" y="453529"/>
        <a:ext cx="1164977" cy="1164977"/>
      </dsp:txXfrm>
    </dsp:sp>
    <dsp:sp modelId="{81B28147-841B-4B11-B15A-F81611EFE951}">
      <dsp:nvSpPr>
        <dsp:cNvPr id="0" name=""/>
        <dsp:cNvSpPr/>
      </dsp:nvSpPr>
      <dsp:spPr>
        <a:xfrm>
          <a:off x="3954910" y="212254"/>
          <a:ext cx="1647527" cy="1647527"/>
        </a:xfrm>
        <a:prstGeom prst="ellipse">
          <a:avLst/>
        </a:prstGeom>
        <a:solidFill>
          <a:srgbClr val="1BA181">
            <a:alpha val="9098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0669" tIns="15240" rIns="90669" bIns="15240" numCol="1" spcCol="1270" anchor="ctr" anchorCtr="0">
          <a:noAutofit/>
        </a:bodyPr>
        <a:lstStyle/>
        <a:p>
          <a:pPr marL="0" lvl="0" indent="0" algn="ctr" defTabSz="533400">
            <a:lnSpc>
              <a:spcPct val="90000"/>
            </a:lnSpc>
            <a:spcBef>
              <a:spcPct val="0"/>
            </a:spcBef>
            <a:spcAft>
              <a:spcPct val="35000"/>
            </a:spcAft>
            <a:buNone/>
          </a:pPr>
          <a:r>
            <a:rPr lang="fr-FR" sz="1200" b="1" kern="1200" dirty="0">
              <a:solidFill>
                <a:schemeClr val="bg1"/>
              </a:solidFill>
              <a:latin typeface="Candara" panose="020E0502030303020204" pitchFamily="34" charset="0"/>
            </a:rPr>
            <a:t>Protocoles de sécurité les plus performants (HTTPS, AES 256, ...)</a:t>
          </a:r>
        </a:p>
      </dsp:txBody>
      <dsp:txXfrm>
        <a:off x="4196185" y="453529"/>
        <a:ext cx="1164977" cy="1164977"/>
      </dsp:txXfrm>
    </dsp:sp>
    <dsp:sp modelId="{FD4B422A-3445-42EF-A67E-3F6BA9C81F6E}">
      <dsp:nvSpPr>
        <dsp:cNvPr id="0" name=""/>
        <dsp:cNvSpPr/>
      </dsp:nvSpPr>
      <dsp:spPr>
        <a:xfrm>
          <a:off x="5272932" y="212254"/>
          <a:ext cx="1647527" cy="1647527"/>
        </a:xfrm>
        <a:prstGeom prst="ellipse">
          <a:avLst/>
        </a:prstGeom>
        <a:solidFill>
          <a:srgbClr val="23CDA5">
            <a:alpha val="9098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0669" tIns="15240" rIns="90669" bIns="15240" numCol="1" spcCol="1270" anchor="ctr" anchorCtr="0">
          <a:noAutofit/>
        </a:bodyPr>
        <a:lstStyle/>
        <a:p>
          <a:pPr marL="0" lvl="0" indent="0" algn="ctr" defTabSz="533400">
            <a:lnSpc>
              <a:spcPct val="90000"/>
            </a:lnSpc>
            <a:spcBef>
              <a:spcPct val="0"/>
            </a:spcBef>
            <a:spcAft>
              <a:spcPct val="35000"/>
            </a:spcAft>
            <a:buNone/>
          </a:pPr>
          <a:r>
            <a:rPr lang="fr-FR" sz="1200" b="1" kern="1200" dirty="0">
              <a:solidFill>
                <a:schemeClr val="bg1"/>
              </a:solidFill>
              <a:latin typeface="Candara" panose="020E0502030303020204" pitchFamily="34" charset="0"/>
            </a:rPr>
            <a:t>Cryptage des données</a:t>
          </a:r>
        </a:p>
      </dsp:txBody>
      <dsp:txXfrm>
        <a:off x="5514207" y="453529"/>
        <a:ext cx="1164977" cy="1164977"/>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0.13781</cdr:x>
      <cdr:y>0.87515</cdr:y>
    </cdr:from>
    <cdr:to>
      <cdr:x>0.91694</cdr:x>
      <cdr:y>0.96543</cdr:y>
    </cdr:to>
    <cdr:sp macro="" textlink="">
      <cdr:nvSpPr>
        <cdr:cNvPr id="2" name="ZoneTexte 11"/>
        <cdr:cNvSpPr txBox="1"/>
      </cdr:nvSpPr>
      <cdr:spPr>
        <a:xfrm xmlns:a="http://schemas.openxmlformats.org/drawingml/2006/main">
          <a:off x="746076" y="2685140"/>
          <a:ext cx="4218109"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fr-FR" sz="1200" dirty="0"/>
            <a:t>Répartition des couts de la couverture des risques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2A169-3F08-49F3-9C68-2A55FB20E94D}" type="datetimeFigureOut">
              <a:rPr lang="en-US" smtClean="0"/>
              <a:t>6/11/2017</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5F017-71B0-4421-8955-EF322E5D14F4}" type="slidenum">
              <a:rPr lang="en-US" smtClean="0"/>
              <a:t>‹N°›</a:t>
            </a:fld>
            <a:endParaRPr lang="en-US"/>
          </a:p>
        </p:txBody>
      </p:sp>
    </p:spTree>
    <p:extLst>
      <p:ext uri="{BB962C8B-B14F-4D97-AF65-F5344CB8AC3E}">
        <p14:creationId xmlns:p14="http://schemas.microsoft.com/office/powerpoint/2010/main" val="3765238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vous honorables représentantes du ministère de la santé publique et de la réforme hospitalière</a:t>
            </a:r>
          </a:p>
          <a:p>
            <a:r>
              <a:rPr lang="fr-FR" dirty="0"/>
              <a:t>suite à votre appel </a:t>
            </a:r>
            <a:r>
              <a:rPr lang="fr-FR"/>
              <a:t>d’offre </a:t>
            </a:r>
            <a:r>
              <a:rPr lang="fr-FR" sz="1200" b="1">
                <a:latin typeface="Candara" panose="020E0502030303020204" pitchFamily="34" charset="0"/>
              </a:rPr>
              <a:t>N° : 111A/2017  </a:t>
            </a:r>
            <a:r>
              <a:rPr lang="fr-FR"/>
              <a:t>de </a:t>
            </a:r>
            <a:r>
              <a:rPr lang="fr-FR" dirty="0"/>
              <a:t>fourniture d’une solution pour la mise en place d’un système d’assistance médicale à distance pour les patient; Notre entreprise 2Tech se propose pour répondre à votre demande.</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a:t>
            </a:fld>
            <a:endParaRPr lang="en-US"/>
          </a:p>
        </p:txBody>
      </p:sp>
    </p:spTree>
    <p:extLst>
      <p:ext uri="{BB962C8B-B14F-4D97-AF65-F5344CB8AC3E}">
        <p14:creationId xmlns:p14="http://schemas.microsoft.com/office/powerpoint/2010/main" val="2987475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répondre à vous besoins cités précédemment,  nous vous proposons notre solution </a:t>
            </a:r>
            <a:r>
              <a:rPr lang="fr-FR" dirty="0" err="1"/>
              <a:t>CareMe</a:t>
            </a:r>
            <a:r>
              <a:rPr lang="fr-FR" dirty="0"/>
              <a:t>, dont nous allons découvrir le fonctionnement, architecture matérielle et logicielle dans ce qui suit, </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10</a:t>
            </a:fld>
            <a:endParaRPr lang="en-US"/>
          </a:p>
        </p:txBody>
      </p:sp>
    </p:spTree>
    <p:extLst>
      <p:ext uri="{BB962C8B-B14F-4D97-AF65-F5344CB8AC3E}">
        <p14:creationId xmlns:p14="http://schemas.microsoft.com/office/powerpoint/2010/main" val="187449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CareMe</a:t>
            </a:r>
            <a:r>
              <a:rPr lang="fr-FR" sz="1200" dirty="0"/>
              <a:t> est une plateforme de suivi à distance composée de trois applications : application web, mobile multiplateforme et desktop multiplateforme.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Les trois applications sont équivalentes en termes de fonctionnalités, et de plus elle sont communes pour toutes les utilisateurs, avec interface personnalisée pour chacun d’entre eux. Elles sont aussi synchronisées entre elles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11</a:t>
            </a:fld>
            <a:endParaRPr lang="en-US"/>
          </a:p>
        </p:txBody>
      </p:sp>
    </p:spTree>
    <p:extLst>
      <p:ext uri="{BB962C8B-B14F-4D97-AF65-F5344CB8AC3E}">
        <p14:creationId xmlns:p14="http://schemas.microsoft.com/office/powerpoint/2010/main" val="2040864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différents utilisateurs vont donc utiliser les mêmes applications et accèdent à la plateforme via l’appareil qu’il choisisse et peuvent donc utiliser </a:t>
            </a:r>
            <a:r>
              <a:rPr lang="fr-FR" dirty="0" err="1"/>
              <a:t>CareMe</a:t>
            </a:r>
            <a:r>
              <a:rPr lang="fr-FR" dirty="0"/>
              <a:t>.</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12</a:t>
            </a:fld>
            <a:endParaRPr lang="en-US"/>
          </a:p>
        </p:txBody>
      </p:sp>
    </p:spTree>
    <p:extLst>
      <p:ext uri="{BB962C8B-B14F-4D97-AF65-F5344CB8AC3E}">
        <p14:creationId xmlns:p14="http://schemas.microsoft.com/office/powerpoint/2010/main" val="929337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mise en place d’un système de suivi à distance pour les malades ciblés requiert un matériel médical qui doit être pris en charge par le système afin de faciliter le suivi des patients, Nous avons choisi pour vous le meilleur matériel certifié par les normes internationales FCC Et CE, et dont les couts sont assez bas, on vous propose donc du matériels ordinaires pour prendre en charge le matériel existant et réduire les couts à la charge du ministère ou bien à la charge du patient et d’autres équipements dotés de technologies sans fils permettant la connexion aux </a:t>
            </a:r>
            <a:r>
              <a:rPr lang="fr-FR" dirty="0" err="1"/>
              <a:t>pcs</a:t>
            </a:r>
            <a:r>
              <a:rPr lang="fr-FR" dirty="0"/>
              <a:t>, et smartphones.</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13</a:t>
            </a:fld>
            <a:endParaRPr lang="en-US"/>
          </a:p>
        </p:txBody>
      </p:sp>
    </p:spTree>
    <p:extLst>
      <p:ext uri="{BB962C8B-B14F-4D97-AF65-F5344CB8AC3E}">
        <p14:creationId xmlns:p14="http://schemas.microsoft.com/office/powerpoint/2010/main" val="1327765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ce qui concerne les glucomètres, on vous propose </a:t>
            </a:r>
            <a:r>
              <a:rPr lang="fr-FR" dirty="0" err="1"/>
              <a:t>Ihealth</a:t>
            </a:r>
            <a:r>
              <a:rPr lang="fr-FR" dirty="0"/>
              <a:t> BG1 doté de la technologie </a:t>
            </a:r>
            <a:r>
              <a:rPr lang="fr-FR" dirty="0" err="1"/>
              <a:t>bluetooth</a:t>
            </a:r>
            <a:r>
              <a:rPr lang="fr-FR" dirty="0"/>
              <a:t>, </a:t>
            </a:r>
            <a:r>
              <a:rPr lang="fr-FR" dirty="0" err="1"/>
              <a:t>Ihealth</a:t>
            </a:r>
            <a:r>
              <a:rPr lang="fr-FR" dirty="0"/>
              <a:t> </a:t>
            </a:r>
            <a:r>
              <a:rPr lang="fr-FR" dirty="0" err="1"/>
              <a:t>Align</a:t>
            </a:r>
            <a:r>
              <a:rPr lang="fr-FR" dirty="0"/>
              <a:t> doté d’une prise jack qui transforme votre smartphone en glucomètre ou bien des glucomètres ordinaires tel que contour bayer. </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14</a:t>
            </a:fld>
            <a:endParaRPr lang="en-US"/>
          </a:p>
        </p:txBody>
      </p:sp>
    </p:spTree>
    <p:extLst>
      <p:ext uri="{BB962C8B-B14F-4D97-AF65-F5344CB8AC3E}">
        <p14:creationId xmlns:p14="http://schemas.microsoft.com/office/powerpoint/2010/main" val="1732964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ce qui concerne les tensiomètres, on vous propose le tensiomètre de poignet </a:t>
            </a:r>
            <a:r>
              <a:rPr lang="fr-FR" dirty="0" err="1"/>
              <a:t>archos</a:t>
            </a:r>
            <a:r>
              <a:rPr lang="fr-FR" dirty="0"/>
              <a:t> doté de la technologie </a:t>
            </a:r>
            <a:r>
              <a:rPr lang="fr-FR" dirty="0" err="1"/>
              <a:t>bluetooth</a:t>
            </a:r>
            <a:r>
              <a:rPr lang="fr-FR" dirty="0"/>
              <a:t>, et le tensiomètre </a:t>
            </a:r>
            <a:r>
              <a:rPr lang="fr-FR" dirty="0" err="1"/>
              <a:t>spengler</a:t>
            </a:r>
            <a:r>
              <a:rPr lang="fr-FR" dirty="0"/>
              <a:t> </a:t>
            </a:r>
            <a:r>
              <a:rPr lang="fr-FR" dirty="0" err="1"/>
              <a:t>spg</a:t>
            </a:r>
            <a:r>
              <a:rPr lang="fr-FR" dirty="0"/>
              <a:t> 440 électronique.</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15</a:t>
            </a:fld>
            <a:endParaRPr lang="en-US"/>
          </a:p>
        </p:txBody>
      </p:sp>
    </p:spTree>
    <p:extLst>
      <p:ext uri="{BB962C8B-B14F-4D97-AF65-F5344CB8AC3E}">
        <p14:creationId xmlns:p14="http://schemas.microsoft.com/office/powerpoint/2010/main" val="805538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vous propose le pèse personne  </a:t>
            </a:r>
            <a:r>
              <a:rPr lang="fr-FR" dirty="0" err="1"/>
              <a:t>Ihealth</a:t>
            </a:r>
            <a:r>
              <a:rPr lang="fr-FR" dirty="0"/>
              <a:t> </a:t>
            </a:r>
            <a:r>
              <a:rPr lang="fr-FR" dirty="0" err="1"/>
              <a:t>Scale</a:t>
            </a:r>
            <a:r>
              <a:rPr lang="fr-FR" dirty="0"/>
              <a:t> HS3 doté d’un </a:t>
            </a:r>
            <a:r>
              <a:rPr lang="fr-FR" dirty="0" err="1"/>
              <a:t>bluetooth</a:t>
            </a:r>
            <a:r>
              <a:rPr lang="fr-FR" dirty="0"/>
              <a:t> ou bien le pèse personne mécanique MS10K.</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16</a:t>
            </a:fld>
            <a:endParaRPr lang="en-US"/>
          </a:p>
        </p:txBody>
      </p:sp>
    </p:spTree>
    <p:extLst>
      <p:ext uri="{BB962C8B-B14F-4D97-AF65-F5344CB8AC3E}">
        <p14:creationId xmlns:p14="http://schemas.microsoft.com/office/powerpoint/2010/main" val="3447434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vous proposons la ceinture </a:t>
            </a:r>
            <a:r>
              <a:rPr lang="fr-FR" dirty="0" err="1"/>
              <a:t>Géotonome</a:t>
            </a:r>
            <a:r>
              <a:rPr lang="fr-FR" dirty="0"/>
              <a:t> qui est dotée des technologies les plus pointues RF, GSM, GPRS, GPS pour la localisation l’envoie des sms et messages d’urgence dépassement de périmètre, noyade </a:t>
            </a:r>
            <a:r>
              <a:rPr lang="fr-FR" dirty="0" err="1"/>
              <a:t>etc</a:t>
            </a:r>
            <a:r>
              <a:rPr lang="fr-FR" dirty="0"/>
              <a:t>  et 3D permet de détecter les chutes et autres traumatismes, de plus elle est verrouillable et résiste à l’eau, Le bracelet est doté de même technologies de localisation cependant pas de technologie 3D ou de possibilité de verrouillage. </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17</a:t>
            </a:fld>
            <a:endParaRPr lang="en-US"/>
          </a:p>
        </p:txBody>
      </p:sp>
    </p:spTree>
    <p:extLst>
      <p:ext uri="{BB962C8B-B14F-4D97-AF65-F5344CB8AC3E}">
        <p14:creationId xmlns:p14="http://schemas.microsoft.com/office/powerpoint/2010/main" val="402120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donc, pris connaissance du matériels nécessaire nous allons donc découvrir comment il fonctionne, prenons l’exemple d’une femme enceinte ayant un diabète gestationnel, elle fait un prélèvement sanguin avec un appareil s’il est doté de Bluetooth il suffit d’activer le Bluetooth sur le pc ou mobile et le transfert est automatique, s’ il s’agit d’un appareil ordinaire elle peut soit saisir ou bien scanner la valeur, elle sera après informer de son état de santé ainsi que de la dose d’insuline à injecter, si le taux est très élevé le système proposera une demande d’ambulance automatiquement, de plus son gynécologue recevra une notification.</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18</a:t>
            </a:fld>
            <a:endParaRPr lang="en-US"/>
          </a:p>
        </p:txBody>
      </p:sp>
    </p:spTree>
    <p:extLst>
      <p:ext uri="{BB962C8B-B14F-4D97-AF65-F5344CB8AC3E}">
        <p14:creationId xmlns:p14="http://schemas.microsoft.com/office/powerpoint/2010/main" val="274050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comprendre </a:t>
            </a:r>
            <a:r>
              <a:rPr lang="fr-FR" dirty="0" err="1"/>
              <a:t>CareMe</a:t>
            </a:r>
            <a:r>
              <a:rPr lang="fr-FR" dirty="0"/>
              <a:t>, et découvrir comment il répond à vos besoin il faut comprendre son architecture logicielle qui est la 3-tiers, le tiers client qui comprends toutes les interfaces des applications, le tiers métiers qui contient tous les gestionnaires dont les plus important sont: la gestion des alertes et urgences, gestion du transport, gestions des prélèvements, gestion du suivi des patients.</a:t>
            </a:r>
          </a:p>
          <a:p>
            <a:r>
              <a:rPr lang="fr-FR" dirty="0"/>
              <a:t>Tiers données, qui est la base de données qui contient toutes informations des différents comptes ainsi que les historiques garantissant la non-répudiation, cette dernière sera chiffrée pour assurer la confidentialité des informations.</a:t>
            </a:r>
          </a:p>
          <a:p>
            <a:r>
              <a:rPr lang="fr-FR" dirty="0"/>
              <a:t>Pour assurer la sécurité lors des échanges nous utiliseront :  le HTTPS qui reste infaillible pour le moment.  </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19</a:t>
            </a:fld>
            <a:endParaRPr lang="en-US"/>
          </a:p>
        </p:txBody>
      </p:sp>
    </p:spTree>
    <p:extLst>
      <p:ext uri="{BB962C8B-B14F-4D97-AF65-F5344CB8AC3E}">
        <p14:creationId xmlns:p14="http://schemas.microsoft.com/office/powerpoint/2010/main" val="15897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solution vous sera présentée ainsi:</a:t>
            </a:r>
          </a:p>
          <a:p>
            <a:r>
              <a:rPr lang="fr-FR" dirty="0"/>
              <a:t>Nous présenterons note entreprise en 1</a:t>
            </a:r>
            <a:r>
              <a:rPr lang="fr-FR" baseline="30000" dirty="0"/>
              <a:t>er</a:t>
            </a:r>
            <a:r>
              <a:rPr lang="fr-FR" dirty="0"/>
              <a:t> lieu, ensuite le contexte du projet ; suivi de la solution </a:t>
            </a:r>
            <a:r>
              <a:rPr lang="fr-FR" dirty="0" err="1"/>
              <a:t>CareMe</a:t>
            </a:r>
            <a:r>
              <a:rPr lang="fr-FR" dirty="0"/>
              <a:t> ; que nous verrons un peu plus en détails avec la réponse technique, la planification de sa réalisation et </a:t>
            </a:r>
            <a:r>
              <a:rPr lang="fr-FR" dirty="0" err="1"/>
              <a:t>biensur</a:t>
            </a:r>
            <a:r>
              <a:rPr lang="fr-FR" dirty="0"/>
              <a:t> la réponse financière correspondante. </a:t>
            </a:r>
          </a:p>
          <a:p>
            <a:r>
              <a:rPr lang="fr-FR" dirty="0"/>
              <a:t>Et pour conclure , pk nous 2Tech à choisir? Pourquoi </a:t>
            </a:r>
            <a:r>
              <a:rPr lang="fr-FR" dirty="0" err="1"/>
              <a:t>CareMe</a:t>
            </a:r>
            <a:r>
              <a:rPr lang="fr-FR" dirty="0"/>
              <a:t>?</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a:t>
            </a:fld>
            <a:endParaRPr lang="en-US"/>
          </a:p>
        </p:txBody>
      </p:sp>
    </p:spTree>
    <p:extLst>
      <p:ext uri="{BB962C8B-B14F-4D97-AF65-F5344CB8AC3E}">
        <p14:creationId xmlns:p14="http://schemas.microsoft.com/office/powerpoint/2010/main" val="1709664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L’analyse des risque à permit d’en dégager ceux ayant la plus grande probabilité et un très grand impact, </a:t>
            </a:r>
            <a:r>
              <a:rPr lang="fr-FR" dirty="0">
                <a:latin typeface="Candara" panose="020E0502030303020204" pitchFamily="34" charset="0"/>
              </a:rPr>
              <a:t>Non disponibilité d’internet au quel nous avons remédier grâce à l’utilisation du service USSD, d’un numéro vert pour les urgences et les applications offline et la technologie du web Storage pour assurer la disponibilité de l’application pour effectuer les actions n’ayant pas besoins de réponse en temps réel.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Candara" panose="020E0502030303020204" pitchFamily="34" charset="0"/>
              </a:rPr>
              <a:t>Le deuxième risque est le risque de sécurité, ce qui a induit à la sécurisation du système sur plusieurs niveaux partant du cryptage de données, l’utilisation des </a:t>
            </a:r>
            <a:r>
              <a:rPr lang="fr-FR" dirty="0" err="1">
                <a:latin typeface="Candara" panose="020E0502030303020204" pitchFamily="34" charset="0"/>
              </a:rPr>
              <a:t>parefeu</a:t>
            </a:r>
            <a:r>
              <a:rPr lang="fr-FR" dirty="0">
                <a:latin typeface="Candara" panose="020E0502030303020204" pitchFamily="34" charset="0"/>
              </a:rPr>
              <a:t>, protocoles au réajustement du réseaux existant pour assurer l’</a:t>
            </a:r>
            <a:r>
              <a:rPr lang="fr-FR" dirty="0" err="1">
                <a:latin typeface="Candara" panose="020E0502030303020204" pitchFamily="34" charset="0"/>
              </a:rPr>
              <a:t>équilbrage</a:t>
            </a:r>
            <a:r>
              <a:rPr lang="fr-FR" dirty="0">
                <a:latin typeface="Candara" panose="020E0502030303020204" pitchFamily="34" charset="0"/>
              </a:rPr>
              <a:t> de charge la redondance des données et filtrage du </a:t>
            </a:r>
            <a:r>
              <a:rPr lang="fr-FR" dirty="0" err="1">
                <a:latin typeface="Candara" panose="020E0502030303020204" pitchFamily="34" charset="0"/>
              </a:rPr>
              <a:t>traffic</a:t>
            </a:r>
            <a:r>
              <a:rPr lang="fr-FR" dirty="0">
                <a:latin typeface="Candara" panose="020E0502030303020204" pitchFamily="34" charset="0"/>
              </a:rPr>
              <a:t> en amont pour absorber les attaques DDoS.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Candara" panose="020E0502030303020204" pitchFamily="34" charset="0"/>
              </a:rPr>
              <a:t>Plusieurs risques on été géré par des spécifications fonctionnelles et techniques.</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20</a:t>
            </a:fld>
            <a:endParaRPr lang="en-US"/>
          </a:p>
        </p:txBody>
      </p:sp>
    </p:spTree>
    <p:extLst>
      <p:ext uri="{BB962C8B-B14F-4D97-AF65-F5344CB8AC3E}">
        <p14:creationId xmlns:p14="http://schemas.microsoft.com/office/powerpoint/2010/main" val="3202565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déploiement de </a:t>
            </a:r>
            <a:r>
              <a:rPr lang="fr-FR" dirty="0" err="1"/>
              <a:t>CareMe</a:t>
            </a:r>
            <a:r>
              <a:rPr lang="fr-FR" dirty="0"/>
              <a:t> se fera en deux étapes: la première étant la phase beta une phase de test qui permettra de détecter un maximum de défaillances, de les fixer  et d’aboutir à un système avec un nombre minimal de défaillance. La deuxième est complètement sous traitée, elle se déroulera en découpant le territoire en 4 zones, chaque zone sera découpée elle-même en région, et le déploiement se fera de manière progressive, </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21</a:t>
            </a:fld>
            <a:endParaRPr lang="en-US"/>
          </a:p>
        </p:txBody>
      </p:sp>
    </p:spTree>
    <p:extLst>
      <p:ext uri="{BB962C8B-B14F-4D97-AF65-F5344CB8AC3E}">
        <p14:creationId xmlns:p14="http://schemas.microsoft.com/office/powerpoint/2010/main" val="657190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fr-FR" sz="1200" dirty="0">
                <a:latin typeface="Candara" panose="020E0502030303020204" pitchFamily="34" charset="0"/>
              </a:rPr>
              <a:t>La formation se déroulera durant les deux phases du déploiement , </a:t>
            </a:r>
          </a:p>
          <a:p>
            <a:pPr marL="285750" indent="-285750">
              <a:buFont typeface="Arial" panose="020B0604020202020204" pitchFamily="34" charset="0"/>
              <a:buChar char="•"/>
            </a:pPr>
            <a:r>
              <a:rPr lang="fr-FR" sz="1200" dirty="0">
                <a:latin typeface="Candara" panose="020E0502030303020204" pitchFamily="34" charset="0"/>
              </a:rPr>
              <a:t>Découper le territoire en 4 zones</a:t>
            </a:r>
          </a:p>
          <a:p>
            <a:pPr marL="285750" indent="-285750">
              <a:buFont typeface="Arial" panose="020B0604020202020204" pitchFamily="34" charset="0"/>
              <a:buChar char="•"/>
            </a:pPr>
            <a:r>
              <a:rPr lang="fr-FR" sz="1200" dirty="0">
                <a:latin typeface="Candara" panose="020E0502030303020204" pitchFamily="34" charset="0"/>
              </a:rPr>
              <a:t>Charger 5 formateurs par région</a:t>
            </a:r>
          </a:p>
          <a:p>
            <a:pPr marL="285750" indent="-285750">
              <a:buFont typeface="Arial" panose="020B0604020202020204" pitchFamily="34" charset="0"/>
              <a:buChar char="•"/>
            </a:pPr>
            <a:r>
              <a:rPr lang="fr-FR" sz="1200" dirty="0">
                <a:latin typeface="Candara" panose="020E0502030303020204" pitchFamily="34" charset="0"/>
              </a:rPr>
              <a:t>Une durée de formation de 3 jours </a:t>
            </a:r>
          </a:p>
          <a:p>
            <a:pPr marL="285750" indent="-285750">
              <a:buFont typeface="Arial" panose="020B0604020202020204" pitchFamily="34" charset="0"/>
              <a:buChar char="•"/>
            </a:pPr>
            <a:endParaRPr lang="fr-FR" sz="1200" dirty="0">
              <a:latin typeface="Candara" panose="020E0502030303020204" pitchFamily="34" charset="0"/>
            </a:endParaRPr>
          </a:p>
          <a:p>
            <a:pPr marL="285750" indent="-285750">
              <a:buFont typeface="Arial" panose="020B0604020202020204" pitchFamily="34" charset="0"/>
              <a:buChar char="•"/>
            </a:pPr>
            <a:r>
              <a:rPr lang="fr-FR" sz="1200" dirty="0">
                <a:latin typeface="Candara" panose="020E0502030303020204" pitchFamily="34" charset="0"/>
              </a:rPr>
              <a:t>On regroupera les unités de santés dans les CHU sui leurs seront proches, et on les formera dans une salle du CHU </a:t>
            </a:r>
          </a:p>
          <a:p>
            <a:pPr marL="285750" indent="-285750">
              <a:buFont typeface="Arial" panose="020B0604020202020204" pitchFamily="34" charset="0"/>
              <a:buChar char="•"/>
            </a:pPr>
            <a:endParaRPr lang="fr-FR" sz="1200" dirty="0">
              <a:latin typeface="Candara" panose="020E0502030303020204"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22</a:t>
            </a:fld>
            <a:endParaRPr lang="en-US"/>
          </a:p>
        </p:txBody>
      </p:sp>
    </p:spTree>
    <p:extLst>
      <p:ext uri="{BB962C8B-B14F-4D97-AF65-F5344CB8AC3E}">
        <p14:creationId xmlns:p14="http://schemas.microsoft.com/office/powerpoint/2010/main" val="2925214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projet va débuter le 1</a:t>
            </a:r>
            <a:r>
              <a:rPr lang="fr-FR" baseline="30000" dirty="0"/>
              <a:t>er</a:t>
            </a:r>
            <a:r>
              <a:rPr lang="fr-FR" dirty="0"/>
              <a:t> octobre 2017 est s’étalera sur deux années donc, s’achèvera le 2 octobre 2019. il se déroulera en 6 étapes :  </a:t>
            </a:r>
            <a:r>
              <a:rPr lang="fr-FR" dirty="0" err="1"/>
              <a:t>why</a:t>
            </a:r>
            <a:r>
              <a:rPr lang="fr-FR" dirty="0"/>
              <a:t> 18j pour la </a:t>
            </a:r>
            <a:r>
              <a:rPr lang="fr-FR" dirty="0" err="1"/>
              <a:t>cloture</a:t>
            </a:r>
            <a:r>
              <a:rPr lang="fr-FR" dirty="0"/>
              <a:t> </a:t>
            </a: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24</a:t>
            </a:fld>
            <a:endParaRPr lang="en-US"/>
          </a:p>
        </p:txBody>
      </p:sp>
    </p:spTree>
    <p:extLst>
      <p:ext uri="{BB962C8B-B14F-4D97-AF65-F5344CB8AC3E}">
        <p14:creationId xmlns:p14="http://schemas.microsoft.com/office/powerpoint/2010/main" val="643942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2Tech couvrira entièrement les frais à dépenser dans </a:t>
            </a:r>
            <a:r>
              <a:rPr lang="fr-FR" dirty="0" err="1"/>
              <a:t>CareMe</a:t>
            </a:r>
            <a:r>
              <a:rPr lang="fr-FR" dirty="0"/>
              <a:t>. Ceci en terme de matériels, de ressources humaines participant à la réalisation du </a:t>
            </a:r>
            <a:r>
              <a:rPr lang="fr-FR" dirty="0" err="1"/>
              <a:t>CareMe</a:t>
            </a:r>
            <a:r>
              <a:rPr lang="fr-FR" dirty="0"/>
              <a:t> , </a:t>
            </a:r>
          </a:p>
          <a:p>
            <a:r>
              <a:rPr lang="fr-FR" dirty="0"/>
              <a:t>En matière de déploiement aussi sur tout le territoire </a:t>
            </a:r>
            <a:r>
              <a:rPr lang="fr-FR" dirty="0" err="1"/>
              <a:t>apres</a:t>
            </a:r>
            <a:r>
              <a:rPr lang="fr-FR" dirty="0"/>
              <a:t> la zone Béta. Elle se chargera aussi de la formation des utilisateurs du </a:t>
            </a:r>
            <a:r>
              <a:rPr lang="fr-FR" dirty="0" err="1"/>
              <a:t>careMe</a:t>
            </a:r>
            <a:r>
              <a:rPr lang="fr-FR" dirty="0"/>
              <a:t> que ça soit su coté des patient ou des administrateurs. Cette sol sera maintenue par nos prestataires collaborateurs. 2Tech a aussi essayé de couvrir tous les risques des plus </a:t>
            </a:r>
            <a:r>
              <a:rPr lang="fr-FR" dirty="0" err="1"/>
              <a:t>presents</a:t>
            </a:r>
            <a:r>
              <a:rPr lang="fr-FR" dirty="0"/>
              <a:t> au plus rares.</a:t>
            </a:r>
          </a:p>
          <a:p>
            <a:r>
              <a:rPr lang="fr-FR" dirty="0"/>
              <a:t> </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26</a:t>
            </a:fld>
            <a:endParaRPr lang="en-US"/>
          </a:p>
        </p:txBody>
      </p:sp>
    </p:spTree>
    <p:extLst>
      <p:ext uri="{BB962C8B-B14F-4D97-AF65-F5344CB8AC3E}">
        <p14:creationId xmlns:p14="http://schemas.microsoft.com/office/powerpoint/2010/main" val="2543235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 cout du matériels, une des dépenses les plus couteuse avec un matériel de la plus haute pointe avec des prix négociés sévèrement avec nos fournisseurs.</a:t>
            </a:r>
          </a:p>
          <a:p>
            <a:r>
              <a:rPr lang="fr-FR" dirty="0"/>
              <a:t>Le matériels a pour cout total de …………</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27</a:t>
            </a:fld>
            <a:endParaRPr lang="en-US"/>
          </a:p>
        </p:txBody>
      </p:sp>
    </p:spTree>
    <p:extLst>
      <p:ext uri="{BB962C8B-B14F-4D97-AF65-F5344CB8AC3E}">
        <p14:creationId xmlns:p14="http://schemas.microsoft.com/office/powerpoint/2010/main" val="1657204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la ressource humaine qui a participé au </a:t>
            </a:r>
            <a:r>
              <a:rPr lang="fr-FR" dirty="0" err="1"/>
              <a:t>CareMe</a:t>
            </a:r>
            <a:r>
              <a:rPr lang="fr-FR" dirty="0"/>
              <a:t> de prés ou de loin a pour un total approximatif de 6 Milliard de dinars</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28</a:t>
            </a:fld>
            <a:endParaRPr lang="en-US"/>
          </a:p>
        </p:txBody>
      </p:sp>
    </p:spTree>
    <p:extLst>
      <p:ext uri="{BB962C8B-B14F-4D97-AF65-F5344CB8AC3E}">
        <p14:creationId xmlns:p14="http://schemas.microsoft.com/office/powerpoint/2010/main" val="2256695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ce qui est du déploiement de la solution aux niveau des différents établissement de santé algérien, son cout est prés des 3milliard de DA</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29</a:t>
            </a:fld>
            <a:endParaRPr lang="en-US"/>
          </a:p>
        </p:txBody>
      </p:sp>
    </p:spTree>
    <p:extLst>
      <p:ext uri="{BB962C8B-B14F-4D97-AF65-F5344CB8AC3E}">
        <p14:creationId xmlns:p14="http://schemas.microsoft.com/office/powerpoint/2010/main" val="370724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notre formation des utilisateurs du système, le montant est de 672 000 DA</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30</a:t>
            </a:fld>
            <a:endParaRPr lang="en-US"/>
          </a:p>
        </p:txBody>
      </p:sp>
    </p:spTree>
    <p:extLst>
      <p:ext uri="{BB962C8B-B14F-4D97-AF65-F5344CB8AC3E}">
        <p14:creationId xmlns:p14="http://schemas.microsoft.com/office/powerpoint/2010/main" val="1764735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essayé de couvrir les aléa de risques et de les aléa de changement. </a:t>
            </a:r>
          </a:p>
          <a:p>
            <a:r>
              <a:rPr lang="fr-FR" dirty="0"/>
              <a:t>détailler le tab (lecture)  le montant de tous ça est approximativement de 75 milliard de DA</a:t>
            </a:r>
          </a:p>
          <a:p>
            <a:r>
              <a:rPr lang="fr-FR" dirty="0"/>
              <a:t>nous avons pris en considération la conduite des aléa de changement afin de pouvoir réaliser le projet sous les paramètres du triangle d’or négociés dans le contra et aussi </a:t>
            </a:r>
            <a:r>
              <a:rPr lang="fr-FR" sz="1200" kern="1200" dirty="0">
                <a:solidFill>
                  <a:schemeClr val="tx1"/>
                </a:solidFill>
                <a:effectLst/>
                <a:latin typeface="+mn-lt"/>
                <a:ea typeface="+mn-ea"/>
                <a:cs typeface="+mn-cs"/>
              </a:rPr>
              <a:t>à citer le changement probable des spécification exprimées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mener la conduite des changements  nous demandons un taux de 5% du montant global.</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31</a:t>
            </a:fld>
            <a:endParaRPr lang="en-US"/>
          </a:p>
        </p:txBody>
      </p:sp>
    </p:spTree>
    <p:extLst>
      <p:ext uri="{BB962C8B-B14F-4D97-AF65-F5344CB8AC3E}">
        <p14:creationId xmlns:p14="http://schemas.microsoft.com/office/powerpoint/2010/main" val="2322828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Qui est 2Tech?</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Il s’agit d’un jeune entreprise de développement informatique fondée en 2013. qui malgré uniquement 4 années d’existence a réalisé plusieurs grands projets :</a:t>
            </a:r>
          </a:p>
          <a:p>
            <a:pPr marL="342900" indent="-342900">
              <a:buFont typeface="Wingdings" panose="05000000000000000000" pitchFamily="2" charset="2"/>
              <a:buChar char="ü"/>
            </a:pPr>
            <a:r>
              <a:rPr lang="fr-FR" sz="1200" dirty="0">
                <a:latin typeface="Candara" panose="020E0502030303020204" pitchFamily="34" charset="0"/>
              </a:rPr>
              <a:t>Automatisation des stations de NAFTAL.</a:t>
            </a:r>
          </a:p>
          <a:p>
            <a:pPr marL="342900" indent="-342900">
              <a:buFont typeface="Wingdings" panose="05000000000000000000" pitchFamily="2" charset="2"/>
              <a:buChar char="ü"/>
            </a:pPr>
            <a:r>
              <a:rPr lang="fr-FR" sz="1200" dirty="0">
                <a:latin typeface="Candara" panose="020E0502030303020204" pitchFamily="34" charset="0"/>
              </a:rPr>
              <a:t>Plateforme éducative </a:t>
            </a:r>
            <a:r>
              <a:rPr lang="fr-FR" sz="1200" dirty="0" err="1">
                <a:latin typeface="Candara" panose="020E0502030303020204" pitchFamily="34" charset="0"/>
              </a:rPr>
              <a:t>EduMe</a:t>
            </a:r>
            <a:r>
              <a:rPr lang="fr-FR" sz="1200" dirty="0">
                <a:latin typeface="Candara" panose="020E0502030303020204" pitchFamily="34" charset="0"/>
              </a:rPr>
              <a:t>- Algérie.</a:t>
            </a:r>
          </a:p>
          <a:p>
            <a:pPr marL="342900" indent="-342900">
              <a:buFont typeface="Wingdings" panose="05000000000000000000" pitchFamily="2" charset="2"/>
              <a:buChar char="ü"/>
            </a:pPr>
            <a:r>
              <a:rPr lang="fr-FR" sz="1200" dirty="0">
                <a:latin typeface="Candara" panose="020E0502030303020204" pitchFamily="34" charset="0"/>
              </a:rPr>
              <a:t>Plusieurs systèmes d’information pour de grandes banques : BDL, BNA …  </a:t>
            </a:r>
          </a:p>
          <a:p>
            <a:pPr marL="342900" indent="-342900">
              <a:buFont typeface="Wingdings" panose="05000000000000000000" pitchFamily="2" charset="2"/>
              <a:buChar char="ü"/>
            </a:pPr>
            <a:endParaRPr lang="fr-FR" sz="1200" dirty="0">
              <a:latin typeface="Candara" panose="020E0502030303020204" pitchFamily="34" charset="0"/>
            </a:endParaRPr>
          </a:p>
          <a:p>
            <a:r>
              <a:rPr lang="fr-FR" dirty="0"/>
              <a:t>Notre entreprise a pu réussir et se trouver une place sur le marché concurrentiel </a:t>
            </a:r>
            <a:r>
              <a:rPr lang="fr-FR" dirty="0" err="1"/>
              <a:t>grace</a:t>
            </a:r>
            <a:r>
              <a:rPr lang="fr-FR" dirty="0"/>
              <a:t> à sa </a:t>
            </a:r>
            <a:r>
              <a:rPr lang="fr-FR" dirty="0" err="1"/>
              <a:t>mision</a:t>
            </a:r>
            <a:r>
              <a:rPr lang="fr-FR" dirty="0"/>
              <a:t> vision valeurs ,La satisfaction des nos clients est notre motivation . Nous veillons à établir notre politique dans la transparence.  </a:t>
            </a:r>
          </a:p>
          <a:p>
            <a:r>
              <a:rPr lang="fr-FR" dirty="0"/>
              <a:t>2Tech est un label de sécurité et de qualité.</a:t>
            </a:r>
          </a:p>
          <a:p>
            <a:pPr marL="342900" indent="-342900">
              <a:buFont typeface="Wingdings" panose="05000000000000000000" pitchFamily="2" charset="2"/>
              <a:buChar char="ü"/>
            </a:pPr>
            <a:endParaRPr lang="fr-FR" sz="1200" dirty="0">
              <a:latin typeface="Candara" panose="020E0502030303020204" pitchFamily="34" charset="0"/>
            </a:endParaRPr>
          </a:p>
          <a:p>
            <a:pPr marL="342900" indent="-342900">
              <a:buFont typeface="Wingdings" panose="05000000000000000000" pitchFamily="2" charset="2"/>
              <a:buChar char="ü"/>
            </a:pPr>
            <a:endParaRPr lang="fr-FR" sz="1200" dirty="0">
              <a:latin typeface="Candara" panose="020E0502030303020204" pitchFamily="34" charset="0"/>
            </a:endParaRPr>
          </a:p>
          <a:p>
            <a:pPr marL="342900" indent="-342900">
              <a:buFont typeface="Wingdings" panose="05000000000000000000" pitchFamily="2" charset="2"/>
              <a:buChar char="ü"/>
            </a:pPr>
            <a:endParaRPr lang="fr-FR" sz="1200" dirty="0">
              <a:latin typeface="Candara" panose="020E0502030303020204" pitchFamily="34" charset="0"/>
            </a:endParaRPr>
          </a:p>
          <a:p>
            <a:pPr marL="342900" indent="-342900">
              <a:buFont typeface="Wingdings" panose="05000000000000000000" pitchFamily="2" charset="2"/>
              <a:buChar char="ü"/>
            </a:pPr>
            <a:endParaRPr lang="fr-FR" sz="1200" dirty="0">
              <a:latin typeface="Candara" panose="020E0502030303020204" pitchFamily="34" charset="0"/>
            </a:endParaRPr>
          </a:p>
          <a:p>
            <a:pPr marL="342900" indent="-342900">
              <a:buFont typeface="Wingdings" panose="05000000000000000000" pitchFamily="2" charset="2"/>
              <a:buChar char="ü"/>
            </a:pPr>
            <a:endParaRPr lang="fr-FR" sz="1200" dirty="0">
              <a:latin typeface="Candara" panose="020E0502030303020204" pitchFamily="34" charset="0"/>
            </a:endParaRPr>
          </a:p>
          <a:p>
            <a:pPr marL="342900" indent="-342900">
              <a:buFont typeface="Wingdings" panose="05000000000000000000" pitchFamily="2" charset="2"/>
              <a:buChar char="ü"/>
            </a:pPr>
            <a:endParaRPr lang="fr-FR" sz="1200" dirty="0">
              <a:latin typeface="Candara" panose="020E0502030303020204" pitchFamily="34" charset="0"/>
            </a:endParaRPr>
          </a:p>
          <a:p>
            <a:pPr marL="342900" indent="-342900">
              <a:buFont typeface="Wingdings" panose="05000000000000000000" pitchFamily="2" charset="2"/>
              <a:buChar char="ü"/>
            </a:pPr>
            <a:endParaRPr lang="fr-FR" sz="1200" dirty="0">
              <a:latin typeface="Candara" panose="020E05020303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Et surtout s’est imposé comme un label de qualité et sécurité grâce à son innovation et son perfectionnement du travail.</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3</a:t>
            </a:fld>
            <a:endParaRPr lang="en-US"/>
          </a:p>
        </p:txBody>
      </p:sp>
    </p:spTree>
    <p:extLst>
      <p:ext uri="{BB962C8B-B14F-4D97-AF65-F5344CB8AC3E}">
        <p14:creationId xmlns:p14="http://schemas.microsoft.com/office/powerpoint/2010/main" val="1121856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une marge de bénéfice de 25% du montant total du Projet incluant tout type de risque et aussi la conduite des changement cités </a:t>
            </a:r>
            <a:r>
              <a:rPr lang="fr-FR" dirty="0" err="1"/>
              <a:t>précedemment</a:t>
            </a:r>
            <a:r>
              <a:rPr lang="fr-FR" dirty="0"/>
              <a:t> , le cout total avec bénéfice est de ……………………  Cette offre est ouverte pour une négociation de cette marge.</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32</a:t>
            </a:fld>
            <a:endParaRPr lang="en-US"/>
          </a:p>
        </p:txBody>
      </p:sp>
    </p:spTree>
    <p:extLst>
      <p:ext uri="{BB962C8B-B14F-4D97-AF65-F5344CB8AC3E}">
        <p14:creationId xmlns:p14="http://schemas.microsoft.com/office/powerpoint/2010/main" val="1179214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33</a:t>
            </a:fld>
            <a:endParaRPr lang="en-US"/>
          </a:p>
        </p:txBody>
      </p:sp>
    </p:spTree>
    <p:extLst>
      <p:ext uri="{BB962C8B-B14F-4D97-AF65-F5344CB8AC3E}">
        <p14:creationId xmlns:p14="http://schemas.microsoft.com/office/powerpoint/2010/main" val="1851700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Pourquoi choisir notre solution </a:t>
            </a:r>
            <a:r>
              <a:rPr lang="fr-FR" dirty="0" err="1"/>
              <a:t>CareMe</a:t>
            </a:r>
            <a:r>
              <a:rPr lang="fr-FR" dirty="0"/>
              <a:t> ?</a:t>
            </a:r>
          </a:p>
          <a:p>
            <a:r>
              <a:rPr lang="fr-FR" dirty="0"/>
              <a:t>C’est une solution multiplateforme ( Site Web sécurisé dispo 24H/24,  application mobile offrant les mm fonctionnalité que </a:t>
            </a:r>
            <a:r>
              <a:rPr lang="fr-FR" dirty="0" err="1"/>
              <a:t>lapp</a:t>
            </a:r>
            <a:r>
              <a:rPr lang="fr-FR" dirty="0"/>
              <a:t> Web; nous avons </a:t>
            </a:r>
            <a:r>
              <a:rPr lang="fr-FR" dirty="0" err="1"/>
              <a:t>meme</a:t>
            </a:r>
            <a:r>
              <a:rPr lang="fr-FR" dirty="0"/>
              <a:t> résolu le problème d’</a:t>
            </a:r>
            <a:r>
              <a:rPr lang="fr-FR" dirty="0" err="1"/>
              <a:t>insponibilité</a:t>
            </a:r>
            <a:r>
              <a:rPr lang="fr-FR" dirty="0"/>
              <a:t> d’Internet en offrant à vos patient un N° vert Gratuit </a:t>
            </a:r>
            <a:r>
              <a:rPr lang="fr-FR" dirty="0" err="1"/>
              <a:t>dipso</a:t>
            </a:r>
            <a:r>
              <a:rPr lang="fr-FR" dirty="0"/>
              <a:t> à tout moment; le code USSD *111# comme autre </a:t>
            </a:r>
            <a:r>
              <a:rPr lang="fr-FR" dirty="0" err="1"/>
              <a:t>altérnative</a:t>
            </a:r>
            <a:r>
              <a:rPr lang="fr-FR" dirty="0"/>
              <a:t> ; Et nous avons </a:t>
            </a:r>
            <a:r>
              <a:rPr lang="fr-FR" dirty="0" err="1"/>
              <a:t>meme</a:t>
            </a:r>
            <a:r>
              <a:rPr lang="fr-FR" dirty="0"/>
              <a:t> pensé au Mobile </a:t>
            </a:r>
            <a:r>
              <a:rPr lang="fr-FR" dirty="0" err="1"/>
              <a:t>Offiline</a:t>
            </a:r>
            <a:r>
              <a:rPr lang="fr-FR" dirty="0"/>
              <a:t> et </a:t>
            </a:r>
            <a:r>
              <a:rPr lang="fr-FR" dirty="0" err="1"/>
              <a:t>tech</a:t>
            </a:r>
            <a:r>
              <a:rPr lang="fr-FR" dirty="0"/>
              <a:t> du Web Storage pour pouvoir assurer votre service dans n’importe quelle conditions. </a:t>
            </a:r>
          </a:p>
          <a:p>
            <a:r>
              <a:rPr lang="fr-FR" dirty="0"/>
              <a:t>Nous tenons à notre valeur de qualité. Le matériel proposés est sous garantie. la protection et la prévention des fuites des données de vos utilisateurs est  déjà gérée. </a:t>
            </a:r>
          </a:p>
          <a:p>
            <a:r>
              <a:rPr lang="fr-FR" dirty="0" err="1"/>
              <a:t>CareMe</a:t>
            </a:r>
            <a:r>
              <a:rPr lang="fr-FR" dirty="0"/>
              <a:t> met en dispo des infrastructures et des </a:t>
            </a:r>
            <a:r>
              <a:rPr lang="fr-FR" dirty="0" err="1"/>
              <a:t>tech</a:t>
            </a:r>
            <a:r>
              <a:rPr lang="fr-FR" dirty="0"/>
              <a:t> les plus sophi </a:t>
            </a:r>
            <a:r>
              <a:rPr lang="fr-FR" dirty="0" err="1"/>
              <a:t>pr</a:t>
            </a:r>
            <a:r>
              <a:rPr lang="fr-FR" dirty="0"/>
              <a:t> sécuriser votre système. Des sauvegardes automatiques sont assurées. </a:t>
            </a:r>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34</a:t>
            </a:fld>
            <a:endParaRPr lang="en-US"/>
          </a:p>
        </p:txBody>
      </p:sp>
    </p:spTree>
    <p:extLst>
      <p:ext uri="{BB962C8B-B14F-4D97-AF65-F5344CB8AC3E}">
        <p14:creationId xmlns:p14="http://schemas.microsoft.com/office/powerpoint/2010/main" val="3411690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2Tech a mené une politique de négociation la plus sévère pour une solution à la pointe à moindre cout.   </a:t>
            </a:r>
            <a:r>
              <a:rPr lang="fr-FR" dirty="0" err="1"/>
              <a:t>CareMe</a:t>
            </a:r>
            <a:r>
              <a:rPr lang="fr-FR" dirty="0"/>
              <a:t> a essayé de couvrir tout le territoire allant jusqu’aux régions les plus isolées.   C une solution très simple à utiliser avec son l’ergonomie de son IHM , tellement intuitive. </a:t>
            </a:r>
          </a:p>
          <a:p>
            <a:r>
              <a:rPr lang="fr-FR" dirty="0"/>
              <a:t>Du coté administration , aussi ne demande aucune configuration de votre part , sa gestion est automatique sans mise à jour. </a:t>
            </a:r>
          </a:p>
          <a:p>
            <a:r>
              <a:rPr lang="fr-FR" dirty="0"/>
              <a:t>Ajoutant à cela, </a:t>
            </a:r>
            <a:r>
              <a:rPr lang="fr-FR" dirty="0" err="1"/>
              <a:t>Careme</a:t>
            </a:r>
            <a:r>
              <a:rPr lang="fr-FR" dirty="0"/>
              <a:t> est vraiment flexible, elle peut exploiter l’ancien matériel en se basant sur principe de </a:t>
            </a:r>
            <a:r>
              <a:rPr lang="fr-FR" dirty="0" err="1"/>
              <a:t>changemengt</a:t>
            </a:r>
            <a:r>
              <a:rPr lang="fr-FR" dirty="0"/>
              <a:t> progressif de l’ancien </a:t>
            </a:r>
            <a:r>
              <a:rPr lang="fr-FR" dirty="0" err="1"/>
              <a:t>sys</a:t>
            </a:r>
            <a:r>
              <a:rPr lang="fr-FR" dirty="0"/>
              <a:t> vers le moderne.</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35</a:t>
            </a:fld>
            <a:endParaRPr lang="en-US"/>
          </a:p>
        </p:txBody>
      </p:sp>
    </p:spTree>
    <p:extLst>
      <p:ext uri="{BB962C8B-B14F-4D97-AF65-F5344CB8AC3E}">
        <p14:creationId xmlns:p14="http://schemas.microsoft.com/office/powerpoint/2010/main" val="2648468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36</a:t>
            </a:fld>
            <a:endParaRPr lang="en-US"/>
          </a:p>
        </p:txBody>
      </p:sp>
    </p:spTree>
    <p:extLst>
      <p:ext uri="{BB962C8B-B14F-4D97-AF65-F5344CB8AC3E}">
        <p14:creationId xmlns:p14="http://schemas.microsoft.com/office/powerpoint/2010/main" val="2778854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2tech est composée d’une équipe dynamique et motivée qui travaille sans relâche pour satisfaire sa clientèle, je suis le chef d’entreprise …</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4</a:t>
            </a:fld>
            <a:endParaRPr lang="en-US"/>
          </a:p>
        </p:txBody>
      </p:sp>
    </p:spTree>
    <p:extLst>
      <p:ext uri="{BB962C8B-B14F-4D97-AF65-F5344CB8AC3E}">
        <p14:creationId xmlns:p14="http://schemas.microsoft.com/office/powerpoint/2010/main" val="418076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Passons au contexte du projet </a:t>
            </a:r>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5</a:t>
            </a:fld>
            <a:endParaRPr lang="en-US"/>
          </a:p>
        </p:txBody>
      </p:sp>
    </p:spTree>
    <p:extLst>
      <p:ext uri="{BB962C8B-B14F-4D97-AF65-F5344CB8AC3E}">
        <p14:creationId xmlns:p14="http://schemas.microsoft.com/office/powerpoint/2010/main" val="42235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La santé publique algérienne est menacée par plusieurs maladies nécessitant un suivi régulier et pointu du malade. Trois maladie nous intéressent particulièrement  le diabète dans le taux des atteints dépasse 16 %, les grossesses à risque dont 40% sont à risque et plus de 80% décèdent suite à l’impossibilité d’acheminer des ambulances pour les urgences, et enfin l’Alzheimer dont 0,28 % de la population souffre et près de 10% sont porté disparus chaque année.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Face à la croissance de ses taux, les médecins sont surchargés et ne peuvent offrir un suivi suffisant à ses malades. D’où la nécessité de mettre en place un système de suivi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6</a:t>
            </a:fld>
            <a:endParaRPr lang="en-US"/>
          </a:p>
        </p:txBody>
      </p:sp>
    </p:spTree>
    <p:extLst>
      <p:ext uri="{BB962C8B-B14F-4D97-AF65-F5344CB8AC3E}">
        <p14:creationId xmlns:p14="http://schemas.microsoft.com/office/powerpoint/2010/main" val="335529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système à  doit proposer une solution  complète en terme de matériels et logiciels. </a:t>
            </a:r>
            <a:r>
              <a:rPr lang="fr-FR" sz="1200" b="0" i="0" u="none" strike="noStrike" kern="1200" baseline="0" dirty="0">
                <a:solidFill>
                  <a:schemeClr val="tx1"/>
                </a:solidFill>
                <a:latin typeface="+mn-lt"/>
                <a:ea typeface="+mn-ea"/>
                <a:cs typeface="+mn-cs"/>
              </a:rPr>
              <a:t>L’objectif étant de moderniser le système de santé , est donc cette solution doit être en mesure d’assurer :</a:t>
            </a:r>
          </a:p>
          <a:p>
            <a:r>
              <a:rPr lang="fr-FR" sz="1200" b="0" i="0" u="none" strike="noStrike" kern="1200" baseline="0" dirty="0">
                <a:solidFill>
                  <a:schemeClr val="tx1"/>
                </a:solidFill>
                <a:latin typeface="+mn-lt"/>
                <a:ea typeface="+mn-ea"/>
                <a:cs typeface="+mn-cs"/>
              </a:rPr>
              <a:t>L’offre d’un suivi efficace et pointu des patients le nécessitant.    De réduire les taux de mortalité actuels.  Aussi D’assurer la disponibilité du transport pour accéder aux établissement de santé pour se rendre aux RDV ou pour des urgences.   Et enfin prendre en charge les urgences à temps.       </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7</a:t>
            </a:fld>
            <a:endParaRPr lang="en-US"/>
          </a:p>
        </p:txBody>
      </p:sp>
    </p:spTree>
    <p:extLst>
      <p:ext uri="{BB962C8B-B14F-4D97-AF65-F5344CB8AC3E}">
        <p14:creationId xmlns:p14="http://schemas.microsoft.com/office/powerpoint/2010/main" val="143792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atteindre les objectifs précédemment cités le client à besoin d’un système informatique qui permettra: certains points de la diapo</a:t>
            </a:r>
            <a:endParaRPr lang="fr-FR" sz="1200" dirty="0">
              <a:solidFill>
                <a:srgbClr val="2B2B2B"/>
              </a:solidFill>
              <a:latin typeface="Candara" panose="020E0502030303020204" pitchFamily="34" charset="0"/>
            </a:endParaRPr>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8</a:t>
            </a:fld>
            <a:endParaRPr lang="en-US"/>
          </a:p>
        </p:txBody>
      </p:sp>
    </p:spTree>
    <p:extLst>
      <p:ext uri="{BB962C8B-B14F-4D97-AF65-F5344CB8AC3E}">
        <p14:creationId xmlns:p14="http://schemas.microsoft.com/office/powerpoint/2010/main" val="251451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système éteint très stratégique est sensible vu qu’il contiendra des composantes nécessitant, une réponse temps réel comme la gestion du transport doit donc assurer une disponibilité maximale, supporter la monté de charge et résister aux différentes attaques informatiques. Bien évidemment il doit être doté d’interfaces ergonomiques étant donné qu’il cible des patients qui peut être n’ont pas l’habitude de travailler avec </a:t>
            </a:r>
            <a:r>
              <a:rPr lang="fr-FR"/>
              <a:t>l’outil informatique.</a:t>
            </a:r>
            <a:endParaRPr lang="fr-FR" dirty="0"/>
          </a:p>
        </p:txBody>
      </p:sp>
      <p:sp>
        <p:nvSpPr>
          <p:cNvPr id="4" name="Espace réservé du numéro de diapositive 3"/>
          <p:cNvSpPr>
            <a:spLocks noGrp="1"/>
          </p:cNvSpPr>
          <p:nvPr>
            <p:ph type="sldNum" sz="quarter" idx="10"/>
          </p:nvPr>
        </p:nvSpPr>
        <p:spPr/>
        <p:txBody>
          <a:bodyPr/>
          <a:lstStyle/>
          <a:p>
            <a:fld id="{0DD5F017-71B0-4421-8955-EF322E5D14F4}" type="slidenum">
              <a:rPr lang="en-US" smtClean="0"/>
              <a:t>9</a:t>
            </a:fld>
            <a:endParaRPr lang="en-US"/>
          </a:p>
        </p:txBody>
      </p:sp>
    </p:spTree>
    <p:extLst>
      <p:ext uri="{BB962C8B-B14F-4D97-AF65-F5344CB8AC3E}">
        <p14:creationId xmlns:p14="http://schemas.microsoft.com/office/powerpoint/2010/main" val="280265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en-US" dirty="0"/>
          </a:p>
        </p:txBody>
      </p:sp>
      <p:sp>
        <p:nvSpPr>
          <p:cNvPr id="5" name="Espace réservé du pied de page 4"/>
          <p:cNvSpPr>
            <a:spLocks noGrp="1"/>
          </p:cNvSpPr>
          <p:nvPr>
            <p:ph type="ftr" sz="quarter" idx="11"/>
          </p:nvPr>
        </p:nvSpPr>
        <p:spPr>
          <a:xfrm>
            <a:off x="1" y="6356350"/>
            <a:ext cx="12192000" cy="365125"/>
          </a:xfrm>
        </p:spPr>
        <p:txBody>
          <a:bodyPr/>
          <a:lstStyle>
            <a:lvl1pPr>
              <a:defRPr sz="1200">
                <a:solidFill>
                  <a:srgbClr val="2B2B2B"/>
                </a:solidFill>
              </a:defRPr>
            </a:lvl1pPr>
          </a:lstStyle>
          <a:p>
            <a:r>
              <a:rPr lang="en-US" dirty="0"/>
              <a:t>2TECH INC, BP 35M </a:t>
            </a:r>
            <a:r>
              <a:rPr lang="en-US" dirty="0" err="1"/>
              <a:t>Birkhadem</a:t>
            </a:r>
            <a:r>
              <a:rPr lang="en-US" dirty="0"/>
              <a:t>, Alger, </a:t>
            </a:r>
            <a:r>
              <a:rPr lang="en-US" dirty="0" err="1"/>
              <a:t>Algérie</a:t>
            </a:r>
            <a:r>
              <a:rPr lang="en-US" dirty="0"/>
              <a:t>, +213 23 505 151, contact@2tech.com</a:t>
            </a:r>
          </a:p>
        </p:txBody>
      </p:sp>
      <p:sp>
        <p:nvSpPr>
          <p:cNvPr id="11" name="Espace réservé du numéro de diapositive 5"/>
          <p:cNvSpPr>
            <a:spLocks noGrp="1"/>
          </p:cNvSpPr>
          <p:nvPr>
            <p:ph type="sldNum" sz="quarter" idx="4"/>
          </p:nvPr>
        </p:nvSpPr>
        <p:spPr>
          <a:xfrm rot="5400000">
            <a:off x="-287104" y="287104"/>
            <a:ext cx="1162037" cy="587829"/>
          </a:xfrm>
          <a:prstGeom prst="rect">
            <a:avLst/>
          </a:prstGeom>
          <a:solidFill>
            <a:srgbClr val="2B2B2B"/>
          </a:solidFill>
          <a:ln>
            <a:solidFill>
              <a:srgbClr val="2B2B2B"/>
            </a:solidFill>
          </a:ln>
        </p:spPr>
        <p:txBody>
          <a:bodyPr vert="horz" lIns="91440" tIns="45720" rIns="91440" bIns="45720" rtlCol="0" anchor="ctr"/>
          <a:lstStyle>
            <a:lvl1pPr algn="r">
              <a:defRPr sz="1200">
                <a:solidFill>
                  <a:schemeClr val="bg1"/>
                </a:solidFill>
              </a:defRPr>
            </a:lvl1pPr>
          </a:lstStyle>
          <a:p>
            <a:r>
              <a:rPr lang="en-US" dirty="0"/>
              <a:t> Page  </a:t>
            </a:r>
            <a:fld id="{88C9BE40-5795-4EB2-9EF7-3FE93F1DFAF4}" type="slidenum">
              <a:rPr lang="en-US" smtClean="0"/>
              <a:pPr/>
              <a:t>‹N°›</a:t>
            </a:fld>
            <a:endParaRPr lang="en-US" dirty="0"/>
          </a:p>
        </p:txBody>
      </p:sp>
    </p:spTree>
    <p:extLst>
      <p:ext uri="{BB962C8B-B14F-4D97-AF65-F5344CB8AC3E}">
        <p14:creationId xmlns:p14="http://schemas.microsoft.com/office/powerpoint/2010/main" val="325663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A868178A-35D7-4C59-88DA-D011700ADCB0}" type="datetime1">
              <a:rPr lang="en-US" smtClean="0"/>
              <a:t>6/11/2017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337362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endParaRPr lang="en-US"/>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3CBFD244-B15F-405E-9B20-2573C4E064A6}" type="datetime1">
              <a:rPr lang="en-US" smtClean="0"/>
              <a:t>6/11/2017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716703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CB689D69-2880-4C69-95D8-BD0DF008F9DA}" type="datetime1">
              <a:rPr lang="en-US" smtClean="0"/>
              <a:t>6/11/2017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1651730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
        <p:nvSpPr>
          <p:cNvPr id="8" name="Espace réservé pour une image  7"/>
          <p:cNvSpPr>
            <a:spLocks noGrp="1"/>
          </p:cNvSpPr>
          <p:nvPr>
            <p:ph type="pic" sz="quarter" idx="13"/>
          </p:nvPr>
        </p:nvSpPr>
        <p:spPr>
          <a:xfrm>
            <a:off x="4038600" y="0"/>
            <a:ext cx="8153400" cy="6858000"/>
          </a:xfrm>
          <a:prstGeom prst="rect">
            <a:avLst/>
          </a:prstGeom>
        </p:spPr>
        <p:txBody>
          <a:bodyPr/>
          <a:lstStyle/>
          <a:p>
            <a:endParaRPr lang="fr-FR"/>
          </a:p>
        </p:txBody>
      </p:sp>
      <p:sp>
        <p:nvSpPr>
          <p:cNvPr id="10" name="Espace réservé du texte 9"/>
          <p:cNvSpPr>
            <a:spLocks noGrp="1"/>
          </p:cNvSpPr>
          <p:nvPr>
            <p:ph type="body" sz="quarter" idx="14"/>
          </p:nvPr>
        </p:nvSpPr>
        <p:spPr>
          <a:xfrm>
            <a:off x="247650" y="1967346"/>
            <a:ext cx="3505200" cy="2271713"/>
          </a:xfrm>
          <a:prstGeom prst="rect">
            <a:avLst/>
          </a:prstGeom>
        </p:spPr>
        <p:txBody>
          <a:bodyPr/>
          <a:lstStyle>
            <a:lvl1pPr>
              <a:defRPr sz="7000">
                <a:solidFill>
                  <a:srgbClr val="007FFF"/>
                </a:solidFill>
                <a:latin typeface="Candara" panose="020E0502030303020204" pitchFamily="34" charset="0"/>
              </a:defRPr>
            </a:lvl1pPr>
            <a:lvl2pPr>
              <a:defRPr sz="7000">
                <a:solidFill>
                  <a:srgbClr val="007FFF"/>
                </a:solidFill>
                <a:latin typeface="Candara" panose="020E0502030303020204" pitchFamily="34" charset="0"/>
              </a:defRPr>
            </a:lvl2pPr>
            <a:lvl3pPr>
              <a:defRPr sz="7000">
                <a:solidFill>
                  <a:srgbClr val="007FFF"/>
                </a:solidFill>
                <a:latin typeface="Candara" panose="020E0502030303020204" pitchFamily="34" charset="0"/>
              </a:defRPr>
            </a:lvl3pPr>
            <a:lvl4pPr>
              <a:defRPr sz="7000">
                <a:solidFill>
                  <a:srgbClr val="007FFF"/>
                </a:solidFill>
                <a:latin typeface="Candara" panose="020E0502030303020204" pitchFamily="34" charset="0"/>
              </a:defRPr>
            </a:lvl4pPr>
            <a:lvl5pPr>
              <a:defRPr sz="7000">
                <a:solidFill>
                  <a:srgbClr val="007FFF"/>
                </a:solidFill>
                <a:latin typeface="Candara" panose="020E050203030302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Rectangle 10"/>
          <p:cNvSpPr/>
          <p:nvPr userDrawn="1"/>
        </p:nvSpPr>
        <p:spPr>
          <a:xfrm>
            <a:off x="247650" y="4239058"/>
            <a:ext cx="3505200" cy="142441"/>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6759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
        <p:nvSpPr>
          <p:cNvPr id="8" name="Espace réservé pour une image  7"/>
          <p:cNvSpPr>
            <a:spLocks noGrp="1"/>
          </p:cNvSpPr>
          <p:nvPr>
            <p:ph type="pic" sz="quarter" idx="13"/>
          </p:nvPr>
        </p:nvSpPr>
        <p:spPr>
          <a:xfrm>
            <a:off x="4038600" y="0"/>
            <a:ext cx="8153400" cy="6858000"/>
          </a:xfrm>
          <a:prstGeom prst="rect">
            <a:avLst/>
          </a:prstGeom>
        </p:spPr>
        <p:txBody>
          <a:bodyPr/>
          <a:lstStyle/>
          <a:p>
            <a:endParaRPr lang="fr-FR"/>
          </a:p>
        </p:txBody>
      </p:sp>
      <p:sp>
        <p:nvSpPr>
          <p:cNvPr id="10" name="Espace réservé du texte 9"/>
          <p:cNvSpPr>
            <a:spLocks noGrp="1"/>
          </p:cNvSpPr>
          <p:nvPr>
            <p:ph type="body" sz="quarter" idx="14"/>
          </p:nvPr>
        </p:nvSpPr>
        <p:spPr>
          <a:xfrm>
            <a:off x="247650" y="1967346"/>
            <a:ext cx="3505200" cy="2271713"/>
          </a:xfrm>
          <a:prstGeom prst="rect">
            <a:avLst/>
          </a:prstGeom>
        </p:spPr>
        <p:txBody>
          <a:bodyPr/>
          <a:lstStyle>
            <a:lvl1pPr>
              <a:defRPr sz="7000">
                <a:solidFill>
                  <a:srgbClr val="007FFF"/>
                </a:solidFill>
                <a:latin typeface="Candara" panose="020E0502030303020204" pitchFamily="34" charset="0"/>
              </a:defRPr>
            </a:lvl1pPr>
            <a:lvl2pPr>
              <a:defRPr sz="7000">
                <a:solidFill>
                  <a:srgbClr val="007FFF"/>
                </a:solidFill>
                <a:latin typeface="Candara" panose="020E0502030303020204" pitchFamily="34" charset="0"/>
              </a:defRPr>
            </a:lvl2pPr>
            <a:lvl3pPr>
              <a:defRPr sz="7000">
                <a:solidFill>
                  <a:srgbClr val="007FFF"/>
                </a:solidFill>
                <a:latin typeface="Candara" panose="020E0502030303020204" pitchFamily="34" charset="0"/>
              </a:defRPr>
            </a:lvl3pPr>
            <a:lvl4pPr>
              <a:defRPr sz="7000">
                <a:solidFill>
                  <a:srgbClr val="007FFF"/>
                </a:solidFill>
                <a:latin typeface="Candara" panose="020E0502030303020204" pitchFamily="34" charset="0"/>
              </a:defRPr>
            </a:lvl4pPr>
            <a:lvl5pPr>
              <a:defRPr sz="7000">
                <a:solidFill>
                  <a:srgbClr val="007FFF"/>
                </a:solidFill>
                <a:latin typeface="Candara" panose="020E050203030302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Rectangle 10"/>
          <p:cNvSpPr/>
          <p:nvPr userDrawn="1"/>
        </p:nvSpPr>
        <p:spPr>
          <a:xfrm>
            <a:off x="247650" y="4239058"/>
            <a:ext cx="3505200" cy="142441"/>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4695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2208264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3043274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3502439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3129752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85264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endParaRPr lang="en-US"/>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E5D4AEFA-5AEB-48E1-8132-B4022D7F4CBC}" type="datetime1">
              <a:rPr lang="en-US" smtClean="0"/>
              <a:t>6/11/2017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2388889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4122005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4095967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3753364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2582968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C40C648F-17D0-4584-A27F-218AE7E14708}" type="datetimeFigureOut">
              <a:rPr lang="fr-FR" smtClean="0"/>
              <a:t>11/06/2017</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6C1F35CC-3828-476C-A462-1EADDFEAECD6}" type="slidenum">
              <a:rPr lang="fr-FR" smtClean="0"/>
              <a:t>‹N°›</a:t>
            </a:fld>
            <a:endParaRPr lang="fr-FR"/>
          </a:p>
        </p:txBody>
      </p:sp>
    </p:spTree>
    <p:extLst>
      <p:ext uri="{BB962C8B-B14F-4D97-AF65-F5344CB8AC3E}">
        <p14:creationId xmlns:p14="http://schemas.microsoft.com/office/powerpoint/2010/main" val="302073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65C6D971-EC34-4EC7-95A9-9631C08898AA}" type="datetime1">
              <a:rPr lang="en-US" smtClean="0"/>
              <a:t>6/11/2017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134874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19FFE1B7-5A48-47B2-8C29-10801C3A5DF6}" type="datetime1">
              <a:rPr lang="en-US" smtClean="0"/>
              <a:t>6/11/2017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233036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7F873EF0-9825-4587-9AC3-D2E32989D80D}" type="datetime1">
              <a:rPr lang="en-US" smtClean="0"/>
              <a:t>6/11/2017</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319757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endParaRPr lang="en-US"/>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2244EF23-2EC5-41FC-8344-BDAB0798FC5D}" type="datetime1">
              <a:rPr lang="en-US" smtClean="0"/>
              <a:t>6/11/2017</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296509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94489A3-270A-4F73-9FF4-2DC9D2C3FAC8}" type="datetime1">
              <a:rPr lang="en-US" smtClean="0"/>
              <a:t>6/11/2017</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a:xfrm rot="5400000">
            <a:off x="-313230" y="260978"/>
            <a:ext cx="1162037" cy="587829"/>
          </a:xfrm>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32132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pied de page 2"/>
          <p:cNvSpPr>
            <a:spLocks noGrp="1"/>
          </p:cNvSpPr>
          <p:nvPr>
            <p:ph type="ftr" sz="quarter" idx="10"/>
          </p:nvPr>
        </p:nvSpPr>
        <p:spPr/>
        <p:txBody>
          <a:bodyPr/>
          <a:lstStyle/>
          <a:p>
            <a:r>
              <a:rPr lang="en-US"/>
              <a:t>2TECH INC, BP 35M Birkhadem, Alger, Algérie, +213 23 505 151, contact@2tech.com</a:t>
            </a:r>
          </a:p>
          <a:p>
            <a:endParaRPr lang="en-US" dirty="0"/>
          </a:p>
        </p:txBody>
      </p:sp>
      <p:sp>
        <p:nvSpPr>
          <p:cNvPr id="4" name="Espace réservé du numéro de diapositive 3"/>
          <p:cNvSpPr>
            <a:spLocks noGrp="1"/>
          </p:cNvSpPr>
          <p:nvPr>
            <p:ph type="sldNum" sz="quarter" idx="11"/>
          </p:nvPr>
        </p:nvSpPr>
        <p:spPr/>
        <p:txBody>
          <a:bodyPr/>
          <a:lstStyle/>
          <a:p>
            <a:r>
              <a:rPr lang="en-US"/>
              <a:t> Page  </a:t>
            </a:r>
            <a:fld id="{88C9BE40-5795-4EB2-9EF7-3FE93F1DFAF4}" type="slidenum">
              <a:rPr lang="en-US" smtClean="0"/>
              <a:pPr/>
              <a:t>‹N°›</a:t>
            </a:fld>
            <a:endParaRPr lang="en-US" dirty="0"/>
          </a:p>
        </p:txBody>
      </p:sp>
    </p:spTree>
    <p:extLst>
      <p:ext uri="{BB962C8B-B14F-4D97-AF65-F5344CB8AC3E}">
        <p14:creationId xmlns:p14="http://schemas.microsoft.com/office/powerpoint/2010/main" val="310266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39116986-490D-4139-A0FE-85D49D14B670}" type="datetime1">
              <a:rPr lang="en-US" smtClean="0"/>
              <a:t>6/11/2017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8C9BE40-5795-4EB2-9EF7-3FE93F1DFAF4}" type="slidenum">
              <a:rPr lang="en-US" smtClean="0"/>
              <a:t>‹N°›</a:t>
            </a:fld>
            <a:endParaRPr lang="en-US"/>
          </a:p>
        </p:txBody>
      </p:sp>
    </p:spTree>
    <p:extLst>
      <p:ext uri="{BB962C8B-B14F-4D97-AF65-F5344CB8AC3E}">
        <p14:creationId xmlns:p14="http://schemas.microsoft.com/office/powerpoint/2010/main" val="185870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pied de page 4"/>
          <p:cNvSpPr>
            <a:spLocks noGrp="1"/>
          </p:cNvSpPr>
          <p:nvPr>
            <p:ph type="ftr" sz="quarter" idx="3"/>
          </p:nvPr>
        </p:nvSpPr>
        <p:spPr>
          <a:xfrm>
            <a:off x="0" y="6356350"/>
            <a:ext cx="121920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2TECH INC, BP 35M </a:t>
            </a:r>
            <a:r>
              <a:rPr lang="en-US" dirty="0" err="1"/>
              <a:t>Birkhadem</a:t>
            </a:r>
            <a:r>
              <a:rPr lang="en-US" dirty="0"/>
              <a:t>, Alger, </a:t>
            </a:r>
            <a:r>
              <a:rPr lang="en-US" dirty="0" err="1"/>
              <a:t>Algérie</a:t>
            </a:r>
            <a:r>
              <a:rPr lang="en-US" dirty="0"/>
              <a:t>, +213 23 505 151, contact@2tech.com</a:t>
            </a:r>
          </a:p>
          <a:p>
            <a:endParaRPr lang="en-US" dirty="0"/>
          </a:p>
        </p:txBody>
      </p:sp>
      <p:sp>
        <p:nvSpPr>
          <p:cNvPr id="6" name="Espace réservé du numéro de diapositive 5"/>
          <p:cNvSpPr>
            <a:spLocks noGrp="1"/>
          </p:cNvSpPr>
          <p:nvPr>
            <p:ph type="sldNum" sz="quarter" idx="4"/>
          </p:nvPr>
        </p:nvSpPr>
        <p:spPr>
          <a:xfrm rot="5400000">
            <a:off x="-287104" y="287104"/>
            <a:ext cx="1162037" cy="587829"/>
          </a:xfrm>
          <a:prstGeom prst="rect">
            <a:avLst/>
          </a:prstGeom>
          <a:solidFill>
            <a:srgbClr val="2B2B2B"/>
          </a:solidFill>
          <a:ln>
            <a:solidFill>
              <a:srgbClr val="2B2B2B"/>
            </a:solidFill>
          </a:ln>
        </p:spPr>
        <p:txBody>
          <a:bodyPr vert="horz" lIns="91440" tIns="45720" rIns="91440" bIns="45720" rtlCol="0" anchor="ctr"/>
          <a:lstStyle>
            <a:lvl1pPr algn="r">
              <a:defRPr sz="1200">
                <a:solidFill>
                  <a:schemeClr val="bg1"/>
                </a:solidFill>
              </a:defRPr>
            </a:lvl1pPr>
          </a:lstStyle>
          <a:p>
            <a:r>
              <a:rPr lang="en-US" dirty="0"/>
              <a:t> Page  </a:t>
            </a:r>
            <a:fld id="{88C9BE40-5795-4EB2-9EF7-3FE93F1DFAF4}" type="slidenum">
              <a:rPr lang="en-US" smtClean="0"/>
              <a:pPr/>
              <a:t>‹N°›</a:t>
            </a:fld>
            <a:endParaRPr lang="en-US" dirty="0"/>
          </a:p>
        </p:txBody>
      </p:sp>
      <p:pic>
        <p:nvPicPr>
          <p:cNvPr id="8" name="Imag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67406" y="0"/>
            <a:ext cx="1830705" cy="784588"/>
          </a:xfrm>
          <a:prstGeom prst="rect">
            <a:avLst/>
          </a:prstGeom>
        </p:spPr>
      </p:pic>
    </p:spTree>
    <p:extLst>
      <p:ext uri="{BB962C8B-B14F-4D97-AF65-F5344CB8AC3E}">
        <p14:creationId xmlns:p14="http://schemas.microsoft.com/office/powerpoint/2010/main" val="248255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1"/>
            <a:ext cx="4068485" cy="78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830705" cy="784588"/>
          </a:xfrm>
          <a:prstGeom prst="rect">
            <a:avLst/>
          </a:prstGeom>
        </p:spPr>
      </p:pic>
    </p:spTree>
    <p:extLst>
      <p:ext uri="{BB962C8B-B14F-4D97-AF65-F5344CB8AC3E}">
        <p14:creationId xmlns:p14="http://schemas.microsoft.com/office/powerpoint/2010/main" val="36934411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9.jpg"/><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2.jp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jpe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jpg"/><Relationship Id="rId18" Type="http://schemas.openxmlformats.org/officeDocument/2006/relationships/image" Target="../media/image5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18.xml"/><Relationship Id="rId16"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46.png"/><Relationship Id="rId3" Type="http://schemas.openxmlformats.org/officeDocument/2006/relationships/image" Target="../media/image59.jpeg"/><Relationship Id="rId7" Type="http://schemas.openxmlformats.org/officeDocument/2006/relationships/image" Target="../media/image58.png"/><Relationship Id="rId12"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4.png"/><Relationship Id="rId5" Type="http://schemas.openxmlformats.org/officeDocument/2006/relationships/image" Target="../media/image60.png"/><Relationship Id="rId15" Type="http://schemas.openxmlformats.org/officeDocument/2006/relationships/image" Target="../media/image65.png"/><Relationship Id="rId10" Type="http://schemas.openxmlformats.org/officeDocument/2006/relationships/image" Target="../media/image63.jpg"/><Relationship Id="rId4" Type="http://schemas.openxmlformats.org/officeDocument/2006/relationships/image" Target="../media/image52.jpg"/><Relationship Id="rId9" Type="http://schemas.openxmlformats.org/officeDocument/2006/relationships/image" Target="../media/image62.png"/><Relationship Id="rId1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6.png"/><Relationship Id="rId7" Type="http://schemas.openxmlformats.org/officeDocument/2006/relationships/diagramQuickStyle" Target="../diagrams/quickStyle1.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68.png"/><Relationship Id="rId4" Type="http://schemas.openxmlformats.org/officeDocument/2006/relationships/image" Target="../media/image67.png"/><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69.gif"/><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81.gif"/><Relationship Id="rId5" Type="http://schemas.openxmlformats.org/officeDocument/2006/relationships/image" Target="../media/image80.png"/><Relationship Id="rId4" Type="http://schemas.openxmlformats.org/officeDocument/2006/relationships/image" Target="../media/image79.png"/></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33.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19350" y="1124721"/>
            <a:ext cx="9772650" cy="14462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800" rIns="97200" bIns="0" rtlCol="0" anchor="ctr">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3000" b="1" dirty="0">
                <a:latin typeface="Candara" panose="020E0502030303020204" pitchFamily="34" charset="0"/>
              </a:rPr>
              <a:t>Réponse à l’appel d’Offre National N° : 111A/2017 </a:t>
            </a:r>
          </a:p>
          <a:p>
            <a:pPr algn="ctr"/>
            <a:r>
              <a:rPr lang="fr-FR" sz="2000" dirty="0">
                <a:latin typeface="Candara" panose="020E0502030303020204" pitchFamily="34" charset="0"/>
              </a:rPr>
              <a:t>Fourniture d’une Solution Intégrée et Technologique pour la Mise en Place d'un Système d'Assistance à Distance pour les Patients </a:t>
            </a:r>
            <a:endParaRPr lang="en-IN" sz="2000" b="1" dirty="0">
              <a:solidFill>
                <a:schemeClr val="bg1"/>
              </a:solidFill>
              <a:latin typeface="Candara" panose="020E0502030303020204" pitchFamily="34" charset="0"/>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70976"/>
            <a:ext cx="9772650" cy="2896373"/>
          </a:xfrm>
          <a:prstGeom prst="rect">
            <a:avLst/>
          </a:prstGeom>
        </p:spPr>
      </p:pic>
    </p:spTree>
    <p:extLst>
      <p:ext uri="{BB962C8B-B14F-4D97-AF65-F5344CB8AC3E}">
        <p14:creationId xmlns:p14="http://schemas.microsoft.com/office/powerpoint/2010/main" val="248497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333" r="14333"/>
          <a:stretch>
            <a:fillRect/>
          </a:stretch>
        </p:blipFill>
        <p:spPr/>
      </p:pic>
      <p:sp>
        <p:nvSpPr>
          <p:cNvPr id="3" name="Espace réservé du texte 2"/>
          <p:cNvSpPr>
            <a:spLocks noGrp="1"/>
          </p:cNvSpPr>
          <p:nvPr>
            <p:ph type="body" sz="quarter" idx="14"/>
          </p:nvPr>
        </p:nvSpPr>
        <p:spPr>
          <a:xfrm>
            <a:off x="209550" y="2205037"/>
            <a:ext cx="3829050" cy="2881313"/>
          </a:xfrm>
        </p:spPr>
        <p:txBody>
          <a:bodyPr/>
          <a:lstStyle/>
          <a:p>
            <a:pPr marL="0" indent="0">
              <a:buNone/>
            </a:pPr>
            <a:r>
              <a:rPr lang="fr-FR" dirty="0"/>
              <a:t>Solution : </a:t>
            </a:r>
          </a:p>
          <a:p>
            <a:pPr marL="0" indent="0">
              <a:buNone/>
            </a:pPr>
            <a:r>
              <a:rPr lang="fr-FR" dirty="0"/>
              <a:t>CareMe</a:t>
            </a:r>
          </a:p>
        </p:txBody>
      </p:sp>
    </p:spTree>
    <p:extLst>
      <p:ext uri="{BB962C8B-B14F-4D97-AF65-F5344CB8AC3E}">
        <p14:creationId xmlns:p14="http://schemas.microsoft.com/office/powerpoint/2010/main" val="393483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 Page </a:t>
            </a:r>
            <a:fld id="{88C9BE40-5795-4EB2-9EF7-3FE93F1DFAF4}" type="slidenum">
              <a:rPr lang="en-US" smtClean="0"/>
              <a:pPr algn="ctr"/>
              <a:t>11</a:t>
            </a:fld>
            <a:endParaRPr lang="en-US" dirty="0"/>
          </a:p>
        </p:txBody>
      </p:sp>
      <p:sp>
        <p:nvSpPr>
          <p:cNvPr id="3" name="ZoneTexte 2"/>
          <p:cNvSpPr txBox="1"/>
          <p:nvPr/>
        </p:nvSpPr>
        <p:spPr>
          <a:xfrm>
            <a:off x="760108" y="454151"/>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Présentation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sp>
        <p:nvSpPr>
          <p:cNvPr id="8" name="ZoneTexte 7"/>
          <p:cNvSpPr txBox="1"/>
          <p:nvPr/>
        </p:nvSpPr>
        <p:spPr>
          <a:xfrm>
            <a:off x="561703" y="1448971"/>
            <a:ext cx="10720586" cy="430887"/>
          </a:xfrm>
          <a:prstGeom prst="rect">
            <a:avLst/>
          </a:prstGeom>
          <a:noFill/>
        </p:spPr>
        <p:txBody>
          <a:bodyPr wrap="square" rtlCol="0">
            <a:spAutoFit/>
          </a:bodyPr>
          <a:lstStyle/>
          <a:p>
            <a:r>
              <a:rPr lang="fr-FR" sz="2200" dirty="0" err="1"/>
              <a:t>CareMe</a:t>
            </a:r>
            <a:r>
              <a:rPr lang="fr-FR" sz="2200" dirty="0"/>
              <a:t> est une plateforme de suivi à distance composée de trois applications:</a:t>
            </a:r>
          </a:p>
        </p:txBody>
      </p:sp>
      <p:grpSp>
        <p:nvGrpSpPr>
          <p:cNvPr id="4" name="Groupe 3"/>
          <p:cNvGrpSpPr/>
          <p:nvPr/>
        </p:nvGrpSpPr>
        <p:grpSpPr>
          <a:xfrm>
            <a:off x="731294" y="2609588"/>
            <a:ext cx="1727640" cy="1604167"/>
            <a:chOff x="801663" y="2607313"/>
            <a:chExt cx="2884295" cy="2317035"/>
          </a:xfrm>
        </p:grpSpPr>
        <p:grpSp>
          <p:nvGrpSpPr>
            <p:cNvPr id="25" name="Group 24"/>
            <p:cNvGrpSpPr/>
            <p:nvPr/>
          </p:nvGrpSpPr>
          <p:grpSpPr>
            <a:xfrm>
              <a:off x="801663" y="2607313"/>
              <a:ext cx="2884295" cy="2317035"/>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3"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7"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0"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1"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2"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pic>
          <p:nvPicPr>
            <p:cNvPr id="57" name="Espace réservé pour une image  8"/>
            <p:cNvPicPr>
              <a:picLocks noChangeAspect="1"/>
            </p:cNvPicPr>
            <p:nvPr/>
          </p:nvPicPr>
          <p:blipFill>
            <a:blip r:embed="rId3">
              <a:extLst>
                <a:ext uri="{28A0092B-C50C-407E-A947-70E740481C1C}">
                  <a14:useLocalDpi xmlns:a14="http://schemas.microsoft.com/office/drawing/2010/main" val="0"/>
                </a:ext>
              </a:extLst>
            </a:blip>
            <a:srcRect l="7152" r="7152"/>
            <a:stretch>
              <a:fillRect/>
            </a:stretch>
          </p:blipFill>
          <p:spPr>
            <a:xfrm>
              <a:off x="945398" y="2727948"/>
              <a:ext cx="2603714" cy="1350798"/>
            </a:xfrm>
            <a:prstGeom prst="rect">
              <a:avLst/>
            </a:prstGeom>
          </p:spPr>
        </p:pic>
      </p:grpSp>
      <p:grpSp>
        <p:nvGrpSpPr>
          <p:cNvPr id="5" name="Groupe 4"/>
          <p:cNvGrpSpPr/>
          <p:nvPr/>
        </p:nvGrpSpPr>
        <p:grpSpPr>
          <a:xfrm>
            <a:off x="2398718" y="3471620"/>
            <a:ext cx="2173282" cy="1391628"/>
            <a:chOff x="3572964" y="3668342"/>
            <a:chExt cx="4214409" cy="2422042"/>
          </a:xfrm>
        </p:grpSpPr>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964" y="3668342"/>
              <a:ext cx="4214409" cy="242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Espace réservé pour une image  8"/>
            <p:cNvPicPr>
              <a:picLocks noChangeAspect="1"/>
            </p:cNvPicPr>
            <p:nvPr/>
          </p:nvPicPr>
          <p:blipFill>
            <a:blip r:embed="rId3">
              <a:extLst>
                <a:ext uri="{28A0092B-C50C-407E-A947-70E740481C1C}">
                  <a14:useLocalDpi xmlns:a14="http://schemas.microsoft.com/office/drawing/2010/main" val="0"/>
                </a:ext>
              </a:extLst>
            </a:blip>
            <a:srcRect l="7152" r="7152"/>
            <a:stretch>
              <a:fillRect/>
            </a:stretch>
          </p:blipFill>
          <p:spPr>
            <a:xfrm>
              <a:off x="4122549" y="3839415"/>
              <a:ext cx="3117872" cy="1972449"/>
            </a:xfrm>
            <a:prstGeom prst="rect">
              <a:avLst/>
            </a:prstGeom>
          </p:spPr>
        </p:pic>
      </p:grpSp>
      <p:grpSp>
        <p:nvGrpSpPr>
          <p:cNvPr id="6" name="Groupe 5"/>
          <p:cNvGrpSpPr/>
          <p:nvPr/>
        </p:nvGrpSpPr>
        <p:grpSpPr>
          <a:xfrm>
            <a:off x="5272213" y="2357048"/>
            <a:ext cx="1593457" cy="2368573"/>
            <a:chOff x="6930928" y="3237356"/>
            <a:chExt cx="2259567" cy="1749743"/>
          </a:xfrm>
        </p:grpSpPr>
        <p:grpSp>
          <p:nvGrpSpPr>
            <p:cNvPr id="44" name="Group 16"/>
            <p:cNvGrpSpPr/>
            <p:nvPr/>
          </p:nvGrpSpPr>
          <p:grpSpPr>
            <a:xfrm>
              <a:off x="6930928" y="3237356"/>
              <a:ext cx="2259567" cy="1749743"/>
              <a:chOff x="14427201" y="12090400"/>
              <a:chExt cx="15590475" cy="20283712"/>
            </a:xfrm>
          </p:grpSpPr>
          <p:sp>
            <p:nvSpPr>
              <p:cNvPr id="45" name="Shape 6"/>
              <p:cNvSpPr/>
              <p:nvPr userDrawn="1"/>
            </p:nvSpPr>
            <p:spPr>
              <a:xfrm>
                <a:off x="14427201" y="12090400"/>
                <a:ext cx="15590475" cy="20283712"/>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6" name="Shape 7"/>
              <p:cNvSpPr/>
              <p:nvPr/>
            </p:nvSpPr>
            <p:spPr>
              <a:xfrm>
                <a:off x="14478003" y="12141202"/>
                <a:ext cx="15480432" cy="20173669"/>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7" name="Shape 8"/>
              <p:cNvSpPr/>
              <p:nvPr userDrawn="1"/>
            </p:nvSpPr>
            <p:spPr>
              <a:xfrm>
                <a:off x="14528800" y="12191999"/>
                <a:ext cx="15384021" cy="20077253"/>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dirty="0"/>
              </a:p>
            </p:txBody>
          </p:sp>
          <p:sp>
            <p:nvSpPr>
              <p:cNvPr id="48"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9"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0"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3"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4"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5"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6"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pic>
          <p:nvPicPr>
            <p:cNvPr id="60" name="Espace réservé pour une image  8"/>
            <p:cNvPicPr>
              <a:picLocks noChangeAspect="1"/>
            </p:cNvPicPr>
            <p:nvPr/>
          </p:nvPicPr>
          <p:blipFill>
            <a:blip r:embed="rId3">
              <a:extLst>
                <a:ext uri="{28A0092B-C50C-407E-A947-70E740481C1C}">
                  <a14:useLocalDpi xmlns:a14="http://schemas.microsoft.com/office/drawing/2010/main" val="0"/>
                </a:ext>
              </a:extLst>
            </a:blip>
            <a:srcRect l="7152" r="7152"/>
            <a:stretch>
              <a:fillRect/>
            </a:stretch>
          </p:blipFill>
          <p:spPr>
            <a:xfrm>
              <a:off x="7169038" y="3462541"/>
              <a:ext cx="1758785" cy="1357922"/>
            </a:xfrm>
            <a:prstGeom prst="rect">
              <a:avLst/>
            </a:prstGeom>
          </p:spPr>
        </p:pic>
      </p:grpSp>
      <p:sp>
        <p:nvSpPr>
          <p:cNvPr id="7" name="ZoneTexte 6"/>
          <p:cNvSpPr txBox="1"/>
          <p:nvPr/>
        </p:nvSpPr>
        <p:spPr>
          <a:xfrm>
            <a:off x="1077840" y="4941715"/>
            <a:ext cx="3494160" cy="430887"/>
          </a:xfrm>
          <a:prstGeom prst="rect">
            <a:avLst/>
          </a:prstGeom>
          <a:noFill/>
        </p:spPr>
        <p:txBody>
          <a:bodyPr wrap="square" rtlCol="0">
            <a:spAutoFit/>
          </a:bodyPr>
          <a:lstStyle/>
          <a:p>
            <a:r>
              <a:rPr lang="fr-FR" sz="2200" b="1" dirty="0">
                <a:solidFill>
                  <a:srgbClr val="00B0F0"/>
                </a:solidFill>
                <a:latin typeface="Candara" panose="020E0502030303020204" pitchFamily="34" charset="0"/>
              </a:rPr>
              <a:t>Desktop multiplateforme</a:t>
            </a:r>
          </a:p>
        </p:txBody>
      </p:sp>
      <p:sp>
        <p:nvSpPr>
          <p:cNvPr id="61" name="ZoneTexte 60"/>
          <p:cNvSpPr txBox="1"/>
          <p:nvPr/>
        </p:nvSpPr>
        <p:spPr>
          <a:xfrm>
            <a:off x="4856844" y="4772437"/>
            <a:ext cx="3016296" cy="769441"/>
          </a:xfrm>
          <a:prstGeom prst="rect">
            <a:avLst/>
          </a:prstGeom>
          <a:noFill/>
        </p:spPr>
        <p:txBody>
          <a:bodyPr wrap="square" rtlCol="0">
            <a:spAutoFit/>
          </a:bodyPr>
          <a:lstStyle/>
          <a:p>
            <a:r>
              <a:rPr lang="fr-FR" sz="2200" b="1" dirty="0">
                <a:solidFill>
                  <a:srgbClr val="00B0F0"/>
                </a:solidFill>
                <a:latin typeface="Candara" panose="020E0502030303020204" pitchFamily="34" charset="0"/>
              </a:rPr>
              <a:t>Web compatible avec plus de 6 navigateurs</a:t>
            </a:r>
          </a:p>
        </p:txBody>
      </p:sp>
      <p:pic>
        <p:nvPicPr>
          <p:cNvPr id="62"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3248" y="2214266"/>
            <a:ext cx="1056522" cy="2152176"/>
          </a:xfrm>
          <a:prstGeom prst="rect">
            <a:avLst/>
          </a:prstGeom>
        </p:spPr>
      </p:pic>
      <p:pic>
        <p:nvPicPr>
          <p:cNvPr id="64" name="Imag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8035" y="2615058"/>
            <a:ext cx="1539313" cy="2110563"/>
          </a:xfrm>
          <a:prstGeom prst="rect">
            <a:avLst/>
          </a:prstGeom>
        </p:spPr>
      </p:pic>
      <p:sp>
        <p:nvSpPr>
          <p:cNvPr id="65" name="ZoneTexte 64"/>
          <p:cNvSpPr txBox="1"/>
          <p:nvPr/>
        </p:nvSpPr>
        <p:spPr>
          <a:xfrm>
            <a:off x="8157983" y="4941715"/>
            <a:ext cx="3372755" cy="430887"/>
          </a:xfrm>
          <a:prstGeom prst="rect">
            <a:avLst/>
          </a:prstGeom>
          <a:noFill/>
        </p:spPr>
        <p:txBody>
          <a:bodyPr wrap="square" rtlCol="0">
            <a:spAutoFit/>
          </a:bodyPr>
          <a:lstStyle/>
          <a:p>
            <a:r>
              <a:rPr lang="fr-FR" sz="2200" b="1" dirty="0">
                <a:solidFill>
                  <a:srgbClr val="00B0F0"/>
                </a:solidFill>
                <a:latin typeface="Candara" panose="020E0502030303020204" pitchFamily="34" charset="0"/>
              </a:rPr>
              <a:t>mobile multiplateforme</a:t>
            </a:r>
          </a:p>
        </p:txBody>
      </p:sp>
      <p:pic>
        <p:nvPicPr>
          <p:cNvPr id="66" name="Espace réservé pour une image  8"/>
          <p:cNvPicPr>
            <a:picLocks noChangeAspect="1"/>
          </p:cNvPicPr>
          <p:nvPr/>
        </p:nvPicPr>
        <p:blipFill rotWithShape="1">
          <a:blip r:embed="rId3">
            <a:extLst>
              <a:ext uri="{28A0092B-C50C-407E-A947-70E740481C1C}">
                <a14:useLocalDpi xmlns:a14="http://schemas.microsoft.com/office/drawing/2010/main" val="0"/>
              </a:ext>
            </a:extLst>
          </a:blip>
          <a:srcRect l="-9718" r="56841"/>
          <a:stretch/>
        </p:blipFill>
        <p:spPr>
          <a:xfrm>
            <a:off x="9323128" y="2958709"/>
            <a:ext cx="949476" cy="1423259"/>
          </a:xfrm>
          <a:prstGeom prst="rect">
            <a:avLst/>
          </a:prstGeom>
        </p:spPr>
      </p:pic>
      <p:pic>
        <p:nvPicPr>
          <p:cNvPr id="67" name="Espace réservé pour une image  8"/>
          <p:cNvPicPr>
            <a:picLocks noChangeAspect="1"/>
          </p:cNvPicPr>
          <p:nvPr/>
        </p:nvPicPr>
        <p:blipFill rotWithShape="1">
          <a:blip r:embed="rId3">
            <a:extLst>
              <a:ext uri="{28A0092B-C50C-407E-A947-70E740481C1C}">
                <a14:useLocalDpi xmlns:a14="http://schemas.microsoft.com/office/drawing/2010/main" val="0"/>
              </a:ext>
            </a:extLst>
          </a:blip>
          <a:srcRect l="-9718" r="56841"/>
          <a:stretch/>
        </p:blipFill>
        <p:spPr>
          <a:xfrm>
            <a:off x="8068078" y="2430196"/>
            <a:ext cx="1159699" cy="1700477"/>
          </a:xfrm>
          <a:prstGeom prst="rect">
            <a:avLst/>
          </a:prstGeom>
        </p:spPr>
      </p:pic>
    </p:spTree>
    <p:extLst>
      <p:ext uri="{BB962C8B-B14F-4D97-AF65-F5344CB8AC3E}">
        <p14:creationId xmlns:p14="http://schemas.microsoft.com/office/powerpoint/2010/main" val="29387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randombar(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29981"/>
            <a:ext cx="1162037" cy="587829"/>
          </a:xfrm>
        </p:spPr>
        <p:txBody>
          <a:bodyPr/>
          <a:lstStyle/>
          <a:p>
            <a:pPr algn="ctr"/>
            <a:r>
              <a:rPr lang="en-US" dirty="0"/>
              <a:t>Page </a:t>
            </a:r>
            <a:fld id="{88C9BE40-5795-4EB2-9EF7-3FE93F1DFAF4}" type="slidenum">
              <a:rPr lang="en-US" smtClean="0"/>
              <a:pPr algn="ctr"/>
              <a:t>12</a:t>
            </a:fld>
            <a:endParaRPr lang="en-US" dirty="0"/>
          </a:p>
        </p:txBody>
      </p:sp>
      <p:sp>
        <p:nvSpPr>
          <p:cNvPr id="3" name="ZoneTexte 2"/>
          <p:cNvSpPr txBox="1"/>
          <p:nvPr/>
        </p:nvSpPr>
        <p:spPr>
          <a:xfrm>
            <a:off x="775606" y="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Présentation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sp>
        <p:nvSpPr>
          <p:cNvPr id="4" name="Rectangle 3"/>
          <p:cNvSpPr/>
          <p:nvPr/>
        </p:nvSpPr>
        <p:spPr>
          <a:xfrm>
            <a:off x="778318" y="707886"/>
            <a:ext cx="4078361" cy="369332"/>
          </a:xfrm>
          <a:prstGeom prst="rect">
            <a:avLst/>
          </a:prstGeom>
        </p:spPr>
        <p:txBody>
          <a:bodyPr wrap="none">
            <a:spAutoFit/>
          </a:bodyPr>
          <a:lstStyle/>
          <a:p>
            <a:r>
              <a:rPr lang="fr-FR" dirty="0">
                <a:solidFill>
                  <a:srgbClr val="2B2B2B"/>
                </a:solidFill>
                <a:latin typeface="Candara" panose="020E0502030303020204" pitchFamily="34" charset="0"/>
                <a:ea typeface="Georgia" panose="02040502050405020303" pitchFamily="18" charset="0"/>
                <a:cs typeface="Times New Roman" panose="02020603050405020304" pitchFamily="18" charset="0"/>
              </a:rPr>
              <a:t>Interaction des utilisateurs avec </a:t>
            </a:r>
            <a:r>
              <a:rPr lang="fr-FR" dirty="0" err="1">
                <a:solidFill>
                  <a:srgbClr val="2B2B2B"/>
                </a:solidFill>
                <a:latin typeface="Candara" panose="020E0502030303020204" pitchFamily="34" charset="0"/>
                <a:ea typeface="Georgia" panose="02040502050405020303" pitchFamily="18" charset="0"/>
                <a:cs typeface="Times New Roman" panose="02020603050405020304" pitchFamily="18" charset="0"/>
              </a:rPr>
              <a:t>CareMe</a:t>
            </a:r>
            <a:endParaRPr lang="fr-FR" dirty="0">
              <a:solidFill>
                <a:srgbClr val="2B2B2B"/>
              </a:solidFill>
              <a:latin typeface="Candara" panose="020E0502030303020204" pitchFamily="34" charset="0"/>
            </a:endParaRPr>
          </a:p>
        </p:txBody>
      </p:sp>
      <p:pic>
        <p:nvPicPr>
          <p:cNvPr id="5" name="Image 4"/>
          <p:cNvPicPr/>
          <p:nvPr/>
        </p:nvPicPr>
        <p:blipFill>
          <a:blip r:embed="rId3">
            <a:extLst>
              <a:ext uri="{28A0092B-C50C-407E-A947-70E740481C1C}">
                <a14:useLocalDpi xmlns:a14="http://schemas.microsoft.com/office/drawing/2010/main" val="0"/>
              </a:ext>
            </a:extLst>
          </a:blip>
          <a:srcRect/>
          <a:stretch>
            <a:fillRect/>
          </a:stretch>
        </p:blipFill>
        <p:spPr bwMode="auto">
          <a:xfrm>
            <a:off x="357614" y="2006738"/>
            <a:ext cx="5758815" cy="3334043"/>
          </a:xfrm>
          <a:prstGeom prst="rect">
            <a:avLst/>
          </a:prstGeom>
          <a:noFill/>
          <a:ln>
            <a:solidFill>
              <a:srgbClr val="00B0F0"/>
            </a:solidFill>
          </a:ln>
        </p:spPr>
      </p:pic>
      <p:pic>
        <p:nvPicPr>
          <p:cNvPr id="6" name="Image 5"/>
          <p:cNvPicPr>
            <a:picLocks noChangeAspect="1"/>
          </p:cNvPicPr>
          <p:nvPr/>
        </p:nvPicPr>
        <p:blipFill>
          <a:blip r:embed="rId4"/>
          <a:stretch>
            <a:fillRect/>
          </a:stretch>
        </p:blipFill>
        <p:spPr>
          <a:xfrm>
            <a:off x="6422286" y="2935468"/>
            <a:ext cx="5506218" cy="1476581"/>
          </a:xfrm>
          <a:prstGeom prst="rect">
            <a:avLst/>
          </a:prstGeom>
          <a:ln>
            <a:solidFill>
              <a:srgbClr val="00B0F0"/>
            </a:solidFill>
          </a:ln>
        </p:spPr>
      </p:pic>
      <p:sp>
        <p:nvSpPr>
          <p:cNvPr id="7" name="Rectangle 6"/>
          <p:cNvSpPr/>
          <p:nvPr/>
        </p:nvSpPr>
        <p:spPr>
          <a:xfrm>
            <a:off x="1287386" y="5340781"/>
            <a:ext cx="3653564" cy="338554"/>
          </a:xfrm>
          <a:prstGeom prst="rect">
            <a:avLst/>
          </a:prstGeom>
        </p:spPr>
        <p:txBody>
          <a:bodyPr wrap="none">
            <a:spAutoFit/>
          </a:bodyPr>
          <a:lstStyle/>
          <a:p>
            <a:r>
              <a:rPr lang="fr-FR" sz="1600" dirty="0">
                <a:solidFill>
                  <a:srgbClr val="00B0F0"/>
                </a:solidFill>
                <a:latin typeface="Candara" panose="020E0502030303020204" pitchFamily="34" charset="0"/>
                <a:ea typeface="Georgia" panose="02040502050405020303" pitchFamily="18" charset="0"/>
                <a:cs typeface="Times New Roman" panose="02020603050405020304" pitchFamily="18" charset="0"/>
              </a:rPr>
              <a:t>Interaction des utilisateurs avec </a:t>
            </a:r>
            <a:r>
              <a:rPr lang="fr-FR" sz="1600" dirty="0" err="1">
                <a:solidFill>
                  <a:srgbClr val="00B0F0"/>
                </a:solidFill>
                <a:latin typeface="Candara" panose="020E0502030303020204" pitchFamily="34" charset="0"/>
                <a:ea typeface="Georgia" panose="02040502050405020303" pitchFamily="18" charset="0"/>
                <a:cs typeface="Times New Roman" panose="02020603050405020304" pitchFamily="18" charset="0"/>
              </a:rPr>
              <a:t>CareMe</a:t>
            </a:r>
            <a:endParaRPr lang="fr-FR" sz="1600" dirty="0">
              <a:solidFill>
                <a:srgbClr val="00B0F0"/>
              </a:solidFill>
              <a:latin typeface="Candara" panose="020E0502030303020204" pitchFamily="34" charset="0"/>
            </a:endParaRPr>
          </a:p>
        </p:txBody>
      </p:sp>
      <p:sp>
        <p:nvSpPr>
          <p:cNvPr id="8" name="Rectangle 7"/>
          <p:cNvSpPr/>
          <p:nvPr/>
        </p:nvSpPr>
        <p:spPr>
          <a:xfrm>
            <a:off x="6619246" y="4412049"/>
            <a:ext cx="5112297" cy="338554"/>
          </a:xfrm>
          <a:prstGeom prst="rect">
            <a:avLst/>
          </a:prstGeom>
        </p:spPr>
        <p:txBody>
          <a:bodyPr wrap="none">
            <a:spAutoFit/>
          </a:bodyPr>
          <a:lstStyle/>
          <a:p>
            <a:r>
              <a:rPr lang="fr-FR" sz="1600" dirty="0">
                <a:solidFill>
                  <a:srgbClr val="00B0F0"/>
                </a:solidFill>
                <a:latin typeface="Candara" panose="020E0502030303020204" pitchFamily="34" charset="0"/>
                <a:ea typeface="Georgia" panose="02040502050405020303" pitchFamily="18" charset="0"/>
                <a:cs typeface="Times New Roman" panose="02020603050405020304" pitchFamily="18" charset="0"/>
              </a:rPr>
              <a:t>Interaction de l'administrateur du ministère avec </a:t>
            </a:r>
            <a:r>
              <a:rPr lang="fr-FR" sz="1600" dirty="0" err="1">
                <a:solidFill>
                  <a:srgbClr val="00B0F0"/>
                </a:solidFill>
                <a:latin typeface="Candara" panose="020E0502030303020204" pitchFamily="34" charset="0"/>
                <a:ea typeface="Georgia" panose="02040502050405020303" pitchFamily="18" charset="0"/>
                <a:cs typeface="Times New Roman" panose="02020603050405020304" pitchFamily="18" charset="0"/>
              </a:rPr>
              <a:t>CareMe</a:t>
            </a:r>
            <a:endParaRPr lang="fr-FR" sz="1600" dirty="0">
              <a:solidFill>
                <a:srgbClr val="00B0F0"/>
              </a:solidFill>
              <a:latin typeface="Candara" panose="020E0502030303020204" pitchFamily="34" charset="0"/>
            </a:endParaRPr>
          </a:p>
        </p:txBody>
      </p:sp>
    </p:spTree>
    <p:extLst>
      <p:ext uri="{BB962C8B-B14F-4D97-AF65-F5344CB8AC3E}">
        <p14:creationId xmlns:p14="http://schemas.microsoft.com/office/powerpoint/2010/main" val="85915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19050" y="2157846"/>
            <a:ext cx="4019550" cy="2271713"/>
          </a:xfrm>
        </p:spPr>
        <p:txBody>
          <a:bodyPr/>
          <a:lstStyle/>
          <a:p>
            <a:pPr marL="0" indent="0">
              <a:buNone/>
            </a:pPr>
            <a:r>
              <a:rPr lang="fr-FR" dirty="0"/>
              <a:t>Réponse technique</a:t>
            </a:r>
          </a:p>
        </p:txBody>
      </p:sp>
      <p:pic>
        <p:nvPicPr>
          <p:cNvPr id="7" name="Espace réservé pour une image  8"/>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7152" r="7152"/>
          <a:stretch>
            <a:fillRect/>
          </a:stretch>
        </p:blipFill>
        <p:spPr>
          <a:prstGeom prst="rect">
            <a:avLst/>
          </a:prstGeom>
        </p:spPr>
      </p:pic>
    </p:spTree>
    <p:extLst>
      <p:ext uri="{BB962C8B-B14F-4D97-AF65-F5344CB8AC3E}">
        <p14:creationId xmlns:p14="http://schemas.microsoft.com/office/powerpoint/2010/main" val="58749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41928"/>
            <a:ext cx="1162037" cy="587829"/>
          </a:xfrm>
        </p:spPr>
        <p:txBody>
          <a:bodyPr/>
          <a:lstStyle/>
          <a:p>
            <a:pPr algn="ctr"/>
            <a:r>
              <a:rPr lang="en-US" dirty="0"/>
              <a:t>Page </a:t>
            </a:r>
            <a:fld id="{88C9BE40-5795-4EB2-9EF7-3FE93F1DFAF4}" type="slidenum">
              <a:rPr lang="en-US" smtClean="0"/>
              <a:pPr algn="ctr"/>
              <a:t>14</a:t>
            </a:fld>
            <a:endParaRPr lang="en-US" dirty="0"/>
          </a:p>
        </p:txBody>
      </p:sp>
      <p:sp>
        <p:nvSpPr>
          <p:cNvPr id="3" name="ZoneTexte 2"/>
          <p:cNvSpPr txBox="1"/>
          <p:nvPr/>
        </p:nvSpPr>
        <p:spPr>
          <a:xfrm>
            <a:off x="760108" y="8203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Architecture matérielle</a:t>
            </a:r>
          </a:p>
        </p:txBody>
      </p:sp>
      <p:pic>
        <p:nvPicPr>
          <p:cNvPr id="8" name="Image 7"/>
          <p:cNvPicPr/>
          <p:nvPr/>
        </p:nvPicPr>
        <p:blipFill>
          <a:blip r:embed="rId3">
            <a:extLst>
              <a:ext uri="{28A0092B-C50C-407E-A947-70E740481C1C}">
                <a14:useLocalDpi xmlns:a14="http://schemas.microsoft.com/office/drawing/2010/main" val="0"/>
              </a:ext>
            </a:extLst>
          </a:blip>
          <a:srcRect/>
          <a:stretch>
            <a:fillRect/>
          </a:stretch>
        </p:blipFill>
        <p:spPr bwMode="auto">
          <a:xfrm>
            <a:off x="5588820" y="2270031"/>
            <a:ext cx="2972418" cy="3803861"/>
          </a:xfrm>
          <a:prstGeom prst="rect">
            <a:avLst/>
          </a:prstGeom>
          <a:noFill/>
          <a:ln>
            <a:noFill/>
          </a:ln>
        </p:spPr>
      </p:pic>
      <p:pic>
        <p:nvPicPr>
          <p:cNvPr id="9" name="Image 8"/>
          <p:cNvPicPr/>
          <p:nvPr/>
        </p:nvPicPr>
        <p:blipFill>
          <a:blip r:embed="rId4">
            <a:extLst>
              <a:ext uri="{28A0092B-C50C-407E-A947-70E740481C1C}">
                <a14:useLocalDpi xmlns:a14="http://schemas.microsoft.com/office/drawing/2010/main" val="0"/>
              </a:ext>
            </a:extLst>
          </a:blip>
          <a:srcRect/>
          <a:stretch>
            <a:fillRect/>
          </a:stretch>
        </p:blipFill>
        <p:spPr bwMode="auto">
          <a:xfrm>
            <a:off x="8841649" y="2270031"/>
            <a:ext cx="3095820" cy="3803861"/>
          </a:xfrm>
          <a:prstGeom prst="rect">
            <a:avLst/>
          </a:prstGeom>
          <a:noFill/>
          <a:ln>
            <a:noFill/>
          </a:ln>
        </p:spPr>
      </p:pic>
      <p:sp>
        <p:nvSpPr>
          <p:cNvPr id="10" name="Rectangle 9"/>
          <p:cNvSpPr/>
          <p:nvPr/>
        </p:nvSpPr>
        <p:spPr>
          <a:xfrm>
            <a:off x="5955973" y="6312684"/>
            <a:ext cx="2238112" cy="338554"/>
          </a:xfrm>
          <a:prstGeom prst="rect">
            <a:avLst/>
          </a:prstGeom>
        </p:spPr>
        <p:txBody>
          <a:bodyPr wrap="none">
            <a:spAutoFit/>
          </a:bodyPr>
          <a:lstStyle/>
          <a:p>
            <a:pPr algn="ctr">
              <a:spcAft>
                <a:spcPts val="1000"/>
              </a:spcAft>
            </a:pPr>
            <a:r>
              <a:rPr lang="fr-FR" sz="1600" dirty="0">
                <a:solidFill>
                  <a:srgbClr val="007FFF"/>
                </a:solidFill>
                <a:latin typeface="Candara" panose="020E0502030303020204" pitchFamily="34" charset="0"/>
                <a:ea typeface="Georgia" panose="02040502050405020303" pitchFamily="18" charset="0"/>
                <a:cs typeface="Times New Roman" panose="02020603050405020304" pitchFamily="18" charset="0"/>
              </a:rPr>
              <a:t>Glucomètre </a:t>
            </a:r>
            <a:r>
              <a:rPr lang="fr-FR" sz="1600" dirty="0" err="1">
                <a:solidFill>
                  <a:srgbClr val="007FFF"/>
                </a:solidFill>
                <a:latin typeface="Candara" panose="020E0502030303020204" pitchFamily="34" charset="0"/>
                <a:ea typeface="Georgia" panose="02040502050405020303" pitchFamily="18" charset="0"/>
                <a:cs typeface="Times New Roman" panose="02020603050405020304" pitchFamily="18" charset="0"/>
              </a:rPr>
              <a:t>IHealth</a:t>
            </a:r>
            <a:r>
              <a:rPr lang="fr-FR" sz="1600" dirty="0">
                <a:solidFill>
                  <a:srgbClr val="007FFF"/>
                </a:solidFill>
                <a:latin typeface="Candara" panose="020E0502030303020204" pitchFamily="34" charset="0"/>
                <a:ea typeface="Georgia" panose="02040502050405020303" pitchFamily="18" charset="0"/>
                <a:cs typeface="Times New Roman" panose="02020603050405020304" pitchFamily="18" charset="0"/>
              </a:rPr>
              <a:t> BG1</a:t>
            </a:r>
            <a:endParaRPr lang="en-US" sz="1600" dirty="0">
              <a:solidFill>
                <a:srgbClr val="007FFF"/>
              </a:solidFill>
              <a:latin typeface="Candara" panose="020E0502030303020204" pitchFamily="34" charset="0"/>
              <a:ea typeface="Georgia" panose="02040502050405020303" pitchFamily="18" charset="0"/>
              <a:cs typeface="Times New Roman" panose="02020603050405020304" pitchFamily="18" charset="0"/>
            </a:endParaRPr>
          </a:p>
        </p:txBody>
      </p:sp>
      <p:sp>
        <p:nvSpPr>
          <p:cNvPr id="11" name="Rectangle 10"/>
          <p:cNvSpPr/>
          <p:nvPr/>
        </p:nvSpPr>
        <p:spPr>
          <a:xfrm>
            <a:off x="9221611" y="6312684"/>
            <a:ext cx="2335896" cy="338554"/>
          </a:xfrm>
          <a:prstGeom prst="rect">
            <a:avLst/>
          </a:prstGeom>
        </p:spPr>
        <p:txBody>
          <a:bodyPr wrap="none">
            <a:spAutoFit/>
          </a:bodyPr>
          <a:lstStyle/>
          <a:p>
            <a:pPr algn="ctr">
              <a:spcAft>
                <a:spcPts val="1000"/>
              </a:spcAft>
            </a:pPr>
            <a:r>
              <a:rPr lang="fr-FR" sz="1600" dirty="0">
                <a:solidFill>
                  <a:srgbClr val="007FFF"/>
                </a:solidFill>
                <a:latin typeface="Candara" panose="020E0502030303020204" pitchFamily="34" charset="0"/>
                <a:ea typeface="Georgia" panose="02040502050405020303" pitchFamily="18" charset="0"/>
                <a:cs typeface="Times New Roman" panose="02020603050405020304" pitchFamily="18" charset="0"/>
              </a:rPr>
              <a:t>Glucomètre </a:t>
            </a:r>
            <a:r>
              <a:rPr lang="fr-FR" sz="1600" dirty="0" err="1">
                <a:solidFill>
                  <a:srgbClr val="007FFF"/>
                </a:solidFill>
                <a:latin typeface="Candara" panose="020E0502030303020204" pitchFamily="34" charset="0"/>
                <a:ea typeface="Georgia" panose="02040502050405020303" pitchFamily="18" charset="0"/>
                <a:cs typeface="Times New Roman" panose="02020603050405020304" pitchFamily="18" charset="0"/>
              </a:rPr>
              <a:t>Ihealth</a:t>
            </a:r>
            <a:r>
              <a:rPr lang="fr-FR" sz="1600" dirty="0">
                <a:solidFill>
                  <a:srgbClr val="007FFF"/>
                </a:solidFill>
                <a:latin typeface="Candara" panose="020E0502030303020204" pitchFamily="34" charset="0"/>
                <a:ea typeface="Georgia" panose="02040502050405020303" pitchFamily="18" charset="0"/>
                <a:cs typeface="Times New Roman" panose="02020603050405020304" pitchFamily="18" charset="0"/>
              </a:rPr>
              <a:t> </a:t>
            </a:r>
            <a:r>
              <a:rPr lang="fr-FR" sz="1600" dirty="0" err="1">
                <a:solidFill>
                  <a:srgbClr val="007FFF"/>
                </a:solidFill>
                <a:latin typeface="Candara" panose="020E0502030303020204" pitchFamily="34" charset="0"/>
                <a:ea typeface="Georgia" panose="02040502050405020303" pitchFamily="18" charset="0"/>
                <a:cs typeface="Times New Roman" panose="02020603050405020304" pitchFamily="18" charset="0"/>
              </a:rPr>
              <a:t>Align</a:t>
            </a:r>
            <a:endParaRPr lang="en-US" sz="1600" dirty="0">
              <a:solidFill>
                <a:srgbClr val="007FFF"/>
              </a:solidFill>
              <a:latin typeface="Candara" panose="020E0502030303020204" pitchFamily="34" charset="0"/>
              <a:ea typeface="Georgia" panose="02040502050405020303" pitchFamily="18" charset="0"/>
              <a:cs typeface="Times New Roman" panose="02020603050405020304" pitchFamily="18" charset="0"/>
            </a:endParaRPr>
          </a:p>
        </p:txBody>
      </p:sp>
      <p:sp>
        <p:nvSpPr>
          <p:cNvPr id="13" name="Rectangle 12"/>
          <p:cNvSpPr/>
          <p:nvPr/>
        </p:nvSpPr>
        <p:spPr>
          <a:xfrm>
            <a:off x="561703" y="6358625"/>
            <a:ext cx="3638526" cy="338554"/>
          </a:xfrm>
          <a:prstGeom prst="rect">
            <a:avLst/>
          </a:prstGeom>
        </p:spPr>
        <p:txBody>
          <a:bodyPr wrap="square">
            <a:spAutoFit/>
          </a:bodyPr>
          <a:lstStyle/>
          <a:p>
            <a:r>
              <a:rPr lang="fr-FR" sz="1600" dirty="0">
                <a:solidFill>
                  <a:srgbClr val="007FFF"/>
                </a:solidFill>
                <a:latin typeface="Candara" panose="020E0502030303020204" pitchFamily="34" charset="0"/>
                <a:ea typeface="Georgia" panose="02040502050405020303" pitchFamily="18" charset="0"/>
                <a:cs typeface="Times New Roman" panose="02020603050405020304" pitchFamily="18" charset="0"/>
              </a:rPr>
              <a:t>Bayer Contour </a:t>
            </a:r>
            <a:r>
              <a:rPr lang="fr-FR" sz="1600" dirty="0" err="1">
                <a:solidFill>
                  <a:srgbClr val="007FFF"/>
                </a:solidFill>
                <a:latin typeface="Candara" panose="020E0502030303020204" pitchFamily="34" charset="0"/>
                <a:ea typeface="Georgia" panose="02040502050405020303" pitchFamily="18" charset="0"/>
                <a:cs typeface="Times New Roman" panose="02020603050405020304" pitchFamily="18" charset="0"/>
              </a:rPr>
              <a:t>Xt</a:t>
            </a:r>
            <a:r>
              <a:rPr lang="fr-FR" sz="1600" dirty="0">
                <a:solidFill>
                  <a:srgbClr val="007FFF"/>
                </a:solidFill>
                <a:latin typeface="Candara" panose="020E0502030303020204" pitchFamily="34" charset="0"/>
                <a:ea typeface="Georgia" panose="02040502050405020303" pitchFamily="18" charset="0"/>
                <a:cs typeface="Times New Roman" panose="02020603050405020304" pitchFamily="18" charset="0"/>
              </a:rPr>
              <a:t> Lecteur Glycémie</a:t>
            </a:r>
            <a:endParaRPr lang="fr-FR" sz="1600" dirty="0">
              <a:solidFill>
                <a:srgbClr val="007FFF"/>
              </a:solidFill>
              <a:latin typeface="Candara" panose="020E0502030303020204" pitchFamily="34" charset="0"/>
            </a:endParaRPr>
          </a:p>
        </p:txBody>
      </p:sp>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574" y="4171962"/>
            <a:ext cx="2028179" cy="2186663"/>
          </a:xfrm>
          <a:prstGeom prst="rect">
            <a:avLst/>
          </a:prstGeom>
        </p:spPr>
      </p:pic>
      <p:sp>
        <p:nvSpPr>
          <p:cNvPr id="18" name="Freeform 412"/>
          <p:cNvSpPr/>
          <p:nvPr/>
        </p:nvSpPr>
        <p:spPr>
          <a:xfrm>
            <a:off x="5776006" y="1690525"/>
            <a:ext cx="396193" cy="396467"/>
          </a:xfrm>
          <a:custGeom>
            <a:avLst/>
            <a:gdLst>
              <a:gd name="connsiteX0" fmla="*/ 54090 w 396700"/>
              <a:gd name="connsiteY0" fmla="*/ 288472 h 396649"/>
              <a:gd name="connsiteX1" fmla="*/ 92402 w 396700"/>
              <a:gd name="connsiteY1" fmla="*/ 304248 h 396649"/>
              <a:gd name="connsiteX2" fmla="*/ 108178 w 396700"/>
              <a:gd name="connsiteY2" fmla="*/ 342561 h 396649"/>
              <a:gd name="connsiteX3" fmla="*/ 92402 w 396700"/>
              <a:gd name="connsiteY3" fmla="*/ 380873 h 396649"/>
              <a:gd name="connsiteX4" fmla="*/ 54090 w 396700"/>
              <a:gd name="connsiteY4" fmla="*/ 396649 h 396649"/>
              <a:gd name="connsiteX5" fmla="*/ 15777 w 396700"/>
              <a:gd name="connsiteY5" fmla="*/ 380873 h 396649"/>
              <a:gd name="connsiteX6" fmla="*/ 1 w 396700"/>
              <a:gd name="connsiteY6" fmla="*/ 342561 h 396649"/>
              <a:gd name="connsiteX7" fmla="*/ 15777 w 396700"/>
              <a:gd name="connsiteY7" fmla="*/ 304248 h 396649"/>
              <a:gd name="connsiteX8" fmla="*/ 54090 w 396700"/>
              <a:gd name="connsiteY8" fmla="*/ 288472 h 396649"/>
              <a:gd name="connsiteX9" fmla="*/ 18030 w 396700"/>
              <a:gd name="connsiteY9" fmla="*/ 144236 h 396649"/>
              <a:gd name="connsiteX10" fmla="*/ 19438 w 396700"/>
              <a:gd name="connsiteY10" fmla="*/ 144236 h 396649"/>
              <a:gd name="connsiteX11" fmla="*/ 105642 w 396700"/>
              <a:gd name="connsiteY11" fmla="*/ 166913 h 396649"/>
              <a:gd name="connsiteX12" fmla="*/ 178604 w 396700"/>
              <a:gd name="connsiteY12" fmla="*/ 218044 h 396649"/>
              <a:gd name="connsiteX13" fmla="*/ 229735 w 396700"/>
              <a:gd name="connsiteY13" fmla="*/ 291007 h 396649"/>
              <a:gd name="connsiteX14" fmla="*/ 252413 w 396700"/>
              <a:gd name="connsiteY14" fmla="*/ 377210 h 396649"/>
              <a:gd name="connsiteX15" fmla="*/ 247624 w 396700"/>
              <a:gd name="connsiteY15" fmla="*/ 390732 h 396649"/>
              <a:gd name="connsiteX16" fmla="*/ 234383 w 396700"/>
              <a:gd name="connsiteY16" fmla="*/ 396648 h 396649"/>
              <a:gd name="connsiteX17" fmla="*/ 196352 w 396700"/>
              <a:gd name="connsiteY17" fmla="*/ 396648 h 396649"/>
              <a:gd name="connsiteX18" fmla="*/ 184239 w 396700"/>
              <a:gd name="connsiteY18" fmla="*/ 392000 h 396649"/>
              <a:gd name="connsiteX19" fmla="*/ 178604 w 396700"/>
              <a:gd name="connsiteY19" fmla="*/ 380309 h 396649"/>
              <a:gd name="connsiteX20" fmla="*/ 126629 w 396700"/>
              <a:gd name="connsiteY20" fmla="*/ 270019 h 396649"/>
              <a:gd name="connsiteX21" fmla="*/ 16339 w 396700"/>
              <a:gd name="connsiteY21" fmla="*/ 218044 h 396649"/>
              <a:gd name="connsiteX22" fmla="*/ 4648 w 396700"/>
              <a:gd name="connsiteY22" fmla="*/ 212410 h 396649"/>
              <a:gd name="connsiteX23" fmla="*/ 0 w 396700"/>
              <a:gd name="connsiteY23" fmla="*/ 200296 h 396649"/>
              <a:gd name="connsiteX24" fmla="*/ 0 w 396700"/>
              <a:gd name="connsiteY24" fmla="*/ 162265 h 396649"/>
              <a:gd name="connsiteX25" fmla="*/ 5916 w 396700"/>
              <a:gd name="connsiteY25" fmla="*/ 149025 h 396649"/>
              <a:gd name="connsiteX26" fmla="*/ 18030 w 396700"/>
              <a:gd name="connsiteY26" fmla="*/ 144236 h 396649"/>
              <a:gd name="connsiteX27" fmla="*/ 18031 w 396700"/>
              <a:gd name="connsiteY27" fmla="*/ 0 h 396649"/>
              <a:gd name="connsiteX28" fmla="*/ 18876 w 396700"/>
              <a:gd name="connsiteY28" fmla="*/ 0 h 396649"/>
              <a:gd name="connsiteX29" fmla="*/ 160153 w 396700"/>
              <a:gd name="connsiteY29" fmla="*/ 33805 h 396649"/>
              <a:gd name="connsiteX30" fmla="*/ 280021 w 396700"/>
              <a:gd name="connsiteY30" fmla="*/ 116628 h 396649"/>
              <a:gd name="connsiteX31" fmla="*/ 362844 w 396700"/>
              <a:gd name="connsiteY31" fmla="*/ 236496 h 396649"/>
              <a:gd name="connsiteX32" fmla="*/ 396649 w 396700"/>
              <a:gd name="connsiteY32" fmla="*/ 377774 h 396649"/>
              <a:gd name="connsiteX33" fmla="*/ 391579 w 396700"/>
              <a:gd name="connsiteY33" fmla="*/ 391014 h 396649"/>
              <a:gd name="connsiteX34" fmla="*/ 378620 w 396700"/>
              <a:gd name="connsiteY34" fmla="*/ 396648 h 396649"/>
              <a:gd name="connsiteX35" fmla="*/ 338335 w 396700"/>
              <a:gd name="connsiteY35" fmla="*/ 396648 h 396649"/>
              <a:gd name="connsiteX36" fmla="*/ 325799 w 396700"/>
              <a:gd name="connsiteY36" fmla="*/ 391718 h 396649"/>
              <a:gd name="connsiteX37" fmla="*/ 320306 w 396700"/>
              <a:gd name="connsiteY37" fmla="*/ 379746 h 396649"/>
              <a:gd name="connsiteX38" fmla="*/ 291853 w 396700"/>
              <a:gd name="connsiteY38" fmla="*/ 264667 h 396649"/>
              <a:gd name="connsiteX39" fmla="*/ 226637 w 396700"/>
              <a:gd name="connsiteY39" fmla="*/ 170012 h 396649"/>
              <a:gd name="connsiteX40" fmla="*/ 131982 w 396700"/>
              <a:gd name="connsiteY40" fmla="*/ 104796 h 396649"/>
              <a:gd name="connsiteX41" fmla="*/ 16904 w 396700"/>
              <a:gd name="connsiteY41" fmla="*/ 76062 h 396649"/>
              <a:gd name="connsiteX42" fmla="*/ 4931 w 396700"/>
              <a:gd name="connsiteY42" fmla="*/ 70568 h 396649"/>
              <a:gd name="connsiteX43" fmla="*/ 1 w 396700"/>
              <a:gd name="connsiteY43" fmla="*/ 58314 h 396649"/>
              <a:gd name="connsiteX44" fmla="*/ 1 w 396700"/>
              <a:gd name="connsiteY44" fmla="*/ 18029 h 396649"/>
              <a:gd name="connsiteX45" fmla="*/ 5635 w 396700"/>
              <a:gd name="connsiteY45" fmla="*/ 5071 h 396649"/>
              <a:gd name="connsiteX46" fmla="*/ 18031 w 396700"/>
              <a:gd name="connsiteY46" fmla="*/ 0 h 39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6700" h="396649">
                <a:moveTo>
                  <a:pt x="54090" y="288472"/>
                </a:moveTo>
                <a:cubicBezTo>
                  <a:pt x="69114" y="288472"/>
                  <a:pt x="81885" y="293731"/>
                  <a:pt x="92402" y="304248"/>
                </a:cubicBezTo>
                <a:cubicBezTo>
                  <a:pt x="102919" y="314765"/>
                  <a:pt x="108178" y="327536"/>
                  <a:pt x="108178" y="342561"/>
                </a:cubicBezTo>
                <a:cubicBezTo>
                  <a:pt x="108178" y="357585"/>
                  <a:pt x="102919" y="370356"/>
                  <a:pt x="92402" y="380873"/>
                </a:cubicBezTo>
                <a:cubicBezTo>
                  <a:pt x="81885" y="391391"/>
                  <a:pt x="69114" y="396649"/>
                  <a:pt x="54090" y="396649"/>
                </a:cubicBezTo>
                <a:cubicBezTo>
                  <a:pt x="39065" y="396649"/>
                  <a:pt x="26294" y="391391"/>
                  <a:pt x="15777" y="380873"/>
                </a:cubicBezTo>
                <a:cubicBezTo>
                  <a:pt x="5260" y="370356"/>
                  <a:pt x="1" y="357585"/>
                  <a:pt x="1" y="342561"/>
                </a:cubicBezTo>
                <a:cubicBezTo>
                  <a:pt x="1" y="327536"/>
                  <a:pt x="5260" y="314765"/>
                  <a:pt x="15777" y="304248"/>
                </a:cubicBezTo>
                <a:cubicBezTo>
                  <a:pt x="26294" y="293731"/>
                  <a:pt x="39065" y="288472"/>
                  <a:pt x="54090" y="288472"/>
                </a:cubicBezTo>
                <a:close/>
                <a:moveTo>
                  <a:pt x="18030" y="144236"/>
                </a:moveTo>
                <a:lnTo>
                  <a:pt x="19438" y="144236"/>
                </a:lnTo>
                <a:cubicBezTo>
                  <a:pt x="49487" y="146677"/>
                  <a:pt x="78222" y="154236"/>
                  <a:pt x="105642" y="166913"/>
                </a:cubicBezTo>
                <a:cubicBezTo>
                  <a:pt x="133062" y="179590"/>
                  <a:pt x="157382" y="196634"/>
                  <a:pt x="178604" y="218044"/>
                </a:cubicBezTo>
                <a:cubicBezTo>
                  <a:pt x="200015" y="239266"/>
                  <a:pt x="217058" y="263587"/>
                  <a:pt x="229735" y="291007"/>
                </a:cubicBezTo>
                <a:cubicBezTo>
                  <a:pt x="242412" y="318427"/>
                  <a:pt x="249971" y="347161"/>
                  <a:pt x="252413" y="377210"/>
                </a:cubicBezTo>
                <a:cubicBezTo>
                  <a:pt x="252788" y="382469"/>
                  <a:pt x="251192" y="386976"/>
                  <a:pt x="247624" y="390732"/>
                </a:cubicBezTo>
                <a:cubicBezTo>
                  <a:pt x="244243" y="394676"/>
                  <a:pt x="239830" y="396648"/>
                  <a:pt x="234383" y="396648"/>
                </a:cubicBezTo>
                <a:lnTo>
                  <a:pt x="196352" y="396648"/>
                </a:lnTo>
                <a:cubicBezTo>
                  <a:pt x="191657" y="396648"/>
                  <a:pt x="187619" y="395099"/>
                  <a:pt x="184239" y="392000"/>
                </a:cubicBezTo>
                <a:cubicBezTo>
                  <a:pt x="180858" y="388901"/>
                  <a:pt x="178980" y="385004"/>
                  <a:pt x="178604" y="380309"/>
                </a:cubicBezTo>
                <a:cubicBezTo>
                  <a:pt x="174473" y="337301"/>
                  <a:pt x="157147" y="300538"/>
                  <a:pt x="126629" y="270019"/>
                </a:cubicBezTo>
                <a:cubicBezTo>
                  <a:pt x="96110" y="239501"/>
                  <a:pt x="59348" y="222176"/>
                  <a:pt x="16339" y="218044"/>
                </a:cubicBezTo>
                <a:cubicBezTo>
                  <a:pt x="11644" y="217668"/>
                  <a:pt x="7747" y="215790"/>
                  <a:pt x="4648" y="212410"/>
                </a:cubicBezTo>
                <a:cubicBezTo>
                  <a:pt x="1550" y="209029"/>
                  <a:pt x="0" y="204991"/>
                  <a:pt x="0" y="200296"/>
                </a:cubicBezTo>
                <a:lnTo>
                  <a:pt x="0" y="162265"/>
                </a:lnTo>
                <a:cubicBezTo>
                  <a:pt x="0" y="156819"/>
                  <a:pt x="1972" y="152405"/>
                  <a:pt x="5916" y="149025"/>
                </a:cubicBezTo>
                <a:cubicBezTo>
                  <a:pt x="9109" y="145832"/>
                  <a:pt x="13147" y="144236"/>
                  <a:pt x="18030" y="144236"/>
                </a:cubicBezTo>
                <a:close/>
                <a:moveTo>
                  <a:pt x="18031" y="0"/>
                </a:moveTo>
                <a:lnTo>
                  <a:pt x="18876" y="0"/>
                </a:lnTo>
                <a:cubicBezTo>
                  <a:pt x="68081" y="2441"/>
                  <a:pt x="115174" y="13710"/>
                  <a:pt x="160153" y="33805"/>
                </a:cubicBezTo>
                <a:cubicBezTo>
                  <a:pt x="205133" y="53901"/>
                  <a:pt x="245089" y="81508"/>
                  <a:pt x="280021" y="116628"/>
                </a:cubicBezTo>
                <a:cubicBezTo>
                  <a:pt x="315141" y="151560"/>
                  <a:pt x="342749" y="191516"/>
                  <a:pt x="362844" y="236496"/>
                </a:cubicBezTo>
                <a:cubicBezTo>
                  <a:pt x="382939" y="281476"/>
                  <a:pt x="394208" y="328568"/>
                  <a:pt x="396649" y="377774"/>
                </a:cubicBezTo>
                <a:cubicBezTo>
                  <a:pt x="397025" y="382844"/>
                  <a:pt x="395335" y="387258"/>
                  <a:pt x="391579" y="391014"/>
                </a:cubicBezTo>
                <a:cubicBezTo>
                  <a:pt x="388198" y="394770"/>
                  <a:pt x="383879" y="396648"/>
                  <a:pt x="378620" y="396648"/>
                </a:cubicBezTo>
                <a:lnTo>
                  <a:pt x="338335" y="396648"/>
                </a:lnTo>
                <a:cubicBezTo>
                  <a:pt x="333452" y="396648"/>
                  <a:pt x="329274" y="395005"/>
                  <a:pt x="325799" y="391718"/>
                </a:cubicBezTo>
                <a:cubicBezTo>
                  <a:pt x="322325" y="388432"/>
                  <a:pt x="320493" y="384441"/>
                  <a:pt x="320306" y="379746"/>
                </a:cubicBezTo>
                <a:cubicBezTo>
                  <a:pt x="318052" y="339367"/>
                  <a:pt x="308568" y="301008"/>
                  <a:pt x="291853" y="264667"/>
                </a:cubicBezTo>
                <a:cubicBezTo>
                  <a:pt x="275138" y="228326"/>
                  <a:pt x="253400" y="196775"/>
                  <a:pt x="226637" y="170012"/>
                </a:cubicBezTo>
                <a:cubicBezTo>
                  <a:pt x="199874" y="143250"/>
                  <a:pt x="168323" y="121511"/>
                  <a:pt x="131982" y="104796"/>
                </a:cubicBezTo>
                <a:cubicBezTo>
                  <a:pt x="95642" y="88081"/>
                  <a:pt x="57282" y="78503"/>
                  <a:pt x="16904" y="76062"/>
                </a:cubicBezTo>
                <a:cubicBezTo>
                  <a:pt x="12208" y="75874"/>
                  <a:pt x="8218" y="74043"/>
                  <a:pt x="4931" y="70568"/>
                </a:cubicBezTo>
                <a:cubicBezTo>
                  <a:pt x="1645" y="67094"/>
                  <a:pt x="1" y="63009"/>
                  <a:pt x="1" y="58314"/>
                </a:cubicBezTo>
                <a:lnTo>
                  <a:pt x="1" y="18029"/>
                </a:lnTo>
                <a:cubicBezTo>
                  <a:pt x="1" y="12771"/>
                  <a:pt x="1879" y="8451"/>
                  <a:pt x="5635" y="5071"/>
                </a:cubicBezTo>
                <a:cubicBezTo>
                  <a:pt x="9016" y="1690"/>
                  <a:pt x="13148" y="0"/>
                  <a:pt x="18031"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rgbClr val="00B0F0"/>
              </a:solidFill>
            </a:endParaRPr>
          </a:p>
        </p:txBody>
      </p:sp>
      <p:sp>
        <p:nvSpPr>
          <p:cNvPr id="19" name="ZoneTexte 18"/>
          <p:cNvSpPr txBox="1"/>
          <p:nvPr/>
        </p:nvSpPr>
        <p:spPr>
          <a:xfrm>
            <a:off x="6172199" y="1673316"/>
            <a:ext cx="5765269" cy="430887"/>
          </a:xfrm>
          <a:prstGeom prst="rect">
            <a:avLst/>
          </a:prstGeom>
          <a:noFill/>
        </p:spPr>
        <p:txBody>
          <a:bodyPr wrap="square" rtlCol="0">
            <a:spAutoFit/>
          </a:bodyPr>
          <a:lstStyle/>
          <a:p>
            <a:r>
              <a:rPr lang="fr-FR" sz="2200" dirty="0">
                <a:latin typeface="Candara" panose="020E0502030303020204" pitchFamily="34" charset="0"/>
              </a:rPr>
              <a:t>Dotés de technologies de connexion à </a:t>
            </a:r>
            <a:r>
              <a:rPr lang="fr-FR" sz="2200" dirty="0" err="1">
                <a:latin typeface="Candara" panose="020E0502030303020204" pitchFamily="34" charset="0"/>
              </a:rPr>
              <a:t>CareMe</a:t>
            </a:r>
            <a:endParaRPr lang="fr-FR" sz="2200" dirty="0">
              <a:latin typeface="Candara" panose="020E0502030303020204" pitchFamily="34" charset="0"/>
            </a:endParaRPr>
          </a:p>
        </p:txBody>
      </p:sp>
      <p:pic>
        <p:nvPicPr>
          <p:cNvPr id="30" name="Imag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2454" y="1634806"/>
            <a:ext cx="1909818" cy="1746147"/>
          </a:xfrm>
          <a:prstGeom prst="ellipse">
            <a:avLst/>
          </a:prstGeom>
          <a:ln>
            <a:noFill/>
          </a:ln>
          <a:effectLst>
            <a:softEdge rad="112500"/>
          </a:effectLst>
        </p:spPr>
      </p:pic>
      <p:sp>
        <p:nvSpPr>
          <p:cNvPr id="20" name="ZoneTexte 19"/>
          <p:cNvSpPr txBox="1"/>
          <p:nvPr/>
        </p:nvSpPr>
        <p:spPr>
          <a:xfrm>
            <a:off x="760108" y="771078"/>
            <a:ext cx="5015898" cy="369332"/>
          </a:xfrm>
          <a:prstGeom prst="rect">
            <a:avLst/>
          </a:prstGeom>
          <a:noFill/>
        </p:spPr>
        <p:txBody>
          <a:bodyPr wrap="square" rtlCol="0">
            <a:spAutoFit/>
          </a:bodyPr>
          <a:lstStyle/>
          <a:p>
            <a:r>
              <a:rPr lang="fr-FR" dirty="0">
                <a:solidFill>
                  <a:srgbClr val="2B2B2B"/>
                </a:solidFill>
              </a:rPr>
              <a:t>Glucomètre</a:t>
            </a:r>
          </a:p>
        </p:txBody>
      </p:sp>
      <p:sp>
        <p:nvSpPr>
          <p:cNvPr id="21" name="Ellipse 20"/>
          <p:cNvSpPr/>
          <p:nvPr/>
        </p:nvSpPr>
        <p:spPr>
          <a:xfrm>
            <a:off x="1060592" y="1673315"/>
            <a:ext cx="1881680" cy="1653757"/>
          </a:xfrm>
          <a:prstGeom prst="ellipse">
            <a:avLst/>
          </a:prstGeom>
          <a:noFill/>
          <a:ln w="57150">
            <a:solidFill>
              <a:srgbClr val="007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avec flèche 23"/>
          <p:cNvCxnSpPr>
            <a:cxnSpLocks/>
          </p:cNvCxnSpPr>
          <p:nvPr/>
        </p:nvCxnSpPr>
        <p:spPr>
          <a:xfrm>
            <a:off x="2944597" y="2450404"/>
            <a:ext cx="2370353" cy="0"/>
          </a:xfrm>
          <a:prstGeom prst="straightConnector1">
            <a:avLst/>
          </a:prstGeom>
          <a:ln>
            <a:solidFill>
              <a:srgbClr val="007F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2001432" y="3352800"/>
            <a:ext cx="0" cy="72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488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41928"/>
            <a:ext cx="1162037" cy="587829"/>
          </a:xfrm>
        </p:spPr>
        <p:txBody>
          <a:bodyPr/>
          <a:lstStyle/>
          <a:p>
            <a:pPr algn="ctr"/>
            <a:r>
              <a:rPr lang="en-US" dirty="0"/>
              <a:t>Page </a:t>
            </a:r>
            <a:fld id="{88C9BE40-5795-4EB2-9EF7-3FE93F1DFAF4}" type="slidenum">
              <a:rPr lang="en-US" smtClean="0"/>
              <a:pPr algn="ctr"/>
              <a:t>15</a:t>
            </a:fld>
            <a:endParaRPr lang="en-US" dirty="0"/>
          </a:p>
        </p:txBody>
      </p:sp>
      <p:sp>
        <p:nvSpPr>
          <p:cNvPr id="3" name="ZoneTexte 2"/>
          <p:cNvSpPr txBox="1"/>
          <p:nvPr/>
        </p:nvSpPr>
        <p:spPr>
          <a:xfrm>
            <a:off x="760108" y="8203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Architecture matérielle</a:t>
            </a:r>
          </a:p>
        </p:txBody>
      </p:sp>
      <p:sp>
        <p:nvSpPr>
          <p:cNvPr id="18" name="Freeform 412"/>
          <p:cNvSpPr/>
          <p:nvPr/>
        </p:nvSpPr>
        <p:spPr>
          <a:xfrm>
            <a:off x="7376774" y="1540073"/>
            <a:ext cx="396193" cy="396467"/>
          </a:xfrm>
          <a:custGeom>
            <a:avLst/>
            <a:gdLst>
              <a:gd name="connsiteX0" fmla="*/ 54090 w 396700"/>
              <a:gd name="connsiteY0" fmla="*/ 288472 h 396649"/>
              <a:gd name="connsiteX1" fmla="*/ 92402 w 396700"/>
              <a:gd name="connsiteY1" fmla="*/ 304248 h 396649"/>
              <a:gd name="connsiteX2" fmla="*/ 108178 w 396700"/>
              <a:gd name="connsiteY2" fmla="*/ 342561 h 396649"/>
              <a:gd name="connsiteX3" fmla="*/ 92402 w 396700"/>
              <a:gd name="connsiteY3" fmla="*/ 380873 h 396649"/>
              <a:gd name="connsiteX4" fmla="*/ 54090 w 396700"/>
              <a:gd name="connsiteY4" fmla="*/ 396649 h 396649"/>
              <a:gd name="connsiteX5" fmla="*/ 15777 w 396700"/>
              <a:gd name="connsiteY5" fmla="*/ 380873 h 396649"/>
              <a:gd name="connsiteX6" fmla="*/ 1 w 396700"/>
              <a:gd name="connsiteY6" fmla="*/ 342561 h 396649"/>
              <a:gd name="connsiteX7" fmla="*/ 15777 w 396700"/>
              <a:gd name="connsiteY7" fmla="*/ 304248 h 396649"/>
              <a:gd name="connsiteX8" fmla="*/ 54090 w 396700"/>
              <a:gd name="connsiteY8" fmla="*/ 288472 h 396649"/>
              <a:gd name="connsiteX9" fmla="*/ 18030 w 396700"/>
              <a:gd name="connsiteY9" fmla="*/ 144236 h 396649"/>
              <a:gd name="connsiteX10" fmla="*/ 19438 w 396700"/>
              <a:gd name="connsiteY10" fmla="*/ 144236 h 396649"/>
              <a:gd name="connsiteX11" fmla="*/ 105642 w 396700"/>
              <a:gd name="connsiteY11" fmla="*/ 166913 h 396649"/>
              <a:gd name="connsiteX12" fmla="*/ 178604 w 396700"/>
              <a:gd name="connsiteY12" fmla="*/ 218044 h 396649"/>
              <a:gd name="connsiteX13" fmla="*/ 229735 w 396700"/>
              <a:gd name="connsiteY13" fmla="*/ 291007 h 396649"/>
              <a:gd name="connsiteX14" fmla="*/ 252413 w 396700"/>
              <a:gd name="connsiteY14" fmla="*/ 377210 h 396649"/>
              <a:gd name="connsiteX15" fmla="*/ 247624 w 396700"/>
              <a:gd name="connsiteY15" fmla="*/ 390732 h 396649"/>
              <a:gd name="connsiteX16" fmla="*/ 234383 w 396700"/>
              <a:gd name="connsiteY16" fmla="*/ 396648 h 396649"/>
              <a:gd name="connsiteX17" fmla="*/ 196352 w 396700"/>
              <a:gd name="connsiteY17" fmla="*/ 396648 h 396649"/>
              <a:gd name="connsiteX18" fmla="*/ 184239 w 396700"/>
              <a:gd name="connsiteY18" fmla="*/ 392000 h 396649"/>
              <a:gd name="connsiteX19" fmla="*/ 178604 w 396700"/>
              <a:gd name="connsiteY19" fmla="*/ 380309 h 396649"/>
              <a:gd name="connsiteX20" fmla="*/ 126629 w 396700"/>
              <a:gd name="connsiteY20" fmla="*/ 270019 h 396649"/>
              <a:gd name="connsiteX21" fmla="*/ 16339 w 396700"/>
              <a:gd name="connsiteY21" fmla="*/ 218044 h 396649"/>
              <a:gd name="connsiteX22" fmla="*/ 4648 w 396700"/>
              <a:gd name="connsiteY22" fmla="*/ 212410 h 396649"/>
              <a:gd name="connsiteX23" fmla="*/ 0 w 396700"/>
              <a:gd name="connsiteY23" fmla="*/ 200296 h 396649"/>
              <a:gd name="connsiteX24" fmla="*/ 0 w 396700"/>
              <a:gd name="connsiteY24" fmla="*/ 162265 h 396649"/>
              <a:gd name="connsiteX25" fmla="*/ 5916 w 396700"/>
              <a:gd name="connsiteY25" fmla="*/ 149025 h 396649"/>
              <a:gd name="connsiteX26" fmla="*/ 18030 w 396700"/>
              <a:gd name="connsiteY26" fmla="*/ 144236 h 396649"/>
              <a:gd name="connsiteX27" fmla="*/ 18031 w 396700"/>
              <a:gd name="connsiteY27" fmla="*/ 0 h 396649"/>
              <a:gd name="connsiteX28" fmla="*/ 18876 w 396700"/>
              <a:gd name="connsiteY28" fmla="*/ 0 h 396649"/>
              <a:gd name="connsiteX29" fmla="*/ 160153 w 396700"/>
              <a:gd name="connsiteY29" fmla="*/ 33805 h 396649"/>
              <a:gd name="connsiteX30" fmla="*/ 280021 w 396700"/>
              <a:gd name="connsiteY30" fmla="*/ 116628 h 396649"/>
              <a:gd name="connsiteX31" fmla="*/ 362844 w 396700"/>
              <a:gd name="connsiteY31" fmla="*/ 236496 h 396649"/>
              <a:gd name="connsiteX32" fmla="*/ 396649 w 396700"/>
              <a:gd name="connsiteY32" fmla="*/ 377774 h 396649"/>
              <a:gd name="connsiteX33" fmla="*/ 391579 w 396700"/>
              <a:gd name="connsiteY33" fmla="*/ 391014 h 396649"/>
              <a:gd name="connsiteX34" fmla="*/ 378620 w 396700"/>
              <a:gd name="connsiteY34" fmla="*/ 396648 h 396649"/>
              <a:gd name="connsiteX35" fmla="*/ 338335 w 396700"/>
              <a:gd name="connsiteY35" fmla="*/ 396648 h 396649"/>
              <a:gd name="connsiteX36" fmla="*/ 325799 w 396700"/>
              <a:gd name="connsiteY36" fmla="*/ 391718 h 396649"/>
              <a:gd name="connsiteX37" fmla="*/ 320306 w 396700"/>
              <a:gd name="connsiteY37" fmla="*/ 379746 h 396649"/>
              <a:gd name="connsiteX38" fmla="*/ 291853 w 396700"/>
              <a:gd name="connsiteY38" fmla="*/ 264667 h 396649"/>
              <a:gd name="connsiteX39" fmla="*/ 226637 w 396700"/>
              <a:gd name="connsiteY39" fmla="*/ 170012 h 396649"/>
              <a:gd name="connsiteX40" fmla="*/ 131982 w 396700"/>
              <a:gd name="connsiteY40" fmla="*/ 104796 h 396649"/>
              <a:gd name="connsiteX41" fmla="*/ 16904 w 396700"/>
              <a:gd name="connsiteY41" fmla="*/ 76062 h 396649"/>
              <a:gd name="connsiteX42" fmla="*/ 4931 w 396700"/>
              <a:gd name="connsiteY42" fmla="*/ 70568 h 396649"/>
              <a:gd name="connsiteX43" fmla="*/ 1 w 396700"/>
              <a:gd name="connsiteY43" fmla="*/ 58314 h 396649"/>
              <a:gd name="connsiteX44" fmla="*/ 1 w 396700"/>
              <a:gd name="connsiteY44" fmla="*/ 18029 h 396649"/>
              <a:gd name="connsiteX45" fmla="*/ 5635 w 396700"/>
              <a:gd name="connsiteY45" fmla="*/ 5071 h 396649"/>
              <a:gd name="connsiteX46" fmla="*/ 18031 w 396700"/>
              <a:gd name="connsiteY46" fmla="*/ 0 h 39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6700" h="396649">
                <a:moveTo>
                  <a:pt x="54090" y="288472"/>
                </a:moveTo>
                <a:cubicBezTo>
                  <a:pt x="69114" y="288472"/>
                  <a:pt x="81885" y="293731"/>
                  <a:pt x="92402" y="304248"/>
                </a:cubicBezTo>
                <a:cubicBezTo>
                  <a:pt x="102919" y="314765"/>
                  <a:pt x="108178" y="327536"/>
                  <a:pt x="108178" y="342561"/>
                </a:cubicBezTo>
                <a:cubicBezTo>
                  <a:pt x="108178" y="357585"/>
                  <a:pt x="102919" y="370356"/>
                  <a:pt x="92402" y="380873"/>
                </a:cubicBezTo>
                <a:cubicBezTo>
                  <a:pt x="81885" y="391391"/>
                  <a:pt x="69114" y="396649"/>
                  <a:pt x="54090" y="396649"/>
                </a:cubicBezTo>
                <a:cubicBezTo>
                  <a:pt x="39065" y="396649"/>
                  <a:pt x="26294" y="391391"/>
                  <a:pt x="15777" y="380873"/>
                </a:cubicBezTo>
                <a:cubicBezTo>
                  <a:pt x="5260" y="370356"/>
                  <a:pt x="1" y="357585"/>
                  <a:pt x="1" y="342561"/>
                </a:cubicBezTo>
                <a:cubicBezTo>
                  <a:pt x="1" y="327536"/>
                  <a:pt x="5260" y="314765"/>
                  <a:pt x="15777" y="304248"/>
                </a:cubicBezTo>
                <a:cubicBezTo>
                  <a:pt x="26294" y="293731"/>
                  <a:pt x="39065" y="288472"/>
                  <a:pt x="54090" y="288472"/>
                </a:cubicBezTo>
                <a:close/>
                <a:moveTo>
                  <a:pt x="18030" y="144236"/>
                </a:moveTo>
                <a:lnTo>
                  <a:pt x="19438" y="144236"/>
                </a:lnTo>
                <a:cubicBezTo>
                  <a:pt x="49487" y="146677"/>
                  <a:pt x="78222" y="154236"/>
                  <a:pt x="105642" y="166913"/>
                </a:cubicBezTo>
                <a:cubicBezTo>
                  <a:pt x="133062" y="179590"/>
                  <a:pt x="157382" y="196634"/>
                  <a:pt x="178604" y="218044"/>
                </a:cubicBezTo>
                <a:cubicBezTo>
                  <a:pt x="200015" y="239266"/>
                  <a:pt x="217058" y="263587"/>
                  <a:pt x="229735" y="291007"/>
                </a:cubicBezTo>
                <a:cubicBezTo>
                  <a:pt x="242412" y="318427"/>
                  <a:pt x="249971" y="347161"/>
                  <a:pt x="252413" y="377210"/>
                </a:cubicBezTo>
                <a:cubicBezTo>
                  <a:pt x="252788" y="382469"/>
                  <a:pt x="251192" y="386976"/>
                  <a:pt x="247624" y="390732"/>
                </a:cubicBezTo>
                <a:cubicBezTo>
                  <a:pt x="244243" y="394676"/>
                  <a:pt x="239830" y="396648"/>
                  <a:pt x="234383" y="396648"/>
                </a:cubicBezTo>
                <a:lnTo>
                  <a:pt x="196352" y="396648"/>
                </a:lnTo>
                <a:cubicBezTo>
                  <a:pt x="191657" y="396648"/>
                  <a:pt x="187619" y="395099"/>
                  <a:pt x="184239" y="392000"/>
                </a:cubicBezTo>
                <a:cubicBezTo>
                  <a:pt x="180858" y="388901"/>
                  <a:pt x="178980" y="385004"/>
                  <a:pt x="178604" y="380309"/>
                </a:cubicBezTo>
                <a:cubicBezTo>
                  <a:pt x="174473" y="337301"/>
                  <a:pt x="157147" y="300538"/>
                  <a:pt x="126629" y="270019"/>
                </a:cubicBezTo>
                <a:cubicBezTo>
                  <a:pt x="96110" y="239501"/>
                  <a:pt x="59348" y="222176"/>
                  <a:pt x="16339" y="218044"/>
                </a:cubicBezTo>
                <a:cubicBezTo>
                  <a:pt x="11644" y="217668"/>
                  <a:pt x="7747" y="215790"/>
                  <a:pt x="4648" y="212410"/>
                </a:cubicBezTo>
                <a:cubicBezTo>
                  <a:pt x="1550" y="209029"/>
                  <a:pt x="0" y="204991"/>
                  <a:pt x="0" y="200296"/>
                </a:cubicBezTo>
                <a:lnTo>
                  <a:pt x="0" y="162265"/>
                </a:lnTo>
                <a:cubicBezTo>
                  <a:pt x="0" y="156819"/>
                  <a:pt x="1972" y="152405"/>
                  <a:pt x="5916" y="149025"/>
                </a:cubicBezTo>
                <a:cubicBezTo>
                  <a:pt x="9109" y="145832"/>
                  <a:pt x="13147" y="144236"/>
                  <a:pt x="18030" y="144236"/>
                </a:cubicBezTo>
                <a:close/>
                <a:moveTo>
                  <a:pt x="18031" y="0"/>
                </a:moveTo>
                <a:lnTo>
                  <a:pt x="18876" y="0"/>
                </a:lnTo>
                <a:cubicBezTo>
                  <a:pt x="68081" y="2441"/>
                  <a:pt x="115174" y="13710"/>
                  <a:pt x="160153" y="33805"/>
                </a:cubicBezTo>
                <a:cubicBezTo>
                  <a:pt x="205133" y="53901"/>
                  <a:pt x="245089" y="81508"/>
                  <a:pt x="280021" y="116628"/>
                </a:cubicBezTo>
                <a:cubicBezTo>
                  <a:pt x="315141" y="151560"/>
                  <a:pt x="342749" y="191516"/>
                  <a:pt x="362844" y="236496"/>
                </a:cubicBezTo>
                <a:cubicBezTo>
                  <a:pt x="382939" y="281476"/>
                  <a:pt x="394208" y="328568"/>
                  <a:pt x="396649" y="377774"/>
                </a:cubicBezTo>
                <a:cubicBezTo>
                  <a:pt x="397025" y="382844"/>
                  <a:pt x="395335" y="387258"/>
                  <a:pt x="391579" y="391014"/>
                </a:cubicBezTo>
                <a:cubicBezTo>
                  <a:pt x="388198" y="394770"/>
                  <a:pt x="383879" y="396648"/>
                  <a:pt x="378620" y="396648"/>
                </a:cubicBezTo>
                <a:lnTo>
                  <a:pt x="338335" y="396648"/>
                </a:lnTo>
                <a:cubicBezTo>
                  <a:pt x="333452" y="396648"/>
                  <a:pt x="329274" y="395005"/>
                  <a:pt x="325799" y="391718"/>
                </a:cubicBezTo>
                <a:cubicBezTo>
                  <a:pt x="322325" y="388432"/>
                  <a:pt x="320493" y="384441"/>
                  <a:pt x="320306" y="379746"/>
                </a:cubicBezTo>
                <a:cubicBezTo>
                  <a:pt x="318052" y="339367"/>
                  <a:pt x="308568" y="301008"/>
                  <a:pt x="291853" y="264667"/>
                </a:cubicBezTo>
                <a:cubicBezTo>
                  <a:pt x="275138" y="228326"/>
                  <a:pt x="253400" y="196775"/>
                  <a:pt x="226637" y="170012"/>
                </a:cubicBezTo>
                <a:cubicBezTo>
                  <a:pt x="199874" y="143250"/>
                  <a:pt x="168323" y="121511"/>
                  <a:pt x="131982" y="104796"/>
                </a:cubicBezTo>
                <a:cubicBezTo>
                  <a:pt x="95642" y="88081"/>
                  <a:pt x="57282" y="78503"/>
                  <a:pt x="16904" y="76062"/>
                </a:cubicBezTo>
                <a:cubicBezTo>
                  <a:pt x="12208" y="75874"/>
                  <a:pt x="8218" y="74043"/>
                  <a:pt x="4931" y="70568"/>
                </a:cubicBezTo>
                <a:cubicBezTo>
                  <a:pt x="1645" y="67094"/>
                  <a:pt x="1" y="63009"/>
                  <a:pt x="1" y="58314"/>
                </a:cubicBezTo>
                <a:lnTo>
                  <a:pt x="1" y="18029"/>
                </a:lnTo>
                <a:cubicBezTo>
                  <a:pt x="1" y="12771"/>
                  <a:pt x="1879" y="8451"/>
                  <a:pt x="5635" y="5071"/>
                </a:cubicBezTo>
                <a:cubicBezTo>
                  <a:pt x="9016" y="1690"/>
                  <a:pt x="13148" y="0"/>
                  <a:pt x="18031"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rgbClr val="00B0F0"/>
              </a:solidFill>
            </a:endParaRPr>
          </a:p>
        </p:txBody>
      </p:sp>
      <p:sp>
        <p:nvSpPr>
          <p:cNvPr id="19" name="ZoneTexte 18"/>
          <p:cNvSpPr txBox="1"/>
          <p:nvPr/>
        </p:nvSpPr>
        <p:spPr>
          <a:xfrm>
            <a:off x="7772967" y="1583497"/>
            <a:ext cx="3841218" cy="430887"/>
          </a:xfrm>
          <a:prstGeom prst="rect">
            <a:avLst/>
          </a:prstGeom>
          <a:noFill/>
        </p:spPr>
        <p:txBody>
          <a:bodyPr wrap="square" rtlCol="0">
            <a:spAutoFit/>
          </a:bodyPr>
          <a:lstStyle/>
          <a:p>
            <a:r>
              <a:rPr lang="fr-FR" sz="2200" dirty="0">
                <a:latin typeface="Candara" panose="020E0502030303020204" pitchFamily="34" charset="0"/>
              </a:rPr>
              <a:t>Doté de technologie Bluetooth</a:t>
            </a:r>
          </a:p>
        </p:txBody>
      </p:sp>
      <p:sp>
        <p:nvSpPr>
          <p:cNvPr id="20" name="ZoneTexte 19"/>
          <p:cNvSpPr txBox="1"/>
          <p:nvPr/>
        </p:nvSpPr>
        <p:spPr>
          <a:xfrm>
            <a:off x="760108" y="771078"/>
            <a:ext cx="5015898" cy="369332"/>
          </a:xfrm>
          <a:prstGeom prst="rect">
            <a:avLst/>
          </a:prstGeom>
          <a:noFill/>
        </p:spPr>
        <p:txBody>
          <a:bodyPr wrap="square" rtlCol="0">
            <a:spAutoFit/>
          </a:bodyPr>
          <a:lstStyle/>
          <a:p>
            <a:r>
              <a:rPr lang="fr-FR" dirty="0">
                <a:solidFill>
                  <a:srgbClr val="2B2B2B"/>
                </a:solidFill>
              </a:rPr>
              <a:t>Tensiomètre</a:t>
            </a:r>
          </a:p>
        </p:txBody>
      </p:sp>
      <p:pic>
        <p:nvPicPr>
          <p:cNvPr id="23" name="Image 22"/>
          <p:cNvPicPr/>
          <p:nvPr/>
        </p:nvPicPr>
        <p:blipFill>
          <a:blip r:embed="rId3" cstate="print">
            <a:extLst>
              <a:ext uri="{28A0092B-C50C-407E-A947-70E740481C1C}">
                <a14:useLocalDpi xmlns:a14="http://schemas.microsoft.com/office/drawing/2010/main" val="0"/>
              </a:ext>
            </a:extLst>
          </a:blip>
          <a:stretch>
            <a:fillRect/>
          </a:stretch>
        </p:blipFill>
        <p:spPr>
          <a:xfrm>
            <a:off x="4231274" y="3463002"/>
            <a:ext cx="2032000" cy="2032000"/>
          </a:xfrm>
          <a:prstGeom prst="rect">
            <a:avLst/>
          </a:prstGeom>
        </p:spPr>
      </p:pic>
      <p:sp>
        <p:nvSpPr>
          <p:cNvPr id="4" name="Rectangle 3"/>
          <p:cNvSpPr/>
          <p:nvPr/>
        </p:nvSpPr>
        <p:spPr>
          <a:xfrm>
            <a:off x="3774975" y="5727521"/>
            <a:ext cx="2944597" cy="635179"/>
          </a:xfrm>
          <a:prstGeom prst="rect">
            <a:avLst/>
          </a:prstGeom>
        </p:spPr>
        <p:txBody>
          <a:bodyPr wrap="square">
            <a:spAutoFit/>
          </a:bodyPr>
          <a:lstStyle/>
          <a:p>
            <a:pPr algn="ctr"/>
            <a:r>
              <a:rPr lang="fr-FR" dirty="0">
                <a:solidFill>
                  <a:srgbClr val="007FFF"/>
                </a:solidFill>
                <a:latin typeface="Georgia" panose="02040502050405020303" pitchFamily="18" charset="0"/>
                <a:ea typeface="Georgia" panose="02040502050405020303" pitchFamily="18" charset="0"/>
                <a:cs typeface="Times New Roman" panose="02020603050405020304" pitchFamily="18" charset="0"/>
              </a:rPr>
              <a:t> </a:t>
            </a:r>
            <a:r>
              <a:rPr lang="fr-FR" sz="1600" dirty="0">
                <a:solidFill>
                  <a:srgbClr val="007FFF"/>
                </a:solidFill>
                <a:latin typeface="Georgia" panose="02040502050405020303" pitchFamily="18" charset="0"/>
                <a:ea typeface="Georgia" panose="02040502050405020303" pitchFamily="18" charset="0"/>
                <a:cs typeface="Times New Roman" panose="02020603050405020304" pitchFamily="18" charset="0"/>
              </a:rPr>
              <a:t>Tensiomètre ordinaire Spengler SPG 440</a:t>
            </a:r>
            <a:endParaRPr lang="fr-FR" sz="1600" dirty="0">
              <a:solidFill>
                <a:srgbClr val="007FFF"/>
              </a:solidFill>
            </a:endParaRPr>
          </a:p>
        </p:txBody>
      </p:sp>
      <p:pic>
        <p:nvPicPr>
          <p:cNvPr id="25" name="Image 24"/>
          <p:cNvPicPr/>
          <p:nvPr/>
        </p:nvPicPr>
        <p:blipFill>
          <a:blip r:embed="rId4">
            <a:extLst>
              <a:ext uri="{28A0092B-C50C-407E-A947-70E740481C1C}">
                <a14:useLocalDpi xmlns:a14="http://schemas.microsoft.com/office/drawing/2010/main" val="0"/>
              </a:ext>
            </a:extLst>
          </a:blip>
          <a:stretch>
            <a:fillRect/>
          </a:stretch>
        </p:blipFill>
        <p:spPr>
          <a:xfrm>
            <a:off x="7376774" y="2182554"/>
            <a:ext cx="3653176" cy="2560896"/>
          </a:xfrm>
          <a:prstGeom prst="rect">
            <a:avLst/>
          </a:prstGeom>
        </p:spPr>
      </p:pic>
      <p:sp>
        <p:nvSpPr>
          <p:cNvPr id="27" name="Rectangle 26"/>
          <p:cNvSpPr/>
          <p:nvPr/>
        </p:nvSpPr>
        <p:spPr>
          <a:xfrm>
            <a:off x="7376774" y="4311796"/>
            <a:ext cx="4310871" cy="338554"/>
          </a:xfrm>
          <a:prstGeom prst="rect">
            <a:avLst/>
          </a:prstGeom>
        </p:spPr>
        <p:txBody>
          <a:bodyPr wrap="square">
            <a:spAutoFit/>
          </a:bodyPr>
          <a:lstStyle/>
          <a:p>
            <a:pPr algn="ctr"/>
            <a:r>
              <a:rPr lang="fr-FR" sz="1600" dirty="0">
                <a:solidFill>
                  <a:srgbClr val="00B0F0"/>
                </a:solidFill>
                <a:latin typeface="Georgia" panose="02040502050405020303" pitchFamily="18" charset="0"/>
                <a:ea typeface="Georgia" panose="02040502050405020303" pitchFamily="18" charset="0"/>
                <a:cs typeface="Times New Roman" panose="02020603050405020304" pitchFamily="18" charset="0"/>
              </a:rPr>
              <a:t>Tensiomètre de poignet Archos</a:t>
            </a:r>
            <a:endParaRPr lang="fr-FR" sz="1600" dirty="0">
              <a:solidFill>
                <a:srgbClr val="00B0F0"/>
              </a:solidFill>
            </a:endParaRPr>
          </a:p>
        </p:txBody>
      </p:sp>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108" y="1540072"/>
            <a:ext cx="2524125" cy="2384227"/>
          </a:xfrm>
          <a:prstGeom prst="ellipse">
            <a:avLst/>
          </a:prstGeom>
          <a:ln>
            <a:noFill/>
          </a:ln>
          <a:effectLst>
            <a:softEdge rad="112500"/>
          </a:effectLst>
        </p:spPr>
      </p:pic>
      <p:sp>
        <p:nvSpPr>
          <p:cNvPr id="14" name="Ellipse 13"/>
          <p:cNvSpPr/>
          <p:nvPr/>
        </p:nvSpPr>
        <p:spPr>
          <a:xfrm>
            <a:off x="836308" y="1669324"/>
            <a:ext cx="2373842" cy="2117990"/>
          </a:xfrm>
          <a:prstGeom prst="ellipse">
            <a:avLst/>
          </a:prstGeom>
          <a:noFill/>
          <a:ln w="76200">
            <a:solidFill>
              <a:srgbClr val="007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avec flèche 16"/>
          <p:cNvCxnSpPr/>
          <p:nvPr/>
        </p:nvCxnSpPr>
        <p:spPr>
          <a:xfrm flipV="1">
            <a:off x="3284233" y="1936540"/>
            <a:ext cx="3956188" cy="444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14" idx="5"/>
            <a:endCxn id="23" idx="1"/>
          </p:cNvCxnSpPr>
          <p:nvPr/>
        </p:nvCxnSpPr>
        <p:spPr>
          <a:xfrm>
            <a:off x="2862509" y="3477142"/>
            <a:ext cx="1368765" cy="100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84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41928"/>
            <a:ext cx="1162037" cy="587829"/>
          </a:xfrm>
        </p:spPr>
        <p:txBody>
          <a:bodyPr/>
          <a:lstStyle/>
          <a:p>
            <a:pPr algn="ctr"/>
            <a:r>
              <a:rPr lang="en-US" dirty="0"/>
              <a:t>Page </a:t>
            </a:r>
            <a:fld id="{88C9BE40-5795-4EB2-9EF7-3FE93F1DFAF4}" type="slidenum">
              <a:rPr lang="en-US" smtClean="0"/>
              <a:pPr algn="ctr"/>
              <a:t>16</a:t>
            </a:fld>
            <a:endParaRPr lang="en-US" dirty="0"/>
          </a:p>
        </p:txBody>
      </p:sp>
      <p:sp>
        <p:nvSpPr>
          <p:cNvPr id="3" name="ZoneTexte 2"/>
          <p:cNvSpPr txBox="1"/>
          <p:nvPr/>
        </p:nvSpPr>
        <p:spPr>
          <a:xfrm>
            <a:off x="760108" y="8203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Architecture matérielle</a:t>
            </a:r>
          </a:p>
        </p:txBody>
      </p:sp>
      <p:sp>
        <p:nvSpPr>
          <p:cNvPr id="18" name="Freeform 412"/>
          <p:cNvSpPr/>
          <p:nvPr/>
        </p:nvSpPr>
        <p:spPr>
          <a:xfrm>
            <a:off x="7376774" y="1540073"/>
            <a:ext cx="396193" cy="396467"/>
          </a:xfrm>
          <a:custGeom>
            <a:avLst/>
            <a:gdLst>
              <a:gd name="connsiteX0" fmla="*/ 54090 w 396700"/>
              <a:gd name="connsiteY0" fmla="*/ 288472 h 396649"/>
              <a:gd name="connsiteX1" fmla="*/ 92402 w 396700"/>
              <a:gd name="connsiteY1" fmla="*/ 304248 h 396649"/>
              <a:gd name="connsiteX2" fmla="*/ 108178 w 396700"/>
              <a:gd name="connsiteY2" fmla="*/ 342561 h 396649"/>
              <a:gd name="connsiteX3" fmla="*/ 92402 w 396700"/>
              <a:gd name="connsiteY3" fmla="*/ 380873 h 396649"/>
              <a:gd name="connsiteX4" fmla="*/ 54090 w 396700"/>
              <a:gd name="connsiteY4" fmla="*/ 396649 h 396649"/>
              <a:gd name="connsiteX5" fmla="*/ 15777 w 396700"/>
              <a:gd name="connsiteY5" fmla="*/ 380873 h 396649"/>
              <a:gd name="connsiteX6" fmla="*/ 1 w 396700"/>
              <a:gd name="connsiteY6" fmla="*/ 342561 h 396649"/>
              <a:gd name="connsiteX7" fmla="*/ 15777 w 396700"/>
              <a:gd name="connsiteY7" fmla="*/ 304248 h 396649"/>
              <a:gd name="connsiteX8" fmla="*/ 54090 w 396700"/>
              <a:gd name="connsiteY8" fmla="*/ 288472 h 396649"/>
              <a:gd name="connsiteX9" fmla="*/ 18030 w 396700"/>
              <a:gd name="connsiteY9" fmla="*/ 144236 h 396649"/>
              <a:gd name="connsiteX10" fmla="*/ 19438 w 396700"/>
              <a:gd name="connsiteY10" fmla="*/ 144236 h 396649"/>
              <a:gd name="connsiteX11" fmla="*/ 105642 w 396700"/>
              <a:gd name="connsiteY11" fmla="*/ 166913 h 396649"/>
              <a:gd name="connsiteX12" fmla="*/ 178604 w 396700"/>
              <a:gd name="connsiteY12" fmla="*/ 218044 h 396649"/>
              <a:gd name="connsiteX13" fmla="*/ 229735 w 396700"/>
              <a:gd name="connsiteY13" fmla="*/ 291007 h 396649"/>
              <a:gd name="connsiteX14" fmla="*/ 252413 w 396700"/>
              <a:gd name="connsiteY14" fmla="*/ 377210 h 396649"/>
              <a:gd name="connsiteX15" fmla="*/ 247624 w 396700"/>
              <a:gd name="connsiteY15" fmla="*/ 390732 h 396649"/>
              <a:gd name="connsiteX16" fmla="*/ 234383 w 396700"/>
              <a:gd name="connsiteY16" fmla="*/ 396648 h 396649"/>
              <a:gd name="connsiteX17" fmla="*/ 196352 w 396700"/>
              <a:gd name="connsiteY17" fmla="*/ 396648 h 396649"/>
              <a:gd name="connsiteX18" fmla="*/ 184239 w 396700"/>
              <a:gd name="connsiteY18" fmla="*/ 392000 h 396649"/>
              <a:gd name="connsiteX19" fmla="*/ 178604 w 396700"/>
              <a:gd name="connsiteY19" fmla="*/ 380309 h 396649"/>
              <a:gd name="connsiteX20" fmla="*/ 126629 w 396700"/>
              <a:gd name="connsiteY20" fmla="*/ 270019 h 396649"/>
              <a:gd name="connsiteX21" fmla="*/ 16339 w 396700"/>
              <a:gd name="connsiteY21" fmla="*/ 218044 h 396649"/>
              <a:gd name="connsiteX22" fmla="*/ 4648 w 396700"/>
              <a:gd name="connsiteY22" fmla="*/ 212410 h 396649"/>
              <a:gd name="connsiteX23" fmla="*/ 0 w 396700"/>
              <a:gd name="connsiteY23" fmla="*/ 200296 h 396649"/>
              <a:gd name="connsiteX24" fmla="*/ 0 w 396700"/>
              <a:gd name="connsiteY24" fmla="*/ 162265 h 396649"/>
              <a:gd name="connsiteX25" fmla="*/ 5916 w 396700"/>
              <a:gd name="connsiteY25" fmla="*/ 149025 h 396649"/>
              <a:gd name="connsiteX26" fmla="*/ 18030 w 396700"/>
              <a:gd name="connsiteY26" fmla="*/ 144236 h 396649"/>
              <a:gd name="connsiteX27" fmla="*/ 18031 w 396700"/>
              <a:gd name="connsiteY27" fmla="*/ 0 h 396649"/>
              <a:gd name="connsiteX28" fmla="*/ 18876 w 396700"/>
              <a:gd name="connsiteY28" fmla="*/ 0 h 396649"/>
              <a:gd name="connsiteX29" fmla="*/ 160153 w 396700"/>
              <a:gd name="connsiteY29" fmla="*/ 33805 h 396649"/>
              <a:gd name="connsiteX30" fmla="*/ 280021 w 396700"/>
              <a:gd name="connsiteY30" fmla="*/ 116628 h 396649"/>
              <a:gd name="connsiteX31" fmla="*/ 362844 w 396700"/>
              <a:gd name="connsiteY31" fmla="*/ 236496 h 396649"/>
              <a:gd name="connsiteX32" fmla="*/ 396649 w 396700"/>
              <a:gd name="connsiteY32" fmla="*/ 377774 h 396649"/>
              <a:gd name="connsiteX33" fmla="*/ 391579 w 396700"/>
              <a:gd name="connsiteY33" fmla="*/ 391014 h 396649"/>
              <a:gd name="connsiteX34" fmla="*/ 378620 w 396700"/>
              <a:gd name="connsiteY34" fmla="*/ 396648 h 396649"/>
              <a:gd name="connsiteX35" fmla="*/ 338335 w 396700"/>
              <a:gd name="connsiteY35" fmla="*/ 396648 h 396649"/>
              <a:gd name="connsiteX36" fmla="*/ 325799 w 396700"/>
              <a:gd name="connsiteY36" fmla="*/ 391718 h 396649"/>
              <a:gd name="connsiteX37" fmla="*/ 320306 w 396700"/>
              <a:gd name="connsiteY37" fmla="*/ 379746 h 396649"/>
              <a:gd name="connsiteX38" fmla="*/ 291853 w 396700"/>
              <a:gd name="connsiteY38" fmla="*/ 264667 h 396649"/>
              <a:gd name="connsiteX39" fmla="*/ 226637 w 396700"/>
              <a:gd name="connsiteY39" fmla="*/ 170012 h 396649"/>
              <a:gd name="connsiteX40" fmla="*/ 131982 w 396700"/>
              <a:gd name="connsiteY40" fmla="*/ 104796 h 396649"/>
              <a:gd name="connsiteX41" fmla="*/ 16904 w 396700"/>
              <a:gd name="connsiteY41" fmla="*/ 76062 h 396649"/>
              <a:gd name="connsiteX42" fmla="*/ 4931 w 396700"/>
              <a:gd name="connsiteY42" fmla="*/ 70568 h 396649"/>
              <a:gd name="connsiteX43" fmla="*/ 1 w 396700"/>
              <a:gd name="connsiteY43" fmla="*/ 58314 h 396649"/>
              <a:gd name="connsiteX44" fmla="*/ 1 w 396700"/>
              <a:gd name="connsiteY44" fmla="*/ 18029 h 396649"/>
              <a:gd name="connsiteX45" fmla="*/ 5635 w 396700"/>
              <a:gd name="connsiteY45" fmla="*/ 5071 h 396649"/>
              <a:gd name="connsiteX46" fmla="*/ 18031 w 396700"/>
              <a:gd name="connsiteY46" fmla="*/ 0 h 39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6700" h="396649">
                <a:moveTo>
                  <a:pt x="54090" y="288472"/>
                </a:moveTo>
                <a:cubicBezTo>
                  <a:pt x="69114" y="288472"/>
                  <a:pt x="81885" y="293731"/>
                  <a:pt x="92402" y="304248"/>
                </a:cubicBezTo>
                <a:cubicBezTo>
                  <a:pt x="102919" y="314765"/>
                  <a:pt x="108178" y="327536"/>
                  <a:pt x="108178" y="342561"/>
                </a:cubicBezTo>
                <a:cubicBezTo>
                  <a:pt x="108178" y="357585"/>
                  <a:pt x="102919" y="370356"/>
                  <a:pt x="92402" y="380873"/>
                </a:cubicBezTo>
                <a:cubicBezTo>
                  <a:pt x="81885" y="391391"/>
                  <a:pt x="69114" y="396649"/>
                  <a:pt x="54090" y="396649"/>
                </a:cubicBezTo>
                <a:cubicBezTo>
                  <a:pt x="39065" y="396649"/>
                  <a:pt x="26294" y="391391"/>
                  <a:pt x="15777" y="380873"/>
                </a:cubicBezTo>
                <a:cubicBezTo>
                  <a:pt x="5260" y="370356"/>
                  <a:pt x="1" y="357585"/>
                  <a:pt x="1" y="342561"/>
                </a:cubicBezTo>
                <a:cubicBezTo>
                  <a:pt x="1" y="327536"/>
                  <a:pt x="5260" y="314765"/>
                  <a:pt x="15777" y="304248"/>
                </a:cubicBezTo>
                <a:cubicBezTo>
                  <a:pt x="26294" y="293731"/>
                  <a:pt x="39065" y="288472"/>
                  <a:pt x="54090" y="288472"/>
                </a:cubicBezTo>
                <a:close/>
                <a:moveTo>
                  <a:pt x="18030" y="144236"/>
                </a:moveTo>
                <a:lnTo>
                  <a:pt x="19438" y="144236"/>
                </a:lnTo>
                <a:cubicBezTo>
                  <a:pt x="49487" y="146677"/>
                  <a:pt x="78222" y="154236"/>
                  <a:pt x="105642" y="166913"/>
                </a:cubicBezTo>
                <a:cubicBezTo>
                  <a:pt x="133062" y="179590"/>
                  <a:pt x="157382" y="196634"/>
                  <a:pt x="178604" y="218044"/>
                </a:cubicBezTo>
                <a:cubicBezTo>
                  <a:pt x="200015" y="239266"/>
                  <a:pt x="217058" y="263587"/>
                  <a:pt x="229735" y="291007"/>
                </a:cubicBezTo>
                <a:cubicBezTo>
                  <a:pt x="242412" y="318427"/>
                  <a:pt x="249971" y="347161"/>
                  <a:pt x="252413" y="377210"/>
                </a:cubicBezTo>
                <a:cubicBezTo>
                  <a:pt x="252788" y="382469"/>
                  <a:pt x="251192" y="386976"/>
                  <a:pt x="247624" y="390732"/>
                </a:cubicBezTo>
                <a:cubicBezTo>
                  <a:pt x="244243" y="394676"/>
                  <a:pt x="239830" y="396648"/>
                  <a:pt x="234383" y="396648"/>
                </a:cubicBezTo>
                <a:lnTo>
                  <a:pt x="196352" y="396648"/>
                </a:lnTo>
                <a:cubicBezTo>
                  <a:pt x="191657" y="396648"/>
                  <a:pt x="187619" y="395099"/>
                  <a:pt x="184239" y="392000"/>
                </a:cubicBezTo>
                <a:cubicBezTo>
                  <a:pt x="180858" y="388901"/>
                  <a:pt x="178980" y="385004"/>
                  <a:pt x="178604" y="380309"/>
                </a:cubicBezTo>
                <a:cubicBezTo>
                  <a:pt x="174473" y="337301"/>
                  <a:pt x="157147" y="300538"/>
                  <a:pt x="126629" y="270019"/>
                </a:cubicBezTo>
                <a:cubicBezTo>
                  <a:pt x="96110" y="239501"/>
                  <a:pt x="59348" y="222176"/>
                  <a:pt x="16339" y="218044"/>
                </a:cubicBezTo>
                <a:cubicBezTo>
                  <a:pt x="11644" y="217668"/>
                  <a:pt x="7747" y="215790"/>
                  <a:pt x="4648" y="212410"/>
                </a:cubicBezTo>
                <a:cubicBezTo>
                  <a:pt x="1550" y="209029"/>
                  <a:pt x="0" y="204991"/>
                  <a:pt x="0" y="200296"/>
                </a:cubicBezTo>
                <a:lnTo>
                  <a:pt x="0" y="162265"/>
                </a:lnTo>
                <a:cubicBezTo>
                  <a:pt x="0" y="156819"/>
                  <a:pt x="1972" y="152405"/>
                  <a:pt x="5916" y="149025"/>
                </a:cubicBezTo>
                <a:cubicBezTo>
                  <a:pt x="9109" y="145832"/>
                  <a:pt x="13147" y="144236"/>
                  <a:pt x="18030" y="144236"/>
                </a:cubicBezTo>
                <a:close/>
                <a:moveTo>
                  <a:pt x="18031" y="0"/>
                </a:moveTo>
                <a:lnTo>
                  <a:pt x="18876" y="0"/>
                </a:lnTo>
                <a:cubicBezTo>
                  <a:pt x="68081" y="2441"/>
                  <a:pt x="115174" y="13710"/>
                  <a:pt x="160153" y="33805"/>
                </a:cubicBezTo>
                <a:cubicBezTo>
                  <a:pt x="205133" y="53901"/>
                  <a:pt x="245089" y="81508"/>
                  <a:pt x="280021" y="116628"/>
                </a:cubicBezTo>
                <a:cubicBezTo>
                  <a:pt x="315141" y="151560"/>
                  <a:pt x="342749" y="191516"/>
                  <a:pt x="362844" y="236496"/>
                </a:cubicBezTo>
                <a:cubicBezTo>
                  <a:pt x="382939" y="281476"/>
                  <a:pt x="394208" y="328568"/>
                  <a:pt x="396649" y="377774"/>
                </a:cubicBezTo>
                <a:cubicBezTo>
                  <a:pt x="397025" y="382844"/>
                  <a:pt x="395335" y="387258"/>
                  <a:pt x="391579" y="391014"/>
                </a:cubicBezTo>
                <a:cubicBezTo>
                  <a:pt x="388198" y="394770"/>
                  <a:pt x="383879" y="396648"/>
                  <a:pt x="378620" y="396648"/>
                </a:cubicBezTo>
                <a:lnTo>
                  <a:pt x="338335" y="396648"/>
                </a:lnTo>
                <a:cubicBezTo>
                  <a:pt x="333452" y="396648"/>
                  <a:pt x="329274" y="395005"/>
                  <a:pt x="325799" y="391718"/>
                </a:cubicBezTo>
                <a:cubicBezTo>
                  <a:pt x="322325" y="388432"/>
                  <a:pt x="320493" y="384441"/>
                  <a:pt x="320306" y="379746"/>
                </a:cubicBezTo>
                <a:cubicBezTo>
                  <a:pt x="318052" y="339367"/>
                  <a:pt x="308568" y="301008"/>
                  <a:pt x="291853" y="264667"/>
                </a:cubicBezTo>
                <a:cubicBezTo>
                  <a:pt x="275138" y="228326"/>
                  <a:pt x="253400" y="196775"/>
                  <a:pt x="226637" y="170012"/>
                </a:cubicBezTo>
                <a:cubicBezTo>
                  <a:pt x="199874" y="143250"/>
                  <a:pt x="168323" y="121511"/>
                  <a:pt x="131982" y="104796"/>
                </a:cubicBezTo>
                <a:cubicBezTo>
                  <a:pt x="95642" y="88081"/>
                  <a:pt x="57282" y="78503"/>
                  <a:pt x="16904" y="76062"/>
                </a:cubicBezTo>
                <a:cubicBezTo>
                  <a:pt x="12208" y="75874"/>
                  <a:pt x="8218" y="74043"/>
                  <a:pt x="4931" y="70568"/>
                </a:cubicBezTo>
                <a:cubicBezTo>
                  <a:pt x="1645" y="67094"/>
                  <a:pt x="1" y="63009"/>
                  <a:pt x="1" y="58314"/>
                </a:cubicBezTo>
                <a:lnTo>
                  <a:pt x="1" y="18029"/>
                </a:lnTo>
                <a:cubicBezTo>
                  <a:pt x="1" y="12771"/>
                  <a:pt x="1879" y="8451"/>
                  <a:pt x="5635" y="5071"/>
                </a:cubicBezTo>
                <a:cubicBezTo>
                  <a:pt x="9016" y="1690"/>
                  <a:pt x="13148" y="0"/>
                  <a:pt x="18031" y="0"/>
                </a:cubicBezTo>
                <a:close/>
              </a:path>
            </a:pathLst>
          </a:cu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rgbClr val="00B0F0"/>
              </a:solidFill>
            </a:endParaRPr>
          </a:p>
        </p:txBody>
      </p:sp>
      <p:sp>
        <p:nvSpPr>
          <p:cNvPr id="19" name="ZoneTexte 18"/>
          <p:cNvSpPr txBox="1"/>
          <p:nvPr/>
        </p:nvSpPr>
        <p:spPr>
          <a:xfrm>
            <a:off x="7835637" y="1317551"/>
            <a:ext cx="3841218" cy="769441"/>
          </a:xfrm>
          <a:prstGeom prst="rect">
            <a:avLst/>
          </a:prstGeom>
          <a:noFill/>
        </p:spPr>
        <p:txBody>
          <a:bodyPr wrap="square" rtlCol="0">
            <a:spAutoFit/>
          </a:bodyPr>
          <a:lstStyle/>
          <a:p>
            <a:r>
              <a:rPr lang="fr-FR" sz="2200" dirty="0">
                <a:latin typeface="Candara" panose="020E0502030303020204" pitchFamily="34" charset="0"/>
              </a:rPr>
              <a:t>Doté de technologie de Bluetooth et WIFI à </a:t>
            </a:r>
            <a:r>
              <a:rPr lang="fr-FR" sz="2200" dirty="0" err="1">
                <a:latin typeface="Candara" panose="020E0502030303020204" pitchFamily="34" charset="0"/>
              </a:rPr>
              <a:t>CareMe</a:t>
            </a:r>
            <a:endParaRPr lang="fr-FR" sz="2200" dirty="0">
              <a:latin typeface="Candara" panose="020E0502030303020204" pitchFamily="34" charset="0"/>
            </a:endParaRPr>
          </a:p>
        </p:txBody>
      </p:sp>
      <p:sp>
        <p:nvSpPr>
          <p:cNvPr id="20" name="ZoneTexte 19"/>
          <p:cNvSpPr txBox="1"/>
          <p:nvPr/>
        </p:nvSpPr>
        <p:spPr>
          <a:xfrm>
            <a:off x="760108" y="771078"/>
            <a:ext cx="5015898" cy="369332"/>
          </a:xfrm>
          <a:prstGeom prst="rect">
            <a:avLst/>
          </a:prstGeom>
          <a:noFill/>
        </p:spPr>
        <p:txBody>
          <a:bodyPr wrap="square" rtlCol="0">
            <a:spAutoFit/>
          </a:bodyPr>
          <a:lstStyle/>
          <a:p>
            <a:r>
              <a:rPr lang="fr-FR" dirty="0">
                <a:solidFill>
                  <a:srgbClr val="2B2B2B"/>
                </a:solidFill>
              </a:rPr>
              <a:t>Pèse-personne</a:t>
            </a:r>
          </a:p>
        </p:txBody>
      </p:sp>
      <p:sp>
        <p:nvSpPr>
          <p:cNvPr id="14" name="Ellipse 13"/>
          <p:cNvSpPr/>
          <p:nvPr/>
        </p:nvSpPr>
        <p:spPr>
          <a:xfrm>
            <a:off x="836308" y="1669324"/>
            <a:ext cx="2373842" cy="2117990"/>
          </a:xfrm>
          <a:prstGeom prst="ellipse">
            <a:avLst/>
          </a:prstGeom>
          <a:noFill/>
          <a:ln w="76200">
            <a:solidFill>
              <a:srgbClr val="007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avec flèche 16"/>
          <p:cNvCxnSpPr/>
          <p:nvPr/>
        </p:nvCxnSpPr>
        <p:spPr>
          <a:xfrm flipV="1">
            <a:off x="3284233" y="1936540"/>
            <a:ext cx="3956188" cy="444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cxnSpLocks/>
            <a:stCxn id="14" idx="5"/>
          </p:cNvCxnSpPr>
          <p:nvPr/>
        </p:nvCxnSpPr>
        <p:spPr>
          <a:xfrm>
            <a:off x="2862509" y="3477142"/>
            <a:ext cx="1368765" cy="100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Image 15"/>
          <p:cNvPicPr/>
          <p:nvPr/>
        </p:nvPicPr>
        <p:blipFill>
          <a:blip r:embed="rId3" cstate="print">
            <a:extLst>
              <a:ext uri="{28A0092B-C50C-407E-A947-70E740481C1C}">
                <a14:useLocalDpi xmlns:a14="http://schemas.microsoft.com/office/drawing/2010/main" val="0"/>
              </a:ext>
            </a:extLst>
          </a:blip>
          <a:stretch>
            <a:fillRect/>
          </a:stretch>
        </p:blipFill>
        <p:spPr>
          <a:xfrm>
            <a:off x="7849609" y="2158895"/>
            <a:ext cx="2523051" cy="1854917"/>
          </a:xfrm>
          <a:prstGeom prst="rect">
            <a:avLst/>
          </a:prstGeom>
        </p:spPr>
      </p:pic>
      <p:sp>
        <p:nvSpPr>
          <p:cNvPr id="21" name="Rectangle 20"/>
          <p:cNvSpPr/>
          <p:nvPr/>
        </p:nvSpPr>
        <p:spPr>
          <a:xfrm>
            <a:off x="7376774" y="4074179"/>
            <a:ext cx="3196709" cy="338554"/>
          </a:xfrm>
          <a:prstGeom prst="rect">
            <a:avLst/>
          </a:prstGeom>
        </p:spPr>
        <p:txBody>
          <a:bodyPr wrap="none">
            <a:spAutoFit/>
          </a:bodyPr>
          <a:lstStyle/>
          <a:p>
            <a:r>
              <a:rPr lang="fr-FR" sz="1600" dirty="0">
                <a:solidFill>
                  <a:srgbClr val="00B0F0"/>
                </a:solidFill>
                <a:latin typeface="Georgia" panose="02040502050405020303" pitchFamily="18" charset="0"/>
                <a:ea typeface="Georgia" panose="02040502050405020303" pitchFamily="18" charset="0"/>
                <a:cs typeface="Times New Roman" panose="02020603050405020304" pitchFamily="18" charset="0"/>
              </a:rPr>
              <a:t>pèse-personne </a:t>
            </a:r>
            <a:r>
              <a:rPr lang="fr-FR" sz="1600" dirty="0" err="1">
                <a:solidFill>
                  <a:srgbClr val="00B0F0"/>
                </a:solidFill>
                <a:latin typeface="Georgia" panose="02040502050405020303" pitchFamily="18" charset="0"/>
                <a:ea typeface="Georgia" panose="02040502050405020303" pitchFamily="18" charset="0"/>
                <a:cs typeface="Times New Roman" panose="02020603050405020304" pitchFamily="18" charset="0"/>
              </a:rPr>
              <a:t>IHealth</a:t>
            </a:r>
            <a:r>
              <a:rPr lang="fr-FR" sz="1600" dirty="0">
                <a:solidFill>
                  <a:srgbClr val="00B0F0"/>
                </a:solidFill>
                <a:latin typeface="Georgia" panose="02040502050405020303" pitchFamily="18" charset="0"/>
                <a:ea typeface="Georgia" panose="02040502050405020303" pitchFamily="18" charset="0"/>
                <a:cs typeface="Times New Roman" panose="02020603050405020304" pitchFamily="18" charset="0"/>
              </a:rPr>
              <a:t> </a:t>
            </a:r>
            <a:r>
              <a:rPr lang="fr-FR" sz="1600" dirty="0" err="1">
                <a:solidFill>
                  <a:srgbClr val="00B0F0"/>
                </a:solidFill>
                <a:latin typeface="Georgia" panose="02040502050405020303" pitchFamily="18" charset="0"/>
                <a:ea typeface="Georgia" panose="02040502050405020303" pitchFamily="18" charset="0"/>
                <a:cs typeface="Times New Roman" panose="02020603050405020304" pitchFamily="18" charset="0"/>
              </a:rPr>
              <a:t>scale</a:t>
            </a:r>
            <a:r>
              <a:rPr lang="fr-FR" sz="1600" dirty="0">
                <a:solidFill>
                  <a:srgbClr val="00B0F0"/>
                </a:solidFill>
                <a:latin typeface="Georgia" panose="02040502050405020303" pitchFamily="18" charset="0"/>
                <a:ea typeface="Georgia" panose="02040502050405020303" pitchFamily="18" charset="0"/>
                <a:cs typeface="Times New Roman" panose="02020603050405020304" pitchFamily="18" charset="0"/>
              </a:rPr>
              <a:t> HS3</a:t>
            </a:r>
            <a:endParaRPr lang="fr-FR" sz="1600" dirty="0">
              <a:solidFill>
                <a:srgbClr val="00B0F0"/>
              </a:solidFill>
            </a:endParaRPr>
          </a:p>
        </p:txBody>
      </p:sp>
      <p:pic>
        <p:nvPicPr>
          <p:cNvPr id="22" name="Image 21"/>
          <p:cNvPicPr/>
          <p:nvPr/>
        </p:nvPicPr>
        <p:blipFill>
          <a:blip r:embed="rId4">
            <a:extLst>
              <a:ext uri="{28A0092B-C50C-407E-A947-70E740481C1C}">
                <a14:useLocalDpi xmlns:a14="http://schemas.microsoft.com/office/drawing/2010/main" val="0"/>
              </a:ext>
            </a:extLst>
          </a:blip>
          <a:srcRect/>
          <a:stretch>
            <a:fillRect/>
          </a:stretch>
        </p:blipFill>
        <p:spPr bwMode="auto">
          <a:xfrm>
            <a:off x="4231274" y="4189068"/>
            <a:ext cx="2138354" cy="1588017"/>
          </a:xfrm>
          <a:prstGeom prst="rect">
            <a:avLst/>
          </a:prstGeom>
          <a:noFill/>
          <a:ln>
            <a:noFill/>
          </a:ln>
        </p:spPr>
      </p:pic>
      <p:sp>
        <p:nvSpPr>
          <p:cNvPr id="6" name="Rectangle 5"/>
          <p:cNvSpPr/>
          <p:nvPr/>
        </p:nvSpPr>
        <p:spPr>
          <a:xfrm>
            <a:off x="3546890" y="5777085"/>
            <a:ext cx="3387309" cy="338554"/>
          </a:xfrm>
          <a:prstGeom prst="rect">
            <a:avLst/>
          </a:prstGeom>
        </p:spPr>
        <p:txBody>
          <a:bodyPr wrap="square">
            <a:spAutoFit/>
          </a:bodyPr>
          <a:lstStyle/>
          <a:p>
            <a:pPr>
              <a:spcAft>
                <a:spcPts val="1000"/>
              </a:spcAft>
            </a:pPr>
            <a:r>
              <a:rPr lang="fr-FR" sz="1600" dirty="0">
                <a:solidFill>
                  <a:srgbClr val="007FFF"/>
                </a:solidFill>
                <a:latin typeface="Georgia" panose="02040502050405020303" pitchFamily="18" charset="0"/>
                <a:ea typeface="Georgia" panose="02040502050405020303" pitchFamily="18" charset="0"/>
                <a:cs typeface="Times New Roman" panose="02020603050405020304" pitchFamily="18" charset="0"/>
              </a:rPr>
              <a:t>pèse-personne Mécanique-MS10K</a:t>
            </a:r>
            <a:endParaRPr lang="en-US" sz="1600" dirty="0">
              <a:solidFill>
                <a:srgbClr val="007FFF"/>
              </a:solidFill>
              <a:latin typeface="Georgia" panose="02040502050405020303" pitchFamily="18" charset="0"/>
              <a:ea typeface="Georgia" panose="02040502050405020303" pitchFamily="18" charset="0"/>
              <a:cs typeface="Times New Roman" panose="02020603050405020304" pitchFamily="18" charset="0"/>
            </a:endParaRPr>
          </a:p>
        </p:txBody>
      </p:sp>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308" y="1669324"/>
            <a:ext cx="2447925" cy="2221115"/>
          </a:xfrm>
          <a:prstGeom prst="ellipse">
            <a:avLst/>
          </a:prstGeom>
          <a:ln>
            <a:noFill/>
          </a:ln>
          <a:effectLst>
            <a:softEdge rad="112500"/>
          </a:effectLst>
        </p:spPr>
      </p:pic>
    </p:spTree>
    <p:extLst>
      <p:ext uri="{BB962C8B-B14F-4D97-AF65-F5344CB8AC3E}">
        <p14:creationId xmlns:p14="http://schemas.microsoft.com/office/powerpoint/2010/main" val="29014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41928"/>
            <a:ext cx="1162037" cy="587829"/>
          </a:xfrm>
        </p:spPr>
        <p:txBody>
          <a:bodyPr/>
          <a:lstStyle/>
          <a:p>
            <a:pPr algn="ctr"/>
            <a:r>
              <a:rPr lang="en-US" dirty="0"/>
              <a:t>Page </a:t>
            </a:r>
            <a:fld id="{88C9BE40-5795-4EB2-9EF7-3FE93F1DFAF4}" type="slidenum">
              <a:rPr lang="en-US" smtClean="0"/>
              <a:pPr algn="ctr"/>
              <a:t>17</a:t>
            </a:fld>
            <a:endParaRPr lang="en-US" dirty="0"/>
          </a:p>
        </p:txBody>
      </p:sp>
      <p:sp>
        <p:nvSpPr>
          <p:cNvPr id="3" name="ZoneTexte 2"/>
          <p:cNvSpPr txBox="1"/>
          <p:nvPr/>
        </p:nvSpPr>
        <p:spPr>
          <a:xfrm>
            <a:off x="760108" y="8203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Architecture matérielle</a:t>
            </a:r>
          </a:p>
        </p:txBody>
      </p:sp>
      <p:sp>
        <p:nvSpPr>
          <p:cNvPr id="20" name="ZoneTexte 19"/>
          <p:cNvSpPr txBox="1"/>
          <p:nvPr/>
        </p:nvSpPr>
        <p:spPr>
          <a:xfrm>
            <a:off x="760108" y="771078"/>
            <a:ext cx="5545442" cy="369332"/>
          </a:xfrm>
          <a:prstGeom prst="rect">
            <a:avLst/>
          </a:prstGeom>
          <a:noFill/>
        </p:spPr>
        <p:txBody>
          <a:bodyPr wrap="square" rtlCol="0">
            <a:spAutoFit/>
          </a:bodyPr>
          <a:lstStyle/>
          <a:p>
            <a:r>
              <a:rPr lang="fr-FR" dirty="0">
                <a:solidFill>
                  <a:srgbClr val="2B2B2B"/>
                </a:solidFill>
              </a:rPr>
              <a:t>Equipements de géolocalisation des atteints d’Alzheimer</a:t>
            </a:r>
          </a:p>
        </p:txBody>
      </p:sp>
      <p:pic>
        <p:nvPicPr>
          <p:cNvPr id="15" name="Image 14"/>
          <p:cNvPicPr/>
          <p:nvPr/>
        </p:nvPicPr>
        <p:blipFill>
          <a:blip r:embed="rId3" cstate="print">
            <a:extLst>
              <a:ext uri="{28A0092B-C50C-407E-A947-70E740481C1C}">
                <a14:useLocalDpi xmlns:a14="http://schemas.microsoft.com/office/drawing/2010/main" val="0"/>
              </a:ext>
            </a:extLst>
          </a:blip>
          <a:stretch>
            <a:fillRect/>
          </a:stretch>
        </p:blipFill>
        <p:spPr>
          <a:xfrm>
            <a:off x="931442" y="1851329"/>
            <a:ext cx="3987747" cy="2675702"/>
          </a:xfrm>
          <a:prstGeom prst="rect">
            <a:avLst/>
          </a:prstGeom>
        </p:spPr>
      </p:pic>
      <p:pic>
        <p:nvPicPr>
          <p:cNvPr id="16" name="Image 15"/>
          <p:cNvPicPr/>
          <p:nvPr/>
        </p:nvPicPr>
        <p:blipFill>
          <a:blip r:embed="rId4" cstate="print">
            <a:extLst>
              <a:ext uri="{28A0092B-C50C-407E-A947-70E740481C1C}">
                <a14:useLocalDpi xmlns:a14="http://schemas.microsoft.com/office/drawing/2010/main" val="0"/>
              </a:ext>
            </a:extLst>
          </a:blip>
          <a:stretch>
            <a:fillRect/>
          </a:stretch>
        </p:blipFill>
        <p:spPr>
          <a:xfrm>
            <a:off x="6488237" y="1829458"/>
            <a:ext cx="4102227" cy="3052349"/>
          </a:xfrm>
          <a:prstGeom prst="rect">
            <a:avLst/>
          </a:prstGeom>
        </p:spPr>
      </p:pic>
      <p:pic>
        <p:nvPicPr>
          <p:cNvPr id="21" name="Image 20"/>
          <p:cNvPicPr/>
          <p:nvPr/>
        </p:nvPicPr>
        <p:blipFill>
          <a:blip r:embed="rId5">
            <a:extLst>
              <a:ext uri="{28A0092B-C50C-407E-A947-70E740481C1C}">
                <a14:useLocalDpi xmlns:a14="http://schemas.microsoft.com/office/drawing/2010/main" val="0"/>
              </a:ext>
            </a:extLst>
          </a:blip>
          <a:stretch>
            <a:fillRect/>
          </a:stretch>
        </p:blipFill>
        <p:spPr>
          <a:xfrm>
            <a:off x="5853286" y="4311941"/>
            <a:ext cx="4737178" cy="1370923"/>
          </a:xfrm>
          <a:prstGeom prst="rect">
            <a:avLst/>
          </a:prstGeom>
        </p:spPr>
      </p:pic>
      <p:sp>
        <p:nvSpPr>
          <p:cNvPr id="22" name="Rectangle 21"/>
          <p:cNvSpPr/>
          <p:nvPr/>
        </p:nvSpPr>
        <p:spPr>
          <a:xfrm>
            <a:off x="7423108" y="5686140"/>
            <a:ext cx="3444200" cy="338554"/>
          </a:xfrm>
          <a:prstGeom prst="rect">
            <a:avLst/>
          </a:prstGeom>
        </p:spPr>
        <p:txBody>
          <a:bodyPr wrap="square">
            <a:spAutoFit/>
          </a:bodyPr>
          <a:lstStyle/>
          <a:p>
            <a:r>
              <a:rPr lang="fr-FR" sz="1600" dirty="0">
                <a:solidFill>
                  <a:srgbClr val="00B0F0"/>
                </a:solidFill>
                <a:latin typeface="Georgia" panose="02040502050405020303" pitchFamily="18" charset="0"/>
                <a:ea typeface="Georgia" panose="02040502050405020303" pitchFamily="18" charset="0"/>
                <a:cs typeface="Times New Roman" panose="02020603050405020304" pitchFamily="18" charset="0"/>
              </a:rPr>
              <a:t>Ceinture de GEOTONOME</a:t>
            </a:r>
            <a:endParaRPr lang="fr-FR" sz="1600" dirty="0">
              <a:solidFill>
                <a:srgbClr val="00B0F0"/>
              </a:solidFill>
            </a:endParaRPr>
          </a:p>
        </p:txBody>
      </p:sp>
      <p:pic>
        <p:nvPicPr>
          <p:cNvPr id="24" name="Image 23"/>
          <p:cNvPicPr/>
          <p:nvPr/>
        </p:nvPicPr>
        <p:blipFill>
          <a:blip r:embed="rId6">
            <a:extLst>
              <a:ext uri="{28A0092B-C50C-407E-A947-70E740481C1C}">
                <a14:useLocalDpi xmlns:a14="http://schemas.microsoft.com/office/drawing/2010/main" val="0"/>
              </a:ext>
            </a:extLst>
          </a:blip>
          <a:srcRect/>
          <a:stretch>
            <a:fillRect/>
          </a:stretch>
        </p:blipFill>
        <p:spPr bwMode="auto">
          <a:xfrm>
            <a:off x="3723331" y="4311941"/>
            <a:ext cx="2239097" cy="1852685"/>
          </a:xfrm>
          <a:prstGeom prst="rect">
            <a:avLst/>
          </a:prstGeom>
          <a:noFill/>
          <a:ln>
            <a:noFill/>
          </a:ln>
        </p:spPr>
      </p:pic>
      <p:sp>
        <p:nvSpPr>
          <p:cNvPr id="26" name="Rectangle 25"/>
          <p:cNvSpPr/>
          <p:nvPr/>
        </p:nvSpPr>
        <p:spPr>
          <a:xfrm>
            <a:off x="1351518" y="4881807"/>
            <a:ext cx="2086478" cy="338554"/>
          </a:xfrm>
          <a:prstGeom prst="rect">
            <a:avLst/>
          </a:prstGeom>
        </p:spPr>
        <p:txBody>
          <a:bodyPr wrap="square">
            <a:spAutoFit/>
          </a:bodyPr>
          <a:lstStyle/>
          <a:p>
            <a:r>
              <a:rPr lang="fr-FR" sz="1600" dirty="0">
                <a:solidFill>
                  <a:srgbClr val="00B0F0"/>
                </a:solidFill>
                <a:latin typeface="Georgia" panose="02040502050405020303" pitchFamily="18" charset="0"/>
                <a:ea typeface="Georgia" panose="02040502050405020303" pitchFamily="18" charset="0"/>
                <a:cs typeface="Times New Roman" panose="02020603050405020304" pitchFamily="18" charset="0"/>
              </a:rPr>
              <a:t>Bracelet </a:t>
            </a:r>
            <a:r>
              <a:rPr lang="fr-FR" sz="1600" dirty="0" err="1">
                <a:solidFill>
                  <a:srgbClr val="00B0F0"/>
                </a:solidFill>
                <a:latin typeface="Georgia" panose="02040502050405020303" pitchFamily="18" charset="0"/>
                <a:ea typeface="Georgia" panose="02040502050405020303" pitchFamily="18" charset="0"/>
                <a:cs typeface="Times New Roman" panose="02020603050405020304" pitchFamily="18" charset="0"/>
              </a:rPr>
              <a:t>Wonlex</a:t>
            </a:r>
            <a:endParaRPr lang="fr-FR" sz="1600" dirty="0">
              <a:solidFill>
                <a:srgbClr val="00B0F0"/>
              </a:solidFill>
            </a:endParaRPr>
          </a:p>
        </p:txBody>
      </p:sp>
      <p:pic>
        <p:nvPicPr>
          <p:cNvPr id="28" name="Image 27"/>
          <p:cNvPicPr/>
          <p:nvPr/>
        </p:nvPicPr>
        <p:blipFill>
          <a:blip r:embed="rId7" cstate="print">
            <a:extLst>
              <a:ext uri="{28A0092B-C50C-407E-A947-70E740481C1C}">
                <a14:useLocalDpi xmlns:a14="http://schemas.microsoft.com/office/drawing/2010/main" val="0"/>
              </a:ext>
            </a:extLst>
          </a:blip>
          <a:stretch>
            <a:fillRect/>
          </a:stretch>
        </p:blipFill>
        <p:spPr>
          <a:xfrm>
            <a:off x="10856431" y="4204051"/>
            <a:ext cx="761365" cy="702945"/>
          </a:xfrm>
          <a:prstGeom prst="rect">
            <a:avLst/>
          </a:prstGeom>
        </p:spPr>
      </p:pic>
      <p:pic>
        <p:nvPicPr>
          <p:cNvPr id="30" name="Image 29"/>
          <p:cNvPicPr/>
          <p:nvPr/>
        </p:nvPicPr>
        <p:blipFill>
          <a:blip r:embed="rId8" cstate="print">
            <a:extLst>
              <a:ext uri="{28A0092B-C50C-407E-A947-70E740481C1C}">
                <a14:useLocalDpi xmlns:a14="http://schemas.microsoft.com/office/drawing/2010/main" val="0"/>
              </a:ext>
            </a:extLst>
          </a:blip>
          <a:stretch>
            <a:fillRect/>
          </a:stretch>
        </p:blipFill>
        <p:spPr>
          <a:xfrm>
            <a:off x="10877468" y="1851329"/>
            <a:ext cx="744220" cy="687070"/>
          </a:xfrm>
          <a:prstGeom prst="rect">
            <a:avLst/>
          </a:prstGeom>
        </p:spPr>
      </p:pic>
      <p:pic>
        <p:nvPicPr>
          <p:cNvPr id="31" name="Image 30"/>
          <p:cNvPicPr/>
          <p:nvPr/>
        </p:nvPicPr>
        <p:blipFill>
          <a:blip r:embed="rId9" cstate="print">
            <a:extLst>
              <a:ext uri="{28A0092B-C50C-407E-A947-70E740481C1C}">
                <a14:useLocalDpi xmlns:a14="http://schemas.microsoft.com/office/drawing/2010/main" val="0"/>
              </a:ext>
            </a:extLst>
          </a:blip>
          <a:stretch>
            <a:fillRect/>
          </a:stretch>
        </p:blipFill>
        <p:spPr>
          <a:xfrm>
            <a:off x="10875799" y="3448597"/>
            <a:ext cx="722630" cy="667385"/>
          </a:xfrm>
          <a:prstGeom prst="rect">
            <a:avLst/>
          </a:prstGeom>
        </p:spPr>
      </p:pic>
      <p:pic>
        <p:nvPicPr>
          <p:cNvPr id="32" name="Image 31"/>
          <p:cNvPicPr/>
          <p:nvPr/>
        </p:nvPicPr>
        <p:blipFill>
          <a:blip r:embed="rId10" cstate="print">
            <a:extLst>
              <a:ext uri="{28A0092B-C50C-407E-A947-70E740481C1C}">
                <a14:useLocalDpi xmlns:a14="http://schemas.microsoft.com/office/drawing/2010/main" val="0"/>
              </a:ext>
            </a:extLst>
          </a:blip>
          <a:stretch>
            <a:fillRect/>
          </a:stretch>
        </p:blipFill>
        <p:spPr>
          <a:xfrm>
            <a:off x="10877468" y="2693143"/>
            <a:ext cx="650240" cy="600710"/>
          </a:xfrm>
          <a:prstGeom prst="rect">
            <a:avLst/>
          </a:prstGeom>
        </p:spPr>
      </p:pic>
      <p:pic>
        <p:nvPicPr>
          <p:cNvPr id="33" name="Image 32"/>
          <p:cNvPicPr/>
          <p:nvPr/>
        </p:nvPicPr>
        <p:blipFill>
          <a:blip r:embed="rId11" cstate="print">
            <a:extLst>
              <a:ext uri="{28A0092B-C50C-407E-A947-70E740481C1C}">
                <a14:useLocalDpi xmlns:a14="http://schemas.microsoft.com/office/drawing/2010/main" val="0"/>
              </a:ext>
            </a:extLst>
          </a:blip>
          <a:stretch>
            <a:fillRect/>
          </a:stretch>
        </p:blipFill>
        <p:spPr>
          <a:xfrm>
            <a:off x="10883183" y="5019273"/>
            <a:ext cx="644525" cy="594995"/>
          </a:xfrm>
          <a:prstGeom prst="rect">
            <a:avLst/>
          </a:prstGeom>
        </p:spPr>
      </p:pic>
      <p:pic>
        <p:nvPicPr>
          <p:cNvPr id="34" name="Image 33"/>
          <p:cNvPicPr/>
          <p:nvPr/>
        </p:nvPicPr>
        <p:blipFill>
          <a:blip r:embed="rId7" cstate="print">
            <a:extLst>
              <a:ext uri="{28A0092B-C50C-407E-A947-70E740481C1C}">
                <a14:useLocalDpi xmlns:a14="http://schemas.microsoft.com/office/drawing/2010/main" val="0"/>
              </a:ext>
            </a:extLst>
          </a:blip>
          <a:stretch>
            <a:fillRect/>
          </a:stretch>
        </p:blipFill>
        <p:spPr>
          <a:xfrm>
            <a:off x="108694" y="4204051"/>
            <a:ext cx="761365" cy="702945"/>
          </a:xfrm>
          <a:prstGeom prst="rect">
            <a:avLst/>
          </a:prstGeom>
        </p:spPr>
      </p:pic>
      <p:pic>
        <p:nvPicPr>
          <p:cNvPr id="35" name="Image 34"/>
          <p:cNvPicPr/>
          <p:nvPr/>
        </p:nvPicPr>
        <p:blipFill>
          <a:blip r:embed="rId8" cstate="print">
            <a:extLst>
              <a:ext uri="{28A0092B-C50C-407E-A947-70E740481C1C}">
                <a14:useLocalDpi xmlns:a14="http://schemas.microsoft.com/office/drawing/2010/main" val="0"/>
              </a:ext>
            </a:extLst>
          </a:blip>
          <a:stretch>
            <a:fillRect/>
          </a:stretch>
        </p:blipFill>
        <p:spPr>
          <a:xfrm>
            <a:off x="129731" y="1851329"/>
            <a:ext cx="744220" cy="687070"/>
          </a:xfrm>
          <a:prstGeom prst="rect">
            <a:avLst/>
          </a:prstGeom>
        </p:spPr>
      </p:pic>
      <p:pic>
        <p:nvPicPr>
          <p:cNvPr id="36" name="Image 35"/>
          <p:cNvPicPr/>
          <p:nvPr/>
        </p:nvPicPr>
        <p:blipFill>
          <a:blip r:embed="rId9" cstate="print">
            <a:extLst>
              <a:ext uri="{28A0092B-C50C-407E-A947-70E740481C1C}">
                <a14:useLocalDpi xmlns:a14="http://schemas.microsoft.com/office/drawing/2010/main" val="0"/>
              </a:ext>
            </a:extLst>
          </a:blip>
          <a:stretch>
            <a:fillRect/>
          </a:stretch>
        </p:blipFill>
        <p:spPr>
          <a:xfrm>
            <a:off x="128062" y="3448597"/>
            <a:ext cx="722630" cy="667385"/>
          </a:xfrm>
          <a:prstGeom prst="rect">
            <a:avLst/>
          </a:prstGeom>
        </p:spPr>
      </p:pic>
      <p:pic>
        <p:nvPicPr>
          <p:cNvPr id="37" name="Image 36"/>
          <p:cNvPicPr/>
          <p:nvPr/>
        </p:nvPicPr>
        <p:blipFill>
          <a:blip r:embed="rId10" cstate="print">
            <a:extLst>
              <a:ext uri="{28A0092B-C50C-407E-A947-70E740481C1C}">
                <a14:useLocalDpi xmlns:a14="http://schemas.microsoft.com/office/drawing/2010/main" val="0"/>
              </a:ext>
            </a:extLst>
          </a:blip>
          <a:stretch>
            <a:fillRect/>
          </a:stretch>
        </p:blipFill>
        <p:spPr>
          <a:xfrm>
            <a:off x="129731" y="2693143"/>
            <a:ext cx="650240" cy="600710"/>
          </a:xfrm>
          <a:prstGeom prst="rect">
            <a:avLst/>
          </a:prstGeom>
        </p:spPr>
      </p:pic>
    </p:spTree>
    <p:extLst>
      <p:ext uri="{BB962C8B-B14F-4D97-AF65-F5344CB8AC3E}">
        <p14:creationId xmlns:p14="http://schemas.microsoft.com/office/powerpoint/2010/main" val="2358986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18</a:t>
            </a:fld>
            <a:endParaRPr lang="en-US" dirty="0"/>
          </a:p>
        </p:txBody>
      </p:sp>
      <p:sp>
        <p:nvSpPr>
          <p:cNvPr id="3" name="Rectangle 2"/>
          <p:cNvSpPr/>
          <p:nvPr/>
        </p:nvSpPr>
        <p:spPr>
          <a:xfrm>
            <a:off x="687883" y="758041"/>
            <a:ext cx="3335224" cy="369332"/>
          </a:xfrm>
          <a:prstGeom prst="rect">
            <a:avLst/>
          </a:prstGeom>
        </p:spPr>
        <p:txBody>
          <a:bodyPr wrap="square">
            <a:spAutoFit/>
          </a:bodyPr>
          <a:lstStyle/>
          <a:p>
            <a:r>
              <a:rPr lang="fr-FR" dirty="0">
                <a:solidFill>
                  <a:srgbClr val="2B2B2B"/>
                </a:solidFill>
                <a:latin typeface="Candara" panose="020E0502030303020204" pitchFamily="34" charset="0"/>
              </a:rPr>
              <a:t>Fonctionnement</a:t>
            </a:r>
          </a:p>
        </p:txBody>
      </p:sp>
      <p:sp>
        <p:nvSpPr>
          <p:cNvPr id="4" name="ZoneTexte 3"/>
          <p:cNvSpPr txBox="1"/>
          <p:nvPr/>
        </p:nvSpPr>
        <p:spPr>
          <a:xfrm>
            <a:off x="561703" y="45661"/>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Architecture matérielle </a:t>
            </a:r>
          </a:p>
        </p:txBody>
      </p:sp>
      <p:grpSp>
        <p:nvGrpSpPr>
          <p:cNvPr id="56" name="Groupe 55"/>
          <p:cNvGrpSpPr/>
          <p:nvPr/>
        </p:nvGrpSpPr>
        <p:grpSpPr>
          <a:xfrm>
            <a:off x="1182095" y="753547"/>
            <a:ext cx="10703244" cy="5361997"/>
            <a:chOff x="-238562" y="-78115"/>
            <a:chExt cx="8776172" cy="4179123"/>
          </a:xfrm>
        </p:grpSpPr>
        <p:sp>
          <p:nvSpPr>
            <p:cNvPr id="57" name="Zone de texte 2"/>
            <p:cNvSpPr txBox="1">
              <a:spLocks noChangeArrowheads="1"/>
            </p:cNvSpPr>
            <p:nvPr/>
          </p:nvSpPr>
          <p:spPr bwMode="auto">
            <a:xfrm>
              <a:off x="7632735" y="757921"/>
              <a:ext cx="904875" cy="49530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Assistant</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grpSp>
          <p:nvGrpSpPr>
            <p:cNvPr id="58" name="Groupe 57"/>
            <p:cNvGrpSpPr/>
            <p:nvPr/>
          </p:nvGrpSpPr>
          <p:grpSpPr>
            <a:xfrm>
              <a:off x="-238562" y="-78115"/>
              <a:ext cx="8766391" cy="4179123"/>
              <a:chOff x="-238562" y="-117304"/>
              <a:chExt cx="8766391" cy="4179123"/>
            </a:xfrm>
          </p:grpSpPr>
          <p:cxnSp>
            <p:nvCxnSpPr>
              <p:cNvPr id="59" name="Connecteur droit avec flèche 58"/>
              <p:cNvCxnSpPr>
                <a:cxnSpLocks/>
                <a:stCxn id="63" idx="1"/>
                <a:endCxn id="90" idx="3"/>
              </p:cNvCxnSpPr>
              <p:nvPr/>
            </p:nvCxnSpPr>
            <p:spPr>
              <a:xfrm flipH="1">
                <a:off x="4208919" y="221787"/>
                <a:ext cx="3030398" cy="115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Zone de texte 2"/>
              <p:cNvSpPr txBox="1">
                <a:spLocks noChangeArrowheads="1"/>
              </p:cNvSpPr>
              <p:nvPr/>
            </p:nvSpPr>
            <p:spPr bwMode="auto">
              <a:xfrm>
                <a:off x="7095536" y="644248"/>
                <a:ext cx="904875" cy="49530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a:effectLst/>
                    <a:latin typeface="Georgia" panose="02040502050405020303" pitchFamily="18" charset="0"/>
                    <a:ea typeface="Georgia" panose="02040502050405020303" pitchFamily="18" charset="0"/>
                    <a:cs typeface="Times New Roman" panose="02020603050405020304" pitchFamily="18" charset="0"/>
                  </a:rPr>
                  <a:t>Médecin </a:t>
                </a:r>
                <a:endParaRPr lang="en-US" sz="1000">
                  <a:effectLst/>
                  <a:latin typeface="Georgia" panose="02040502050405020303" pitchFamily="18" charset="0"/>
                  <a:ea typeface="Georgia" panose="02040502050405020303" pitchFamily="18" charset="0"/>
                  <a:cs typeface="Times New Roman" panose="02020603050405020304" pitchFamily="18" charset="0"/>
                </a:endParaRPr>
              </a:p>
            </p:txBody>
          </p:sp>
          <p:grpSp>
            <p:nvGrpSpPr>
              <p:cNvPr id="61" name="Groupe 60"/>
              <p:cNvGrpSpPr/>
              <p:nvPr/>
            </p:nvGrpSpPr>
            <p:grpSpPr>
              <a:xfrm>
                <a:off x="-238562" y="-117304"/>
                <a:ext cx="8766391" cy="4179123"/>
                <a:chOff x="-238562" y="-117304"/>
                <a:chExt cx="8766391" cy="4179123"/>
              </a:xfrm>
            </p:grpSpPr>
            <p:grpSp>
              <p:nvGrpSpPr>
                <p:cNvPr id="62" name="Groupe 61"/>
                <p:cNvGrpSpPr/>
                <p:nvPr/>
              </p:nvGrpSpPr>
              <p:grpSpPr>
                <a:xfrm>
                  <a:off x="-238562" y="296596"/>
                  <a:ext cx="8766391" cy="3765223"/>
                  <a:chOff x="-238562" y="-487176"/>
                  <a:chExt cx="8766391" cy="3765223"/>
                </a:xfrm>
              </p:grpSpPr>
              <p:grpSp>
                <p:nvGrpSpPr>
                  <p:cNvPr id="66" name="Groupe 65"/>
                  <p:cNvGrpSpPr/>
                  <p:nvPr/>
                </p:nvGrpSpPr>
                <p:grpSpPr>
                  <a:xfrm>
                    <a:off x="-238562" y="-487176"/>
                    <a:ext cx="8766391" cy="3765223"/>
                    <a:chOff x="-238562" y="-487176"/>
                    <a:chExt cx="8766391" cy="3765223"/>
                  </a:xfrm>
                </p:grpSpPr>
                <p:grpSp>
                  <p:nvGrpSpPr>
                    <p:cNvPr id="69" name="Groupe 68"/>
                    <p:cNvGrpSpPr/>
                    <p:nvPr/>
                  </p:nvGrpSpPr>
                  <p:grpSpPr>
                    <a:xfrm>
                      <a:off x="-238562" y="-487176"/>
                      <a:ext cx="8766391" cy="3765223"/>
                      <a:chOff x="-238562" y="-487176"/>
                      <a:chExt cx="8766391" cy="3765223"/>
                    </a:xfrm>
                  </p:grpSpPr>
                  <p:grpSp>
                    <p:nvGrpSpPr>
                      <p:cNvPr id="71" name="Groupe 70"/>
                      <p:cNvGrpSpPr/>
                      <p:nvPr/>
                    </p:nvGrpSpPr>
                    <p:grpSpPr>
                      <a:xfrm>
                        <a:off x="-238562" y="-487176"/>
                        <a:ext cx="8766391" cy="3765223"/>
                        <a:chOff x="-343337" y="-487176"/>
                        <a:chExt cx="8766391" cy="3765223"/>
                      </a:xfrm>
                    </p:grpSpPr>
                    <p:grpSp>
                      <p:nvGrpSpPr>
                        <p:cNvPr id="74" name="Groupe 73"/>
                        <p:cNvGrpSpPr/>
                        <p:nvPr/>
                      </p:nvGrpSpPr>
                      <p:grpSpPr>
                        <a:xfrm>
                          <a:off x="-343337" y="-487176"/>
                          <a:ext cx="4447481" cy="3765223"/>
                          <a:chOff x="-343337" y="-496701"/>
                          <a:chExt cx="4447481" cy="3765223"/>
                        </a:xfrm>
                      </p:grpSpPr>
                      <p:cxnSp>
                        <p:nvCxnSpPr>
                          <p:cNvPr id="81" name="Connecteur droit avec flèche 80"/>
                          <p:cNvCxnSpPr>
                            <a:cxnSpLocks/>
                            <a:stCxn id="70" idx="3"/>
                            <a:endCxn id="170" idx="1"/>
                          </p:cNvCxnSpPr>
                          <p:nvPr/>
                        </p:nvCxnSpPr>
                        <p:spPr>
                          <a:xfrm flipV="1">
                            <a:off x="478232" y="168633"/>
                            <a:ext cx="930912" cy="138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p:cNvCxnSpPr>
                            <a:cxnSpLocks/>
                            <a:stCxn id="70" idx="3"/>
                            <a:endCxn id="173" idx="1"/>
                          </p:cNvCxnSpPr>
                          <p:nvPr/>
                        </p:nvCxnSpPr>
                        <p:spPr>
                          <a:xfrm>
                            <a:off x="478232" y="1556702"/>
                            <a:ext cx="1356291" cy="33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Zone de texte 2"/>
                          <p:cNvSpPr txBox="1">
                            <a:spLocks noChangeArrowheads="1"/>
                          </p:cNvSpPr>
                          <p:nvPr/>
                        </p:nvSpPr>
                        <p:spPr bwMode="auto">
                          <a:xfrm>
                            <a:off x="-343337" y="1831700"/>
                            <a:ext cx="1038225" cy="295275"/>
                          </a:xfrm>
                          <a:prstGeom prst="rect">
                            <a:avLst/>
                          </a:prstGeom>
                          <a:noFill/>
                          <a:ln w="9525">
                            <a:solidFill>
                              <a:schemeClr val="bg1"/>
                            </a:solid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Patient</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sp>
                        <p:nvSpPr>
                          <p:cNvPr id="84" name="Zone de texte 2"/>
                          <p:cNvSpPr txBox="1">
                            <a:spLocks noChangeArrowheads="1"/>
                          </p:cNvSpPr>
                          <p:nvPr/>
                        </p:nvSpPr>
                        <p:spPr bwMode="auto">
                          <a:xfrm>
                            <a:off x="1162704" y="-496701"/>
                            <a:ext cx="1333499" cy="657225"/>
                          </a:xfrm>
                          <a:prstGeom prst="rect">
                            <a:avLst/>
                          </a:prstGeom>
                          <a:noFill/>
                          <a:ln w="9525">
                            <a:solidFill>
                              <a:schemeClr val="bg1"/>
                            </a:solid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Équipements électroniques</a:t>
                            </a:r>
                            <a:r>
                              <a:rPr lang="fr-FR" sz="900" dirty="0">
                                <a:latin typeface="Georgia" panose="02040502050405020303" pitchFamily="18" charset="0"/>
                                <a:ea typeface="Georgia" panose="02040502050405020303" pitchFamily="18" charset="0"/>
                                <a:cs typeface="Times New Roman" panose="02020603050405020304" pitchFamily="18" charset="0"/>
                              </a:rPr>
                              <a:t> </a:t>
                            </a:r>
                            <a:r>
                              <a:rPr lang="fr-FR" sz="900" dirty="0">
                                <a:effectLst/>
                                <a:latin typeface="Georgia" panose="02040502050405020303" pitchFamily="18" charset="0"/>
                                <a:ea typeface="Georgia" panose="02040502050405020303" pitchFamily="18" charset="0"/>
                                <a:cs typeface="Times New Roman" panose="02020603050405020304" pitchFamily="18" charset="0"/>
                              </a:rPr>
                              <a:t>ou manuels </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grpSp>
                        <p:nvGrpSpPr>
                          <p:cNvPr id="85" name="Groupe 84"/>
                          <p:cNvGrpSpPr/>
                          <p:nvPr/>
                        </p:nvGrpSpPr>
                        <p:grpSpPr>
                          <a:xfrm>
                            <a:off x="1645459" y="1313003"/>
                            <a:ext cx="1047750" cy="1955519"/>
                            <a:chOff x="-30941" y="-487222"/>
                            <a:chExt cx="1047750" cy="1955519"/>
                          </a:xfrm>
                        </p:grpSpPr>
                        <p:pic>
                          <p:nvPicPr>
                            <p:cNvPr id="93" name="Image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472" y="-487222"/>
                              <a:ext cx="82024" cy="122905"/>
                            </a:xfrm>
                            <a:prstGeom prst="rect">
                              <a:avLst/>
                            </a:prstGeom>
                          </p:spPr>
                        </p:pic>
                        <p:sp>
                          <p:nvSpPr>
                            <p:cNvPr id="94" name="Zone de texte 2"/>
                            <p:cNvSpPr txBox="1">
                              <a:spLocks noChangeArrowheads="1"/>
                            </p:cNvSpPr>
                            <p:nvPr/>
                          </p:nvSpPr>
                          <p:spPr bwMode="auto">
                            <a:xfrm>
                              <a:off x="-30941" y="1039672"/>
                              <a:ext cx="1047750" cy="428625"/>
                            </a:xfrm>
                            <a:prstGeom prst="rect">
                              <a:avLst/>
                            </a:prstGeom>
                            <a:noFill/>
                            <a:ln w="9525">
                              <a:solidFill>
                                <a:schemeClr val="bg1"/>
                              </a:solid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latin typeface="Georgia" panose="02040502050405020303" pitchFamily="18" charset="0"/>
                                  <a:ea typeface="Georgia" panose="02040502050405020303" pitchFamily="18" charset="0"/>
                                  <a:cs typeface="Times New Roman" panose="02020603050405020304" pitchFamily="18" charset="0"/>
                                </a:rPr>
                                <a:t>Glucomètre doté d’une prise jack</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grpSp>
                      <p:cxnSp>
                        <p:nvCxnSpPr>
                          <p:cNvPr id="86" name="Connecteur droit avec flèche 85"/>
                          <p:cNvCxnSpPr/>
                          <p:nvPr/>
                        </p:nvCxnSpPr>
                        <p:spPr>
                          <a:xfrm>
                            <a:off x="2179320" y="391929"/>
                            <a:ext cx="8667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Groupe 86"/>
                          <p:cNvGrpSpPr/>
                          <p:nvPr/>
                        </p:nvGrpSpPr>
                        <p:grpSpPr>
                          <a:xfrm>
                            <a:off x="2067757" y="-2863"/>
                            <a:ext cx="2036387" cy="917089"/>
                            <a:chOff x="-1694618" y="-2863"/>
                            <a:chExt cx="2036387" cy="917089"/>
                          </a:xfrm>
                        </p:grpSpPr>
                        <p:pic>
                          <p:nvPicPr>
                            <p:cNvPr id="90" name="Image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457" y="247476"/>
                              <a:ext cx="471226" cy="666750"/>
                            </a:xfrm>
                            <a:prstGeom prst="rect">
                              <a:avLst/>
                            </a:prstGeom>
                          </p:spPr>
                        </p:pic>
                        <p:pic>
                          <p:nvPicPr>
                            <p:cNvPr id="91" name="Image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113" y="-2863"/>
                              <a:ext cx="600074" cy="695325"/>
                            </a:xfrm>
                            <a:prstGeom prst="rect">
                              <a:avLst/>
                            </a:prstGeom>
                          </p:spPr>
                        </p:pic>
                        <p:sp>
                          <p:nvSpPr>
                            <p:cNvPr id="92" name="Zone de texte 2"/>
                            <p:cNvSpPr txBox="1">
                              <a:spLocks noChangeArrowheads="1"/>
                            </p:cNvSpPr>
                            <p:nvPr/>
                          </p:nvSpPr>
                          <p:spPr bwMode="auto">
                            <a:xfrm>
                              <a:off x="-1694618" y="240003"/>
                              <a:ext cx="1047750" cy="42862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Saisie des valeurs ou scan</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grpSp>
                      <p:cxnSp>
                        <p:nvCxnSpPr>
                          <p:cNvPr id="88" name="Connecteur droit avec flèche 87"/>
                          <p:cNvCxnSpPr>
                            <a:cxnSpLocks/>
                            <a:endCxn id="90" idx="2"/>
                          </p:cNvCxnSpPr>
                          <p:nvPr/>
                        </p:nvCxnSpPr>
                        <p:spPr>
                          <a:xfrm flipV="1">
                            <a:off x="2542101" y="914226"/>
                            <a:ext cx="1326430" cy="851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Zone de texte 2"/>
                          <p:cNvSpPr txBox="1">
                            <a:spLocks noChangeArrowheads="1"/>
                          </p:cNvSpPr>
                          <p:nvPr/>
                        </p:nvSpPr>
                        <p:spPr bwMode="auto">
                          <a:xfrm rot="19573498">
                            <a:off x="2312631" y="1153995"/>
                            <a:ext cx="1485265" cy="42862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Envoie des valeurs par Bluetooth ou WIFI</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grpSp>
                    <p:cxnSp>
                      <p:nvCxnSpPr>
                        <p:cNvPr id="75" name="Connecteur droit avec flèche 74"/>
                        <p:cNvCxnSpPr>
                          <a:cxnSpLocks/>
                          <a:stCxn id="90" idx="3"/>
                          <a:endCxn id="78" idx="1"/>
                        </p:cNvCxnSpPr>
                        <p:nvPr/>
                      </p:nvCxnSpPr>
                      <p:spPr>
                        <a:xfrm>
                          <a:off x="4104144" y="590377"/>
                          <a:ext cx="1727726" cy="59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Zone de texte 2"/>
                        <p:cNvSpPr txBox="1">
                          <a:spLocks noChangeArrowheads="1"/>
                        </p:cNvSpPr>
                        <p:nvPr/>
                      </p:nvSpPr>
                      <p:spPr bwMode="auto">
                        <a:xfrm>
                          <a:off x="7603904" y="1566849"/>
                          <a:ext cx="819150" cy="343213"/>
                        </a:xfrm>
                        <a:prstGeom prst="rect">
                          <a:avLst/>
                        </a:prstGeom>
                        <a:noFill/>
                        <a:ln w="9525">
                          <a:solidFill>
                            <a:schemeClr val="bg1"/>
                          </a:solid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Serveur de base de données</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78" name="Imag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31870" y="746939"/>
                          <a:ext cx="785813" cy="885260"/>
                        </a:xfrm>
                        <a:prstGeom prst="rect">
                          <a:avLst/>
                        </a:prstGeom>
                      </p:spPr>
                    </p:pic>
                    <p:sp>
                      <p:nvSpPr>
                        <p:cNvPr id="79" name="Zone de texte 2"/>
                        <p:cNvSpPr txBox="1">
                          <a:spLocks noChangeArrowheads="1"/>
                        </p:cNvSpPr>
                        <p:nvPr/>
                      </p:nvSpPr>
                      <p:spPr bwMode="auto">
                        <a:xfrm>
                          <a:off x="5768749" y="1593576"/>
                          <a:ext cx="904875" cy="30786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Serveur d’application</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80" name="Connecteur droit avec flèche 79"/>
                        <p:cNvCxnSpPr>
                          <a:cxnSpLocks/>
                          <a:endCxn id="96" idx="1"/>
                        </p:cNvCxnSpPr>
                        <p:nvPr/>
                      </p:nvCxnSpPr>
                      <p:spPr>
                        <a:xfrm flipV="1">
                          <a:off x="6680804" y="1137487"/>
                          <a:ext cx="1059703" cy="13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2" name="Image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907" y="145966"/>
                        <a:ext cx="474890" cy="474890"/>
                      </a:xfrm>
                      <a:prstGeom prst="rect">
                        <a:avLst/>
                      </a:prstGeom>
                    </p:spPr>
                  </p:pic>
                  <p:pic>
                    <p:nvPicPr>
                      <p:cNvPr id="73" name="Image 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73113" y="1365132"/>
                        <a:ext cx="362781" cy="362781"/>
                      </a:xfrm>
                      <a:prstGeom prst="rect">
                        <a:avLst/>
                      </a:prstGeom>
                    </p:spPr>
                  </p:pic>
                </p:grpSp>
                <p:pic>
                  <p:nvPicPr>
                    <p:cNvPr id="70" name="Image 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07" y="1265555"/>
                      <a:ext cx="571500" cy="601345"/>
                    </a:xfrm>
                    <a:prstGeom prst="rect">
                      <a:avLst/>
                    </a:prstGeom>
                  </p:spPr>
                </p:pic>
              </p:grpSp>
              <p:cxnSp>
                <p:nvCxnSpPr>
                  <p:cNvPr id="67" name="Connecteur droit avec flèche 66"/>
                  <p:cNvCxnSpPr>
                    <a:cxnSpLocks/>
                    <a:stCxn id="90" idx="1"/>
                    <a:endCxn id="70" idx="3"/>
                  </p:cNvCxnSpPr>
                  <p:nvPr/>
                </p:nvCxnSpPr>
                <p:spPr>
                  <a:xfrm flipH="1">
                    <a:off x="583007" y="590377"/>
                    <a:ext cx="3154686" cy="97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Zone de texte 2"/>
                  <p:cNvSpPr txBox="1">
                    <a:spLocks noChangeArrowheads="1"/>
                  </p:cNvSpPr>
                  <p:nvPr/>
                </p:nvSpPr>
                <p:spPr bwMode="auto">
                  <a:xfrm rot="20601602">
                    <a:off x="1175531" y="914221"/>
                    <a:ext cx="2088713" cy="42862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Informer le patient de son état</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 </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grpSp>
            <p:pic>
              <p:nvPicPr>
                <p:cNvPr id="63" name="Imag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39317" y="-117304"/>
                  <a:ext cx="678815" cy="678180"/>
                </a:xfrm>
                <a:prstGeom prst="rect">
                  <a:avLst/>
                </a:prstGeom>
              </p:spPr>
            </p:pic>
            <p:pic>
              <p:nvPicPr>
                <p:cNvPr id="64" name="Image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06909" y="178006"/>
                  <a:ext cx="509270" cy="508635"/>
                </a:xfrm>
                <a:prstGeom prst="rect">
                  <a:avLst/>
                </a:prstGeom>
              </p:spPr>
            </p:pic>
            <p:sp>
              <p:nvSpPr>
                <p:cNvPr id="65" name="Zone de texte 2"/>
                <p:cNvSpPr txBox="1">
                  <a:spLocks noChangeArrowheads="1"/>
                </p:cNvSpPr>
                <p:nvPr/>
              </p:nvSpPr>
              <p:spPr bwMode="auto">
                <a:xfrm rot="20291829">
                  <a:off x="4741374" y="665755"/>
                  <a:ext cx="1485265" cy="209397"/>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Suivi du patient</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grpSp>
        </p:grpSp>
      </p:grpSp>
      <p:pic>
        <p:nvPicPr>
          <p:cNvPr id="167" name="Image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3203" y="5340731"/>
            <a:ext cx="408371" cy="436321"/>
          </a:xfrm>
          <a:prstGeom prst="rect">
            <a:avLst/>
          </a:prstGeom>
        </p:spPr>
      </p:pic>
      <p:pic>
        <p:nvPicPr>
          <p:cNvPr id="168" name="Image 16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1431067">
            <a:off x="4331948" y="5173889"/>
            <a:ext cx="238977" cy="211927"/>
          </a:xfrm>
          <a:prstGeom prst="rect">
            <a:avLst/>
          </a:prstGeom>
        </p:spPr>
      </p:pic>
      <p:pic>
        <p:nvPicPr>
          <p:cNvPr id="170" name="Image 169"/>
          <p:cNvPicPr/>
          <p:nvPr/>
        </p:nvPicPr>
        <p:blipFill>
          <a:blip r:embed="rId12" cstate="print">
            <a:extLst>
              <a:ext uri="{28A0092B-C50C-407E-A947-70E740481C1C}">
                <a14:useLocalDpi xmlns:a14="http://schemas.microsoft.com/office/drawing/2010/main" val="0"/>
              </a:ext>
            </a:extLst>
          </a:blip>
          <a:stretch>
            <a:fillRect/>
          </a:stretch>
        </p:blipFill>
        <p:spPr>
          <a:xfrm>
            <a:off x="3458098" y="2134407"/>
            <a:ext cx="576411" cy="463678"/>
          </a:xfrm>
          <a:prstGeom prst="rect">
            <a:avLst/>
          </a:prstGeom>
        </p:spPr>
      </p:pic>
      <p:pic>
        <p:nvPicPr>
          <p:cNvPr id="171" name="Image 170"/>
          <p:cNvPicPr/>
          <p:nvPr/>
        </p:nvPicPr>
        <p:blipFill>
          <a:blip r:embed="rId12" cstate="print">
            <a:extLst>
              <a:ext uri="{28A0092B-C50C-407E-A947-70E740481C1C}">
                <a14:useLocalDpi xmlns:a14="http://schemas.microsoft.com/office/drawing/2010/main" val="0"/>
              </a:ext>
            </a:extLst>
          </a:blip>
          <a:stretch>
            <a:fillRect/>
          </a:stretch>
        </p:blipFill>
        <p:spPr>
          <a:xfrm>
            <a:off x="4397389" y="4325813"/>
            <a:ext cx="418152" cy="429063"/>
          </a:xfrm>
          <a:prstGeom prst="rect">
            <a:avLst/>
          </a:prstGeom>
        </p:spPr>
      </p:pic>
      <p:pic>
        <p:nvPicPr>
          <p:cNvPr id="172" name="Image 171"/>
          <p:cNvPicPr/>
          <p:nvPr/>
        </p:nvPicPr>
        <p:blipFill>
          <a:blip r:embed="rId13" cstate="print">
            <a:extLst>
              <a:ext uri="{28A0092B-C50C-407E-A947-70E740481C1C}">
                <a14:useLocalDpi xmlns:a14="http://schemas.microsoft.com/office/drawing/2010/main" val="0"/>
              </a:ext>
            </a:extLst>
          </a:blip>
          <a:stretch>
            <a:fillRect/>
          </a:stretch>
        </p:blipFill>
        <p:spPr>
          <a:xfrm>
            <a:off x="4029813" y="1889252"/>
            <a:ext cx="417344" cy="425230"/>
          </a:xfrm>
          <a:prstGeom prst="rect">
            <a:avLst/>
          </a:prstGeom>
        </p:spPr>
      </p:pic>
      <p:pic>
        <p:nvPicPr>
          <p:cNvPr id="173" name="Image 172"/>
          <p:cNvPicPr/>
          <p:nvPr/>
        </p:nvPicPr>
        <p:blipFill>
          <a:blip r:embed="rId13" cstate="print">
            <a:extLst>
              <a:ext uri="{28A0092B-C50C-407E-A947-70E740481C1C}">
                <a14:useLocalDpi xmlns:a14="http://schemas.microsoft.com/office/drawing/2010/main" val="0"/>
              </a:ext>
            </a:extLst>
          </a:blip>
          <a:stretch>
            <a:fillRect/>
          </a:stretch>
        </p:blipFill>
        <p:spPr>
          <a:xfrm>
            <a:off x="3976882" y="4399710"/>
            <a:ext cx="483679" cy="355166"/>
          </a:xfrm>
          <a:prstGeom prst="rect">
            <a:avLst/>
          </a:prstGeom>
        </p:spPr>
      </p:pic>
      <p:cxnSp>
        <p:nvCxnSpPr>
          <p:cNvPr id="186" name="Connecteur droit avec flèche 185"/>
          <p:cNvCxnSpPr>
            <a:endCxn id="167" idx="1"/>
          </p:cNvCxnSpPr>
          <p:nvPr/>
        </p:nvCxnSpPr>
        <p:spPr>
          <a:xfrm>
            <a:off x="2162809" y="4740233"/>
            <a:ext cx="2030394" cy="818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Connecteur droit avec flèche 187"/>
          <p:cNvCxnSpPr>
            <a:stCxn id="167" idx="3"/>
            <a:endCxn id="90" idx="2"/>
          </p:cNvCxnSpPr>
          <p:nvPr/>
        </p:nvCxnSpPr>
        <p:spPr>
          <a:xfrm flipV="1">
            <a:off x="4601574" y="3094880"/>
            <a:ext cx="1717231" cy="246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Zone de texte 2"/>
          <p:cNvSpPr txBox="1">
            <a:spLocks noChangeArrowheads="1"/>
          </p:cNvSpPr>
          <p:nvPr/>
        </p:nvSpPr>
        <p:spPr bwMode="auto">
          <a:xfrm>
            <a:off x="3521061" y="4778004"/>
            <a:ext cx="1626309" cy="843248"/>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Équipements dotés de technologies sans fil</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6" name="Imag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5564" y="3977845"/>
            <a:ext cx="129689" cy="129689"/>
          </a:xfrm>
          <a:prstGeom prst="rect">
            <a:avLst/>
          </a:prstGeom>
        </p:spPr>
      </p:pic>
      <p:sp>
        <p:nvSpPr>
          <p:cNvPr id="95" name="Zone de texte 2"/>
          <p:cNvSpPr txBox="1">
            <a:spLocks noChangeArrowheads="1"/>
          </p:cNvSpPr>
          <p:nvPr/>
        </p:nvSpPr>
        <p:spPr bwMode="auto">
          <a:xfrm rot="18495487">
            <a:off x="4728892" y="4204600"/>
            <a:ext cx="2289820" cy="54994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Envoie </a:t>
            </a:r>
            <a:r>
              <a:rPr lang="fr-FR" sz="900" dirty="0">
                <a:latin typeface="Georgia" panose="02040502050405020303" pitchFamily="18" charset="0"/>
                <a:ea typeface="Georgia" panose="02040502050405020303" pitchFamily="18" charset="0"/>
                <a:cs typeface="Times New Roman" panose="02020603050405020304" pitchFamily="18" charset="0"/>
              </a:rPr>
              <a:t>automatique des données</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96" name="Image 9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16633" y="3162348"/>
            <a:ext cx="809629" cy="880342"/>
          </a:xfrm>
          <a:prstGeom prst="rect">
            <a:avLst/>
          </a:prstGeom>
        </p:spPr>
      </p:pic>
      <p:pic>
        <p:nvPicPr>
          <p:cNvPr id="97" name="Image 96"/>
          <p:cNvPicPr/>
          <p:nvPr/>
        </p:nvPicPr>
        <p:blipFill>
          <a:blip r:embed="rId16" cstate="print">
            <a:extLst>
              <a:ext uri="{28A0092B-C50C-407E-A947-70E740481C1C}">
                <a14:useLocalDpi xmlns:a14="http://schemas.microsoft.com/office/drawing/2010/main" val="0"/>
              </a:ext>
            </a:extLst>
          </a:blip>
          <a:stretch>
            <a:fillRect/>
          </a:stretch>
        </p:blipFill>
        <p:spPr>
          <a:xfrm>
            <a:off x="6880267" y="4412091"/>
            <a:ext cx="665877" cy="684845"/>
          </a:xfrm>
          <a:prstGeom prst="rect">
            <a:avLst/>
          </a:prstGeom>
          <a:ln>
            <a:noFill/>
          </a:ln>
        </p:spPr>
      </p:pic>
      <p:sp>
        <p:nvSpPr>
          <p:cNvPr id="98" name="Zone de texte 2"/>
          <p:cNvSpPr txBox="1">
            <a:spLocks noChangeArrowheads="1"/>
          </p:cNvSpPr>
          <p:nvPr/>
        </p:nvSpPr>
        <p:spPr bwMode="auto">
          <a:xfrm>
            <a:off x="6551661" y="5031500"/>
            <a:ext cx="1360604" cy="631653"/>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Transport d’urgence</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17" name="Connecteur droit avec flèche 16"/>
          <p:cNvCxnSpPr>
            <a:cxnSpLocks/>
            <a:stCxn id="90" idx="3"/>
            <a:endCxn id="97" idx="0"/>
          </p:cNvCxnSpPr>
          <p:nvPr/>
        </p:nvCxnSpPr>
        <p:spPr>
          <a:xfrm>
            <a:off x="6606154" y="2667146"/>
            <a:ext cx="607052" cy="174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rot="4240973">
            <a:off x="6655950" y="3890868"/>
            <a:ext cx="1363850" cy="384043"/>
          </a:xfrm>
          <a:prstGeom prst="rect">
            <a:avLst/>
          </a:prstGeom>
          <a:noFill/>
        </p:spPr>
        <p:txBody>
          <a:bodyPr wrap="square" rtlCol="0">
            <a:spAutoFit/>
          </a:bodyPr>
          <a:lstStyle/>
          <a:p>
            <a:r>
              <a:rPr lang="fr-FR" sz="900" dirty="0">
                <a:latin typeface="Georgia" panose="02040502050405020303" pitchFamily="18" charset="0"/>
              </a:rPr>
              <a:t>Détection d’une urgence</a:t>
            </a:r>
          </a:p>
        </p:txBody>
      </p:sp>
      <p:pic>
        <p:nvPicPr>
          <p:cNvPr id="99" name="Image 9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67670" y="5672815"/>
            <a:ext cx="696990" cy="771552"/>
          </a:xfrm>
          <a:prstGeom prst="rect">
            <a:avLst/>
          </a:prstGeom>
        </p:spPr>
      </p:pic>
      <p:pic>
        <p:nvPicPr>
          <p:cNvPr id="21" name="Image 20"/>
          <p:cNvPicPr>
            <a:picLocks noChangeAspect="1"/>
          </p:cNvPicPr>
          <p:nvPr/>
        </p:nvPicPr>
        <p:blipFill>
          <a:blip r:embed="rId17"/>
          <a:stretch>
            <a:fillRect/>
          </a:stretch>
        </p:blipFill>
        <p:spPr>
          <a:xfrm>
            <a:off x="8898497" y="5743549"/>
            <a:ext cx="790575" cy="247650"/>
          </a:xfrm>
          <a:prstGeom prst="rect">
            <a:avLst/>
          </a:prstGeom>
        </p:spPr>
      </p:pic>
      <p:sp>
        <p:nvSpPr>
          <p:cNvPr id="100" name="Zone de texte 2"/>
          <p:cNvSpPr txBox="1">
            <a:spLocks noChangeArrowheads="1"/>
          </p:cNvSpPr>
          <p:nvPr/>
        </p:nvSpPr>
        <p:spPr bwMode="auto">
          <a:xfrm>
            <a:off x="5234414" y="6487204"/>
            <a:ext cx="1266198" cy="37885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900" dirty="0">
                <a:effectLst/>
                <a:latin typeface="Georgia" panose="02040502050405020303" pitchFamily="18" charset="0"/>
                <a:ea typeface="Georgia" panose="02040502050405020303" pitchFamily="18" charset="0"/>
                <a:cs typeface="Times New Roman" panose="02020603050405020304" pitchFamily="18" charset="0"/>
              </a:rPr>
              <a:t>Atteint d’Alzheimer</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23" name="Image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73382" y="5014692"/>
            <a:ext cx="609618" cy="609618"/>
          </a:xfrm>
          <a:prstGeom prst="rect">
            <a:avLst/>
          </a:prstGeom>
        </p:spPr>
      </p:pic>
      <p:cxnSp>
        <p:nvCxnSpPr>
          <p:cNvPr id="26" name="Connecteur droit avec flèche 25"/>
          <p:cNvCxnSpPr>
            <a:stCxn id="23" idx="3"/>
            <a:endCxn id="79" idx="2"/>
          </p:cNvCxnSpPr>
          <p:nvPr/>
        </p:nvCxnSpPr>
        <p:spPr>
          <a:xfrm flipV="1">
            <a:off x="8683000" y="4349298"/>
            <a:ext cx="505057" cy="970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21" idx="0"/>
            <a:endCxn id="79" idx="2"/>
          </p:cNvCxnSpPr>
          <p:nvPr/>
        </p:nvCxnSpPr>
        <p:spPr>
          <a:xfrm flipH="1" flipV="1">
            <a:off x="9188057" y="4349298"/>
            <a:ext cx="105728" cy="139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cxnSpLocks/>
            <a:stCxn id="99" idx="3"/>
            <a:endCxn id="21" idx="2"/>
          </p:cNvCxnSpPr>
          <p:nvPr/>
        </p:nvCxnSpPr>
        <p:spPr>
          <a:xfrm flipV="1">
            <a:off x="6264660" y="5991199"/>
            <a:ext cx="3029125" cy="6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cxnSpLocks/>
            <a:stCxn id="99" idx="3"/>
            <a:endCxn id="23" idx="2"/>
          </p:cNvCxnSpPr>
          <p:nvPr/>
        </p:nvCxnSpPr>
        <p:spPr>
          <a:xfrm flipV="1">
            <a:off x="6264660" y="5624310"/>
            <a:ext cx="2113531" cy="43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9278743" y="5909479"/>
            <a:ext cx="903203" cy="230832"/>
          </a:xfrm>
          <a:prstGeom prst="rect">
            <a:avLst/>
          </a:prstGeom>
          <a:noFill/>
        </p:spPr>
        <p:txBody>
          <a:bodyPr wrap="square" rtlCol="0">
            <a:spAutoFit/>
          </a:bodyPr>
          <a:lstStyle/>
          <a:p>
            <a:r>
              <a:rPr lang="fr-FR" sz="900" dirty="0"/>
              <a:t>Ceinture</a:t>
            </a:r>
          </a:p>
        </p:txBody>
      </p:sp>
      <p:sp>
        <p:nvSpPr>
          <p:cNvPr id="101" name="ZoneTexte 100"/>
          <p:cNvSpPr txBox="1"/>
          <p:nvPr/>
        </p:nvSpPr>
        <p:spPr>
          <a:xfrm>
            <a:off x="7990554" y="4839838"/>
            <a:ext cx="903203" cy="230832"/>
          </a:xfrm>
          <a:prstGeom prst="rect">
            <a:avLst/>
          </a:prstGeom>
          <a:noFill/>
        </p:spPr>
        <p:txBody>
          <a:bodyPr wrap="square" rtlCol="0">
            <a:spAutoFit/>
          </a:bodyPr>
          <a:lstStyle/>
          <a:p>
            <a:r>
              <a:rPr lang="fr-FR" sz="900" dirty="0"/>
              <a:t>Bracelet</a:t>
            </a:r>
          </a:p>
        </p:txBody>
      </p:sp>
      <p:cxnSp>
        <p:nvCxnSpPr>
          <p:cNvPr id="45" name="Connecteur droit avec flèche 44"/>
          <p:cNvCxnSpPr>
            <a:stCxn id="96" idx="2"/>
          </p:cNvCxnSpPr>
          <p:nvPr/>
        </p:nvCxnSpPr>
        <p:spPr>
          <a:xfrm flipH="1" flipV="1">
            <a:off x="9724468" y="3997627"/>
            <a:ext cx="1796980" cy="4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cxnSpLocks/>
            <a:endCxn id="90" idx="3"/>
          </p:cNvCxnSpPr>
          <p:nvPr/>
        </p:nvCxnSpPr>
        <p:spPr>
          <a:xfrm flipH="1" flipV="1">
            <a:off x="6606154" y="2667146"/>
            <a:ext cx="1885282" cy="116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cxnSpLocks/>
            <a:stCxn id="90" idx="3"/>
            <a:endCxn id="63" idx="2"/>
          </p:cNvCxnSpPr>
          <p:nvPr/>
        </p:nvCxnSpPr>
        <p:spPr>
          <a:xfrm flipV="1">
            <a:off x="6606154" y="1623682"/>
            <a:ext cx="4109748" cy="104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20724762">
            <a:off x="7863657" y="2127780"/>
            <a:ext cx="2244767" cy="355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Informer de l’état du patient, dépassement zone si patient atteint d'Alzheimer</a:t>
            </a:r>
          </a:p>
        </p:txBody>
      </p:sp>
      <p:sp>
        <p:nvSpPr>
          <p:cNvPr id="5" name="ZoneTexte 4"/>
          <p:cNvSpPr txBox="1"/>
          <p:nvPr/>
        </p:nvSpPr>
        <p:spPr>
          <a:xfrm>
            <a:off x="9768062" y="3340491"/>
            <a:ext cx="1317062" cy="230832"/>
          </a:xfrm>
          <a:prstGeom prst="rect">
            <a:avLst/>
          </a:prstGeom>
          <a:noFill/>
        </p:spPr>
        <p:txBody>
          <a:bodyPr wrap="square" rtlCol="0">
            <a:spAutoFit/>
          </a:bodyPr>
          <a:lstStyle/>
          <a:p>
            <a:r>
              <a:rPr lang="fr-FR" sz="900" dirty="0"/>
              <a:t>Envoie des données</a:t>
            </a:r>
          </a:p>
        </p:txBody>
      </p:sp>
      <p:sp>
        <p:nvSpPr>
          <p:cNvPr id="76" name="ZoneTexte 75"/>
          <p:cNvSpPr txBox="1"/>
          <p:nvPr/>
        </p:nvSpPr>
        <p:spPr>
          <a:xfrm>
            <a:off x="9792269" y="3760852"/>
            <a:ext cx="1600735" cy="230832"/>
          </a:xfrm>
          <a:prstGeom prst="rect">
            <a:avLst/>
          </a:prstGeom>
          <a:noFill/>
        </p:spPr>
        <p:txBody>
          <a:bodyPr wrap="square" rtlCol="0">
            <a:spAutoFit/>
          </a:bodyPr>
          <a:lstStyle/>
          <a:p>
            <a:r>
              <a:rPr lang="fr-FR" sz="900" dirty="0"/>
              <a:t>Récupération des données</a:t>
            </a:r>
          </a:p>
        </p:txBody>
      </p:sp>
      <p:sp>
        <p:nvSpPr>
          <p:cNvPr id="102" name="ZoneTexte 101"/>
          <p:cNvSpPr txBox="1"/>
          <p:nvPr/>
        </p:nvSpPr>
        <p:spPr>
          <a:xfrm rot="1248788">
            <a:off x="7357551" y="2944643"/>
            <a:ext cx="1317062" cy="230832"/>
          </a:xfrm>
          <a:prstGeom prst="rect">
            <a:avLst/>
          </a:prstGeom>
          <a:noFill/>
        </p:spPr>
        <p:txBody>
          <a:bodyPr wrap="square" rtlCol="0">
            <a:spAutoFit/>
          </a:bodyPr>
          <a:lstStyle/>
          <a:p>
            <a:r>
              <a:rPr lang="fr-FR" sz="900" dirty="0"/>
              <a:t>Envoie des données</a:t>
            </a:r>
          </a:p>
        </p:txBody>
      </p:sp>
      <p:sp>
        <p:nvSpPr>
          <p:cNvPr id="103" name="ZoneTexte 102"/>
          <p:cNvSpPr txBox="1"/>
          <p:nvPr/>
        </p:nvSpPr>
        <p:spPr>
          <a:xfrm rot="1919792">
            <a:off x="7366234" y="3356555"/>
            <a:ext cx="1600735" cy="230832"/>
          </a:xfrm>
          <a:prstGeom prst="rect">
            <a:avLst/>
          </a:prstGeom>
          <a:noFill/>
        </p:spPr>
        <p:txBody>
          <a:bodyPr wrap="square" rtlCol="0">
            <a:spAutoFit/>
          </a:bodyPr>
          <a:lstStyle/>
          <a:p>
            <a:r>
              <a:rPr lang="fr-FR" sz="900" dirty="0"/>
              <a:t>Récupération des données</a:t>
            </a:r>
          </a:p>
        </p:txBody>
      </p:sp>
      <p:sp>
        <p:nvSpPr>
          <p:cNvPr id="104" name="ZoneTexte 103"/>
          <p:cNvSpPr txBox="1"/>
          <p:nvPr/>
        </p:nvSpPr>
        <p:spPr>
          <a:xfrm rot="5400000">
            <a:off x="8727360" y="5181256"/>
            <a:ext cx="1317062" cy="230832"/>
          </a:xfrm>
          <a:prstGeom prst="rect">
            <a:avLst/>
          </a:prstGeom>
          <a:noFill/>
        </p:spPr>
        <p:txBody>
          <a:bodyPr wrap="square" rtlCol="0">
            <a:spAutoFit/>
          </a:bodyPr>
          <a:lstStyle/>
          <a:p>
            <a:r>
              <a:rPr lang="fr-FR" sz="900" dirty="0"/>
              <a:t>Coordonnées GPS</a:t>
            </a:r>
          </a:p>
        </p:txBody>
      </p:sp>
      <p:pic>
        <p:nvPicPr>
          <p:cNvPr id="105" name="Image 104"/>
          <p:cNvPicPr/>
          <p:nvPr/>
        </p:nvPicPr>
        <p:blipFill>
          <a:blip r:embed="rId19" cstate="print">
            <a:extLst>
              <a:ext uri="{28A0092B-C50C-407E-A947-70E740481C1C}">
                <a14:useLocalDpi xmlns:a14="http://schemas.microsoft.com/office/drawing/2010/main" val="0"/>
              </a:ext>
            </a:extLst>
          </a:blip>
          <a:stretch>
            <a:fillRect/>
          </a:stretch>
        </p:blipFill>
        <p:spPr>
          <a:xfrm>
            <a:off x="6089157" y="4616901"/>
            <a:ext cx="519850" cy="460012"/>
          </a:xfrm>
          <a:prstGeom prst="rect">
            <a:avLst/>
          </a:prstGeom>
        </p:spPr>
      </p:pic>
      <p:sp>
        <p:nvSpPr>
          <p:cNvPr id="106" name="Zone de texte 2"/>
          <p:cNvSpPr txBox="1">
            <a:spLocks noChangeArrowheads="1"/>
          </p:cNvSpPr>
          <p:nvPr/>
        </p:nvSpPr>
        <p:spPr bwMode="auto">
          <a:xfrm>
            <a:off x="5660098" y="4986769"/>
            <a:ext cx="1360604" cy="631653"/>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Transport</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cxnSp>
        <p:nvCxnSpPr>
          <p:cNvPr id="11" name="Connecteur droit avec flèche 10"/>
          <p:cNvCxnSpPr>
            <a:stCxn id="90" idx="2"/>
            <a:endCxn id="105" idx="0"/>
          </p:cNvCxnSpPr>
          <p:nvPr/>
        </p:nvCxnSpPr>
        <p:spPr>
          <a:xfrm>
            <a:off x="6318805" y="3094880"/>
            <a:ext cx="30277" cy="152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ZoneTexte 106"/>
          <p:cNvSpPr txBox="1"/>
          <p:nvPr/>
        </p:nvSpPr>
        <p:spPr>
          <a:xfrm rot="5400000">
            <a:off x="5851792" y="3933436"/>
            <a:ext cx="1363850" cy="230832"/>
          </a:xfrm>
          <a:prstGeom prst="rect">
            <a:avLst/>
          </a:prstGeom>
          <a:noFill/>
        </p:spPr>
        <p:txBody>
          <a:bodyPr wrap="square" rtlCol="0">
            <a:spAutoFit/>
          </a:bodyPr>
          <a:lstStyle/>
          <a:p>
            <a:r>
              <a:rPr lang="fr-FR" sz="900" dirty="0">
                <a:latin typeface="Georgia" panose="02040502050405020303" pitchFamily="18" charset="0"/>
              </a:rPr>
              <a:t>Dépassement de zone</a:t>
            </a:r>
          </a:p>
        </p:txBody>
      </p:sp>
    </p:spTree>
    <p:extLst>
      <p:ext uri="{BB962C8B-B14F-4D97-AF65-F5344CB8AC3E}">
        <p14:creationId xmlns:p14="http://schemas.microsoft.com/office/powerpoint/2010/main" val="61304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19</a:t>
            </a:fld>
            <a:endParaRPr lang="en-US" dirty="0"/>
          </a:p>
        </p:txBody>
      </p:sp>
      <p:sp>
        <p:nvSpPr>
          <p:cNvPr id="3" name="ZoneTexte 2"/>
          <p:cNvSpPr txBox="1"/>
          <p:nvPr/>
        </p:nvSpPr>
        <p:spPr>
          <a:xfrm>
            <a:off x="735951" y="526496"/>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Architecture Logicielle </a:t>
            </a:r>
          </a:p>
        </p:txBody>
      </p:sp>
      <p:pic>
        <p:nvPicPr>
          <p:cNvPr id="6" name="Image 5" descr="C:\Users\Jean\AppData\Local\Microsoft\Windows\INetCache\Content.Word\ic-nes-de-dispositif-téléphone-intelligent-comprimé-ordinateur-portable-et-ordinateur-de-bureau-58371512.jpg"/>
          <p:cNvPicPr/>
          <p:nvPr/>
        </p:nvPicPr>
        <p:blipFill>
          <a:blip r:embed="rId3">
            <a:extLst>
              <a:ext uri="{28A0092B-C50C-407E-A947-70E740481C1C}">
                <a14:useLocalDpi xmlns:a14="http://schemas.microsoft.com/office/drawing/2010/main" val="0"/>
              </a:ext>
            </a:extLst>
          </a:blip>
          <a:srcRect/>
          <a:stretch>
            <a:fillRect/>
          </a:stretch>
        </p:blipFill>
        <p:spPr bwMode="auto">
          <a:xfrm>
            <a:off x="561703" y="2558143"/>
            <a:ext cx="2471783" cy="1422400"/>
          </a:xfrm>
          <a:prstGeom prst="rect">
            <a:avLst/>
          </a:prstGeom>
          <a:noFill/>
          <a:ln>
            <a:noFill/>
          </a:ln>
        </p:spPr>
      </p:pic>
      <p:sp>
        <p:nvSpPr>
          <p:cNvPr id="7" name="ZoneTexte 6"/>
          <p:cNvSpPr txBox="1"/>
          <p:nvPr/>
        </p:nvSpPr>
        <p:spPr>
          <a:xfrm>
            <a:off x="267788" y="1378454"/>
            <a:ext cx="9728849" cy="369332"/>
          </a:xfrm>
          <a:prstGeom prst="rect">
            <a:avLst/>
          </a:prstGeom>
          <a:noFill/>
        </p:spPr>
        <p:txBody>
          <a:bodyPr wrap="square" rtlCol="0">
            <a:spAutoFit/>
          </a:bodyPr>
          <a:lstStyle/>
          <a:p>
            <a:r>
              <a:rPr lang="fr-FR" dirty="0" err="1">
                <a:latin typeface="Candara" panose="020E0502030303020204" pitchFamily="34" charset="0"/>
              </a:rPr>
              <a:t>CareMe</a:t>
            </a:r>
            <a:r>
              <a:rPr lang="fr-FR" dirty="0">
                <a:latin typeface="Candara" panose="020E0502030303020204" pitchFamily="34" charset="0"/>
              </a:rPr>
              <a:t> suit l’architecture logicielle 3-tiers, comme le montre la figure suivante:</a:t>
            </a:r>
          </a:p>
        </p:txBody>
      </p:sp>
      <p:sp>
        <p:nvSpPr>
          <p:cNvPr id="8" name="ZoneTexte 7"/>
          <p:cNvSpPr txBox="1"/>
          <p:nvPr/>
        </p:nvSpPr>
        <p:spPr>
          <a:xfrm>
            <a:off x="538241" y="4561524"/>
            <a:ext cx="2509759" cy="1754326"/>
          </a:xfrm>
          <a:prstGeom prst="rect">
            <a:avLst/>
          </a:prstGeom>
          <a:noFill/>
        </p:spPr>
        <p:txBody>
          <a:bodyPr wrap="square" rtlCol="0">
            <a:spAutoFit/>
          </a:bodyPr>
          <a:lstStyle/>
          <a:p>
            <a:r>
              <a:rPr lang="fr-FR" dirty="0">
                <a:latin typeface="Candara" panose="020E0502030303020204" pitchFamily="34" charset="0"/>
              </a:rPr>
              <a:t>Interface des applications mobiles, desktops et web.</a:t>
            </a:r>
          </a:p>
          <a:p>
            <a:r>
              <a:rPr lang="fr-FR" dirty="0">
                <a:latin typeface="Candara" panose="020E0502030303020204" pitchFamily="34" charset="0"/>
              </a:rPr>
              <a:t>Développées en HTML, CSS, JAVASCRIPT.</a:t>
            </a:r>
          </a:p>
          <a:p>
            <a:endParaRPr lang="fr-FR" dirty="0">
              <a:latin typeface="Candara" panose="020E0502030303020204" pitchFamily="34" charset="0"/>
            </a:endParaRPr>
          </a:p>
        </p:txBody>
      </p:sp>
      <p:sp>
        <p:nvSpPr>
          <p:cNvPr id="9" name="Flèche : double flèche horizontale 8"/>
          <p:cNvSpPr/>
          <p:nvPr/>
        </p:nvSpPr>
        <p:spPr>
          <a:xfrm>
            <a:off x="3090735" y="3269344"/>
            <a:ext cx="885372" cy="135890"/>
          </a:xfrm>
          <a:prstGeom prst="leftRightArrow">
            <a:avLst/>
          </a:prstGeom>
          <a:solidFill>
            <a:srgbClr val="007FFF"/>
          </a:solidFill>
          <a:ln>
            <a:solidFill>
              <a:srgbClr val="007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 name="Image 9"/>
          <p:cNvPicPr/>
          <p:nvPr/>
        </p:nvPicPr>
        <p:blipFill>
          <a:blip r:embed="rId4">
            <a:extLst>
              <a:ext uri="{28A0092B-C50C-407E-A947-70E740481C1C}">
                <a14:useLocalDpi xmlns:a14="http://schemas.microsoft.com/office/drawing/2010/main" val="0"/>
              </a:ext>
            </a:extLst>
          </a:blip>
          <a:stretch>
            <a:fillRect/>
          </a:stretch>
        </p:blipFill>
        <p:spPr>
          <a:xfrm>
            <a:off x="4986147" y="3271207"/>
            <a:ext cx="494369" cy="348763"/>
          </a:xfrm>
          <a:prstGeom prst="rect">
            <a:avLst/>
          </a:prstGeom>
        </p:spPr>
      </p:pic>
      <p:sp>
        <p:nvSpPr>
          <p:cNvPr id="12" name="Zone de texte 2"/>
          <p:cNvSpPr txBox="1">
            <a:spLocks noChangeArrowheads="1"/>
          </p:cNvSpPr>
          <p:nvPr/>
        </p:nvSpPr>
        <p:spPr bwMode="auto">
          <a:xfrm>
            <a:off x="4873827" y="3699915"/>
            <a:ext cx="1887220" cy="38925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Gestion des prélèvements (tension, glycémie et poids)</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13" name="Image 12"/>
          <p:cNvPicPr/>
          <p:nvPr/>
        </p:nvPicPr>
        <p:blipFill>
          <a:blip r:embed="rId5">
            <a:extLst>
              <a:ext uri="{28A0092B-C50C-407E-A947-70E740481C1C}">
                <a14:useLocalDpi xmlns:a14="http://schemas.microsoft.com/office/drawing/2010/main" val="0"/>
              </a:ext>
            </a:extLst>
          </a:blip>
          <a:stretch>
            <a:fillRect/>
          </a:stretch>
        </p:blipFill>
        <p:spPr>
          <a:xfrm>
            <a:off x="4907259" y="2660313"/>
            <a:ext cx="359740" cy="306705"/>
          </a:xfrm>
          <a:prstGeom prst="rect">
            <a:avLst/>
          </a:prstGeom>
        </p:spPr>
      </p:pic>
      <p:sp>
        <p:nvSpPr>
          <p:cNvPr id="14" name="Zone de texte 2"/>
          <p:cNvSpPr txBox="1">
            <a:spLocks noChangeArrowheads="1"/>
          </p:cNvSpPr>
          <p:nvPr/>
        </p:nvSpPr>
        <p:spPr bwMode="auto">
          <a:xfrm>
            <a:off x="4573472" y="3011962"/>
            <a:ext cx="962660" cy="25717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Localisation</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15" name="Image 14"/>
          <p:cNvPicPr/>
          <p:nvPr/>
        </p:nvPicPr>
        <p:blipFill>
          <a:blip r:embed="rId6" cstate="print">
            <a:extLst>
              <a:ext uri="{28A0092B-C50C-407E-A947-70E740481C1C}">
                <a14:useLocalDpi xmlns:a14="http://schemas.microsoft.com/office/drawing/2010/main" val="0"/>
              </a:ext>
            </a:extLst>
          </a:blip>
          <a:stretch>
            <a:fillRect/>
          </a:stretch>
        </p:blipFill>
        <p:spPr>
          <a:xfrm>
            <a:off x="6831503" y="2159634"/>
            <a:ext cx="535453" cy="457835"/>
          </a:xfrm>
          <a:prstGeom prst="rect">
            <a:avLst/>
          </a:prstGeom>
        </p:spPr>
      </p:pic>
      <p:sp>
        <p:nvSpPr>
          <p:cNvPr id="16" name="Zone de texte 2"/>
          <p:cNvSpPr txBox="1">
            <a:spLocks noChangeArrowheads="1"/>
          </p:cNvSpPr>
          <p:nvPr/>
        </p:nvSpPr>
        <p:spPr bwMode="auto">
          <a:xfrm>
            <a:off x="6552176" y="2554468"/>
            <a:ext cx="1094105" cy="42227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Transport d’urgence</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17" name="Image 16"/>
          <p:cNvPicPr/>
          <p:nvPr/>
        </p:nvPicPr>
        <p:blipFill>
          <a:blip r:embed="rId7" cstate="print">
            <a:extLst>
              <a:ext uri="{28A0092B-C50C-407E-A947-70E740481C1C}">
                <a14:useLocalDpi xmlns:a14="http://schemas.microsoft.com/office/drawing/2010/main" val="0"/>
              </a:ext>
            </a:extLst>
          </a:blip>
          <a:stretch>
            <a:fillRect/>
          </a:stretch>
        </p:blipFill>
        <p:spPr>
          <a:xfrm>
            <a:off x="5655187" y="2578521"/>
            <a:ext cx="519850" cy="460012"/>
          </a:xfrm>
          <a:prstGeom prst="rect">
            <a:avLst/>
          </a:prstGeom>
        </p:spPr>
      </p:pic>
      <p:sp>
        <p:nvSpPr>
          <p:cNvPr id="18" name="Zone de texte 2"/>
          <p:cNvSpPr txBox="1">
            <a:spLocks noChangeArrowheads="1"/>
          </p:cNvSpPr>
          <p:nvPr/>
        </p:nvSpPr>
        <p:spPr bwMode="auto">
          <a:xfrm>
            <a:off x="5237237" y="2935513"/>
            <a:ext cx="1339850" cy="28194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Transport pour RDV</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19" name="Image 18"/>
          <p:cNvPicPr/>
          <p:nvPr/>
        </p:nvPicPr>
        <p:blipFill>
          <a:blip r:embed="rId8" cstate="print">
            <a:extLst>
              <a:ext uri="{28A0092B-C50C-407E-A947-70E740481C1C}">
                <a14:useLocalDpi xmlns:a14="http://schemas.microsoft.com/office/drawing/2010/main" val="0"/>
              </a:ext>
            </a:extLst>
          </a:blip>
          <a:stretch>
            <a:fillRect/>
          </a:stretch>
        </p:blipFill>
        <p:spPr>
          <a:xfrm>
            <a:off x="4168031" y="2719161"/>
            <a:ext cx="612536" cy="452823"/>
          </a:xfrm>
          <a:prstGeom prst="rect">
            <a:avLst/>
          </a:prstGeom>
        </p:spPr>
      </p:pic>
      <p:sp>
        <p:nvSpPr>
          <p:cNvPr id="20" name="Zone de texte 2"/>
          <p:cNvSpPr txBox="1">
            <a:spLocks noChangeArrowheads="1"/>
          </p:cNvSpPr>
          <p:nvPr/>
        </p:nvSpPr>
        <p:spPr bwMode="auto">
          <a:xfrm>
            <a:off x="3976107" y="3210605"/>
            <a:ext cx="1036955" cy="38925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a:effectLst/>
                <a:latin typeface="Georgia" panose="02040502050405020303" pitchFamily="18" charset="0"/>
                <a:ea typeface="Georgia" panose="02040502050405020303" pitchFamily="18" charset="0"/>
                <a:cs typeface="Times New Roman" panose="02020603050405020304" pitchFamily="18" charset="0"/>
              </a:rPr>
              <a:t>Gestion des rendez-vous, plannings, notifications et rappels</a:t>
            </a:r>
            <a:endParaRPr lang="en-US" sz="100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21" name="Image 20"/>
          <p:cNvPicPr/>
          <p:nvPr/>
        </p:nvPicPr>
        <p:blipFill>
          <a:blip r:embed="rId9" cstate="print">
            <a:extLst>
              <a:ext uri="{28A0092B-C50C-407E-A947-70E740481C1C}">
                <a14:useLocalDpi xmlns:a14="http://schemas.microsoft.com/office/drawing/2010/main" val="0"/>
              </a:ext>
            </a:extLst>
          </a:blip>
          <a:stretch>
            <a:fillRect/>
          </a:stretch>
        </p:blipFill>
        <p:spPr>
          <a:xfrm>
            <a:off x="4653321" y="1886900"/>
            <a:ext cx="509327" cy="484868"/>
          </a:xfrm>
          <a:prstGeom prst="rect">
            <a:avLst/>
          </a:prstGeom>
        </p:spPr>
      </p:pic>
      <p:sp>
        <p:nvSpPr>
          <p:cNvPr id="22" name="Zone de texte 2"/>
          <p:cNvSpPr txBox="1">
            <a:spLocks noChangeArrowheads="1"/>
          </p:cNvSpPr>
          <p:nvPr/>
        </p:nvSpPr>
        <p:spPr bwMode="auto">
          <a:xfrm>
            <a:off x="4302975" y="2351454"/>
            <a:ext cx="1396365" cy="28194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Gestion des comptes</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23" name="Image 22"/>
          <p:cNvPicPr/>
          <p:nvPr/>
        </p:nvPicPr>
        <p:blipFill>
          <a:blip r:embed="rId10">
            <a:extLst>
              <a:ext uri="{28A0092B-C50C-407E-A947-70E740481C1C}">
                <a14:useLocalDpi xmlns:a14="http://schemas.microsoft.com/office/drawing/2010/main" val="0"/>
              </a:ext>
            </a:extLst>
          </a:blip>
          <a:stretch>
            <a:fillRect/>
          </a:stretch>
        </p:blipFill>
        <p:spPr>
          <a:xfrm>
            <a:off x="5643108" y="1827988"/>
            <a:ext cx="474312" cy="482282"/>
          </a:xfrm>
          <a:prstGeom prst="rect">
            <a:avLst/>
          </a:prstGeom>
        </p:spPr>
      </p:pic>
      <p:pic>
        <p:nvPicPr>
          <p:cNvPr id="24" name="Image 23"/>
          <p:cNvPicPr/>
          <p:nvPr/>
        </p:nvPicPr>
        <p:blipFill>
          <a:blip r:embed="rId11" cstate="print">
            <a:extLst>
              <a:ext uri="{28A0092B-C50C-407E-A947-70E740481C1C}">
                <a14:useLocalDpi xmlns:a14="http://schemas.microsoft.com/office/drawing/2010/main" val="0"/>
              </a:ext>
            </a:extLst>
          </a:blip>
          <a:stretch>
            <a:fillRect/>
          </a:stretch>
        </p:blipFill>
        <p:spPr>
          <a:xfrm>
            <a:off x="6852393" y="2931853"/>
            <a:ext cx="448367" cy="389227"/>
          </a:xfrm>
          <a:prstGeom prst="rect">
            <a:avLst/>
          </a:prstGeom>
        </p:spPr>
      </p:pic>
      <p:sp>
        <p:nvSpPr>
          <p:cNvPr id="25" name="Zone de texte 2"/>
          <p:cNvSpPr txBox="1">
            <a:spLocks noChangeArrowheads="1"/>
          </p:cNvSpPr>
          <p:nvPr/>
        </p:nvSpPr>
        <p:spPr bwMode="auto">
          <a:xfrm>
            <a:off x="6519155" y="3339300"/>
            <a:ext cx="1160145" cy="28194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Plan de l’hôpital</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sp>
        <p:nvSpPr>
          <p:cNvPr id="26" name="ZoneTexte 25"/>
          <p:cNvSpPr txBox="1"/>
          <p:nvPr/>
        </p:nvSpPr>
        <p:spPr>
          <a:xfrm>
            <a:off x="561702" y="4078968"/>
            <a:ext cx="2471783" cy="369332"/>
          </a:xfrm>
          <a:prstGeom prst="rect">
            <a:avLst/>
          </a:prstGeom>
          <a:solidFill>
            <a:srgbClr val="007FFF"/>
          </a:solidFill>
        </p:spPr>
        <p:txBody>
          <a:bodyPr wrap="square" rtlCol="0">
            <a:spAutoFit/>
          </a:bodyPr>
          <a:lstStyle/>
          <a:p>
            <a:r>
              <a:rPr lang="fr-FR" b="1" dirty="0">
                <a:solidFill>
                  <a:schemeClr val="bg1"/>
                </a:solidFill>
                <a:latin typeface="Candara" panose="020E0502030303020204" pitchFamily="34" charset="0"/>
              </a:rPr>
              <a:t>Tiers client</a:t>
            </a:r>
          </a:p>
        </p:txBody>
      </p:sp>
      <p:pic>
        <p:nvPicPr>
          <p:cNvPr id="67" name="Image 66"/>
          <p:cNvPicPr/>
          <p:nvPr/>
        </p:nvPicPr>
        <p:blipFill>
          <a:blip r:embed="rId12" cstate="print">
            <a:extLst>
              <a:ext uri="{28A0092B-C50C-407E-A947-70E740481C1C}">
                <a14:useLocalDpi xmlns:a14="http://schemas.microsoft.com/office/drawing/2010/main" val="0"/>
              </a:ext>
            </a:extLst>
          </a:blip>
          <a:stretch>
            <a:fillRect/>
          </a:stretch>
        </p:blipFill>
        <p:spPr>
          <a:xfrm>
            <a:off x="5503273" y="3265738"/>
            <a:ext cx="418152" cy="429063"/>
          </a:xfrm>
          <a:prstGeom prst="rect">
            <a:avLst/>
          </a:prstGeom>
        </p:spPr>
      </p:pic>
      <p:sp>
        <p:nvSpPr>
          <p:cNvPr id="68" name="Zone de texte 2"/>
          <p:cNvSpPr txBox="1">
            <a:spLocks noChangeArrowheads="1"/>
          </p:cNvSpPr>
          <p:nvPr/>
        </p:nvSpPr>
        <p:spPr bwMode="auto">
          <a:xfrm>
            <a:off x="5417077" y="2324076"/>
            <a:ext cx="1392649" cy="40703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Suivi et traitement des patients</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69" name="Image 6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48807" y="3242935"/>
            <a:ext cx="397362" cy="418040"/>
          </a:xfrm>
          <a:prstGeom prst="rect">
            <a:avLst/>
          </a:prstGeom>
        </p:spPr>
      </p:pic>
      <p:sp>
        <p:nvSpPr>
          <p:cNvPr id="71" name="ZoneTexte 70"/>
          <p:cNvSpPr txBox="1"/>
          <p:nvPr/>
        </p:nvSpPr>
        <p:spPr>
          <a:xfrm>
            <a:off x="4168032" y="4040868"/>
            <a:ext cx="3785798" cy="369332"/>
          </a:xfrm>
          <a:prstGeom prst="rect">
            <a:avLst/>
          </a:prstGeom>
          <a:solidFill>
            <a:srgbClr val="007FFF"/>
          </a:solidFill>
        </p:spPr>
        <p:txBody>
          <a:bodyPr wrap="square" rtlCol="0">
            <a:spAutoFit/>
          </a:bodyPr>
          <a:lstStyle/>
          <a:p>
            <a:r>
              <a:rPr lang="fr-FR" b="1" dirty="0">
                <a:solidFill>
                  <a:schemeClr val="bg1"/>
                </a:solidFill>
                <a:latin typeface="Candara" panose="020E0502030303020204" pitchFamily="34" charset="0"/>
              </a:rPr>
              <a:t>Tiers métier</a:t>
            </a:r>
          </a:p>
        </p:txBody>
      </p:sp>
      <p:sp>
        <p:nvSpPr>
          <p:cNvPr id="72" name="Rectangle 71"/>
          <p:cNvSpPr/>
          <p:nvPr/>
        </p:nvSpPr>
        <p:spPr>
          <a:xfrm>
            <a:off x="4168031" y="4572591"/>
            <a:ext cx="3785799" cy="1714893"/>
          </a:xfrm>
          <a:prstGeom prst="rect">
            <a:avLst/>
          </a:prstGeom>
        </p:spPr>
        <p:txBody>
          <a:bodyPr wrap="square">
            <a:spAutoFit/>
          </a:bodyPr>
          <a:lstStyle/>
          <a:p>
            <a:pPr>
              <a:lnSpc>
                <a:spcPct val="107000"/>
              </a:lnSpc>
              <a:spcBef>
                <a:spcPts val="600"/>
              </a:spcBef>
              <a:spcAft>
                <a:spcPts val="600"/>
              </a:spcAft>
            </a:pPr>
            <a:r>
              <a:rPr lang="fr-FR" dirty="0">
                <a:latin typeface="Candara" panose="020E0502030303020204" pitchFamily="34" charset="0"/>
                <a:ea typeface="Georgia" panose="02040502050405020303" pitchFamily="18" charset="0"/>
                <a:cs typeface="Times New Roman" panose="02020603050405020304" pitchFamily="18" charset="0"/>
              </a:rPr>
              <a:t>Ensemble des gestionnaires permettant d’appliquer les traitements nécessaires pour fournir le service demandé par le patient.</a:t>
            </a:r>
          </a:p>
          <a:p>
            <a:pPr>
              <a:lnSpc>
                <a:spcPct val="107000"/>
              </a:lnSpc>
              <a:spcBef>
                <a:spcPts val="600"/>
              </a:spcBef>
              <a:spcAft>
                <a:spcPts val="600"/>
              </a:spcAft>
            </a:pPr>
            <a:r>
              <a:rPr lang="fr-FR" dirty="0">
                <a:latin typeface="Candara" panose="020E0502030303020204" pitchFamily="34" charset="0"/>
                <a:ea typeface="Georgia" panose="02040502050405020303" pitchFamily="18" charset="0"/>
                <a:cs typeface="Times New Roman" panose="02020603050405020304" pitchFamily="18" charset="0"/>
              </a:rPr>
              <a:t>Développé en PHP, </a:t>
            </a:r>
            <a:r>
              <a:rPr lang="fr-FR" dirty="0" err="1">
                <a:latin typeface="Candara" panose="020E0502030303020204" pitchFamily="34" charset="0"/>
                <a:ea typeface="Georgia" panose="02040502050405020303" pitchFamily="18" charset="0"/>
                <a:cs typeface="Times New Roman" panose="02020603050405020304" pitchFamily="18" charset="0"/>
              </a:rPr>
              <a:t>socketsIO</a:t>
            </a:r>
            <a:r>
              <a:rPr lang="fr-FR" dirty="0">
                <a:latin typeface="Candara" panose="020E0502030303020204" pitchFamily="34" charset="0"/>
                <a:ea typeface="Georgia" panose="02040502050405020303" pitchFamily="18" charset="0"/>
                <a:cs typeface="Times New Roman" panose="02020603050405020304" pitchFamily="18" charset="0"/>
              </a:rPr>
              <a:t>. </a:t>
            </a:r>
            <a:endParaRPr lang="en-US" dirty="0">
              <a:latin typeface="Candara" panose="020E0502030303020204" pitchFamily="34" charset="0"/>
              <a:ea typeface="Georgia" panose="02040502050405020303" pitchFamily="18" charset="0"/>
              <a:cs typeface="Times New Roman" panose="02020603050405020304" pitchFamily="18" charset="0"/>
            </a:endParaRPr>
          </a:p>
        </p:txBody>
      </p:sp>
      <p:sp>
        <p:nvSpPr>
          <p:cNvPr id="73" name="Flèche : double flèche horizontale 72"/>
          <p:cNvSpPr/>
          <p:nvPr/>
        </p:nvSpPr>
        <p:spPr>
          <a:xfrm>
            <a:off x="8074639" y="3262578"/>
            <a:ext cx="885372" cy="135890"/>
          </a:xfrm>
          <a:prstGeom prst="leftRightArrow">
            <a:avLst/>
          </a:prstGeom>
          <a:solidFill>
            <a:srgbClr val="007FFF"/>
          </a:solidFill>
          <a:ln>
            <a:solidFill>
              <a:srgbClr val="007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 name="ZoneTexte 73"/>
          <p:cNvSpPr txBox="1"/>
          <p:nvPr/>
        </p:nvSpPr>
        <p:spPr>
          <a:xfrm>
            <a:off x="9073937" y="4035884"/>
            <a:ext cx="2595549" cy="369332"/>
          </a:xfrm>
          <a:prstGeom prst="rect">
            <a:avLst/>
          </a:prstGeom>
          <a:solidFill>
            <a:srgbClr val="007FFF"/>
          </a:solidFill>
        </p:spPr>
        <p:txBody>
          <a:bodyPr wrap="square" rtlCol="0">
            <a:spAutoFit/>
          </a:bodyPr>
          <a:lstStyle/>
          <a:p>
            <a:r>
              <a:rPr lang="fr-FR" b="1" dirty="0">
                <a:solidFill>
                  <a:schemeClr val="bg1"/>
                </a:solidFill>
                <a:latin typeface="Candara" panose="020E0502030303020204" pitchFamily="34" charset="0"/>
              </a:rPr>
              <a:t>Tiers données</a:t>
            </a:r>
          </a:p>
        </p:txBody>
      </p:sp>
      <p:sp>
        <p:nvSpPr>
          <p:cNvPr id="75" name="Rectangle 74"/>
          <p:cNvSpPr/>
          <p:nvPr/>
        </p:nvSpPr>
        <p:spPr>
          <a:xfrm>
            <a:off x="9073861" y="4561524"/>
            <a:ext cx="2595625" cy="375552"/>
          </a:xfrm>
          <a:prstGeom prst="rect">
            <a:avLst/>
          </a:prstGeom>
        </p:spPr>
        <p:txBody>
          <a:bodyPr wrap="square">
            <a:spAutoFit/>
          </a:bodyPr>
          <a:lstStyle/>
          <a:p>
            <a:pPr>
              <a:lnSpc>
                <a:spcPct val="107000"/>
              </a:lnSpc>
              <a:spcBef>
                <a:spcPts val="600"/>
              </a:spcBef>
              <a:spcAft>
                <a:spcPts val="600"/>
              </a:spcAft>
            </a:pPr>
            <a:endParaRPr lang="en-US" dirty="0">
              <a:latin typeface="Candara" panose="020E0502030303020204" pitchFamily="34" charset="0"/>
              <a:ea typeface="Georgia" panose="02040502050405020303" pitchFamily="18" charset="0"/>
              <a:cs typeface="Times New Roman" panose="02020603050405020304" pitchFamily="18" charset="0"/>
            </a:endParaRPr>
          </a:p>
        </p:txBody>
      </p:sp>
      <p:sp>
        <p:nvSpPr>
          <p:cNvPr id="76" name="Rectangle 75"/>
          <p:cNvSpPr/>
          <p:nvPr/>
        </p:nvSpPr>
        <p:spPr>
          <a:xfrm>
            <a:off x="9073861" y="4572591"/>
            <a:ext cx="3002026" cy="1200329"/>
          </a:xfrm>
          <a:prstGeom prst="rect">
            <a:avLst/>
          </a:prstGeom>
        </p:spPr>
        <p:txBody>
          <a:bodyPr wrap="square">
            <a:spAutoFit/>
          </a:bodyPr>
          <a:lstStyle/>
          <a:p>
            <a:r>
              <a:rPr lang="fr-FR" dirty="0">
                <a:latin typeface="Candara" panose="020E0502030303020204" pitchFamily="34" charset="0"/>
                <a:ea typeface="Georgia" panose="02040502050405020303" pitchFamily="18" charset="0"/>
                <a:cs typeface="Times New Roman" panose="02020603050405020304" pitchFamily="18" charset="0"/>
              </a:rPr>
              <a:t>Composé d’une base de données (BDD.) SQL qui sera chiffrée avec le chiffrement RSA2000, AES 256.</a:t>
            </a:r>
          </a:p>
        </p:txBody>
      </p:sp>
      <p:pic>
        <p:nvPicPr>
          <p:cNvPr id="5" name="Imag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33890" y="2572064"/>
            <a:ext cx="1219200" cy="1219200"/>
          </a:xfrm>
          <a:prstGeom prst="rect">
            <a:avLst/>
          </a:prstGeom>
        </p:spPr>
      </p:pic>
      <p:pic>
        <p:nvPicPr>
          <p:cNvPr id="11" name="Image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92544" y="3534416"/>
            <a:ext cx="368064" cy="368064"/>
          </a:xfrm>
          <a:prstGeom prst="rect">
            <a:avLst/>
          </a:prstGeom>
        </p:spPr>
      </p:pic>
      <p:sp>
        <p:nvSpPr>
          <p:cNvPr id="36" name="Zone de texte 2"/>
          <p:cNvSpPr txBox="1">
            <a:spLocks noChangeArrowheads="1"/>
          </p:cNvSpPr>
          <p:nvPr/>
        </p:nvSpPr>
        <p:spPr bwMode="auto">
          <a:xfrm>
            <a:off x="6522749" y="3894542"/>
            <a:ext cx="1160145" cy="28194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Bef>
                <a:spcPts val="600"/>
              </a:spcBef>
              <a:spcAft>
                <a:spcPts val="600"/>
              </a:spcAft>
            </a:pPr>
            <a:r>
              <a:rPr lang="fr-FR" sz="800" dirty="0">
                <a:effectLst/>
                <a:latin typeface="Georgia" panose="02040502050405020303" pitchFamily="18" charset="0"/>
                <a:ea typeface="Georgia" panose="02040502050405020303" pitchFamily="18" charset="0"/>
                <a:cs typeface="Times New Roman" panose="02020603050405020304" pitchFamily="18" charset="0"/>
              </a:rPr>
              <a:t>Statistiques </a:t>
            </a:r>
            <a:endParaRPr lang="en-US" sz="10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93138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41928"/>
            <a:ext cx="1162037" cy="587829"/>
          </a:xfrm>
        </p:spPr>
        <p:txBody>
          <a:bodyPr/>
          <a:lstStyle/>
          <a:p>
            <a:pPr algn="ctr"/>
            <a:r>
              <a:rPr lang="en-US" dirty="0">
                <a:latin typeface="Candara" panose="020E0502030303020204" pitchFamily="34" charset="0"/>
              </a:rPr>
              <a:t>Page </a:t>
            </a:r>
            <a:fld id="{88C9BE40-5795-4EB2-9EF7-3FE93F1DFAF4}" type="slidenum">
              <a:rPr lang="en-US" smtClean="0">
                <a:latin typeface="Candara" panose="020E0502030303020204" pitchFamily="34" charset="0"/>
              </a:rPr>
              <a:pPr algn="ctr"/>
              <a:t>2</a:t>
            </a:fld>
            <a:endParaRPr lang="en-US" dirty="0">
              <a:latin typeface="Candara" panose="020E0502030303020204" pitchFamily="34" charset="0"/>
            </a:endParaRPr>
          </a:p>
        </p:txBody>
      </p:sp>
      <p:sp>
        <p:nvSpPr>
          <p:cNvPr id="3" name="ZoneTexte 2"/>
          <p:cNvSpPr txBox="1"/>
          <p:nvPr/>
        </p:nvSpPr>
        <p:spPr>
          <a:xfrm>
            <a:off x="760108" y="454151"/>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Contenu</a:t>
            </a:r>
          </a:p>
        </p:txBody>
      </p:sp>
      <p:sp>
        <p:nvSpPr>
          <p:cNvPr id="4" name="Cercle : creux 3"/>
          <p:cNvSpPr/>
          <p:nvPr/>
        </p:nvSpPr>
        <p:spPr>
          <a:xfrm>
            <a:off x="760108" y="1424066"/>
            <a:ext cx="813859" cy="809468"/>
          </a:xfrm>
          <a:prstGeom prst="donut">
            <a:avLst>
              <a:gd name="adj" fmla="val 11588"/>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andara" panose="020E0502030303020204" pitchFamily="34" charset="0"/>
              </a:rPr>
              <a:t>1</a:t>
            </a:r>
          </a:p>
        </p:txBody>
      </p:sp>
      <p:sp>
        <p:nvSpPr>
          <p:cNvPr id="5" name="ZoneTexte 4"/>
          <p:cNvSpPr txBox="1"/>
          <p:nvPr/>
        </p:nvSpPr>
        <p:spPr>
          <a:xfrm>
            <a:off x="1678898" y="1620030"/>
            <a:ext cx="1963712" cy="369332"/>
          </a:xfrm>
          <a:prstGeom prst="rect">
            <a:avLst/>
          </a:prstGeom>
          <a:noFill/>
        </p:spPr>
        <p:txBody>
          <a:bodyPr wrap="square" rtlCol="0">
            <a:spAutoFit/>
          </a:bodyPr>
          <a:lstStyle/>
          <a:p>
            <a:r>
              <a:rPr lang="fr-FR" dirty="0">
                <a:latin typeface="Candara" panose="020E0502030303020204" pitchFamily="34" charset="0"/>
              </a:rPr>
              <a:t>Entreprise 2Tech</a:t>
            </a:r>
          </a:p>
        </p:txBody>
      </p:sp>
      <p:sp>
        <p:nvSpPr>
          <p:cNvPr id="6" name="ZoneTexte 5"/>
          <p:cNvSpPr txBox="1"/>
          <p:nvPr/>
        </p:nvSpPr>
        <p:spPr>
          <a:xfrm>
            <a:off x="5036558" y="1644134"/>
            <a:ext cx="2565816" cy="369332"/>
          </a:xfrm>
          <a:prstGeom prst="rect">
            <a:avLst/>
          </a:prstGeom>
          <a:noFill/>
        </p:spPr>
        <p:txBody>
          <a:bodyPr wrap="square" rtlCol="0">
            <a:spAutoFit/>
          </a:bodyPr>
          <a:lstStyle/>
          <a:p>
            <a:r>
              <a:rPr lang="fr-FR" dirty="0">
                <a:latin typeface="Candara" panose="020E0502030303020204" pitchFamily="34" charset="0"/>
              </a:rPr>
              <a:t>Contexte du projet</a:t>
            </a:r>
          </a:p>
        </p:txBody>
      </p:sp>
      <p:sp>
        <p:nvSpPr>
          <p:cNvPr id="7" name="ZoneTexte 6"/>
          <p:cNvSpPr txBox="1"/>
          <p:nvPr/>
        </p:nvSpPr>
        <p:spPr>
          <a:xfrm>
            <a:off x="9299759" y="1528247"/>
            <a:ext cx="2052403" cy="646331"/>
          </a:xfrm>
          <a:prstGeom prst="rect">
            <a:avLst/>
          </a:prstGeom>
          <a:noFill/>
        </p:spPr>
        <p:txBody>
          <a:bodyPr wrap="square" rtlCol="0">
            <a:spAutoFit/>
          </a:bodyPr>
          <a:lstStyle/>
          <a:p>
            <a:r>
              <a:rPr lang="fr-FR" dirty="0">
                <a:latin typeface="Candara" panose="020E0502030303020204" pitchFamily="34" charset="0"/>
              </a:rPr>
              <a:t>Solution proposée : CareMe</a:t>
            </a:r>
          </a:p>
        </p:txBody>
      </p:sp>
      <p:sp>
        <p:nvSpPr>
          <p:cNvPr id="9" name="ZoneTexte 8"/>
          <p:cNvSpPr txBox="1"/>
          <p:nvPr/>
        </p:nvSpPr>
        <p:spPr>
          <a:xfrm>
            <a:off x="5036558" y="3222880"/>
            <a:ext cx="2270847" cy="646331"/>
          </a:xfrm>
          <a:prstGeom prst="rect">
            <a:avLst/>
          </a:prstGeom>
          <a:noFill/>
        </p:spPr>
        <p:txBody>
          <a:bodyPr wrap="square" rtlCol="0">
            <a:spAutoFit/>
          </a:bodyPr>
          <a:lstStyle/>
          <a:p>
            <a:r>
              <a:rPr lang="fr-FR" dirty="0">
                <a:latin typeface="Candara" panose="020E0502030303020204" pitchFamily="34" charset="0"/>
              </a:rPr>
              <a:t>Planification de la réalisation</a:t>
            </a:r>
          </a:p>
        </p:txBody>
      </p:sp>
      <p:sp>
        <p:nvSpPr>
          <p:cNvPr id="10" name="ZoneTexte 9"/>
          <p:cNvSpPr txBox="1"/>
          <p:nvPr/>
        </p:nvSpPr>
        <p:spPr>
          <a:xfrm>
            <a:off x="1643121" y="3380853"/>
            <a:ext cx="2965555" cy="369332"/>
          </a:xfrm>
          <a:prstGeom prst="rect">
            <a:avLst/>
          </a:prstGeom>
          <a:noFill/>
        </p:spPr>
        <p:txBody>
          <a:bodyPr wrap="square" rtlCol="0">
            <a:spAutoFit/>
          </a:bodyPr>
          <a:lstStyle/>
          <a:p>
            <a:r>
              <a:rPr lang="fr-FR" dirty="0">
                <a:latin typeface="Candara" panose="020E0502030303020204" pitchFamily="34" charset="0"/>
              </a:rPr>
              <a:t>Réponse financière</a:t>
            </a:r>
          </a:p>
        </p:txBody>
      </p:sp>
      <p:sp>
        <p:nvSpPr>
          <p:cNvPr id="13" name="Cercle : creux 12"/>
          <p:cNvSpPr/>
          <p:nvPr/>
        </p:nvSpPr>
        <p:spPr>
          <a:xfrm>
            <a:off x="4170602" y="1498126"/>
            <a:ext cx="813859" cy="734518"/>
          </a:xfrm>
          <a:prstGeom prst="donut">
            <a:avLst>
              <a:gd name="adj" fmla="val 1158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andara" panose="020E0502030303020204" pitchFamily="34" charset="0"/>
              </a:rPr>
              <a:t>2</a:t>
            </a:r>
          </a:p>
        </p:txBody>
      </p:sp>
      <p:sp>
        <p:nvSpPr>
          <p:cNvPr id="14" name="ZoneTexte 13"/>
          <p:cNvSpPr txBox="1"/>
          <p:nvPr/>
        </p:nvSpPr>
        <p:spPr>
          <a:xfrm>
            <a:off x="9226445" y="3321793"/>
            <a:ext cx="2965555" cy="369332"/>
          </a:xfrm>
          <a:prstGeom prst="rect">
            <a:avLst/>
          </a:prstGeom>
          <a:noFill/>
        </p:spPr>
        <p:txBody>
          <a:bodyPr wrap="square" rtlCol="0">
            <a:spAutoFit/>
          </a:bodyPr>
          <a:lstStyle/>
          <a:p>
            <a:r>
              <a:rPr lang="fr-FR" dirty="0">
                <a:latin typeface="Candara" panose="020E0502030303020204" pitchFamily="34" charset="0"/>
              </a:rPr>
              <a:t>Réponse technique</a:t>
            </a:r>
          </a:p>
        </p:txBody>
      </p:sp>
      <p:sp>
        <p:nvSpPr>
          <p:cNvPr id="15" name="Cercle : creux 14"/>
          <p:cNvSpPr/>
          <p:nvPr/>
        </p:nvSpPr>
        <p:spPr>
          <a:xfrm>
            <a:off x="8327273" y="1465088"/>
            <a:ext cx="813859" cy="734518"/>
          </a:xfrm>
          <a:prstGeom prst="donut">
            <a:avLst>
              <a:gd name="adj" fmla="val 1158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andara" panose="020E0502030303020204" pitchFamily="34" charset="0"/>
              </a:rPr>
              <a:t>3</a:t>
            </a:r>
          </a:p>
        </p:txBody>
      </p:sp>
      <p:sp>
        <p:nvSpPr>
          <p:cNvPr id="16" name="Cercle : creux 15"/>
          <p:cNvSpPr/>
          <p:nvPr/>
        </p:nvSpPr>
        <p:spPr>
          <a:xfrm>
            <a:off x="8327273" y="3227610"/>
            <a:ext cx="813859" cy="734518"/>
          </a:xfrm>
          <a:prstGeom prst="donut">
            <a:avLst>
              <a:gd name="adj" fmla="val 11588"/>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andara" panose="020E0502030303020204" pitchFamily="34" charset="0"/>
              </a:rPr>
              <a:t>4</a:t>
            </a:r>
          </a:p>
        </p:txBody>
      </p:sp>
      <p:sp>
        <p:nvSpPr>
          <p:cNvPr id="17" name="Cercle : creux 16"/>
          <p:cNvSpPr/>
          <p:nvPr/>
        </p:nvSpPr>
        <p:spPr>
          <a:xfrm>
            <a:off x="760107" y="3222880"/>
            <a:ext cx="813859" cy="734518"/>
          </a:xfrm>
          <a:prstGeom prst="donut">
            <a:avLst>
              <a:gd name="adj" fmla="val 11588"/>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andara" panose="020E0502030303020204" pitchFamily="34" charset="0"/>
              </a:rPr>
              <a:t>6</a:t>
            </a:r>
          </a:p>
        </p:txBody>
      </p:sp>
      <p:sp>
        <p:nvSpPr>
          <p:cNvPr id="18" name="Cercle : creux 17"/>
          <p:cNvSpPr/>
          <p:nvPr/>
        </p:nvSpPr>
        <p:spPr>
          <a:xfrm>
            <a:off x="4172812" y="3222880"/>
            <a:ext cx="773262" cy="734518"/>
          </a:xfrm>
          <a:prstGeom prst="donut">
            <a:avLst>
              <a:gd name="adj" fmla="val 11588"/>
            </a:avLst>
          </a:prstGeom>
          <a:solidFill>
            <a:srgbClr val="4DE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andara" panose="020E0502030303020204" pitchFamily="34" charset="0"/>
              </a:rPr>
              <a:t>5</a:t>
            </a:r>
          </a:p>
        </p:txBody>
      </p:sp>
      <p:sp>
        <p:nvSpPr>
          <p:cNvPr id="19" name="Rectangle 18"/>
          <p:cNvSpPr/>
          <p:nvPr/>
        </p:nvSpPr>
        <p:spPr>
          <a:xfrm>
            <a:off x="1659279" y="5129337"/>
            <a:ext cx="2698175" cy="369332"/>
          </a:xfrm>
          <a:prstGeom prst="rect">
            <a:avLst/>
          </a:prstGeom>
        </p:spPr>
        <p:txBody>
          <a:bodyPr wrap="none">
            <a:spAutoFit/>
          </a:bodyPr>
          <a:lstStyle/>
          <a:p>
            <a:r>
              <a:rPr lang="fr-FR" dirty="0">
                <a:latin typeface="Candara" panose="020E0502030303020204" pitchFamily="34" charset="0"/>
              </a:rPr>
              <a:t>Pourquoi choisir </a:t>
            </a:r>
            <a:r>
              <a:rPr lang="fr-FR" dirty="0" err="1">
                <a:latin typeface="Candara" panose="020E0502030303020204" pitchFamily="34" charset="0"/>
              </a:rPr>
              <a:t>CareMe</a:t>
            </a:r>
            <a:r>
              <a:rPr lang="fr-FR" dirty="0">
                <a:latin typeface="Candara" panose="020E0502030303020204" pitchFamily="34" charset="0"/>
              </a:rPr>
              <a:t> ?</a:t>
            </a:r>
          </a:p>
        </p:txBody>
      </p:sp>
      <p:sp>
        <p:nvSpPr>
          <p:cNvPr id="23" name="Cercle : creux 22"/>
          <p:cNvSpPr/>
          <p:nvPr/>
        </p:nvSpPr>
        <p:spPr>
          <a:xfrm>
            <a:off x="760106" y="4946744"/>
            <a:ext cx="813859" cy="734518"/>
          </a:xfrm>
          <a:prstGeom prst="donut">
            <a:avLst>
              <a:gd name="adj" fmla="val 11588"/>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andara" panose="020E0502030303020204" pitchFamily="34" charset="0"/>
              </a:rPr>
              <a:t>7</a:t>
            </a:r>
          </a:p>
        </p:txBody>
      </p:sp>
      <p:cxnSp>
        <p:nvCxnSpPr>
          <p:cNvPr id="27" name="Connecteur : en angle 26"/>
          <p:cNvCxnSpPr>
            <a:cxnSpLocks/>
          </p:cNvCxnSpPr>
          <p:nvPr/>
        </p:nvCxnSpPr>
        <p:spPr>
          <a:xfrm rot="5400000" flipH="1" flipV="1">
            <a:off x="2853751" y="539792"/>
            <a:ext cx="890" cy="3410494"/>
          </a:xfrm>
          <a:prstGeom prst="bentConnector3">
            <a:avLst>
              <a:gd name="adj1" fmla="val -25685393"/>
            </a:avLst>
          </a:prstGeom>
          <a:ln w="952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Connecteur : en angle 30"/>
          <p:cNvCxnSpPr>
            <a:stCxn id="13" idx="5"/>
            <a:endCxn id="15" idx="4"/>
          </p:cNvCxnSpPr>
          <p:nvPr/>
        </p:nvCxnSpPr>
        <p:spPr>
          <a:xfrm rot="16200000" flipH="1">
            <a:off x="6762473" y="227876"/>
            <a:ext cx="74530" cy="3868929"/>
          </a:xfrm>
          <a:prstGeom prst="bentConnector3">
            <a:avLst>
              <a:gd name="adj1" fmla="val 451051"/>
            </a:avLst>
          </a:prstGeom>
          <a:ln w="952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necteur droit avec flèche 34"/>
          <p:cNvCxnSpPr>
            <a:cxnSpLocks/>
          </p:cNvCxnSpPr>
          <p:nvPr/>
        </p:nvCxnSpPr>
        <p:spPr>
          <a:xfrm>
            <a:off x="8794163" y="2199606"/>
            <a:ext cx="0" cy="1028004"/>
          </a:xfrm>
          <a:prstGeom prst="straightConnector1">
            <a:avLst/>
          </a:prstGeom>
          <a:ln w="952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eur : en angle 36"/>
          <p:cNvCxnSpPr>
            <a:cxnSpLocks/>
            <a:stCxn id="16" idx="4"/>
            <a:endCxn id="18" idx="5"/>
          </p:cNvCxnSpPr>
          <p:nvPr/>
        </p:nvCxnSpPr>
        <p:spPr>
          <a:xfrm rot="5400000" flipH="1">
            <a:off x="6727369" y="1955294"/>
            <a:ext cx="112298" cy="3901371"/>
          </a:xfrm>
          <a:prstGeom prst="bentConnector3">
            <a:avLst>
              <a:gd name="adj1" fmla="val -203566"/>
            </a:avLst>
          </a:prstGeom>
          <a:ln w="952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eur : en angle 39"/>
          <p:cNvCxnSpPr>
            <a:stCxn id="18" idx="4"/>
            <a:endCxn id="17" idx="4"/>
          </p:cNvCxnSpPr>
          <p:nvPr/>
        </p:nvCxnSpPr>
        <p:spPr>
          <a:xfrm rot="5400000">
            <a:off x="2863240" y="2261195"/>
            <a:ext cx="12700" cy="3392406"/>
          </a:xfrm>
          <a:prstGeom prst="bentConnector3">
            <a:avLst>
              <a:gd name="adj1" fmla="val 1800000"/>
            </a:avLst>
          </a:prstGeom>
          <a:ln w="952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necteur droit avec flèche 41"/>
          <p:cNvCxnSpPr>
            <a:cxnSpLocks/>
          </p:cNvCxnSpPr>
          <p:nvPr/>
        </p:nvCxnSpPr>
        <p:spPr>
          <a:xfrm flipH="1">
            <a:off x="1107076" y="3957398"/>
            <a:ext cx="1" cy="989346"/>
          </a:xfrm>
          <a:prstGeom prst="straightConnector1">
            <a:avLst/>
          </a:prstGeom>
          <a:ln w="952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78106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20</a:t>
            </a:fld>
            <a:endParaRPr lang="en-US" dirty="0"/>
          </a:p>
        </p:txBody>
      </p:sp>
      <p:sp>
        <p:nvSpPr>
          <p:cNvPr id="3" name="ZoneTexte 2"/>
          <p:cNvSpPr txBox="1"/>
          <p:nvPr/>
        </p:nvSpPr>
        <p:spPr>
          <a:xfrm>
            <a:off x="735951" y="526496"/>
            <a:ext cx="8461058"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Gestion des risques</a:t>
            </a:r>
          </a:p>
        </p:txBody>
      </p:sp>
      <p:grpSp>
        <p:nvGrpSpPr>
          <p:cNvPr id="10" name="Groupe 9"/>
          <p:cNvGrpSpPr/>
          <p:nvPr/>
        </p:nvGrpSpPr>
        <p:grpSpPr>
          <a:xfrm>
            <a:off x="169132" y="1450943"/>
            <a:ext cx="3400096" cy="759945"/>
            <a:chOff x="355978" y="1589360"/>
            <a:chExt cx="3400096" cy="759945"/>
          </a:xfrm>
        </p:grpSpPr>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78" y="1589360"/>
              <a:ext cx="759945" cy="759945"/>
            </a:xfrm>
            <a:prstGeom prst="rect">
              <a:avLst/>
            </a:prstGeom>
          </p:spPr>
        </p:pic>
        <p:sp>
          <p:nvSpPr>
            <p:cNvPr id="12" name="Rectangle 11"/>
            <p:cNvSpPr/>
            <p:nvPr/>
          </p:nvSpPr>
          <p:spPr>
            <a:xfrm>
              <a:off x="984739" y="2152358"/>
              <a:ext cx="2771335" cy="119108"/>
            </a:xfrm>
            <a:prstGeom prst="rect">
              <a:avLst/>
            </a:prstGeom>
            <a:solidFill>
              <a:srgbClr val="CF1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3" name="ZoneTexte 12"/>
          <p:cNvSpPr txBox="1"/>
          <p:nvPr/>
        </p:nvSpPr>
        <p:spPr>
          <a:xfrm>
            <a:off x="797893" y="1720995"/>
            <a:ext cx="3038621" cy="369332"/>
          </a:xfrm>
          <a:prstGeom prst="rect">
            <a:avLst/>
          </a:prstGeom>
          <a:noFill/>
        </p:spPr>
        <p:txBody>
          <a:bodyPr wrap="square" rtlCol="0">
            <a:spAutoFit/>
          </a:bodyPr>
          <a:lstStyle/>
          <a:p>
            <a:r>
              <a:rPr lang="fr-FR" dirty="0">
                <a:latin typeface="Candara" panose="020E0502030303020204" pitchFamily="34" charset="0"/>
              </a:rPr>
              <a:t>Non disponibilité d’internet </a:t>
            </a:r>
          </a:p>
        </p:txBody>
      </p:sp>
      <p:grpSp>
        <p:nvGrpSpPr>
          <p:cNvPr id="15" name="Groupe 14"/>
          <p:cNvGrpSpPr/>
          <p:nvPr/>
        </p:nvGrpSpPr>
        <p:grpSpPr>
          <a:xfrm>
            <a:off x="169132" y="4020400"/>
            <a:ext cx="3400096" cy="759945"/>
            <a:chOff x="355978" y="1575292"/>
            <a:chExt cx="3400096" cy="759945"/>
          </a:xfrm>
        </p:grpSpPr>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78" y="1575292"/>
              <a:ext cx="759945" cy="759945"/>
            </a:xfrm>
            <a:prstGeom prst="rect">
              <a:avLst/>
            </a:prstGeom>
          </p:spPr>
        </p:pic>
        <p:sp>
          <p:nvSpPr>
            <p:cNvPr id="17" name="Rectangle 16"/>
            <p:cNvSpPr/>
            <p:nvPr/>
          </p:nvSpPr>
          <p:spPr>
            <a:xfrm>
              <a:off x="984739" y="2152358"/>
              <a:ext cx="2771335" cy="119108"/>
            </a:xfrm>
            <a:prstGeom prst="rect">
              <a:avLst/>
            </a:prstGeom>
            <a:solidFill>
              <a:srgbClr val="CF1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856429" y="4215706"/>
            <a:ext cx="3038621" cy="369332"/>
          </a:xfrm>
          <a:prstGeom prst="rect">
            <a:avLst/>
          </a:prstGeom>
          <a:noFill/>
        </p:spPr>
        <p:txBody>
          <a:bodyPr wrap="square" rtlCol="0">
            <a:spAutoFit/>
          </a:bodyPr>
          <a:lstStyle/>
          <a:p>
            <a:r>
              <a:rPr lang="fr-FR" dirty="0">
                <a:latin typeface="Candara" panose="020E0502030303020204" pitchFamily="34" charset="0"/>
              </a:rPr>
              <a:t>Risques liés à la sécurité </a:t>
            </a:r>
          </a:p>
        </p:txBody>
      </p:sp>
      <p:pic>
        <p:nvPicPr>
          <p:cNvPr id="22" name="Imag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32" y="2291982"/>
            <a:ext cx="1050793" cy="1050793"/>
          </a:xfrm>
          <a:prstGeom prst="rect">
            <a:avLst/>
          </a:prstGeom>
        </p:spPr>
      </p:pic>
      <p:sp>
        <p:nvSpPr>
          <p:cNvPr id="23" name="ZoneTexte 22"/>
          <p:cNvSpPr txBox="1"/>
          <p:nvPr/>
        </p:nvSpPr>
        <p:spPr>
          <a:xfrm>
            <a:off x="1219924" y="2494212"/>
            <a:ext cx="3606909" cy="1477328"/>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ndara" panose="020E0502030303020204" pitchFamily="34" charset="0"/>
              </a:rPr>
              <a:t>Utiliser le service USSD.</a:t>
            </a:r>
          </a:p>
          <a:p>
            <a:pPr marL="285750" indent="-285750">
              <a:buFont typeface="Arial" panose="020B0604020202020204" pitchFamily="34" charset="0"/>
              <a:buChar char="•"/>
            </a:pPr>
            <a:r>
              <a:rPr lang="fr-FR" dirty="0">
                <a:latin typeface="Candara" panose="020E0502030303020204" pitchFamily="34" charset="0"/>
              </a:rPr>
              <a:t>Utiliser un numéro Vert</a:t>
            </a:r>
          </a:p>
          <a:p>
            <a:pPr marL="285750" indent="-285750">
              <a:buFont typeface="Arial" panose="020B0604020202020204" pitchFamily="34" charset="0"/>
              <a:buChar char="•"/>
            </a:pPr>
            <a:r>
              <a:rPr lang="fr-FR" dirty="0">
                <a:latin typeface="Candara" panose="020E0502030303020204" pitchFamily="34" charset="0"/>
              </a:rPr>
              <a:t>Utiliser le CareMe Offline (Mobile Offline ou Web Storage).</a:t>
            </a:r>
          </a:p>
        </p:txBody>
      </p:sp>
      <p:pic>
        <p:nvPicPr>
          <p:cNvPr id="24" name="Imag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31" y="4975651"/>
            <a:ext cx="1050793" cy="1050793"/>
          </a:xfrm>
          <a:prstGeom prst="rect">
            <a:avLst/>
          </a:prstGeom>
        </p:spPr>
      </p:pic>
      <p:sp>
        <p:nvSpPr>
          <p:cNvPr id="25" name="ZoneTexte 24"/>
          <p:cNvSpPr txBox="1"/>
          <p:nvPr/>
        </p:nvSpPr>
        <p:spPr>
          <a:xfrm>
            <a:off x="1219925" y="5189500"/>
            <a:ext cx="3390314"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ndara" panose="020E0502030303020204" pitchFamily="34" charset="0"/>
              </a:rPr>
              <a:t>Utiliser la sécurité en profondeur. </a:t>
            </a:r>
          </a:p>
        </p:txBody>
      </p:sp>
      <p:graphicFrame>
        <p:nvGraphicFramePr>
          <p:cNvPr id="26" name="Diagramme 25"/>
          <p:cNvGraphicFramePr/>
          <p:nvPr>
            <p:extLst>
              <p:ext uri="{D42A27DB-BD31-4B8C-83A1-F6EECF244321}">
                <p14:modId xmlns:p14="http://schemas.microsoft.com/office/powerpoint/2010/main" val="3896436862"/>
              </p:ext>
            </p:extLst>
          </p:nvPr>
        </p:nvGraphicFramePr>
        <p:xfrm>
          <a:off x="4966480" y="4585038"/>
          <a:ext cx="6921305" cy="20720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8" name="Image 27"/>
          <p:cNvPicPr/>
          <p:nvPr/>
        </p:nvPicPr>
        <p:blipFill>
          <a:blip r:embed="rId10">
            <a:extLst>
              <a:ext uri="{28A0092B-C50C-407E-A947-70E740481C1C}">
                <a14:useLocalDpi xmlns:a14="http://schemas.microsoft.com/office/drawing/2010/main" val="0"/>
              </a:ext>
            </a:extLst>
          </a:blip>
          <a:srcRect/>
          <a:stretch>
            <a:fillRect/>
          </a:stretch>
        </p:blipFill>
        <p:spPr bwMode="auto">
          <a:xfrm>
            <a:off x="4945843" y="988831"/>
            <a:ext cx="6342227" cy="3596207"/>
          </a:xfrm>
          <a:prstGeom prst="rect">
            <a:avLst/>
          </a:prstGeom>
          <a:noFill/>
          <a:ln>
            <a:noFill/>
          </a:ln>
        </p:spPr>
      </p:pic>
    </p:spTree>
    <p:extLst>
      <p:ext uri="{BB962C8B-B14F-4D97-AF65-F5344CB8AC3E}">
        <p14:creationId xmlns:p14="http://schemas.microsoft.com/office/powerpoint/2010/main" val="211228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21</a:t>
            </a:fld>
            <a:endParaRPr lang="en-US" dirty="0"/>
          </a:p>
        </p:txBody>
      </p:sp>
      <p:sp>
        <p:nvSpPr>
          <p:cNvPr id="3" name="ZoneTexte 2"/>
          <p:cNvSpPr txBox="1"/>
          <p:nvPr/>
        </p:nvSpPr>
        <p:spPr>
          <a:xfrm>
            <a:off x="735951" y="526496"/>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Déploiement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78" y="2015021"/>
            <a:ext cx="4109865" cy="4195554"/>
          </a:xfrm>
          <a:prstGeom prst="rect">
            <a:avLst/>
          </a:prstGeom>
        </p:spPr>
      </p:pic>
      <p:grpSp>
        <p:nvGrpSpPr>
          <p:cNvPr id="8" name="Groupe 7"/>
          <p:cNvGrpSpPr/>
          <p:nvPr/>
        </p:nvGrpSpPr>
        <p:grpSpPr>
          <a:xfrm>
            <a:off x="664224" y="1258946"/>
            <a:ext cx="601579" cy="585978"/>
            <a:chOff x="1219449" y="2933368"/>
            <a:chExt cx="1580022" cy="1765242"/>
          </a:xfrm>
        </p:grpSpPr>
        <p:sp>
          <p:nvSpPr>
            <p:cNvPr id="9" name="Arc plein 8"/>
            <p:cNvSpPr/>
            <p:nvPr/>
          </p:nvSpPr>
          <p:spPr>
            <a:xfrm>
              <a:off x="1223890" y="3221502"/>
              <a:ext cx="1575581" cy="1477108"/>
            </a:xfrm>
            <a:prstGeom prst="blockArc">
              <a:avLst>
                <a:gd name="adj1" fmla="val 10800000"/>
                <a:gd name="adj2" fmla="val 10746486"/>
                <a:gd name="adj3" fmla="val 8074"/>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Arc plein 9"/>
            <p:cNvSpPr/>
            <p:nvPr/>
          </p:nvSpPr>
          <p:spPr>
            <a:xfrm>
              <a:off x="1219449" y="3221502"/>
              <a:ext cx="1575581" cy="1477108"/>
            </a:xfrm>
            <a:prstGeom prst="blockArc">
              <a:avLst>
                <a:gd name="adj1" fmla="val 16278122"/>
                <a:gd name="adj2" fmla="val 5563394"/>
                <a:gd name="adj3" fmla="val 911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p:cNvSpPr txBox="1"/>
            <p:nvPr/>
          </p:nvSpPr>
          <p:spPr>
            <a:xfrm>
              <a:off x="1521019" y="2933368"/>
              <a:ext cx="972441" cy="584775"/>
            </a:xfrm>
            <a:prstGeom prst="rect">
              <a:avLst/>
            </a:prstGeom>
            <a:noFill/>
          </p:spPr>
          <p:txBody>
            <a:bodyPr wrap="square" rtlCol="0">
              <a:spAutoFit/>
            </a:bodyPr>
            <a:lstStyle/>
            <a:p>
              <a:pPr algn="ctr"/>
              <a:r>
                <a:rPr lang="fr-FR" sz="3200" b="1" dirty="0">
                  <a:solidFill>
                    <a:srgbClr val="2B2B2B"/>
                  </a:solidFill>
                  <a:latin typeface="Candara" panose="020E0502030303020204" pitchFamily="34" charset="0"/>
                </a:rPr>
                <a:t>1</a:t>
              </a:r>
            </a:p>
          </p:txBody>
        </p:sp>
      </p:grpSp>
      <p:sp>
        <p:nvSpPr>
          <p:cNvPr id="12" name="ZoneTexte 11"/>
          <p:cNvSpPr txBox="1"/>
          <p:nvPr/>
        </p:nvSpPr>
        <p:spPr>
          <a:xfrm>
            <a:off x="1291241" y="1301536"/>
            <a:ext cx="4711994" cy="646331"/>
          </a:xfrm>
          <a:prstGeom prst="rect">
            <a:avLst/>
          </a:prstGeom>
          <a:noFill/>
        </p:spPr>
        <p:txBody>
          <a:bodyPr wrap="square" rtlCol="0">
            <a:spAutoFit/>
          </a:bodyPr>
          <a:lstStyle/>
          <a:p>
            <a:r>
              <a:rPr lang="fr-FR" dirty="0">
                <a:latin typeface="Candara" panose="020E0502030303020204" pitchFamily="34" charset="0"/>
              </a:rPr>
              <a:t>Phase Béta : Déploiement sur toutes les unités de santé d’Alger</a:t>
            </a:r>
          </a:p>
        </p:txBody>
      </p:sp>
      <p:grpSp>
        <p:nvGrpSpPr>
          <p:cNvPr id="13" name="Groupe 12"/>
          <p:cNvGrpSpPr/>
          <p:nvPr/>
        </p:nvGrpSpPr>
        <p:grpSpPr>
          <a:xfrm>
            <a:off x="6483334" y="1289725"/>
            <a:ext cx="601580" cy="585978"/>
            <a:chOff x="1219446" y="2933368"/>
            <a:chExt cx="1580025" cy="1765242"/>
          </a:xfrm>
        </p:grpSpPr>
        <p:sp>
          <p:nvSpPr>
            <p:cNvPr id="14" name="Arc plein 13"/>
            <p:cNvSpPr/>
            <p:nvPr/>
          </p:nvSpPr>
          <p:spPr>
            <a:xfrm>
              <a:off x="1223890" y="3221502"/>
              <a:ext cx="1575581" cy="1477108"/>
            </a:xfrm>
            <a:prstGeom prst="blockArc">
              <a:avLst>
                <a:gd name="adj1" fmla="val 10800000"/>
                <a:gd name="adj2" fmla="val 10746486"/>
                <a:gd name="adj3" fmla="val 8074"/>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Arc plein 14"/>
            <p:cNvSpPr/>
            <p:nvPr/>
          </p:nvSpPr>
          <p:spPr>
            <a:xfrm>
              <a:off x="1219446" y="3221502"/>
              <a:ext cx="1580022" cy="1477108"/>
            </a:xfrm>
            <a:prstGeom prst="blockArc">
              <a:avLst>
                <a:gd name="adj1" fmla="val 16278122"/>
                <a:gd name="adj2" fmla="val 16264882"/>
                <a:gd name="adj3" fmla="val 978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ZoneTexte 15"/>
            <p:cNvSpPr txBox="1"/>
            <p:nvPr/>
          </p:nvSpPr>
          <p:spPr>
            <a:xfrm>
              <a:off x="1521019" y="2933368"/>
              <a:ext cx="972441" cy="1761618"/>
            </a:xfrm>
            <a:prstGeom prst="rect">
              <a:avLst/>
            </a:prstGeom>
            <a:noFill/>
          </p:spPr>
          <p:txBody>
            <a:bodyPr wrap="square" rtlCol="0">
              <a:spAutoFit/>
            </a:bodyPr>
            <a:lstStyle/>
            <a:p>
              <a:pPr algn="ctr"/>
              <a:r>
                <a:rPr lang="fr-FR" sz="3200" b="1" dirty="0">
                  <a:solidFill>
                    <a:srgbClr val="2B2B2B"/>
                  </a:solidFill>
                  <a:latin typeface="Candara" panose="020E0502030303020204" pitchFamily="34" charset="0"/>
                </a:rPr>
                <a:t>2</a:t>
              </a:r>
            </a:p>
          </p:txBody>
        </p:sp>
      </p:grpSp>
      <p:sp>
        <p:nvSpPr>
          <p:cNvPr id="17" name="Rectangle 16"/>
          <p:cNvSpPr/>
          <p:nvPr/>
        </p:nvSpPr>
        <p:spPr>
          <a:xfrm>
            <a:off x="7198042" y="1258946"/>
            <a:ext cx="5166236" cy="646331"/>
          </a:xfrm>
          <a:prstGeom prst="rect">
            <a:avLst/>
          </a:prstGeom>
        </p:spPr>
        <p:txBody>
          <a:bodyPr wrap="square">
            <a:spAutoFit/>
          </a:bodyPr>
          <a:lstStyle/>
          <a:p>
            <a:r>
              <a:rPr lang="fr-FR" dirty="0">
                <a:latin typeface="Candara" panose="020E0502030303020204" pitchFamily="34" charset="0"/>
              </a:rPr>
              <a:t>Déploiement sur toutes les unités de santé du territoire national.</a:t>
            </a:r>
          </a:p>
        </p:txBody>
      </p:sp>
      <p:sp>
        <p:nvSpPr>
          <p:cNvPr id="19" name="Freeform 400"/>
          <p:cNvSpPr/>
          <p:nvPr/>
        </p:nvSpPr>
        <p:spPr>
          <a:xfrm>
            <a:off x="3439518" y="1996206"/>
            <a:ext cx="206394" cy="432486"/>
          </a:xfrm>
          <a:custGeom>
            <a:avLst/>
            <a:gdLst/>
            <a:ahLst/>
            <a:cxnLst/>
            <a:rect l="l" t="t" r="r" b="b"/>
            <a:pathLst>
              <a:path w="288471" h="432707">
                <a:moveTo>
                  <a:pt x="144235" y="0"/>
                </a:moveTo>
                <a:cubicBezTo>
                  <a:pt x="184051" y="0"/>
                  <a:pt x="218043" y="14086"/>
                  <a:pt x="246214" y="42256"/>
                </a:cubicBezTo>
                <a:cubicBezTo>
                  <a:pt x="274385" y="70428"/>
                  <a:pt x="288471" y="104420"/>
                  <a:pt x="288471" y="144236"/>
                </a:cubicBezTo>
                <a:cubicBezTo>
                  <a:pt x="288471" y="164707"/>
                  <a:pt x="285372" y="181515"/>
                  <a:pt x="279175" y="194662"/>
                </a:cubicBezTo>
                <a:lnTo>
                  <a:pt x="176632" y="412706"/>
                </a:lnTo>
                <a:cubicBezTo>
                  <a:pt x="173628" y="418903"/>
                  <a:pt x="169167" y="423786"/>
                  <a:pt x="163251" y="427355"/>
                </a:cubicBezTo>
                <a:cubicBezTo>
                  <a:pt x="157335" y="430923"/>
                  <a:pt x="150996" y="432707"/>
                  <a:pt x="144235" y="432707"/>
                </a:cubicBezTo>
                <a:cubicBezTo>
                  <a:pt x="137475" y="432707"/>
                  <a:pt x="131136" y="430923"/>
                  <a:pt x="125220" y="427355"/>
                </a:cubicBezTo>
                <a:cubicBezTo>
                  <a:pt x="119304" y="423786"/>
                  <a:pt x="114938" y="418903"/>
                  <a:pt x="112120" y="412706"/>
                </a:cubicBezTo>
                <a:lnTo>
                  <a:pt x="9297" y="194662"/>
                </a:lnTo>
                <a:cubicBezTo>
                  <a:pt x="3099" y="181515"/>
                  <a:pt x="0" y="164707"/>
                  <a:pt x="0" y="144236"/>
                </a:cubicBezTo>
                <a:cubicBezTo>
                  <a:pt x="0" y="104420"/>
                  <a:pt x="14085" y="70428"/>
                  <a:pt x="42256" y="42256"/>
                </a:cubicBezTo>
                <a:cubicBezTo>
                  <a:pt x="70427" y="14086"/>
                  <a:pt x="104421" y="0"/>
                  <a:pt x="144235" y="0"/>
                </a:cubicBezTo>
                <a:close/>
                <a:moveTo>
                  <a:pt x="144235" y="72118"/>
                </a:moveTo>
                <a:cubicBezTo>
                  <a:pt x="124328" y="72118"/>
                  <a:pt x="107331" y="79161"/>
                  <a:pt x="93246" y="93246"/>
                </a:cubicBezTo>
                <a:cubicBezTo>
                  <a:pt x="79160" y="107332"/>
                  <a:pt x="72117" y="124328"/>
                  <a:pt x="72117" y="144236"/>
                </a:cubicBezTo>
                <a:cubicBezTo>
                  <a:pt x="72117" y="164143"/>
                  <a:pt x="79160" y="181140"/>
                  <a:pt x="93246" y="195225"/>
                </a:cubicBezTo>
                <a:cubicBezTo>
                  <a:pt x="107331" y="209311"/>
                  <a:pt x="124328" y="216353"/>
                  <a:pt x="144235" y="216353"/>
                </a:cubicBezTo>
                <a:cubicBezTo>
                  <a:pt x="164143" y="216353"/>
                  <a:pt x="181139" y="209311"/>
                  <a:pt x="195225" y="195225"/>
                </a:cubicBezTo>
                <a:cubicBezTo>
                  <a:pt x="209310" y="181140"/>
                  <a:pt x="216353" y="164143"/>
                  <a:pt x="216353" y="144236"/>
                </a:cubicBezTo>
                <a:cubicBezTo>
                  <a:pt x="216353" y="124328"/>
                  <a:pt x="209310" y="107332"/>
                  <a:pt x="195225" y="93246"/>
                </a:cubicBezTo>
                <a:cubicBezTo>
                  <a:pt x="181139" y="79161"/>
                  <a:pt x="164143" y="72118"/>
                  <a:pt x="144235" y="72118"/>
                </a:cubicBezTo>
                <a:close/>
              </a:path>
            </a:pathLst>
          </a:custGeom>
          <a:solidFill>
            <a:srgbClr val="007FFF"/>
          </a:solidFill>
          <a:ln>
            <a:solidFill>
              <a:srgbClr val="007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7FFF"/>
              </a:solidFill>
            </a:endParaRPr>
          </a:p>
        </p:txBody>
      </p:sp>
      <p:grpSp>
        <p:nvGrpSpPr>
          <p:cNvPr id="72" name="Groupe 71"/>
          <p:cNvGrpSpPr/>
          <p:nvPr/>
        </p:nvGrpSpPr>
        <p:grpSpPr>
          <a:xfrm>
            <a:off x="7198042" y="2134290"/>
            <a:ext cx="4109865" cy="4195554"/>
            <a:chOff x="7198042" y="2134290"/>
            <a:chExt cx="4109865" cy="4195554"/>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042" y="2134290"/>
              <a:ext cx="4109865" cy="4195554"/>
            </a:xfrm>
            <a:prstGeom prst="rect">
              <a:avLst/>
            </a:prstGeom>
          </p:spPr>
        </p:pic>
        <p:sp>
          <p:nvSpPr>
            <p:cNvPr id="4" name="Forme libre : forme 3"/>
            <p:cNvSpPr/>
            <p:nvPr/>
          </p:nvSpPr>
          <p:spPr>
            <a:xfrm>
              <a:off x="8721969" y="3179286"/>
              <a:ext cx="1814733" cy="267299"/>
            </a:xfrm>
            <a:custGeom>
              <a:avLst/>
              <a:gdLst>
                <a:gd name="connsiteX0" fmla="*/ 0 w 1814733"/>
                <a:gd name="connsiteY0" fmla="*/ 168825 h 267299"/>
                <a:gd name="connsiteX1" fmla="*/ 84406 w 1814733"/>
                <a:gd name="connsiteY1" fmla="*/ 196960 h 267299"/>
                <a:gd name="connsiteX2" fmla="*/ 140677 w 1814733"/>
                <a:gd name="connsiteY2" fmla="*/ 267299 h 267299"/>
                <a:gd name="connsiteX3" fmla="*/ 464234 w 1814733"/>
                <a:gd name="connsiteY3" fmla="*/ 253231 h 267299"/>
                <a:gd name="connsiteX4" fmla="*/ 548640 w 1814733"/>
                <a:gd name="connsiteY4" fmla="*/ 225096 h 267299"/>
                <a:gd name="connsiteX5" fmla="*/ 647114 w 1814733"/>
                <a:gd name="connsiteY5" fmla="*/ 211028 h 267299"/>
                <a:gd name="connsiteX6" fmla="*/ 942536 w 1814733"/>
                <a:gd name="connsiteY6" fmla="*/ 168825 h 267299"/>
                <a:gd name="connsiteX7" fmla="*/ 998806 w 1814733"/>
                <a:gd name="connsiteY7" fmla="*/ 154757 h 267299"/>
                <a:gd name="connsiteX8" fmla="*/ 1434905 w 1814733"/>
                <a:gd name="connsiteY8" fmla="*/ 140689 h 267299"/>
                <a:gd name="connsiteX9" fmla="*/ 1603717 w 1814733"/>
                <a:gd name="connsiteY9" fmla="*/ 84419 h 267299"/>
                <a:gd name="connsiteX10" fmla="*/ 1702191 w 1814733"/>
                <a:gd name="connsiteY10" fmla="*/ 56283 h 267299"/>
                <a:gd name="connsiteX11" fmla="*/ 1814733 w 1814733"/>
                <a:gd name="connsiteY11" fmla="*/ 12 h 26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4733" h="267299">
                  <a:moveTo>
                    <a:pt x="0" y="168825"/>
                  </a:moveTo>
                  <a:cubicBezTo>
                    <a:pt x="28135" y="178203"/>
                    <a:pt x="57880" y="183697"/>
                    <a:pt x="84406" y="196960"/>
                  </a:cubicBezTo>
                  <a:cubicBezTo>
                    <a:pt x="104452" y="206983"/>
                    <a:pt x="130737" y="252389"/>
                    <a:pt x="140677" y="267299"/>
                  </a:cubicBezTo>
                  <a:cubicBezTo>
                    <a:pt x="248529" y="262610"/>
                    <a:pt x="356853" y="264339"/>
                    <a:pt x="464234" y="253231"/>
                  </a:cubicBezTo>
                  <a:cubicBezTo>
                    <a:pt x="493734" y="250179"/>
                    <a:pt x="519742" y="231765"/>
                    <a:pt x="548640" y="225096"/>
                  </a:cubicBezTo>
                  <a:cubicBezTo>
                    <a:pt x="580949" y="217640"/>
                    <a:pt x="614289" y="215717"/>
                    <a:pt x="647114" y="211028"/>
                  </a:cubicBezTo>
                  <a:cubicBezTo>
                    <a:pt x="798397" y="160599"/>
                    <a:pt x="701928" y="184865"/>
                    <a:pt x="942536" y="168825"/>
                  </a:cubicBezTo>
                  <a:cubicBezTo>
                    <a:pt x="961293" y="164136"/>
                    <a:pt x="979504" y="155860"/>
                    <a:pt x="998806" y="154757"/>
                  </a:cubicBezTo>
                  <a:cubicBezTo>
                    <a:pt x="1144011" y="146459"/>
                    <a:pt x="1290436" y="157488"/>
                    <a:pt x="1434905" y="140689"/>
                  </a:cubicBezTo>
                  <a:cubicBezTo>
                    <a:pt x="1493822" y="133838"/>
                    <a:pt x="1546685" y="100714"/>
                    <a:pt x="1603717" y="84419"/>
                  </a:cubicBezTo>
                  <a:cubicBezTo>
                    <a:pt x="1636542" y="75040"/>
                    <a:pt x="1670813" y="69731"/>
                    <a:pt x="1702191" y="56283"/>
                  </a:cubicBezTo>
                  <a:cubicBezTo>
                    <a:pt x="1838917" y="-2315"/>
                    <a:pt x="1758619" y="12"/>
                    <a:pt x="1814733" y="1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6" name="Forme libre : forme 5"/>
            <p:cNvSpPr/>
            <p:nvPr/>
          </p:nvSpPr>
          <p:spPr>
            <a:xfrm>
              <a:off x="9902582" y="2264898"/>
              <a:ext cx="144534" cy="1097280"/>
            </a:xfrm>
            <a:custGeom>
              <a:avLst/>
              <a:gdLst>
                <a:gd name="connsiteX0" fmla="*/ 127683 w 144534"/>
                <a:gd name="connsiteY0" fmla="*/ 0 h 1097280"/>
                <a:gd name="connsiteX1" fmla="*/ 127683 w 144534"/>
                <a:gd name="connsiteY1" fmla="*/ 309490 h 1097280"/>
                <a:gd name="connsiteX2" fmla="*/ 113615 w 144534"/>
                <a:gd name="connsiteY2" fmla="*/ 407964 h 1097280"/>
                <a:gd name="connsiteX3" fmla="*/ 71412 w 144534"/>
                <a:gd name="connsiteY3" fmla="*/ 450167 h 1097280"/>
                <a:gd name="connsiteX4" fmla="*/ 43276 w 144534"/>
                <a:gd name="connsiteY4" fmla="*/ 492370 h 1097280"/>
                <a:gd name="connsiteX5" fmla="*/ 57344 w 144534"/>
                <a:gd name="connsiteY5" fmla="*/ 689317 h 1097280"/>
                <a:gd name="connsiteX6" fmla="*/ 71412 w 144534"/>
                <a:gd name="connsiteY6" fmla="*/ 872197 h 1097280"/>
                <a:gd name="connsiteX7" fmla="*/ 43276 w 144534"/>
                <a:gd name="connsiteY7" fmla="*/ 1026942 h 1097280"/>
                <a:gd name="connsiteX8" fmla="*/ 1073 w 144534"/>
                <a:gd name="connsiteY8"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534" h="1097280">
                  <a:moveTo>
                    <a:pt x="127683" y="0"/>
                  </a:moveTo>
                  <a:cubicBezTo>
                    <a:pt x="152562" y="149280"/>
                    <a:pt x="147604" y="80391"/>
                    <a:pt x="127683" y="309490"/>
                  </a:cubicBezTo>
                  <a:cubicBezTo>
                    <a:pt x="124811" y="342523"/>
                    <a:pt x="125930" y="377178"/>
                    <a:pt x="113615" y="407964"/>
                  </a:cubicBezTo>
                  <a:cubicBezTo>
                    <a:pt x="106226" y="426436"/>
                    <a:pt x="84148" y="434884"/>
                    <a:pt x="71412" y="450167"/>
                  </a:cubicBezTo>
                  <a:cubicBezTo>
                    <a:pt x="60588" y="463156"/>
                    <a:pt x="52655" y="478302"/>
                    <a:pt x="43276" y="492370"/>
                  </a:cubicBezTo>
                  <a:cubicBezTo>
                    <a:pt x="10652" y="590247"/>
                    <a:pt x="33553" y="498992"/>
                    <a:pt x="57344" y="689317"/>
                  </a:cubicBezTo>
                  <a:cubicBezTo>
                    <a:pt x="64927" y="749985"/>
                    <a:pt x="66723" y="811237"/>
                    <a:pt x="71412" y="872197"/>
                  </a:cubicBezTo>
                  <a:cubicBezTo>
                    <a:pt x="62033" y="923779"/>
                    <a:pt x="62096" y="978009"/>
                    <a:pt x="43276" y="1026942"/>
                  </a:cubicBezTo>
                  <a:cubicBezTo>
                    <a:pt x="-10632" y="1167102"/>
                    <a:pt x="1073" y="951452"/>
                    <a:pt x="1073" y="109728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7" name="Forme libre : forme 6"/>
            <p:cNvSpPr/>
            <p:nvPr/>
          </p:nvSpPr>
          <p:spPr>
            <a:xfrm>
              <a:off x="9200271" y="2278966"/>
              <a:ext cx="98605" cy="1153551"/>
            </a:xfrm>
            <a:custGeom>
              <a:avLst/>
              <a:gdLst>
                <a:gd name="connsiteX0" fmla="*/ 70338 w 98605"/>
                <a:gd name="connsiteY0" fmla="*/ 0 h 1153551"/>
                <a:gd name="connsiteX1" fmla="*/ 70338 w 98605"/>
                <a:gd name="connsiteY1" fmla="*/ 323557 h 1153551"/>
                <a:gd name="connsiteX2" fmla="*/ 42203 w 98605"/>
                <a:gd name="connsiteY2" fmla="*/ 365760 h 1153551"/>
                <a:gd name="connsiteX3" fmla="*/ 28135 w 98605"/>
                <a:gd name="connsiteY3" fmla="*/ 407963 h 1153551"/>
                <a:gd name="connsiteX4" fmla="*/ 28135 w 98605"/>
                <a:gd name="connsiteY4" fmla="*/ 562708 h 1153551"/>
                <a:gd name="connsiteX5" fmla="*/ 0 w 98605"/>
                <a:gd name="connsiteY5" fmla="*/ 647114 h 1153551"/>
                <a:gd name="connsiteX6" fmla="*/ 28135 w 98605"/>
                <a:gd name="connsiteY6" fmla="*/ 787791 h 1153551"/>
                <a:gd name="connsiteX7" fmla="*/ 42203 w 98605"/>
                <a:gd name="connsiteY7" fmla="*/ 844062 h 1153551"/>
                <a:gd name="connsiteX8" fmla="*/ 84406 w 98605"/>
                <a:gd name="connsiteY8" fmla="*/ 970671 h 1153551"/>
                <a:gd name="connsiteX9" fmla="*/ 84406 w 98605"/>
                <a:gd name="connsiteY9" fmla="*/ 1111348 h 1153551"/>
                <a:gd name="connsiteX10" fmla="*/ 28135 w 98605"/>
                <a:gd name="connsiteY10" fmla="*/ 1153551 h 11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605" h="1153551">
                  <a:moveTo>
                    <a:pt x="70338" y="0"/>
                  </a:moveTo>
                  <a:cubicBezTo>
                    <a:pt x="78245" y="110699"/>
                    <a:pt x="97601" y="214505"/>
                    <a:pt x="70338" y="323557"/>
                  </a:cubicBezTo>
                  <a:cubicBezTo>
                    <a:pt x="66237" y="339959"/>
                    <a:pt x="49764" y="350638"/>
                    <a:pt x="42203" y="365760"/>
                  </a:cubicBezTo>
                  <a:cubicBezTo>
                    <a:pt x="35571" y="379023"/>
                    <a:pt x="32824" y="393895"/>
                    <a:pt x="28135" y="407963"/>
                  </a:cubicBezTo>
                  <a:cubicBezTo>
                    <a:pt x="42899" y="496545"/>
                    <a:pt x="50509" y="480670"/>
                    <a:pt x="28135" y="562708"/>
                  </a:cubicBezTo>
                  <a:cubicBezTo>
                    <a:pt x="20332" y="591320"/>
                    <a:pt x="0" y="647114"/>
                    <a:pt x="0" y="647114"/>
                  </a:cubicBezTo>
                  <a:cubicBezTo>
                    <a:pt x="32678" y="777834"/>
                    <a:pt x="-6363" y="615304"/>
                    <a:pt x="28135" y="787791"/>
                  </a:cubicBezTo>
                  <a:cubicBezTo>
                    <a:pt x="31927" y="806750"/>
                    <a:pt x="38411" y="825103"/>
                    <a:pt x="42203" y="844062"/>
                  </a:cubicBezTo>
                  <a:cubicBezTo>
                    <a:pt x="63864" y="952366"/>
                    <a:pt x="37596" y="900455"/>
                    <a:pt x="84406" y="970671"/>
                  </a:cubicBezTo>
                  <a:cubicBezTo>
                    <a:pt x="86845" y="987747"/>
                    <a:pt x="115098" y="1080656"/>
                    <a:pt x="84406" y="1111348"/>
                  </a:cubicBezTo>
                  <a:cubicBezTo>
                    <a:pt x="-2513" y="1198267"/>
                    <a:pt x="73420" y="1062984"/>
                    <a:pt x="28135" y="115355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grpSp>
      <p:pic>
        <p:nvPicPr>
          <p:cNvPr id="28" name="Imag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2885" y="2298635"/>
            <a:ext cx="210312" cy="210312"/>
          </a:xfrm>
          <a:prstGeom prst="rect">
            <a:avLst/>
          </a:prstGeom>
        </p:spPr>
      </p:pic>
      <p:pic>
        <p:nvPicPr>
          <p:cNvPr id="30" name="Imag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6802" y="2446476"/>
            <a:ext cx="210312" cy="210312"/>
          </a:xfrm>
          <a:prstGeom prst="rect">
            <a:avLst/>
          </a:prstGeom>
        </p:spPr>
      </p:pic>
      <p:pic>
        <p:nvPicPr>
          <p:cNvPr id="31" name="Imag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692" y="2656788"/>
            <a:ext cx="210312" cy="210312"/>
          </a:xfrm>
          <a:prstGeom prst="rect">
            <a:avLst/>
          </a:prstGeom>
        </p:spPr>
      </p:pic>
      <p:pic>
        <p:nvPicPr>
          <p:cNvPr id="32" name="Imag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3357" y="2926816"/>
            <a:ext cx="210312" cy="210312"/>
          </a:xfrm>
          <a:prstGeom prst="rect">
            <a:avLst/>
          </a:prstGeom>
        </p:spPr>
      </p:pic>
      <p:pic>
        <p:nvPicPr>
          <p:cNvPr id="33" name="Imag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2225" y="3027372"/>
            <a:ext cx="210312" cy="210312"/>
          </a:xfrm>
          <a:prstGeom prst="rect">
            <a:avLst/>
          </a:prstGeom>
        </p:spPr>
      </p:pic>
      <p:pic>
        <p:nvPicPr>
          <p:cNvPr id="34" name="Imag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5478" y="2703476"/>
            <a:ext cx="210312" cy="210312"/>
          </a:xfrm>
          <a:prstGeom prst="rect">
            <a:avLst/>
          </a:prstGeom>
        </p:spPr>
      </p:pic>
      <p:pic>
        <p:nvPicPr>
          <p:cNvPr id="35" name="Imag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233" y="2595285"/>
            <a:ext cx="210312" cy="210312"/>
          </a:xfrm>
          <a:prstGeom prst="rect">
            <a:avLst/>
          </a:prstGeom>
        </p:spPr>
      </p:pic>
      <p:pic>
        <p:nvPicPr>
          <p:cNvPr id="36" name="Imag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6455" y="2549991"/>
            <a:ext cx="210312" cy="210312"/>
          </a:xfrm>
          <a:prstGeom prst="rect">
            <a:avLst/>
          </a:prstGeom>
        </p:spPr>
      </p:pic>
      <p:pic>
        <p:nvPicPr>
          <p:cNvPr id="37" name="Imag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1145" y="3829705"/>
            <a:ext cx="210312" cy="210312"/>
          </a:xfrm>
          <a:prstGeom prst="rect">
            <a:avLst/>
          </a:prstGeom>
        </p:spPr>
      </p:pic>
      <p:pic>
        <p:nvPicPr>
          <p:cNvPr id="38" name="Imag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2043" y="2341320"/>
            <a:ext cx="210312" cy="210312"/>
          </a:xfrm>
          <a:prstGeom prst="rect">
            <a:avLst/>
          </a:prstGeom>
        </p:spPr>
      </p:pic>
      <p:pic>
        <p:nvPicPr>
          <p:cNvPr id="39" name="Imag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3944" y="2454728"/>
            <a:ext cx="210312" cy="210312"/>
          </a:xfrm>
          <a:prstGeom prst="rect">
            <a:avLst/>
          </a:prstGeom>
        </p:spPr>
      </p:pic>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9106" y="3618702"/>
            <a:ext cx="210312" cy="210312"/>
          </a:xfrm>
          <a:prstGeom prst="rect">
            <a:avLst/>
          </a:prstGeom>
        </p:spPr>
      </p:pic>
      <p:pic>
        <p:nvPicPr>
          <p:cNvPr id="41" name="Imag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451" y="3891827"/>
            <a:ext cx="210312" cy="210312"/>
          </a:xfrm>
          <a:prstGeom prst="rect">
            <a:avLst/>
          </a:prstGeom>
        </p:spPr>
      </p:pic>
      <p:pic>
        <p:nvPicPr>
          <p:cNvPr id="42" name="Imag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1207" y="3557108"/>
            <a:ext cx="210312" cy="210312"/>
          </a:xfrm>
          <a:prstGeom prst="rect">
            <a:avLst/>
          </a:prstGeom>
        </p:spPr>
      </p:pic>
      <p:pic>
        <p:nvPicPr>
          <p:cNvPr id="43" name="Imag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701" y="2117964"/>
            <a:ext cx="210312" cy="210312"/>
          </a:xfrm>
          <a:prstGeom prst="rect">
            <a:avLst/>
          </a:prstGeom>
        </p:spPr>
      </p:pic>
      <p:pic>
        <p:nvPicPr>
          <p:cNvPr id="44" name="Imag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2440" y="2278507"/>
            <a:ext cx="210312" cy="210312"/>
          </a:xfrm>
          <a:prstGeom prst="rect">
            <a:avLst/>
          </a:prstGeom>
        </p:spPr>
      </p:pic>
      <p:pic>
        <p:nvPicPr>
          <p:cNvPr id="45" name="Imag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330" y="2488819"/>
            <a:ext cx="210312" cy="210312"/>
          </a:xfrm>
          <a:prstGeom prst="rect">
            <a:avLst/>
          </a:prstGeom>
        </p:spPr>
      </p:pic>
      <p:pic>
        <p:nvPicPr>
          <p:cNvPr id="46" name="Imag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995" y="2801051"/>
            <a:ext cx="210312" cy="210312"/>
          </a:xfrm>
          <a:prstGeom prst="rect">
            <a:avLst/>
          </a:prstGeom>
        </p:spPr>
      </p:pic>
      <p:pic>
        <p:nvPicPr>
          <p:cNvPr id="47" name="Imag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7863" y="2859403"/>
            <a:ext cx="210312" cy="210312"/>
          </a:xfrm>
          <a:prstGeom prst="rect">
            <a:avLst/>
          </a:prstGeom>
        </p:spPr>
      </p:pic>
      <p:pic>
        <p:nvPicPr>
          <p:cNvPr id="48" name="Imag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1116" y="2535507"/>
            <a:ext cx="210312" cy="210312"/>
          </a:xfrm>
          <a:prstGeom prst="rect">
            <a:avLst/>
          </a:prstGeom>
        </p:spPr>
      </p:pic>
      <p:pic>
        <p:nvPicPr>
          <p:cNvPr id="49" name="Imag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871" y="2427316"/>
            <a:ext cx="210312" cy="210312"/>
          </a:xfrm>
          <a:prstGeom prst="rect">
            <a:avLst/>
          </a:prstGeom>
        </p:spPr>
      </p:pic>
      <p:pic>
        <p:nvPicPr>
          <p:cNvPr id="50" name="Imag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2093" y="2382022"/>
            <a:ext cx="210312" cy="210312"/>
          </a:xfrm>
          <a:prstGeom prst="rect">
            <a:avLst/>
          </a:prstGeom>
        </p:spPr>
      </p:pic>
      <p:pic>
        <p:nvPicPr>
          <p:cNvPr id="51" name="Imag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783" y="3661736"/>
            <a:ext cx="210312" cy="210312"/>
          </a:xfrm>
          <a:prstGeom prst="rect">
            <a:avLst/>
          </a:prstGeom>
        </p:spPr>
      </p:pic>
      <p:pic>
        <p:nvPicPr>
          <p:cNvPr id="52" name="Imag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7681" y="2173351"/>
            <a:ext cx="210312" cy="210312"/>
          </a:xfrm>
          <a:prstGeom prst="rect">
            <a:avLst/>
          </a:prstGeom>
        </p:spPr>
      </p:pic>
      <p:pic>
        <p:nvPicPr>
          <p:cNvPr id="53" name="Imag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9582" y="2286759"/>
            <a:ext cx="210312" cy="210312"/>
          </a:xfrm>
          <a:prstGeom prst="rect">
            <a:avLst/>
          </a:prstGeom>
        </p:spPr>
      </p:pic>
      <p:pic>
        <p:nvPicPr>
          <p:cNvPr id="54" name="Imag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3089" y="3723858"/>
            <a:ext cx="210312" cy="210312"/>
          </a:xfrm>
          <a:prstGeom prst="rect">
            <a:avLst/>
          </a:prstGeom>
        </p:spPr>
      </p:pic>
      <p:pic>
        <p:nvPicPr>
          <p:cNvPr id="55" name="Image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6845" y="3389139"/>
            <a:ext cx="210312" cy="210312"/>
          </a:xfrm>
          <a:prstGeom prst="rect">
            <a:avLst/>
          </a:prstGeom>
        </p:spPr>
      </p:pic>
      <p:pic>
        <p:nvPicPr>
          <p:cNvPr id="56" name="Imag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5960" y="3509669"/>
            <a:ext cx="210312" cy="210312"/>
          </a:xfrm>
          <a:prstGeom prst="rect">
            <a:avLst/>
          </a:prstGeom>
        </p:spPr>
      </p:pic>
      <p:sp>
        <p:nvSpPr>
          <p:cNvPr id="57" name="ZoneTexte 56"/>
          <p:cNvSpPr txBox="1"/>
          <p:nvPr/>
        </p:nvSpPr>
        <p:spPr>
          <a:xfrm>
            <a:off x="9211909" y="4093720"/>
            <a:ext cx="638095" cy="276999"/>
          </a:xfrm>
          <a:prstGeom prst="rect">
            <a:avLst/>
          </a:prstGeom>
          <a:noFill/>
        </p:spPr>
        <p:txBody>
          <a:bodyPr wrap="square" rtlCol="0">
            <a:spAutoFit/>
          </a:bodyPr>
          <a:lstStyle/>
          <a:p>
            <a:r>
              <a:rPr lang="fr-FR" sz="1200" b="1" dirty="0">
                <a:solidFill>
                  <a:srgbClr val="007FFF"/>
                </a:solidFill>
                <a:latin typeface="Candara" panose="020E0502030303020204" pitchFamily="34" charset="0"/>
              </a:rPr>
              <a:t>Sud</a:t>
            </a:r>
          </a:p>
        </p:txBody>
      </p:sp>
      <p:sp>
        <p:nvSpPr>
          <p:cNvPr id="58" name="ZoneTexte 57"/>
          <p:cNvSpPr txBox="1"/>
          <p:nvPr/>
        </p:nvSpPr>
        <p:spPr>
          <a:xfrm>
            <a:off x="9989512" y="3011278"/>
            <a:ext cx="638095" cy="276999"/>
          </a:xfrm>
          <a:prstGeom prst="rect">
            <a:avLst/>
          </a:prstGeom>
          <a:noFill/>
        </p:spPr>
        <p:txBody>
          <a:bodyPr wrap="square" rtlCol="0">
            <a:spAutoFit/>
          </a:bodyPr>
          <a:lstStyle/>
          <a:p>
            <a:r>
              <a:rPr lang="fr-FR" sz="1200" b="1" dirty="0">
                <a:solidFill>
                  <a:srgbClr val="007FFF"/>
                </a:solidFill>
                <a:latin typeface="Candara" panose="020E0502030303020204" pitchFamily="34" charset="0"/>
              </a:rPr>
              <a:t>Est</a:t>
            </a:r>
          </a:p>
        </p:txBody>
      </p:sp>
      <p:sp>
        <p:nvSpPr>
          <p:cNvPr id="59" name="ZoneTexte 58"/>
          <p:cNvSpPr txBox="1"/>
          <p:nvPr/>
        </p:nvSpPr>
        <p:spPr>
          <a:xfrm>
            <a:off x="9291176" y="3090432"/>
            <a:ext cx="1039969" cy="276999"/>
          </a:xfrm>
          <a:prstGeom prst="rect">
            <a:avLst/>
          </a:prstGeom>
          <a:noFill/>
        </p:spPr>
        <p:txBody>
          <a:bodyPr wrap="square" rtlCol="0">
            <a:spAutoFit/>
          </a:bodyPr>
          <a:lstStyle/>
          <a:p>
            <a:r>
              <a:rPr lang="fr-FR" sz="1200" b="1" dirty="0">
                <a:solidFill>
                  <a:srgbClr val="007FFF"/>
                </a:solidFill>
                <a:latin typeface="Candara" panose="020E0502030303020204" pitchFamily="34" charset="0"/>
              </a:rPr>
              <a:t>Centre</a:t>
            </a:r>
          </a:p>
        </p:txBody>
      </p:sp>
      <p:sp>
        <p:nvSpPr>
          <p:cNvPr id="60" name="ZoneTexte 59"/>
          <p:cNvSpPr txBox="1"/>
          <p:nvPr/>
        </p:nvSpPr>
        <p:spPr>
          <a:xfrm>
            <a:off x="8739446" y="3176598"/>
            <a:ext cx="630867" cy="276999"/>
          </a:xfrm>
          <a:prstGeom prst="rect">
            <a:avLst/>
          </a:prstGeom>
          <a:noFill/>
        </p:spPr>
        <p:txBody>
          <a:bodyPr wrap="square" rtlCol="0">
            <a:spAutoFit/>
          </a:bodyPr>
          <a:lstStyle/>
          <a:p>
            <a:r>
              <a:rPr lang="fr-FR" sz="1200" b="1" dirty="0">
                <a:solidFill>
                  <a:srgbClr val="007FFF"/>
                </a:solidFill>
                <a:latin typeface="Candara" panose="020E0502030303020204" pitchFamily="34" charset="0"/>
              </a:rPr>
              <a:t>Ouest</a:t>
            </a:r>
          </a:p>
        </p:txBody>
      </p:sp>
      <p:pic>
        <p:nvPicPr>
          <p:cNvPr id="61" name="Imag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1731" y="2826968"/>
            <a:ext cx="210312" cy="210312"/>
          </a:xfrm>
          <a:prstGeom prst="rect">
            <a:avLst/>
          </a:prstGeom>
        </p:spPr>
      </p:pic>
      <p:pic>
        <p:nvPicPr>
          <p:cNvPr id="64" name="Imag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8792" y="2435060"/>
            <a:ext cx="195148" cy="195148"/>
          </a:xfrm>
          <a:prstGeom prst="rect">
            <a:avLst/>
          </a:prstGeom>
        </p:spPr>
      </p:pic>
      <p:pic>
        <p:nvPicPr>
          <p:cNvPr id="65" name="Imag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7816" y="2791084"/>
            <a:ext cx="271032" cy="271032"/>
          </a:xfrm>
          <a:prstGeom prst="rect">
            <a:avLst/>
          </a:prstGeom>
        </p:spPr>
      </p:pic>
      <p:pic>
        <p:nvPicPr>
          <p:cNvPr id="66" name="Image 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0271" y="3439447"/>
            <a:ext cx="275492" cy="275492"/>
          </a:xfrm>
          <a:prstGeom prst="rect">
            <a:avLst/>
          </a:prstGeom>
        </p:spPr>
      </p:pic>
      <p:pic>
        <p:nvPicPr>
          <p:cNvPr id="67" name="Imag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3563" y="2256167"/>
            <a:ext cx="271032" cy="271032"/>
          </a:xfrm>
          <a:prstGeom prst="rect">
            <a:avLst/>
          </a:prstGeom>
        </p:spPr>
      </p:pic>
      <p:pic>
        <p:nvPicPr>
          <p:cNvPr id="68" name="Imag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2992" y="2609224"/>
            <a:ext cx="271032" cy="271032"/>
          </a:xfrm>
          <a:prstGeom prst="rect">
            <a:avLst/>
          </a:prstGeom>
        </p:spPr>
      </p:pic>
      <p:pic>
        <p:nvPicPr>
          <p:cNvPr id="70" name="Imag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6185" y="2902450"/>
            <a:ext cx="275492" cy="275492"/>
          </a:xfrm>
          <a:prstGeom prst="rect">
            <a:avLst/>
          </a:prstGeom>
        </p:spPr>
      </p:pic>
      <p:pic>
        <p:nvPicPr>
          <p:cNvPr id="71" name="Imag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8017" y="2635965"/>
            <a:ext cx="275492" cy="275492"/>
          </a:xfrm>
          <a:prstGeom prst="rect">
            <a:avLst/>
          </a:prstGeom>
        </p:spPr>
      </p:pic>
    </p:spTree>
    <p:extLst>
      <p:ext uri="{BB962C8B-B14F-4D97-AF65-F5344CB8AC3E}">
        <p14:creationId xmlns:p14="http://schemas.microsoft.com/office/powerpoint/2010/main" val="139403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22</a:t>
            </a:fld>
            <a:endParaRPr lang="en-US" dirty="0"/>
          </a:p>
        </p:txBody>
      </p:sp>
      <p:sp>
        <p:nvSpPr>
          <p:cNvPr id="3" name="ZoneTexte 2"/>
          <p:cNvSpPr txBox="1"/>
          <p:nvPr/>
        </p:nvSpPr>
        <p:spPr>
          <a:xfrm>
            <a:off x="735951" y="526496"/>
            <a:ext cx="8461058"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Formation des utilisateurs</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258" y="2153870"/>
            <a:ext cx="1715514" cy="1715514"/>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12" y="1586074"/>
            <a:ext cx="1144228" cy="1144228"/>
          </a:xfrm>
          <a:prstGeom prst="rect">
            <a:avLst/>
          </a:prstGeom>
        </p:spPr>
      </p:pic>
      <p:sp>
        <p:nvSpPr>
          <p:cNvPr id="9" name="Rectangle 8"/>
          <p:cNvSpPr/>
          <p:nvPr/>
        </p:nvSpPr>
        <p:spPr>
          <a:xfrm>
            <a:off x="5830326" y="2227140"/>
            <a:ext cx="4581055" cy="2249975"/>
          </a:xfrm>
          <a:prstGeom prst="rect">
            <a:avLst/>
          </a:prstGeom>
        </p:spPr>
        <p:txBody>
          <a:bodyPr wrap="square">
            <a:spAutoFit/>
          </a:bodyPr>
          <a:lstStyle/>
          <a:p>
            <a:pPr>
              <a:lnSpc>
                <a:spcPct val="107000"/>
              </a:lnSpc>
              <a:spcBef>
                <a:spcPts val="600"/>
              </a:spcBef>
              <a:spcAft>
                <a:spcPts val="600"/>
              </a:spcAft>
            </a:pPr>
            <a:r>
              <a:rPr lang="fr-FR" sz="2200" dirty="0">
                <a:latin typeface="Candara" panose="020E0502030303020204" pitchFamily="34" charset="0"/>
                <a:ea typeface="Georgia" panose="02040502050405020303" pitchFamily="18" charset="0"/>
                <a:cs typeface="Times New Roman" panose="02020603050405020304" pitchFamily="18" charset="0"/>
              </a:rPr>
              <a:t>2Tech propose aussi des vidéos pour animer des scénarios de plusieurs cas (diabétique, grossesse, atteint d’Alzheimer) qui ciblent en principe les patients afin de les former à distance et gratuitement.</a:t>
            </a:r>
            <a:endParaRPr lang="en-US" sz="2200" dirty="0">
              <a:latin typeface="Candara" panose="020E0502030303020204" pitchFamily="34" charset="0"/>
              <a:ea typeface="Georgia" panose="02040502050405020303" pitchFamily="18" charset="0"/>
              <a:cs typeface="Times New Roman" panose="02020603050405020304" pitchFamily="18" charset="0"/>
            </a:endParaRPr>
          </a:p>
        </p:txBody>
      </p:sp>
      <p:sp>
        <p:nvSpPr>
          <p:cNvPr id="16" name="ZoneTexte 15"/>
          <p:cNvSpPr txBox="1"/>
          <p:nvPr/>
        </p:nvSpPr>
        <p:spPr>
          <a:xfrm>
            <a:off x="1654111" y="1626976"/>
            <a:ext cx="3860424" cy="1446550"/>
          </a:xfrm>
          <a:prstGeom prst="rect">
            <a:avLst/>
          </a:prstGeom>
          <a:noFill/>
        </p:spPr>
        <p:txBody>
          <a:bodyPr wrap="square" rtlCol="0">
            <a:spAutoFit/>
          </a:bodyPr>
          <a:lstStyle/>
          <a:p>
            <a:r>
              <a:rPr lang="fr-FR" sz="2200" dirty="0">
                <a:latin typeface="Candara" panose="020E0502030303020204" pitchFamily="34" charset="0"/>
              </a:rPr>
              <a:t>La formation des utilisateurs est primordiale pour assurer une bonne utilisation de </a:t>
            </a:r>
            <a:r>
              <a:rPr lang="fr-FR" sz="2200" dirty="0" err="1">
                <a:latin typeface="Candara" panose="020E0502030303020204" pitchFamily="34" charset="0"/>
              </a:rPr>
              <a:t>CareMe</a:t>
            </a:r>
            <a:r>
              <a:rPr lang="fr-FR" sz="2200" dirty="0">
                <a:latin typeface="Candara" panose="020E0502030303020204" pitchFamily="34" charset="0"/>
              </a:rPr>
              <a:t>, nous prévoyons de : </a:t>
            </a:r>
          </a:p>
        </p:txBody>
      </p:sp>
      <p:grpSp>
        <p:nvGrpSpPr>
          <p:cNvPr id="6" name="Groupe 5"/>
          <p:cNvGrpSpPr/>
          <p:nvPr/>
        </p:nvGrpSpPr>
        <p:grpSpPr>
          <a:xfrm>
            <a:off x="1291867" y="4100793"/>
            <a:ext cx="2682268" cy="2344617"/>
            <a:chOff x="902055" y="4124188"/>
            <a:chExt cx="2682268" cy="2344617"/>
          </a:xfrm>
        </p:grpSpPr>
        <p:grpSp>
          <p:nvGrpSpPr>
            <p:cNvPr id="4" name="Groupe 3"/>
            <p:cNvGrpSpPr/>
            <p:nvPr/>
          </p:nvGrpSpPr>
          <p:grpSpPr>
            <a:xfrm>
              <a:off x="902055" y="4124188"/>
              <a:ext cx="2682268" cy="2344617"/>
              <a:chOff x="887998" y="4285459"/>
              <a:chExt cx="2682268" cy="2344617"/>
            </a:xfrm>
          </p:grpSpPr>
          <p:grpSp>
            <p:nvGrpSpPr>
              <p:cNvPr id="11" name="Groupe 10"/>
              <p:cNvGrpSpPr/>
              <p:nvPr/>
            </p:nvGrpSpPr>
            <p:grpSpPr>
              <a:xfrm>
                <a:off x="887998" y="4285459"/>
                <a:ext cx="2682268" cy="2344617"/>
                <a:chOff x="7198042" y="2134290"/>
                <a:chExt cx="4109865" cy="4195554"/>
              </a:xfrm>
            </p:grpSpPr>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8042" y="2134290"/>
                  <a:ext cx="4109865" cy="4195554"/>
                </a:xfrm>
                <a:prstGeom prst="rect">
                  <a:avLst/>
                </a:prstGeom>
              </p:spPr>
            </p:pic>
            <p:sp>
              <p:nvSpPr>
                <p:cNvPr id="13" name="Forme libre : forme 12"/>
                <p:cNvSpPr/>
                <p:nvPr/>
              </p:nvSpPr>
              <p:spPr>
                <a:xfrm>
                  <a:off x="8721969" y="3179286"/>
                  <a:ext cx="1814733" cy="267299"/>
                </a:xfrm>
                <a:custGeom>
                  <a:avLst/>
                  <a:gdLst>
                    <a:gd name="connsiteX0" fmla="*/ 0 w 1814733"/>
                    <a:gd name="connsiteY0" fmla="*/ 168825 h 267299"/>
                    <a:gd name="connsiteX1" fmla="*/ 84406 w 1814733"/>
                    <a:gd name="connsiteY1" fmla="*/ 196960 h 267299"/>
                    <a:gd name="connsiteX2" fmla="*/ 140677 w 1814733"/>
                    <a:gd name="connsiteY2" fmla="*/ 267299 h 267299"/>
                    <a:gd name="connsiteX3" fmla="*/ 464234 w 1814733"/>
                    <a:gd name="connsiteY3" fmla="*/ 253231 h 267299"/>
                    <a:gd name="connsiteX4" fmla="*/ 548640 w 1814733"/>
                    <a:gd name="connsiteY4" fmla="*/ 225096 h 267299"/>
                    <a:gd name="connsiteX5" fmla="*/ 647114 w 1814733"/>
                    <a:gd name="connsiteY5" fmla="*/ 211028 h 267299"/>
                    <a:gd name="connsiteX6" fmla="*/ 942536 w 1814733"/>
                    <a:gd name="connsiteY6" fmla="*/ 168825 h 267299"/>
                    <a:gd name="connsiteX7" fmla="*/ 998806 w 1814733"/>
                    <a:gd name="connsiteY7" fmla="*/ 154757 h 267299"/>
                    <a:gd name="connsiteX8" fmla="*/ 1434905 w 1814733"/>
                    <a:gd name="connsiteY8" fmla="*/ 140689 h 267299"/>
                    <a:gd name="connsiteX9" fmla="*/ 1603717 w 1814733"/>
                    <a:gd name="connsiteY9" fmla="*/ 84419 h 267299"/>
                    <a:gd name="connsiteX10" fmla="*/ 1702191 w 1814733"/>
                    <a:gd name="connsiteY10" fmla="*/ 56283 h 267299"/>
                    <a:gd name="connsiteX11" fmla="*/ 1814733 w 1814733"/>
                    <a:gd name="connsiteY11" fmla="*/ 12 h 26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4733" h="267299">
                      <a:moveTo>
                        <a:pt x="0" y="168825"/>
                      </a:moveTo>
                      <a:cubicBezTo>
                        <a:pt x="28135" y="178203"/>
                        <a:pt x="57880" y="183697"/>
                        <a:pt x="84406" y="196960"/>
                      </a:cubicBezTo>
                      <a:cubicBezTo>
                        <a:pt x="104452" y="206983"/>
                        <a:pt x="130737" y="252389"/>
                        <a:pt x="140677" y="267299"/>
                      </a:cubicBezTo>
                      <a:cubicBezTo>
                        <a:pt x="248529" y="262610"/>
                        <a:pt x="356853" y="264339"/>
                        <a:pt x="464234" y="253231"/>
                      </a:cubicBezTo>
                      <a:cubicBezTo>
                        <a:pt x="493734" y="250179"/>
                        <a:pt x="519742" y="231765"/>
                        <a:pt x="548640" y="225096"/>
                      </a:cubicBezTo>
                      <a:cubicBezTo>
                        <a:pt x="580949" y="217640"/>
                        <a:pt x="614289" y="215717"/>
                        <a:pt x="647114" y="211028"/>
                      </a:cubicBezTo>
                      <a:cubicBezTo>
                        <a:pt x="798397" y="160599"/>
                        <a:pt x="701928" y="184865"/>
                        <a:pt x="942536" y="168825"/>
                      </a:cubicBezTo>
                      <a:cubicBezTo>
                        <a:pt x="961293" y="164136"/>
                        <a:pt x="979504" y="155860"/>
                        <a:pt x="998806" y="154757"/>
                      </a:cubicBezTo>
                      <a:cubicBezTo>
                        <a:pt x="1144011" y="146459"/>
                        <a:pt x="1290436" y="157488"/>
                        <a:pt x="1434905" y="140689"/>
                      </a:cubicBezTo>
                      <a:cubicBezTo>
                        <a:pt x="1493822" y="133838"/>
                        <a:pt x="1546685" y="100714"/>
                        <a:pt x="1603717" y="84419"/>
                      </a:cubicBezTo>
                      <a:cubicBezTo>
                        <a:pt x="1636542" y="75040"/>
                        <a:pt x="1670813" y="69731"/>
                        <a:pt x="1702191" y="56283"/>
                      </a:cubicBezTo>
                      <a:cubicBezTo>
                        <a:pt x="1838917" y="-2315"/>
                        <a:pt x="1758619" y="12"/>
                        <a:pt x="1814733" y="1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4" name="Forme libre : forme 13"/>
                <p:cNvSpPr/>
                <p:nvPr/>
              </p:nvSpPr>
              <p:spPr>
                <a:xfrm>
                  <a:off x="9902582" y="2264898"/>
                  <a:ext cx="144534" cy="1097280"/>
                </a:xfrm>
                <a:custGeom>
                  <a:avLst/>
                  <a:gdLst>
                    <a:gd name="connsiteX0" fmla="*/ 127683 w 144534"/>
                    <a:gd name="connsiteY0" fmla="*/ 0 h 1097280"/>
                    <a:gd name="connsiteX1" fmla="*/ 127683 w 144534"/>
                    <a:gd name="connsiteY1" fmla="*/ 309490 h 1097280"/>
                    <a:gd name="connsiteX2" fmla="*/ 113615 w 144534"/>
                    <a:gd name="connsiteY2" fmla="*/ 407964 h 1097280"/>
                    <a:gd name="connsiteX3" fmla="*/ 71412 w 144534"/>
                    <a:gd name="connsiteY3" fmla="*/ 450167 h 1097280"/>
                    <a:gd name="connsiteX4" fmla="*/ 43276 w 144534"/>
                    <a:gd name="connsiteY4" fmla="*/ 492370 h 1097280"/>
                    <a:gd name="connsiteX5" fmla="*/ 57344 w 144534"/>
                    <a:gd name="connsiteY5" fmla="*/ 689317 h 1097280"/>
                    <a:gd name="connsiteX6" fmla="*/ 71412 w 144534"/>
                    <a:gd name="connsiteY6" fmla="*/ 872197 h 1097280"/>
                    <a:gd name="connsiteX7" fmla="*/ 43276 w 144534"/>
                    <a:gd name="connsiteY7" fmla="*/ 1026942 h 1097280"/>
                    <a:gd name="connsiteX8" fmla="*/ 1073 w 144534"/>
                    <a:gd name="connsiteY8"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534" h="1097280">
                      <a:moveTo>
                        <a:pt x="127683" y="0"/>
                      </a:moveTo>
                      <a:cubicBezTo>
                        <a:pt x="152562" y="149280"/>
                        <a:pt x="147604" y="80391"/>
                        <a:pt x="127683" y="309490"/>
                      </a:cubicBezTo>
                      <a:cubicBezTo>
                        <a:pt x="124811" y="342523"/>
                        <a:pt x="125930" y="377178"/>
                        <a:pt x="113615" y="407964"/>
                      </a:cubicBezTo>
                      <a:cubicBezTo>
                        <a:pt x="106226" y="426436"/>
                        <a:pt x="84148" y="434884"/>
                        <a:pt x="71412" y="450167"/>
                      </a:cubicBezTo>
                      <a:cubicBezTo>
                        <a:pt x="60588" y="463156"/>
                        <a:pt x="52655" y="478302"/>
                        <a:pt x="43276" y="492370"/>
                      </a:cubicBezTo>
                      <a:cubicBezTo>
                        <a:pt x="10652" y="590247"/>
                        <a:pt x="33553" y="498992"/>
                        <a:pt x="57344" y="689317"/>
                      </a:cubicBezTo>
                      <a:cubicBezTo>
                        <a:pt x="64927" y="749985"/>
                        <a:pt x="66723" y="811237"/>
                        <a:pt x="71412" y="872197"/>
                      </a:cubicBezTo>
                      <a:cubicBezTo>
                        <a:pt x="62033" y="923779"/>
                        <a:pt x="62096" y="978009"/>
                        <a:pt x="43276" y="1026942"/>
                      </a:cubicBezTo>
                      <a:cubicBezTo>
                        <a:pt x="-10632" y="1167102"/>
                        <a:pt x="1073" y="951452"/>
                        <a:pt x="1073" y="109728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5" name="Forme libre : forme 14"/>
                <p:cNvSpPr/>
                <p:nvPr/>
              </p:nvSpPr>
              <p:spPr>
                <a:xfrm>
                  <a:off x="9200271" y="2278966"/>
                  <a:ext cx="98605" cy="1153551"/>
                </a:xfrm>
                <a:custGeom>
                  <a:avLst/>
                  <a:gdLst>
                    <a:gd name="connsiteX0" fmla="*/ 70338 w 98605"/>
                    <a:gd name="connsiteY0" fmla="*/ 0 h 1153551"/>
                    <a:gd name="connsiteX1" fmla="*/ 70338 w 98605"/>
                    <a:gd name="connsiteY1" fmla="*/ 323557 h 1153551"/>
                    <a:gd name="connsiteX2" fmla="*/ 42203 w 98605"/>
                    <a:gd name="connsiteY2" fmla="*/ 365760 h 1153551"/>
                    <a:gd name="connsiteX3" fmla="*/ 28135 w 98605"/>
                    <a:gd name="connsiteY3" fmla="*/ 407963 h 1153551"/>
                    <a:gd name="connsiteX4" fmla="*/ 28135 w 98605"/>
                    <a:gd name="connsiteY4" fmla="*/ 562708 h 1153551"/>
                    <a:gd name="connsiteX5" fmla="*/ 0 w 98605"/>
                    <a:gd name="connsiteY5" fmla="*/ 647114 h 1153551"/>
                    <a:gd name="connsiteX6" fmla="*/ 28135 w 98605"/>
                    <a:gd name="connsiteY6" fmla="*/ 787791 h 1153551"/>
                    <a:gd name="connsiteX7" fmla="*/ 42203 w 98605"/>
                    <a:gd name="connsiteY7" fmla="*/ 844062 h 1153551"/>
                    <a:gd name="connsiteX8" fmla="*/ 84406 w 98605"/>
                    <a:gd name="connsiteY8" fmla="*/ 970671 h 1153551"/>
                    <a:gd name="connsiteX9" fmla="*/ 84406 w 98605"/>
                    <a:gd name="connsiteY9" fmla="*/ 1111348 h 1153551"/>
                    <a:gd name="connsiteX10" fmla="*/ 28135 w 98605"/>
                    <a:gd name="connsiteY10" fmla="*/ 1153551 h 11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605" h="1153551">
                      <a:moveTo>
                        <a:pt x="70338" y="0"/>
                      </a:moveTo>
                      <a:cubicBezTo>
                        <a:pt x="78245" y="110699"/>
                        <a:pt x="97601" y="214505"/>
                        <a:pt x="70338" y="323557"/>
                      </a:cubicBezTo>
                      <a:cubicBezTo>
                        <a:pt x="66237" y="339959"/>
                        <a:pt x="49764" y="350638"/>
                        <a:pt x="42203" y="365760"/>
                      </a:cubicBezTo>
                      <a:cubicBezTo>
                        <a:pt x="35571" y="379023"/>
                        <a:pt x="32824" y="393895"/>
                        <a:pt x="28135" y="407963"/>
                      </a:cubicBezTo>
                      <a:cubicBezTo>
                        <a:pt x="42899" y="496545"/>
                        <a:pt x="50509" y="480670"/>
                        <a:pt x="28135" y="562708"/>
                      </a:cubicBezTo>
                      <a:cubicBezTo>
                        <a:pt x="20332" y="591320"/>
                        <a:pt x="0" y="647114"/>
                        <a:pt x="0" y="647114"/>
                      </a:cubicBezTo>
                      <a:cubicBezTo>
                        <a:pt x="32678" y="777834"/>
                        <a:pt x="-6363" y="615304"/>
                        <a:pt x="28135" y="787791"/>
                      </a:cubicBezTo>
                      <a:cubicBezTo>
                        <a:pt x="31927" y="806750"/>
                        <a:pt x="38411" y="825103"/>
                        <a:pt x="42203" y="844062"/>
                      </a:cubicBezTo>
                      <a:cubicBezTo>
                        <a:pt x="63864" y="952366"/>
                        <a:pt x="37596" y="900455"/>
                        <a:pt x="84406" y="970671"/>
                      </a:cubicBezTo>
                      <a:cubicBezTo>
                        <a:pt x="86845" y="987747"/>
                        <a:pt x="115098" y="1080656"/>
                        <a:pt x="84406" y="1111348"/>
                      </a:cubicBezTo>
                      <a:cubicBezTo>
                        <a:pt x="-2513" y="1198267"/>
                        <a:pt x="73420" y="1062984"/>
                        <a:pt x="28135" y="115355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grpSp>
          <p:sp>
            <p:nvSpPr>
              <p:cNvPr id="19" name="Ellipse 18"/>
              <p:cNvSpPr/>
              <p:nvPr/>
            </p:nvSpPr>
            <p:spPr>
              <a:xfrm>
                <a:off x="2339383" y="4480979"/>
                <a:ext cx="327767" cy="351966"/>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20" name="Ellipse 19"/>
              <p:cNvSpPr/>
              <p:nvPr/>
            </p:nvSpPr>
            <p:spPr>
              <a:xfrm>
                <a:off x="2769835" y="4366310"/>
                <a:ext cx="327767" cy="351966"/>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1" name="Ellipse 20"/>
              <p:cNvSpPr/>
              <p:nvPr/>
            </p:nvSpPr>
            <p:spPr>
              <a:xfrm>
                <a:off x="1856841" y="4576780"/>
                <a:ext cx="327767" cy="351966"/>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grpSp>
        <p:sp>
          <p:nvSpPr>
            <p:cNvPr id="22" name="Ellipse 21"/>
            <p:cNvSpPr/>
            <p:nvPr/>
          </p:nvSpPr>
          <p:spPr>
            <a:xfrm>
              <a:off x="2324934" y="5296497"/>
              <a:ext cx="327767" cy="351966"/>
            </a:xfrm>
            <a:prstGeom prst="ellipse">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grpSp>
      <p:sp>
        <p:nvSpPr>
          <p:cNvPr id="23" name="ZoneTexte 22"/>
          <p:cNvSpPr txBox="1"/>
          <p:nvPr/>
        </p:nvSpPr>
        <p:spPr>
          <a:xfrm>
            <a:off x="5830326" y="1727301"/>
            <a:ext cx="3049427" cy="430887"/>
          </a:xfrm>
          <a:prstGeom prst="rect">
            <a:avLst/>
          </a:prstGeom>
          <a:noFill/>
        </p:spPr>
        <p:txBody>
          <a:bodyPr wrap="square" rtlCol="0">
            <a:spAutoFit/>
          </a:bodyPr>
          <a:lstStyle/>
          <a:p>
            <a:r>
              <a:rPr lang="fr-FR" sz="2200" dirty="0">
                <a:solidFill>
                  <a:srgbClr val="007FFF"/>
                </a:solidFill>
                <a:latin typeface="Candara" panose="020E0502030303020204" pitchFamily="34" charset="0"/>
              </a:rPr>
              <a:t>Et les patients ?</a:t>
            </a:r>
          </a:p>
        </p:txBody>
      </p:sp>
      <p:grpSp>
        <p:nvGrpSpPr>
          <p:cNvPr id="31" name="Groupe 30"/>
          <p:cNvGrpSpPr/>
          <p:nvPr/>
        </p:nvGrpSpPr>
        <p:grpSpPr>
          <a:xfrm>
            <a:off x="9362743" y="4617240"/>
            <a:ext cx="1605030" cy="1172309"/>
            <a:chOff x="8879753" y="3767393"/>
            <a:chExt cx="1564776" cy="1296319"/>
          </a:xfrm>
        </p:grpSpPr>
        <p:pic>
          <p:nvPicPr>
            <p:cNvPr id="25" name="Imag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7009" y="4000178"/>
              <a:ext cx="832767" cy="832767"/>
            </a:xfrm>
            <a:prstGeom prst="rect">
              <a:avLst/>
            </a:prstGeom>
          </p:spPr>
        </p:pic>
        <p:sp>
          <p:nvSpPr>
            <p:cNvPr id="29" name="Cercle : creux 28"/>
            <p:cNvSpPr/>
            <p:nvPr/>
          </p:nvSpPr>
          <p:spPr>
            <a:xfrm>
              <a:off x="8879753" y="3767393"/>
              <a:ext cx="1564776" cy="1296319"/>
            </a:xfrm>
            <a:prstGeom prst="donut">
              <a:avLst>
                <a:gd name="adj" fmla="val 4381"/>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32" name="Groupe 31"/>
          <p:cNvGrpSpPr/>
          <p:nvPr/>
        </p:nvGrpSpPr>
        <p:grpSpPr>
          <a:xfrm>
            <a:off x="6374742" y="4546067"/>
            <a:ext cx="1575889" cy="1343920"/>
            <a:chOff x="6291052" y="3864350"/>
            <a:chExt cx="1564776" cy="1296319"/>
          </a:xfrm>
        </p:grpSpPr>
        <p:pic>
          <p:nvPicPr>
            <p:cNvPr id="27" name="Imag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3840" y="3871379"/>
              <a:ext cx="1219200" cy="1219200"/>
            </a:xfrm>
            <a:prstGeom prst="rect">
              <a:avLst/>
            </a:prstGeom>
          </p:spPr>
        </p:pic>
        <p:sp>
          <p:nvSpPr>
            <p:cNvPr id="30" name="Cercle : creux 29"/>
            <p:cNvSpPr/>
            <p:nvPr/>
          </p:nvSpPr>
          <p:spPr>
            <a:xfrm>
              <a:off x="6291052" y="3864350"/>
              <a:ext cx="1564776" cy="1296319"/>
            </a:xfrm>
            <a:prstGeom prst="donut">
              <a:avLst>
                <a:gd name="adj" fmla="val 4381"/>
              </a:avLst>
            </a:prstGeom>
            <a:solidFill>
              <a:srgbClr val="7AD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33" name="ZoneTexte 32"/>
          <p:cNvSpPr txBox="1"/>
          <p:nvPr/>
        </p:nvSpPr>
        <p:spPr>
          <a:xfrm>
            <a:off x="9554302" y="5889987"/>
            <a:ext cx="1995512" cy="369332"/>
          </a:xfrm>
          <a:prstGeom prst="rect">
            <a:avLst/>
          </a:prstGeom>
          <a:noFill/>
        </p:spPr>
        <p:txBody>
          <a:bodyPr wrap="square" rtlCol="0">
            <a:spAutoFit/>
          </a:bodyPr>
          <a:lstStyle/>
          <a:p>
            <a:r>
              <a:rPr lang="fr-FR" dirty="0">
                <a:latin typeface="Candara" panose="020E0502030303020204" pitchFamily="34" charset="0"/>
              </a:rPr>
              <a:t>Aide en ligne</a:t>
            </a:r>
          </a:p>
        </p:txBody>
      </p:sp>
      <p:sp>
        <p:nvSpPr>
          <p:cNvPr id="34" name="ZoneTexte 33"/>
          <p:cNvSpPr txBox="1"/>
          <p:nvPr/>
        </p:nvSpPr>
        <p:spPr>
          <a:xfrm>
            <a:off x="6564256" y="5889987"/>
            <a:ext cx="1995512" cy="369332"/>
          </a:xfrm>
          <a:prstGeom prst="rect">
            <a:avLst/>
          </a:prstGeom>
          <a:noFill/>
        </p:spPr>
        <p:txBody>
          <a:bodyPr wrap="square" rtlCol="0">
            <a:spAutoFit/>
          </a:bodyPr>
          <a:lstStyle/>
          <a:p>
            <a:r>
              <a:rPr lang="fr-FR" dirty="0">
                <a:latin typeface="Candara" panose="020E0502030303020204" pitchFamily="34" charset="0"/>
              </a:rPr>
              <a:t>Tutoriels</a:t>
            </a:r>
          </a:p>
        </p:txBody>
      </p:sp>
      <p:sp>
        <p:nvSpPr>
          <p:cNvPr id="8" name="Rectangle 7"/>
          <p:cNvSpPr/>
          <p:nvPr/>
        </p:nvSpPr>
        <p:spPr>
          <a:xfrm>
            <a:off x="331436" y="3134298"/>
            <a:ext cx="5867886" cy="769441"/>
          </a:xfrm>
          <a:prstGeom prst="rect">
            <a:avLst/>
          </a:prstGeom>
        </p:spPr>
        <p:txBody>
          <a:bodyPr wrap="square">
            <a:spAutoFit/>
          </a:bodyPr>
          <a:lstStyle/>
          <a:p>
            <a:pPr marL="285750" indent="-285750">
              <a:buFont typeface="Arial" panose="020B0604020202020204" pitchFamily="34" charset="0"/>
              <a:buChar char="•"/>
            </a:pPr>
            <a:r>
              <a:rPr lang="fr-FR" sz="2200" dirty="0">
                <a:latin typeface="Candara" panose="020E0502030303020204" pitchFamily="34" charset="0"/>
              </a:rPr>
              <a:t>Former 2000 utilisateurs (administrateurs, médecins, paramédicaux…)</a:t>
            </a:r>
          </a:p>
        </p:txBody>
      </p:sp>
    </p:spTree>
    <p:extLst>
      <p:ext uri="{BB962C8B-B14F-4D97-AF65-F5344CB8AC3E}">
        <p14:creationId xmlns:p14="http://schemas.microsoft.com/office/powerpoint/2010/main" val="1362540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8C9BE40-5795-4EB2-9EF7-3FE93F1DFAF4}" type="slidenum">
              <a:rPr lang="en-US" smtClean="0"/>
              <a:t>23</a:t>
            </a:fld>
            <a:endParaRPr lang="en-US"/>
          </a:p>
        </p:txBody>
      </p:sp>
      <p:sp>
        <p:nvSpPr>
          <p:cNvPr id="4" name="Espace réservé du texte 3"/>
          <p:cNvSpPr>
            <a:spLocks noGrp="1"/>
          </p:cNvSpPr>
          <p:nvPr>
            <p:ph type="body" sz="quarter" idx="14"/>
          </p:nvPr>
        </p:nvSpPr>
        <p:spPr>
          <a:xfrm>
            <a:off x="209550" y="2783754"/>
            <a:ext cx="3829050" cy="1290491"/>
          </a:xfrm>
        </p:spPr>
        <p:txBody>
          <a:bodyPr/>
          <a:lstStyle/>
          <a:p>
            <a:pPr marL="0" indent="0">
              <a:buNone/>
            </a:pPr>
            <a:r>
              <a:rPr lang="fr-FR" sz="4000" dirty="0"/>
              <a:t>Planification du projet</a:t>
            </a:r>
          </a:p>
        </p:txBody>
      </p:sp>
      <p:pic>
        <p:nvPicPr>
          <p:cNvPr id="12" name="Espace réservé pour une image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66" r="4466"/>
          <a:stretch>
            <a:fillRect/>
          </a:stretch>
        </p:blipFill>
        <p:spPr/>
      </p:pic>
    </p:spTree>
    <p:extLst>
      <p:ext uri="{BB962C8B-B14F-4D97-AF65-F5344CB8AC3E}">
        <p14:creationId xmlns:p14="http://schemas.microsoft.com/office/powerpoint/2010/main" val="14889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24</a:t>
            </a:fld>
            <a:endParaRPr lang="en-US" dirty="0"/>
          </a:p>
        </p:txBody>
      </p:sp>
      <p:sp>
        <p:nvSpPr>
          <p:cNvPr id="3" name="ZoneTexte 2"/>
          <p:cNvSpPr txBox="1"/>
          <p:nvPr/>
        </p:nvSpPr>
        <p:spPr>
          <a:xfrm>
            <a:off x="735951" y="526496"/>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Planning de réalisation </a:t>
            </a:r>
          </a:p>
        </p:txBody>
      </p:sp>
      <p:graphicFrame>
        <p:nvGraphicFramePr>
          <p:cNvPr id="4" name="Table Placeholder 8"/>
          <p:cNvGraphicFramePr>
            <a:graphicFrameLocks/>
          </p:cNvGraphicFramePr>
          <p:nvPr>
            <p:extLst>
              <p:ext uri="{D42A27DB-BD31-4B8C-83A1-F6EECF244321}">
                <p14:modId xmlns:p14="http://schemas.microsoft.com/office/powerpoint/2010/main" val="1687361174"/>
              </p:ext>
            </p:extLst>
          </p:nvPr>
        </p:nvGraphicFramePr>
        <p:xfrm>
          <a:off x="376645" y="1244898"/>
          <a:ext cx="11552754" cy="3978897"/>
        </p:xfrm>
        <a:graphic>
          <a:graphicData uri="http://schemas.openxmlformats.org/drawingml/2006/table">
            <a:tbl>
              <a:tblPr firstRow="1" bandRow="1">
                <a:tableStyleId>{5C22544A-7EE6-4342-B048-85BDC9FD1C3A}</a:tableStyleId>
              </a:tblPr>
              <a:tblGrid>
                <a:gridCol w="2640981">
                  <a:extLst>
                    <a:ext uri="{9D8B030D-6E8A-4147-A177-3AD203B41FA5}">
                      <a16:colId xmlns:a16="http://schemas.microsoft.com/office/drawing/2014/main" val="20000"/>
                    </a:ext>
                  </a:extLst>
                </a:gridCol>
                <a:gridCol w="990197">
                  <a:extLst>
                    <a:ext uri="{9D8B030D-6E8A-4147-A177-3AD203B41FA5}">
                      <a16:colId xmlns:a16="http://schemas.microsoft.com/office/drawing/2014/main" val="20004"/>
                    </a:ext>
                  </a:extLst>
                </a:gridCol>
                <a:gridCol w="990197">
                  <a:extLst>
                    <a:ext uri="{9D8B030D-6E8A-4147-A177-3AD203B41FA5}">
                      <a16:colId xmlns:a16="http://schemas.microsoft.com/office/drawing/2014/main" val="20005"/>
                    </a:ext>
                  </a:extLst>
                </a:gridCol>
                <a:gridCol w="990197">
                  <a:extLst>
                    <a:ext uri="{9D8B030D-6E8A-4147-A177-3AD203B41FA5}">
                      <a16:colId xmlns:a16="http://schemas.microsoft.com/office/drawing/2014/main" val="20006"/>
                    </a:ext>
                  </a:extLst>
                </a:gridCol>
                <a:gridCol w="990197">
                  <a:extLst>
                    <a:ext uri="{9D8B030D-6E8A-4147-A177-3AD203B41FA5}">
                      <a16:colId xmlns:a16="http://schemas.microsoft.com/office/drawing/2014/main" val="20007"/>
                    </a:ext>
                  </a:extLst>
                </a:gridCol>
                <a:gridCol w="990197">
                  <a:extLst>
                    <a:ext uri="{9D8B030D-6E8A-4147-A177-3AD203B41FA5}">
                      <a16:colId xmlns:a16="http://schemas.microsoft.com/office/drawing/2014/main" val="20008"/>
                    </a:ext>
                  </a:extLst>
                </a:gridCol>
                <a:gridCol w="990197">
                  <a:extLst>
                    <a:ext uri="{9D8B030D-6E8A-4147-A177-3AD203B41FA5}">
                      <a16:colId xmlns:a16="http://schemas.microsoft.com/office/drawing/2014/main" val="20009"/>
                    </a:ext>
                  </a:extLst>
                </a:gridCol>
                <a:gridCol w="990197">
                  <a:extLst>
                    <a:ext uri="{9D8B030D-6E8A-4147-A177-3AD203B41FA5}">
                      <a16:colId xmlns:a16="http://schemas.microsoft.com/office/drawing/2014/main" val="20010"/>
                    </a:ext>
                  </a:extLst>
                </a:gridCol>
                <a:gridCol w="990197">
                  <a:extLst>
                    <a:ext uri="{9D8B030D-6E8A-4147-A177-3AD203B41FA5}">
                      <a16:colId xmlns:a16="http://schemas.microsoft.com/office/drawing/2014/main" val="20011"/>
                    </a:ext>
                  </a:extLst>
                </a:gridCol>
                <a:gridCol w="990197">
                  <a:extLst>
                    <a:ext uri="{9D8B030D-6E8A-4147-A177-3AD203B41FA5}">
                      <a16:colId xmlns:a16="http://schemas.microsoft.com/office/drawing/2014/main" val="20012"/>
                    </a:ext>
                  </a:extLst>
                </a:gridCol>
              </a:tblGrid>
              <a:tr h="420477">
                <a:tc>
                  <a:txBody>
                    <a:bodyPr/>
                    <a:lstStyle/>
                    <a:p>
                      <a:endParaRPr lang="en-US"/>
                    </a:p>
                  </a:txBody>
                  <a:tcPr>
                    <a:noFill/>
                  </a:tcPr>
                </a:tc>
                <a:tc>
                  <a:txBody>
                    <a:bodyPr/>
                    <a:lstStyle/>
                    <a:p>
                      <a:pPr algn="ctr"/>
                      <a:r>
                        <a:rPr lang="en-US" dirty="0"/>
                        <a:t>2017</a:t>
                      </a:r>
                    </a:p>
                  </a:txBody>
                  <a:tcPr anchor="ctr"/>
                </a:tc>
                <a:tc gridSpan="4">
                  <a:txBody>
                    <a:bodyPr/>
                    <a:lstStyle/>
                    <a:p>
                      <a:pPr algn="ctr"/>
                      <a:r>
                        <a:rPr lang="en-US"/>
                        <a:t>2018</a:t>
                      </a:r>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gridSpan="4">
                  <a:txBody>
                    <a:bodyPr/>
                    <a:lstStyle/>
                    <a:p>
                      <a:pPr algn="ctr"/>
                      <a:r>
                        <a:rPr lang="en-US" dirty="0"/>
                        <a:t>2019</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extLst>
                  <a:ext uri="{0D108BD9-81ED-4DB2-BD59-A6C34878D82A}">
                    <a16:rowId xmlns:a16="http://schemas.microsoft.com/office/drawing/2014/main" val="10000"/>
                  </a:ext>
                </a:extLst>
              </a:tr>
              <a:tr h="388941">
                <a:tc>
                  <a:txBody>
                    <a:bodyPr/>
                    <a:lstStyle/>
                    <a:p>
                      <a:endParaRPr lang="en-US"/>
                    </a:p>
                  </a:txBody>
                  <a:tcPr anchor="ctr">
                    <a:noFill/>
                  </a:tcPr>
                </a:tc>
                <a:tc>
                  <a:txBody>
                    <a:bodyPr/>
                    <a:lstStyle/>
                    <a:p>
                      <a:pPr algn="ctr"/>
                      <a:r>
                        <a:rPr lang="en-US"/>
                        <a:t>Q4</a:t>
                      </a:r>
                    </a:p>
                  </a:txBody>
                  <a:tcPr anchor="ctr">
                    <a:solidFill>
                      <a:schemeClr val="bg1">
                        <a:lumMod val="95000"/>
                      </a:schemeClr>
                    </a:solidFill>
                  </a:tcPr>
                </a:tc>
                <a:tc>
                  <a:txBody>
                    <a:bodyPr/>
                    <a:lstStyle/>
                    <a:p>
                      <a:pPr algn="ctr"/>
                      <a:r>
                        <a:rPr lang="en-US"/>
                        <a:t>Q1</a:t>
                      </a:r>
                    </a:p>
                  </a:txBody>
                  <a:tcPr anchor="ctr">
                    <a:solidFill>
                      <a:schemeClr val="bg1">
                        <a:lumMod val="85000"/>
                      </a:schemeClr>
                    </a:solidFill>
                  </a:tcPr>
                </a:tc>
                <a:tc>
                  <a:txBody>
                    <a:bodyPr/>
                    <a:lstStyle/>
                    <a:p>
                      <a:pPr algn="ctr"/>
                      <a:r>
                        <a:rPr lang="en-US"/>
                        <a:t>Q2</a:t>
                      </a:r>
                    </a:p>
                  </a:txBody>
                  <a:tcPr anchor="ctr">
                    <a:solidFill>
                      <a:schemeClr val="bg1">
                        <a:lumMod val="85000"/>
                      </a:schemeClr>
                    </a:solidFill>
                  </a:tcPr>
                </a:tc>
                <a:tc>
                  <a:txBody>
                    <a:bodyPr/>
                    <a:lstStyle/>
                    <a:p>
                      <a:pPr algn="ctr"/>
                      <a:r>
                        <a:rPr lang="en-US"/>
                        <a:t>Q3</a:t>
                      </a:r>
                    </a:p>
                  </a:txBody>
                  <a:tcPr anchor="ctr">
                    <a:solidFill>
                      <a:schemeClr val="bg1">
                        <a:lumMod val="85000"/>
                      </a:schemeClr>
                    </a:solidFill>
                  </a:tcPr>
                </a:tc>
                <a:tc>
                  <a:txBody>
                    <a:bodyPr/>
                    <a:lstStyle/>
                    <a:p>
                      <a:pPr algn="ctr"/>
                      <a:r>
                        <a:rPr lang="en-US"/>
                        <a:t>Q4</a:t>
                      </a:r>
                    </a:p>
                  </a:txBody>
                  <a:tcPr anchor="ctr">
                    <a:solidFill>
                      <a:schemeClr val="bg1">
                        <a:lumMod val="85000"/>
                      </a:schemeClr>
                    </a:solidFill>
                  </a:tcPr>
                </a:tc>
                <a:tc>
                  <a:txBody>
                    <a:bodyPr/>
                    <a:lstStyle/>
                    <a:p>
                      <a:pPr algn="ctr"/>
                      <a:r>
                        <a:rPr lang="en-US"/>
                        <a:t>Q1</a:t>
                      </a:r>
                    </a:p>
                  </a:txBody>
                  <a:tcPr anchor="ctr">
                    <a:solidFill>
                      <a:schemeClr val="bg1">
                        <a:lumMod val="95000"/>
                      </a:schemeClr>
                    </a:solidFill>
                  </a:tcPr>
                </a:tc>
                <a:tc>
                  <a:txBody>
                    <a:bodyPr/>
                    <a:lstStyle/>
                    <a:p>
                      <a:pPr algn="ctr"/>
                      <a:r>
                        <a:rPr lang="en-US"/>
                        <a:t>Q2</a:t>
                      </a:r>
                    </a:p>
                  </a:txBody>
                  <a:tcPr anchor="ctr">
                    <a:solidFill>
                      <a:schemeClr val="bg1">
                        <a:lumMod val="95000"/>
                      </a:schemeClr>
                    </a:solidFill>
                  </a:tcPr>
                </a:tc>
                <a:tc>
                  <a:txBody>
                    <a:bodyPr/>
                    <a:lstStyle/>
                    <a:p>
                      <a:pPr algn="ctr"/>
                      <a:r>
                        <a:rPr lang="en-US" dirty="0"/>
                        <a:t>Q3</a:t>
                      </a:r>
                    </a:p>
                  </a:txBody>
                  <a:tcPr anchor="ctr">
                    <a:solidFill>
                      <a:schemeClr val="bg1">
                        <a:lumMod val="95000"/>
                      </a:schemeClr>
                    </a:solidFill>
                  </a:tcPr>
                </a:tc>
                <a:tc>
                  <a:txBody>
                    <a:bodyPr/>
                    <a:lstStyle/>
                    <a:p>
                      <a:pPr algn="ctr"/>
                      <a:r>
                        <a:rPr lang="en-US" dirty="0"/>
                        <a:t>Q41,</a:t>
                      </a:r>
                    </a:p>
                  </a:txBody>
                  <a:tcPr anchor="ctr">
                    <a:solidFill>
                      <a:schemeClr val="bg1">
                        <a:lumMod val="95000"/>
                      </a:schemeClr>
                    </a:solidFill>
                  </a:tcPr>
                </a:tc>
                <a:extLst>
                  <a:ext uri="{0D108BD9-81ED-4DB2-BD59-A6C34878D82A}">
                    <a16:rowId xmlns:a16="http://schemas.microsoft.com/office/drawing/2014/main" val="10001"/>
                  </a:ext>
                </a:extLst>
              </a:tr>
              <a:tr h="544569">
                <a:tc>
                  <a:txBody>
                    <a:bodyPr/>
                    <a:lstStyle/>
                    <a:p>
                      <a:pPr marL="0" indent="0">
                        <a:buFont typeface="Arial" panose="020B0604020202020204" pitchFamily="34" charset="0"/>
                        <a:buNone/>
                      </a:pPr>
                      <a:r>
                        <a:rPr lang="fr-FR" noProof="0" dirty="0"/>
                        <a:t>1. Expression des besoins</a:t>
                      </a:r>
                    </a:p>
                  </a:txBody>
                  <a:tcPr anchor="ctr">
                    <a:solidFill>
                      <a:schemeClr val="accent1">
                        <a:lumMod val="20000"/>
                        <a:lumOff val="80000"/>
                      </a:schemeClr>
                    </a:solidFill>
                  </a:tcPr>
                </a:tc>
                <a:tc>
                  <a:txBody>
                    <a:bodyPr/>
                    <a:lstStyle/>
                    <a:p>
                      <a:endParaRPr lang="en-US"/>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a:p>
                  </a:txBody>
                  <a:tcPr anchor="ctr">
                    <a:solidFill>
                      <a:schemeClr val="accent1">
                        <a:lumMod val="20000"/>
                        <a:lumOff val="80000"/>
                      </a:schemeClr>
                    </a:solidFill>
                  </a:tcPr>
                </a:tc>
                <a:tc>
                  <a:txBody>
                    <a:bodyPr/>
                    <a:lstStyle/>
                    <a:p>
                      <a:endParaRPr lang="en-US"/>
                    </a:p>
                  </a:txBody>
                  <a:tcPr anchor="ctr">
                    <a:solidFill>
                      <a:schemeClr val="accent1">
                        <a:lumMod val="20000"/>
                        <a:lumOff val="80000"/>
                      </a:schemeClr>
                    </a:solidFill>
                  </a:tcPr>
                </a:tc>
                <a:tc>
                  <a:txBody>
                    <a:bodyPr/>
                    <a:lstStyle/>
                    <a:p>
                      <a:endParaRPr lang="en-US"/>
                    </a:p>
                  </a:txBody>
                  <a:tcPr anchor="ctr">
                    <a:solidFill>
                      <a:schemeClr val="accent1">
                        <a:lumMod val="20000"/>
                        <a:lumOff val="80000"/>
                      </a:schemeClr>
                    </a:solidFill>
                  </a:tcPr>
                </a:tc>
                <a:tc>
                  <a:txBody>
                    <a:bodyPr/>
                    <a:lstStyle/>
                    <a:p>
                      <a:endParaRPr lang="en-US"/>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534573">
                <a:tc>
                  <a:txBody>
                    <a:bodyPr/>
                    <a:lstStyle/>
                    <a:p>
                      <a:pPr marL="0" indent="0">
                        <a:buFont typeface="Arial" panose="020B0604020202020204" pitchFamily="34" charset="0"/>
                        <a:buNone/>
                      </a:pPr>
                      <a:r>
                        <a:rPr lang="fr-FR" noProof="0" dirty="0"/>
                        <a:t>2. Analyse des besoins</a:t>
                      </a:r>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extLst>
                  <a:ext uri="{0D108BD9-81ED-4DB2-BD59-A6C34878D82A}">
                    <a16:rowId xmlns:a16="http://schemas.microsoft.com/office/drawing/2014/main" val="10004"/>
                  </a:ext>
                </a:extLst>
              </a:tr>
              <a:tr h="534573">
                <a:tc>
                  <a:txBody>
                    <a:bodyPr/>
                    <a:lstStyle/>
                    <a:p>
                      <a:pPr marL="0" indent="0">
                        <a:buFont typeface="Arial" panose="020B0604020202020204" pitchFamily="34" charset="0"/>
                        <a:buNone/>
                      </a:pPr>
                      <a:r>
                        <a:rPr lang="fr-FR" noProof="0" dirty="0"/>
                        <a:t>3. Conception</a:t>
                      </a:r>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extLst>
                  <a:ext uri="{0D108BD9-81ED-4DB2-BD59-A6C34878D82A}">
                    <a16:rowId xmlns:a16="http://schemas.microsoft.com/office/drawing/2014/main" val="1999586566"/>
                  </a:ext>
                </a:extLst>
              </a:tr>
              <a:tr h="388941">
                <a:tc>
                  <a:txBody>
                    <a:bodyPr/>
                    <a:lstStyle/>
                    <a:p>
                      <a:pPr marL="0" indent="0">
                        <a:buFont typeface="Arial" panose="020B0604020202020204" pitchFamily="34" charset="0"/>
                        <a:buNone/>
                      </a:pPr>
                      <a:r>
                        <a:rPr lang="fr-FR" noProof="0" dirty="0"/>
                        <a:t>4. Réalisation</a:t>
                      </a:r>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extLst>
                  <a:ext uri="{0D108BD9-81ED-4DB2-BD59-A6C34878D82A}">
                    <a16:rowId xmlns:a16="http://schemas.microsoft.com/office/drawing/2014/main" val="10005"/>
                  </a:ext>
                </a:extLst>
              </a:tr>
              <a:tr h="388941">
                <a:tc>
                  <a:txBody>
                    <a:bodyPr/>
                    <a:lstStyle/>
                    <a:p>
                      <a:pPr marL="0" indent="0">
                        <a:buFont typeface="Arial" panose="020B0604020202020204" pitchFamily="34" charset="0"/>
                        <a:buNone/>
                      </a:pPr>
                      <a:r>
                        <a:rPr lang="en-US" dirty="0"/>
                        <a:t>5. Tests</a:t>
                      </a:r>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extLst>
                  <a:ext uri="{0D108BD9-81ED-4DB2-BD59-A6C34878D82A}">
                    <a16:rowId xmlns:a16="http://schemas.microsoft.com/office/drawing/2014/main" val="2195385214"/>
                  </a:ext>
                </a:extLst>
              </a:tr>
              <a:tr h="388941">
                <a:tc>
                  <a:txBody>
                    <a:bodyPr/>
                    <a:lstStyle/>
                    <a:p>
                      <a:pPr marL="0" indent="0">
                        <a:buFont typeface="Arial" panose="020B0604020202020204" pitchFamily="34" charset="0"/>
                        <a:buNone/>
                      </a:pPr>
                      <a:r>
                        <a:rPr lang="fr-FR" noProof="0" dirty="0"/>
                        <a:t>6. Déploiement</a:t>
                      </a:r>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extLst>
                  <a:ext uri="{0D108BD9-81ED-4DB2-BD59-A6C34878D82A}">
                    <a16:rowId xmlns:a16="http://schemas.microsoft.com/office/drawing/2014/main" val="1958661451"/>
                  </a:ext>
                </a:extLst>
              </a:tr>
              <a:tr h="388941">
                <a:tc>
                  <a:txBody>
                    <a:bodyPr/>
                    <a:lstStyle/>
                    <a:p>
                      <a:pPr marL="0" indent="0">
                        <a:buFont typeface="Arial" panose="020B0604020202020204" pitchFamily="34" charset="0"/>
                        <a:buNone/>
                      </a:pPr>
                      <a:r>
                        <a:rPr lang="fr-FR" noProof="0" dirty="0"/>
                        <a:t>7. Clôture du projet </a:t>
                      </a:r>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tc>
                  <a:txBody>
                    <a:bodyPr/>
                    <a:lstStyle/>
                    <a:p>
                      <a:endParaRPr lang="en-US" dirty="0"/>
                    </a:p>
                  </a:txBody>
                  <a:tcPr anchor="ctr">
                    <a:solidFill>
                      <a:schemeClr val="accent1">
                        <a:lumMod val="20000"/>
                        <a:lumOff val="80000"/>
                      </a:schemeClr>
                    </a:solidFill>
                  </a:tcPr>
                </a:tc>
                <a:extLst>
                  <a:ext uri="{0D108BD9-81ED-4DB2-BD59-A6C34878D82A}">
                    <a16:rowId xmlns:a16="http://schemas.microsoft.com/office/drawing/2014/main" val="1040657779"/>
                  </a:ext>
                </a:extLst>
              </a:tr>
            </a:tbl>
          </a:graphicData>
        </a:graphic>
      </p:graphicFrame>
      <p:grpSp>
        <p:nvGrpSpPr>
          <p:cNvPr id="38" name="Groupe 37"/>
          <p:cNvGrpSpPr/>
          <p:nvPr/>
        </p:nvGrpSpPr>
        <p:grpSpPr>
          <a:xfrm>
            <a:off x="2130986" y="1769561"/>
            <a:ext cx="9444331" cy="4904869"/>
            <a:chOff x="2130986" y="1769561"/>
            <a:chExt cx="9444331" cy="4904869"/>
          </a:xfrm>
        </p:grpSpPr>
        <p:grpSp>
          <p:nvGrpSpPr>
            <p:cNvPr id="5" name="Groupe 4"/>
            <p:cNvGrpSpPr/>
            <p:nvPr/>
          </p:nvGrpSpPr>
          <p:grpSpPr>
            <a:xfrm>
              <a:off x="2130986" y="1820361"/>
              <a:ext cx="9444331" cy="4854069"/>
              <a:chOff x="2130986" y="1820361"/>
              <a:chExt cx="9444331" cy="4854069"/>
            </a:xfrm>
          </p:grpSpPr>
          <p:sp>
            <p:nvSpPr>
              <p:cNvPr id="6" name="Rectangle 5"/>
              <p:cNvSpPr/>
              <p:nvPr/>
            </p:nvSpPr>
            <p:spPr>
              <a:xfrm>
                <a:off x="3029618" y="2165833"/>
                <a:ext cx="895268" cy="3337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63 j</a:t>
                </a:r>
              </a:p>
            </p:txBody>
          </p:sp>
          <p:sp>
            <p:nvSpPr>
              <p:cNvPr id="7" name="Rectangle 6"/>
              <p:cNvSpPr/>
              <p:nvPr/>
            </p:nvSpPr>
            <p:spPr>
              <a:xfrm>
                <a:off x="6294255" y="3671909"/>
                <a:ext cx="1871003" cy="2901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148 j </a:t>
                </a:r>
              </a:p>
            </p:txBody>
          </p:sp>
          <p:sp>
            <p:nvSpPr>
              <p:cNvPr id="8" name="Isosceles Triangle 30"/>
              <p:cNvSpPr/>
              <p:nvPr/>
            </p:nvSpPr>
            <p:spPr>
              <a:xfrm rot="10800000">
                <a:off x="10088839" y="1820361"/>
                <a:ext cx="270933" cy="242195"/>
              </a:xfrm>
              <a:prstGeom prst="triangle">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735C"/>
                  </a:solidFill>
                </a:endParaRPr>
              </a:p>
            </p:txBody>
          </p:sp>
          <p:cxnSp>
            <p:nvCxnSpPr>
              <p:cNvPr id="9" name="Straight Connector 32"/>
              <p:cNvCxnSpPr>
                <a:cxnSpLocks/>
              </p:cNvCxnSpPr>
              <p:nvPr/>
            </p:nvCxnSpPr>
            <p:spPr>
              <a:xfrm>
                <a:off x="3026829" y="1890659"/>
                <a:ext cx="0" cy="4035704"/>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33"/>
              <p:cNvCxnSpPr>
                <a:cxnSpLocks/>
              </p:cNvCxnSpPr>
              <p:nvPr/>
            </p:nvCxnSpPr>
            <p:spPr>
              <a:xfrm>
                <a:off x="10224305" y="1992139"/>
                <a:ext cx="0" cy="3391757"/>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sp>
            <p:nvSpPr>
              <p:cNvPr id="11" name="TextBox 34"/>
              <p:cNvSpPr txBox="1"/>
              <p:nvPr/>
            </p:nvSpPr>
            <p:spPr>
              <a:xfrm>
                <a:off x="2130986" y="5935766"/>
                <a:ext cx="1346266" cy="523220"/>
              </a:xfrm>
              <a:prstGeom prst="rect">
                <a:avLst/>
              </a:prstGeom>
              <a:noFill/>
            </p:spPr>
            <p:txBody>
              <a:bodyPr wrap="none" rtlCol="0">
                <a:spAutoFit/>
              </a:bodyPr>
              <a:lstStyle/>
              <a:p>
                <a:pPr algn="ctr"/>
                <a:r>
                  <a:rPr lang="fr-FR" sz="1400" dirty="0">
                    <a:solidFill>
                      <a:srgbClr val="13735C"/>
                    </a:solidFill>
                  </a:rPr>
                  <a:t>Début du projet</a:t>
                </a:r>
              </a:p>
              <a:p>
                <a:pPr algn="ctr"/>
                <a:r>
                  <a:rPr lang="fr-FR" sz="1400" dirty="0">
                    <a:solidFill>
                      <a:srgbClr val="13735C"/>
                    </a:solidFill>
                  </a:rPr>
                  <a:t>01/10/2017</a:t>
                </a:r>
              </a:p>
            </p:txBody>
          </p:sp>
          <p:sp>
            <p:nvSpPr>
              <p:cNvPr id="12" name="TextBox 35"/>
              <p:cNvSpPr txBox="1"/>
              <p:nvPr/>
            </p:nvSpPr>
            <p:spPr>
              <a:xfrm>
                <a:off x="9567839" y="5412546"/>
                <a:ext cx="1093569" cy="523220"/>
              </a:xfrm>
              <a:prstGeom prst="rect">
                <a:avLst/>
              </a:prstGeom>
              <a:noFill/>
            </p:spPr>
            <p:txBody>
              <a:bodyPr wrap="none" rtlCol="0">
                <a:spAutoFit/>
              </a:bodyPr>
              <a:lstStyle/>
              <a:p>
                <a:pPr algn="r"/>
                <a:r>
                  <a:rPr lang="fr-FR" sz="1400" dirty="0">
                    <a:solidFill>
                      <a:srgbClr val="13735C"/>
                    </a:solidFill>
                  </a:rPr>
                  <a:t>Fin phase 6</a:t>
                </a:r>
              </a:p>
              <a:p>
                <a:pPr algn="r"/>
                <a:r>
                  <a:rPr lang="fr-FR" sz="1400" dirty="0">
                    <a:solidFill>
                      <a:srgbClr val="13735C"/>
                    </a:solidFill>
                  </a:rPr>
                  <a:t>06/09/2019 </a:t>
                </a:r>
              </a:p>
            </p:txBody>
          </p:sp>
          <p:sp>
            <p:nvSpPr>
              <p:cNvPr id="13" name="Rectangle 12"/>
              <p:cNvSpPr/>
              <p:nvPr/>
            </p:nvSpPr>
            <p:spPr>
              <a:xfrm>
                <a:off x="4049174" y="2615791"/>
                <a:ext cx="423202" cy="4567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31j</a:t>
                </a:r>
              </a:p>
            </p:txBody>
          </p:sp>
          <p:sp>
            <p:nvSpPr>
              <p:cNvPr id="14" name="Rectangle 13"/>
              <p:cNvSpPr/>
              <p:nvPr/>
            </p:nvSpPr>
            <p:spPr>
              <a:xfrm>
                <a:off x="4485622" y="3173434"/>
                <a:ext cx="1808633" cy="3973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129 j</a:t>
                </a:r>
              </a:p>
            </p:txBody>
          </p:sp>
          <p:sp>
            <p:nvSpPr>
              <p:cNvPr id="15" name="Rectangle 14"/>
              <p:cNvSpPr/>
              <p:nvPr/>
            </p:nvSpPr>
            <p:spPr>
              <a:xfrm>
                <a:off x="8210426" y="4109035"/>
                <a:ext cx="881497" cy="2941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74 j </a:t>
                </a:r>
              </a:p>
            </p:txBody>
          </p:sp>
          <p:sp>
            <p:nvSpPr>
              <p:cNvPr id="16" name="Rectangle 15"/>
              <p:cNvSpPr/>
              <p:nvPr/>
            </p:nvSpPr>
            <p:spPr>
              <a:xfrm>
                <a:off x="9132542" y="4457813"/>
                <a:ext cx="1091764" cy="33422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101 j </a:t>
                </a:r>
              </a:p>
            </p:txBody>
          </p:sp>
          <p:sp>
            <p:nvSpPr>
              <p:cNvPr id="17" name="Rectangle 16"/>
              <p:cNvSpPr/>
              <p:nvPr/>
            </p:nvSpPr>
            <p:spPr>
              <a:xfrm>
                <a:off x="10246560" y="4895146"/>
                <a:ext cx="506437" cy="3227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18 j </a:t>
                </a:r>
              </a:p>
            </p:txBody>
          </p:sp>
          <p:sp>
            <p:nvSpPr>
              <p:cNvPr id="18" name="Isosceles Triangle 30"/>
              <p:cNvSpPr/>
              <p:nvPr/>
            </p:nvSpPr>
            <p:spPr>
              <a:xfrm rot="10800000">
                <a:off x="3763194" y="1841958"/>
                <a:ext cx="270933" cy="242195"/>
              </a:xfrm>
              <a:prstGeom prst="triangle">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735C"/>
                  </a:solidFill>
                </a:endParaRPr>
              </a:p>
            </p:txBody>
          </p:sp>
          <p:cxnSp>
            <p:nvCxnSpPr>
              <p:cNvPr id="19" name="Straight Connector 33"/>
              <p:cNvCxnSpPr>
                <a:cxnSpLocks/>
              </p:cNvCxnSpPr>
              <p:nvPr/>
            </p:nvCxnSpPr>
            <p:spPr>
              <a:xfrm flipH="1">
                <a:off x="3898660" y="2084153"/>
                <a:ext cx="4944" cy="3374112"/>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sp>
            <p:nvSpPr>
              <p:cNvPr id="20" name="TextBox 35"/>
              <p:cNvSpPr txBox="1"/>
              <p:nvPr/>
            </p:nvSpPr>
            <p:spPr>
              <a:xfrm>
                <a:off x="3318064" y="5416651"/>
                <a:ext cx="1069820" cy="523220"/>
              </a:xfrm>
              <a:prstGeom prst="rect">
                <a:avLst/>
              </a:prstGeom>
              <a:noFill/>
            </p:spPr>
            <p:txBody>
              <a:bodyPr wrap="square" rtlCol="0">
                <a:spAutoFit/>
              </a:bodyPr>
              <a:lstStyle/>
              <a:p>
                <a:pPr algn="r"/>
                <a:r>
                  <a:rPr lang="fr-FR" sz="1400" dirty="0">
                    <a:solidFill>
                      <a:srgbClr val="13735C"/>
                    </a:solidFill>
                  </a:rPr>
                  <a:t>Fin phase 1</a:t>
                </a:r>
              </a:p>
              <a:p>
                <a:pPr algn="r"/>
                <a:r>
                  <a:rPr lang="fr-FR" sz="1400" dirty="0">
                    <a:solidFill>
                      <a:srgbClr val="13735C"/>
                    </a:solidFill>
                  </a:rPr>
                  <a:t>27/12/2017 </a:t>
                </a:r>
              </a:p>
            </p:txBody>
          </p:sp>
          <p:sp>
            <p:nvSpPr>
              <p:cNvPr id="21" name="Isosceles Triangle 30"/>
              <p:cNvSpPr/>
              <p:nvPr/>
            </p:nvSpPr>
            <p:spPr>
              <a:xfrm rot="10800000">
                <a:off x="4315157" y="1823060"/>
                <a:ext cx="270933" cy="242195"/>
              </a:xfrm>
              <a:prstGeom prst="triangle">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735C"/>
                  </a:solidFill>
                </a:endParaRPr>
              </a:p>
            </p:txBody>
          </p:sp>
          <p:cxnSp>
            <p:nvCxnSpPr>
              <p:cNvPr id="22" name="Straight Connector 33"/>
              <p:cNvCxnSpPr>
                <a:cxnSpLocks/>
              </p:cNvCxnSpPr>
              <p:nvPr/>
            </p:nvCxnSpPr>
            <p:spPr>
              <a:xfrm>
                <a:off x="4455567" y="2065255"/>
                <a:ext cx="0" cy="3798620"/>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sp>
            <p:nvSpPr>
              <p:cNvPr id="23" name="TextBox 35"/>
              <p:cNvSpPr txBox="1"/>
              <p:nvPr/>
            </p:nvSpPr>
            <p:spPr>
              <a:xfrm>
                <a:off x="4275166" y="5935766"/>
                <a:ext cx="1053558" cy="738664"/>
              </a:xfrm>
              <a:prstGeom prst="rect">
                <a:avLst/>
              </a:prstGeom>
              <a:noFill/>
            </p:spPr>
            <p:txBody>
              <a:bodyPr wrap="none" rtlCol="0">
                <a:spAutoFit/>
              </a:bodyPr>
              <a:lstStyle/>
              <a:p>
                <a:pPr algn="r"/>
                <a:r>
                  <a:rPr lang="fr-FR" sz="1400" dirty="0">
                    <a:solidFill>
                      <a:srgbClr val="13735C"/>
                    </a:solidFill>
                  </a:rPr>
                  <a:t>Fin phase 2</a:t>
                </a:r>
              </a:p>
              <a:p>
                <a:pPr algn="r"/>
                <a:r>
                  <a:rPr lang="fr-FR" sz="1400" dirty="0">
                    <a:solidFill>
                      <a:srgbClr val="13735C"/>
                    </a:solidFill>
                  </a:rPr>
                  <a:t>08/02/2018</a:t>
                </a:r>
              </a:p>
              <a:p>
                <a:pPr algn="r"/>
                <a:endParaRPr lang="fr-FR" sz="1400" dirty="0">
                  <a:solidFill>
                    <a:srgbClr val="13735C"/>
                  </a:solidFill>
                </a:endParaRPr>
              </a:p>
            </p:txBody>
          </p:sp>
          <p:sp>
            <p:nvSpPr>
              <p:cNvPr id="24" name="Isosceles Triangle 30"/>
              <p:cNvSpPr/>
              <p:nvPr/>
            </p:nvSpPr>
            <p:spPr>
              <a:xfrm rot="10800000">
                <a:off x="6143643" y="1823059"/>
                <a:ext cx="270933" cy="242195"/>
              </a:xfrm>
              <a:prstGeom prst="triangle">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735C"/>
                  </a:solidFill>
                </a:endParaRPr>
              </a:p>
            </p:txBody>
          </p:sp>
          <p:cxnSp>
            <p:nvCxnSpPr>
              <p:cNvPr id="25" name="Straight Connector 33"/>
              <p:cNvCxnSpPr>
                <a:cxnSpLocks/>
              </p:cNvCxnSpPr>
              <p:nvPr/>
            </p:nvCxnSpPr>
            <p:spPr>
              <a:xfrm flipH="1">
                <a:off x="6279109" y="2076627"/>
                <a:ext cx="15146" cy="3340024"/>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sp>
            <p:nvSpPr>
              <p:cNvPr id="26" name="TextBox 35"/>
              <p:cNvSpPr txBox="1"/>
              <p:nvPr/>
            </p:nvSpPr>
            <p:spPr>
              <a:xfrm>
                <a:off x="5783989" y="5431851"/>
                <a:ext cx="1093569" cy="523220"/>
              </a:xfrm>
              <a:prstGeom prst="rect">
                <a:avLst/>
              </a:prstGeom>
              <a:noFill/>
            </p:spPr>
            <p:txBody>
              <a:bodyPr wrap="none" rtlCol="0">
                <a:spAutoFit/>
              </a:bodyPr>
              <a:lstStyle/>
              <a:p>
                <a:pPr algn="ctr"/>
                <a:r>
                  <a:rPr lang="fr-FR" sz="1400" dirty="0">
                    <a:solidFill>
                      <a:srgbClr val="13735C"/>
                    </a:solidFill>
                  </a:rPr>
                  <a:t>Fin phase 3</a:t>
                </a:r>
              </a:p>
              <a:p>
                <a:pPr algn="ctr"/>
                <a:r>
                  <a:rPr lang="fr-FR" sz="1400" dirty="0">
                    <a:solidFill>
                      <a:srgbClr val="13735C"/>
                    </a:solidFill>
                  </a:rPr>
                  <a:t>07/08/2018 </a:t>
                </a:r>
              </a:p>
            </p:txBody>
          </p:sp>
          <p:sp>
            <p:nvSpPr>
              <p:cNvPr id="27" name="Isosceles Triangle 30"/>
              <p:cNvSpPr/>
              <p:nvPr/>
            </p:nvSpPr>
            <p:spPr>
              <a:xfrm rot="10800000">
                <a:off x="7998224" y="1834432"/>
                <a:ext cx="270933" cy="242195"/>
              </a:xfrm>
              <a:prstGeom prst="triangle">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735C"/>
                  </a:solidFill>
                </a:endParaRPr>
              </a:p>
            </p:txBody>
          </p:sp>
          <p:cxnSp>
            <p:nvCxnSpPr>
              <p:cNvPr id="28" name="Straight Connector 33"/>
              <p:cNvCxnSpPr>
                <a:cxnSpLocks/>
              </p:cNvCxnSpPr>
              <p:nvPr/>
            </p:nvCxnSpPr>
            <p:spPr>
              <a:xfrm flipH="1">
                <a:off x="8133690" y="2076627"/>
                <a:ext cx="4944" cy="3340024"/>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sp>
            <p:nvSpPr>
              <p:cNvPr id="29" name="TextBox 35"/>
              <p:cNvSpPr txBox="1"/>
              <p:nvPr/>
            </p:nvSpPr>
            <p:spPr>
              <a:xfrm>
                <a:off x="7586257" y="5383896"/>
                <a:ext cx="1239443" cy="523220"/>
              </a:xfrm>
              <a:prstGeom prst="rect">
                <a:avLst/>
              </a:prstGeom>
              <a:noFill/>
            </p:spPr>
            <p:txBody>
              <a:bodyPr wrap="none" rtlCol="0">
                <a:spAutoFit/>
              </a:bodyPr>
              <a:lstStyle/>
              <a:p>
                <a:pPr algn="r"/>
                <a:r>
                  <a:rPr lang="fr-FR" sz="1400" dirty="0">
                    <a:solidFill>
                      <a:srgbClr val="13735C"/>
                    </a:solidFill>
                  </a:rPr>
                  <a:t>Fin du phase 4</a:t>
                </a:r>
              </a:p>
              <a:p>
                <a:pPr algn="r"/>
                <a:r>
                  <a:rPr lang="fr-FR" sz="1400" dirty="0">
                    <a:solidFill>
                      <a:srgbClr val="13735C"/>
                    </a:solidFill>
                  </a:rPr>
                  <a:t>09/01/2019 </a:t>
                </a:r>
              </a:p>
            </p:txBody>
          </p:sp>
          <p:sp>
            <p:nvSpPr>
              <p:cNvPr id="30" name="Isosceles Triangle 30"/>
              <p:cNvSpPr/>
              <p:nvPr/>
            </p:nvSpPr>
            <p:spPr>
              <a:xfrm rot="10800000">
                <a:off x="8951514" y="1820361"/>
                <a:ext cx="270933" cy="242195"/>
              </a:xfrm>
              <a:prstGeom prst="triangle">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735C"/>
                  </a:solidFill>
                </a:endParaRPr>
              </a:p>
            </p:txBody>
          </p:sp>
          <p:cxnSp>
            <p:nvCxnSpPr>
              <p:cNvPr id="31" name="Straight Connector 33"/>
              <p:cNvCxnSpPr>
                <a:cxnSpLocks/>
              </p:cNvCxnSpPr>
              <p:nvPr/>
            </p:nvCxnSpPr>
            <p:spPr>
              <a:xfrm>
                <a:off x="9091924" y="2062556"/>
                <a:ext cx="0" cy="3798620"/>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sp>
            <p:nvSpPr>
              <p:cNvPr id="32" name="TextBox 35"/>
              <p:cNvSpPr txBox="1"/>
              <p:nvPr/>
            </p:nvSpPr>
            <p:spPr>
              <a:xfrm>
                <a:off x="8513408" y="5918600"/>
                <a:ext cx="1093569" cy="523220"/>
              </a:xfrm>
              <a:prstGeom prst="rect">
                <a:avLst/>
              </a:prstGeom>
              <a:noFill/>
            </p:spPr>
            <p:txBody>
              <a:bodyPr wrap="none" rtlCol="0">
                <a:spAutoFit/>
              </a:bodyPr>
              <a:lstStyle/>
              <a:p>
                <a:pPr algn="ctr"/>
                <a:r>
                  <a:rPr lang="fr-FR" sz="1400" dirty="0">
                    <a:solidFill>
                      <a:srgbClr val="13735C"/>
                    </a:solidFill>
                  </a:rPr>
                  <a:t>Fin phase 5</a:t>
                </a:r>
              </a:p>
              <a:p>
                <a:pPr algn="ctr"/>
                <a:r>
                  <a:rPr lang="fr-FR" sz="1400" dirty="0">
                    <a:solidFill>
                      <a:srgbClr val="13735C"/>
                    </a:solidFill>
                  </a:rPr>
                  <a:t>18/04/2019 </a:t>
                </a:r>
              </a:p>
            </p:txBody>
          </p:sp>
          <p:sp>
            <p:nvSpPr>
              <p:cNvPr id="33" name="Isosceles Triangle 30"/>
              <p:cNvSpPr/>
              <p:nvPr/>
            </p:nvSpPr>
            <p:spPr>
              <a:xfrm rot="10800000">
                <a:off x="10786006" y="1823060"/>
                <a:ext cx="270933" cy="242195"/>
              </a:xfrm>
              <a:prstGeom prst="triangle">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3735C"/>
                  </a:solidFill>
                </a:endParaRPr>
              </a:p>
            </p:txBody>
          </p:sp>
          <p:cxnSp>
            <p:nvCxnSpPr>
              <p:cNvPr id="34" name="Straight Connector 33"/>
              <p:cNvCxnSpPr>
                <a:cxnSpLocks/>
              </p:cNvCxnSpPr>
              <p:nvPr/>
            </p:nvCxnSpPr>
            <p:spPr>
              <a:xfrm>
                <a:off x="10926416" y="2065255"/>
                <a:ext cx="0" cy="3798620"/>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sp>
            <p:nvSpPr>
              <p:cNvPr id="35" name="TextBox 35"/>
              <p:cNvSpPr txBox="1"/>
              <p:nvPr/>
            </p:nvSpPr>
            <p:spPr>
              <a:xfrm>
                <a:off x="10461550" y="5851356"/>
                <a:ext cx="1113767" cy="523220"/>
              </a:xfrm>
              <a:prstGeom prst="rect">
                <a:avLst/>
              </a:prstGeom>
              <a:noFill/>
            </p:spPr>
            <p:txBody>
              <a:bodyPr wrap="none" rtlCol="0">
                <a:spAutoFit/>
              </a:bodyPr>
              <a:lstStyle/>
              <a:p>
                <a:pPr algn="r"/>
                <a:r>
                  <a:rPr lang="fr-FR" sz="1400" dirty="0">
                    <a:solidFill>
                      <a:srgbClr val="13735C"/>
                    </a:solidFill>
                  </a:rPr>
                  <a:t>Fin du projet</a:t>
                </a:r>
              </a:p>
              <a:p>
                <a:pPr algn="r"/>
                <a:r>
                  <a:rPr lang="fr-FR" sz="1400" dirty="0">
                    <a:solidFill>
                      <a:srgbClr val="13735C"/>
                    </a:solidFill>
                  </a:rPr>
                  <a:t>02/10/2019 </a:t>
                </a:r>
              </a:p>
            </p:txBody>
          </p:sp>
          <p:cxnSp>
            <p:nvCxnSpPr>
              <p:cNvPr id="36" name="Straight Connector 33"/>
              <p:cNvCxnSpPr>
                <a:cxnSpLocks/>
              </p:cNvCxnSpPr>
              <p:nvPr/>
            </p:nvCxnSpPr>
            <p:spPr>
              <a:xfrm>
                <a:off x="10738647" y="2076627"/>
                <a:ext cx="9070" cy="3367570"/>
              </a:xfrm>
              <a:prstGeom prst="line">
                <a:avLst/>
              </a:prstGeom>
              <a:ln w="3175">
                <a:solidFill>
                  <a:srgbClr val="1DAB89"/>
                </a:solidFill>
                <a:prstDash val="dash"/>
              </a:ln>
            </p:spPr>
            <p:style>
              <a:lnRef idx="1">
                <a:schemeClr val="accent1"/>
              </a:lnRef>
              <a:fillRef idx="0">
                <a:schemeClr val="accent1"/>
              </a:fillRef>
              <a:effectRef idx="0">
                <a:schemeClr val="accent1"/>
              </a:effectRef>
              <a:fontRef idx="minor">
                <a:schemeClr val="tx1"/>
              </a:fontRef>
            </p:style>
          </p:cxnSp>
        </p:grpSp>
        <p:sp>
          <p:nvSpPr>
            <p:cNvPr id="37" name="Isosceles Triangle 30"/>
            <p:cNvSpPr/>
            <p:nvPr/>
          </p:nvSpPr>
          <p:spPr>
            <a:xfrm rot="10800000">
              <a:off x="2887432" y="1769561"/>
              <a:ext cx="270933" cy="242195"/>
            </a:xfrm>
            <a:prstGeom prst="triangle">
              <a:avLst/>
            </a:prstGeom>
            <a:solidFill>
              <a:srgbClr val="1DA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3735C"/>
                </a:solidFill>
              </a:endParaRPr>
            </a:p>
          </p:txBody>
        </p:sp>
      </p:grpSp>
    </p:spTree>
    <p:extLst>
      <p:ext uri="{BB962C8B-B14F-4D97-AF65-F5344CB8AC3E}">
        <p14:creationId xmlns:p14="http://schemas.microsoft.com/office/powerpoint/2010/main" val="4128505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8C9BE40-5795-4EB2-9EF7-3FE93F1DFAF4}" type="slidenum">
              <a:rPr lang="en-US" smtClean="0"/>
              <a:t>25</a:t>
            </a:fld>
            <a:endParaRPr lang="en-US"/>
          </a:p>
        </p:txBody>
      </p:sp>
      <p:pic>
        <p:nvPicPr>
          <p:cNvPr id="6" name="Espace réservé pour une image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291" r="10291"/>
          <a:stretch>
            <a:fillRect/>
          </a:stretch>
        </p:blipFill>
        <p:spPr/>
      </p:pic>
      <p:sp>
        <p:nvSpPr>
          <p:cNvPr id="4" name="Espace réservé du texte 3"/>
          <p:cNvSpPr>
            <a:spLocks noGrp="1"/>
          </p:cNvSpPr>
          <p:nvPr>
            <p:ph type="body" sz="quarter" idx="14"/>
          </p:nvPr>
        </p:nvSpPr>
        <p:spPr>
          <a:xfrm>
            <a:off x="0" y="1967346"/>
            <a:ext cx="4114800" cy="2271713"/>
          </a:xfrm>
        </p:spPr>
        <p:txBody>
          <a:bodyPr/>
          <a:lstStyle/>
          <a:p>
            <a:pPr marL="0" indent="0">
              <a:buNone/>
            </a:pPr>
            <a:r>
              <a:rPr lang="fr-FR" dirty="0"/>
              <a:t>Réponse</a:t>
            </a:r>
          </a:p>
          <a:p>
            <a:pPr marL="0" indent="0">
              <a:buNone/>
            </a:pPr>
            <a:r>
              <a:rPr lang="fr-FR" dirty="0"/>
              <a:t>Financière</a:t>
            </a:r>
          </a:p>
        </p:txBody>
      </p:sp>
    </p:spTree>
    <p:extLst>
      <p:ext uri="{BB962C8B-B14F-4D97-AF65-F5344CB8AC3E}">
        <p14:creationId xmlns:p14="http://schemas.microsoft.com/office/powerpoint/2010/main" val="3257591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26</a:t>
            </a:fld>
            <a:endParaRPr lang="en-US" dirty="0"/>
          </a:p>
        </p:txBody>
      </p:sp>
      <p:sp>
        <p:nvSpPr>
          <p:cNvPr id="3" name="ZoneTexte 2"/>
          <p:cNvSpPr txBox="1"/>
          <p:nvPr/>
        </p:nvSpPr>
        <p:spPr>
          <a:xfrm>
            <a:off x="735951" y="526496"/>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Coûts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grpSp>
        <p:nvGrpSpPr>
          <p:cNvPr id="17" name="Groupe 16"/>
          <p:cNvGrpSpPr/>
          <p:nvPr/>
        </p:nvGrpSpPr>
        <p:grpSpPr>
          <a:xfrm>
            <a:off x="1106181" y="1374308"/>
            <a:ext cx="9862490" cy="5320973"/>
            <a:chOff x="1105593" y="1502851"/>
            <a:chExt cx="9862490" cy="5320973"/>
          </a:xfrm>
        </p:grpSpPr>
        <p:grpSp>
          <p:nvGrpSpPr>
            <p:cNvPr id="18" name="Groupe 17"/>
            <p:cNvGrpSpPr/>
            <p:nvPr/>
          </p:nvGrpSpPr>
          <p:grpSpPr>
            <a:xfrm>
              <a:off x="3006281" y="1502851"/>
              <a:ext cx="5719159" cy="5293553"/>
              <a:chOff x="3006281" y="1502851"/>
              <a:chExt cx="5719159" cy="5293553"/>
            </a:xfrm>
          </p:grpSpPr>
          <p:sp>
            <p:nvSpPr>
              <p:cNvPr id="31" name="Ellipse 30"/>
              <p:cNvSpPr/>
              <p:nvPr/>
            </p:nvSpPr>
            <p:spPr>
              <a:xfrm>
                <a:off x="4656748" y="2893048"/>
                <a:ext cx="2440545" cy="230647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atin typeface="Candara" panose="020E0502030303020204" pitchFamily="34" charset="0"/>
                  </a:rPr>
                  <a:t>CareMe</a:t>
                </a:r>
              </a:p>
            </p:txBody>
          </p:sp>
          <p:sp>
            <p:nvSpPr>
              <p:cNvPr id="32" name="Arc plein 31"/>
              <p:cNvSpPr/>
              <p:nvPr/>
            </p:nvSpPr>
            <p:spPr>
              <a:xfrm flipH="1">
                <a:off x="3006281" y="1502851"/>
                <a:ext cx="5719159" cy="5293553"/>
              </a:xfrm>
              <a:prstGeom prst="blockArc">
                <a:avLst>
                  <a:gd name="adj1" fmla="val 10800000"/>
                  <a:gd name="adj2" fmla="val 10796009"/>
                  <a:gd name="adj3" fmla="val 1092"/>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Candara" panose="020E0502030303020204" pitchFamily="34" charset="0"/>
                </a:endParaRPr>
              </a:p>
            </p:txBody>
          </p:sp>
        </p:grpSp>
        <p:grpSp>
          <p:nvGrpSpPr>
            <p:cNvPr id="19" name="Groupe 18"/>
            <p:cNvGrpSpPr/>
            <p:nvPr/>
          </p:nvGrpSpPr>
          <p:grpSpPr>
            <a:xfrm>
              <a:off x="1105593" y="1577836"/>
              <a:ext cx="9862490" cy="5245988"/>
              <a:chOff x="1101857" y="1516589"/>
              <a:chExt cx="9862490" cy="5245988"/>
            </a:xfrm>
          </p:grpSpPr>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651" y="5685189"/>
                <a:ext cx="878318" cy="898828"/>
              </a:xfrm>
              <a:prstGeom prst="rect">
                <a:avLst/>
              </a:prstGeom>
            </p:spPr>
          </p:pic>
          <p:sp>
            <p:nvSpPr>
              <p:cNvPr id="21" name="ZoneTexte 20"/>
              <p:cNvSpPr txBox="1"/>
              <p:nvPr/>
            </p:nvSpPr>
            <p:spPr>
              <a:xfrm>
                <a:off x="8020465" y="6045884"/>
                <a:ext cx="1733132" cy="430887"/>
              </a:xfrm>
              <a:prstGeom prst="rect">
                <a:avLst/>
              </a:prstGeom>
              <a:noFill/>
            </p:spPr>
            <p:txBody>
              <a:bodyPr wrap="square" rtlCol="0">
                <a:spAutoFit/>
              </a:bodyPr>
              <a:lstStyle/>
              <a:p>
                <a:r>
                  <a:rPr lang="fr-FR" sz="2200" b="1" dirty="0">
                    <a:latin typeface="Candara" panose="020E0502030303020204" pitchFamily="34" charset="0"/>
                  </a:rPr>
                  <a:t>Déploiement</a:t>
                </a:r>
              </a:p>
            </p:txBody>
          </p:sp>
          <p:sp>
            <p:nvSpPr>
              <p:cNvPr id="23" name="ZoneTexte 22"/>
              <p:cNvSpPr txBox="1"/>
              <p:nvPr/>
            </p:nvSpPr>
            <p:spPr>
              <a:xfrm>
                <a:off x="7791310" y="1516589"/>
                <a:ext cx="1323047" cy="430887"/>
              </a:xfrm>
              <a:prstGeom prst="rect">
                <a:avLst/>
              </a:prstGeom>
              <a:noFill/>
            </p:spPr>
            <p:txBody>
              <a:bodyPr wrap="square" rtlCol="0">
                <a:spAutoFit/>
              </a:bodyPr>
              <a:lstStyle/>
              <a:p>
                <a:r>
                  <a:rPr lang="fr-FR" sz="2200" b="1" dirty="0">
                    <a:latin typeface="Candara" panose="020E0502030303020204" pitchFamily="34" charset="0"/>
                  </a:rPr>
                  <a:t>Matériel</a:t>
                </a:r>
              </a:p>
            </p:txBody>
          </p:sp>
          <p:sp>
            <p:nvSpPr>
              <p:cNvPr id="25" name="ZoneTexte 24"/>
              <p:cNvSpPr txBox="1"/>
              <p:nvPr/>
            </p:nvSpPr>
            <p:spPr>
              <a:xfrm>
                <a:off x="9385854" y="3534382"/>
                <a:ext cx="1578493" cy="769441"/>
              </a:xfrm>
              <a:prstGeom prst="rect">
                <a:avLst/>
              </a:prstGeom>
              <a:noFill/>
            </p:spPr>
            <p:txBody>
              <a:bodyPr wrap="square" rtlCol="0">
                <a:spAutoFit/>
              </a:bodyPr>
              <a:lstStyle/>
              <a:p>
                <a:r>
                  <a:rPr lang="fr-FR" sz="2200" b="1" dirty="0">
                    <a:latin typeface="Candara" panose="020E0502030303020204" pitchFamily="34" charset="0"/>
                  </a:rPr>
                  <a:t>Ressource Humaine</a:t>
                </a:r>
              </a:p>
            </p:txBody>
          </p:sp>
          <p:pic>
            <p:nvPicPr>
              <p:cNvPr id="26" name="Imag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3996" y="5662037"/>
                <a:ext cx="1100540" cy="1100540"/>
              </a:xfrm>
              <a:prstGeom prst="rect">
                <a:avLst/>
              </a:prstGeom>
            </p:spPr>
          </p:pic>
          <p:sp>
            <p:nvSpPr>
              <p:cNvPr id="27" name="ZoneTexte 26"/>
              <p:cNvSpPr txBox="1"/>
              <p:nvPr/>
            </p:nvSpPr>
            <p:spPr>
              <a:xfrm>
                <a:off x="1101857" y="3872936"/>
                <a:ext cx="1757212" cy="430887"/>
              </a:xfrm>
              <a:prstGeom prst="rect">
                <a:avLst/>
              </a:prstGeom>
              <a:noFill/>
            </p:spPr>
            <p:txBody>
              <a:bodyPr wrap="none" rtlCol="0">
                <a:spAutoFit/>
              </a:bodyPr>
              <a:lstStyle/>
              <a:p>
                <a:r>
                  <a:rPr lang="fr-FR" sz="2200" b="1" dirty="0">
                    <a:latin typeface="Candara" panose="020E0502030303020204" pitchFamily="34" charset="0"/>
                  </a:rPr>
                  <a:t>Maintenance</a:t>
                </a:r>
              </a:p>
            </p:txBody>
          </p:sp>
          <p:sp>
            <p:nvSpPr>
              <p:cNvPr id="28" name="ZoneTexte 27"/>
              <p:cNvSpPr txBox="1"/>
              <p:nvPr/>
            </p:nvSpPr>
            <p:spPr>
              <a:xfrm>
                <a:off x="2338395" y="2058428"/>
                <a:ext cx="987771" cy="430887"/>
              </a:xfrm>
              <a:prstGeom prst="rect">
                <a:avLst/>
              </a:prstGeom>
              <a:noFill/>
            </p:spPr>
            <p:txBody>
              <a:bodyPr wrap="none" rtlCol="0">
                <a:spAutoFit/>
              </a:bodyPr>
              <a:lstStyle/>
              <a:p>
                <a:r>
                  <a:rPr lang="fr-FR" sz="2200" b="1" dirty="0">
                    <a:latin typeface="Candara" panose="020E0502030303020204" pitchFamily="34" charset="0"/>
                  </a:rPr>
                  <a:t>Risque</a:t>
                </a:r>
              </a:p>
            </p:txBody>
          </p:sp>
        </p:grpSp>
      </p:grpSp>
      <p:sp>
        <p:nvSpPr>
          <p:cNvPr id="33" name="ZoneTexte 32"/>
          <p:cNvSpPr txBox="1"/>
          <p:nvPr/>
        </p:nvSpPr>
        <p:spPr>
          <a:xfrm>
            <a:off x="3036501" y="6273554"/>
            <a:ext cx="1446230" cy="430887"/>
          </a:xfrm>
          <a:prstGeom prst="rect">
            <a:avLst/>
          </a:prstGeom>
          <a:noFill/>
        </p:spPr>
        <p:txBody>
          <a:bodyPr wrap="none" rtlCol="0">
            <a:spAutoFit/>
          </a:bodyPr>
          <a:lstStyle/>
          <a:p>
            <a:r>
              <a:rPr lang="fr-FR" sz="2200" b="1" dirty="0">
                <a:latin typeface="Candara" panose="020E0502030303020204" pitchFamily="34" charset="0"/>
              </a:rPr>
              <a:t>Formation</a:t>
            </a:r>
          </a:p>
        </p:txBody>
      </p:sp>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761" y="3793244"/>
            <a:ext cx="827481" cy="827481"/>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3169" y="1594135"/>
            <a:ext cx="925875" cy="925875"/>
          </a:xfrm>
          <a:prstGeom prst="rect">
            <a:avLst/>
          </a:prstGeom>
        </p:spPr>
      </p:pic>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67831" y="3399507"/>
            <a:ext cx="916393" cy="916393"/>
          </a:xfrm>
          <a:prstGeom prst="rect">
            <a:avLst/>
          </a:prstGeom>
        </p:spPr>
      </p:pic>
      <p:pic>
        <p:nvPicPr>
          <p:cNvPr id="10" name="Image 9"/>
          <p:cNvPicPr>
            <a:picLocks noChangeAspect="1"/>
          </p:cNvPicPr>
          <p:nvPr/>
        </p:nvPicPr>
        <p:blipFill>
          <a:blip r:embed="rId8"/>
          <a:stretch>
            <a:fillRect/>
          </a:stretch>
        </p:blipFill>
        <p:spPr>
          <a:xfrm>
            <a:off x="6429075" y="1234382"/>
            <a:ext cx="1144059" cy="913964"/>
          </a:xfrm>
          <a:prstGeom prst="rect">
            <a:avLst/>
          </a:prstGeom>
        </p:spPr>
      </p:pic>
    </p:spTree>
    <p:extLst>
      <p:ext uri="{BB962C8B-B14F-4D97-AF65-F5344CB8AC3E}">
        <p14:creationId xmlns:p14="http://schemas.microsoft.com/office/powerpoint/2010/main" val="3631909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18775"/>
            <a:ext cx="1162037" cy="587829"/>
          </a:xfrm>
        </p:spPr>
        <p:txBody>
          <a:bodyPr/>
          <a:lstStyle/>
          <a:p>
            <a:pPr algn="ctr"/>
            <a:r>
              <a:rPr lang="en-US" dirty="0"/>
              <a:t>Page  </a:t>
            </a:r>
            <a:fld id="{88C9BE40-5795-4EB2-9EF7-3FE93F1DFAF4}" type="slidenum">
              <a:rPr lang="en-US" smtClean="0"/>
              <a:pPr algn="ctr"/>
              <a:t>27</a:t>
            </a:fld>
            <a:endParaRPr lang="en-US" dirty="0"/>
          </a:p>
        </p:txBody>
      </p:sp>
      <p:sp>
        <p:nvSpPr>
          <p:cNvPr id="3" name="ZoneTexte 2"/>
          <p:cNvSpPr txBox="1"/>
          <p:nvPr/>
        </p:nvSpPr>
        <p:spPr>
          <a:xfrm>
            <a:off x="927652" y="671588"/>
            <a:ext cx="2842490" cy="369332"/>
          </a:xfrm>
          <a:prstGeom prst="rect">
            <a:avLst/>
          </a:prstGeom>
          <a:noFill/>
        </p:spPr>
        <p:txBody>
          <a:bodyPr wrap="square" rtlCol="0">
            <a:spAutoFit/>
          </a:bodyPr>
          <a:lstStyle/>
          <a:p>
            <a:r>
              <a:rPr lang="fr-FR" b="1" dirty="0">
                <a:latin typeface="Candara" panose="020E0502030303020204" pitchFamily="34" charset="0"/>
              </a:rPr>
              <a:t>Cout du Matériel</a:t>
            </a:r>
          </a:p>
        </p:txBody>
      </p:sp>
      <p:graphicFrame>
        <p:nvGraphicFramePr>
          <p:cNvPr id="4" name="Graphique 3">
            <a:extLst/>
          </p:cNvPr>
          <p:cNvGraphicFramePr>
            <a:graphicFrameLocks/>
          </p:cNvGraphicFramePr>
          <p:nvPr>
            <p:extLst>
              <p:ext uri="{D42A27DB-BD31-4B8C-83A1-F6EECF244321}">
                <p14:modId xmlns:p14="http://schemas.microsoft.com/office/powerpoint/2010/main" val="44849963"/>
              </p:ext>
            </p:extLst>
          </p:nvPr>
        </p:nvGraphicFramePr>
        <p:xfrm>
          <a:off x="6215270" y="1505243"/>
          <a:ext cx="5976730" cy="4321726"/>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 de texte 15"/>
          <p:cNvSpPr txBox="1">
            <a:spLocks noChangeArrowheads="1"/>
          </p:cNvSpPr>
          <p:nvPr/>
        </p:nvSpPr>
        <p:spPr bwMode="auto">
          <a:xfrm>
            <a:off x="1322364" y="5513108"/>
            <a:ext cx="6189378" cy="85955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upright="1">
            <a:noAutofit/>
          </a:bodyPr>
          <a:lstStyle/>
          <a:p>
            <a:pPr algn="ctr">
              <a:lnSpc>
                <a:spcPct val="107000"/>
              </a:lnSpc>
              <a:spcBef>
                <a:spcPts val="600"/>
              </a:spcBef>
              <a:spcAft>
                <a:spcPts val="600"/>
              </a:spcAft>
            </a:pPr>
            <a:r>
              <a:rPr lang="fr-FR" sz="2400" b="1" dirty="0">
                <a:effectLst/>
                <a:latin typeface="Candara" panose="020E0502030303020204" pitchFamily="34" charset="0"/>
                <a:ea typeface="Georgia" panose="02040502050405020303" pitchFamily="18" charset="0"/>
                <a:cs typeface="Times New Roman" panose="02020603050405020304" pitchFamily="18" charset="0"/>
              </a:rPr>
              <a:t>Coût total du matériel</a:t>
            </a:r>
            <a:r>
              <a:rPr lang="fr-FR" sz="2800" b="1" dirty="0">
                <a:effectLst/>
                <a:latin typeface="Candara" panose="020E0502030303020204" pitchFamily="34" charset="0"/>
                <a:ea typeface="Georgia" panose="02040502050405020303" pitchFamily="18" charset="0"/>
                <a:cs typeface="Times New Roman" panose="02020603050405020304" pitchFamily="18" charset="0"/>
              </a:rPr>
              <a:t> :</a:t>
            </a:r>
            <a:r>
              <a:rPr lang="fr-FR" sz="2800" b="1" dirty="0">
                <a:solidFill>
                  <a:srgbClr val="FF0000"/>
                </a:solidFill>
                <a:effectLst/>
                <a:latin typeface="Candara" panose="020E0502030303020204" pitchFamily="34" charset="0"/>
                <a:ea typeface="Georgia" panose="02040502050405020303" pitchFamily="18" charset="0"/>
                <a:cs typeface="Times New Roman" panose="02020603050405020304" pitchFamily="18" charset="0"/>
              </a:rPr>
              <a:t>   </a:t>
            </a:r>
            <a:r>
              <a:rPr lang="fr-FR" sz="2800" b="1" dirty="0">
                <a:solidFill>
                  <a:srgbClr val="0070C0"/>
                </a:solidFill>
                <a:effectLst/>
                <a:latin typeface="Candara" panose="020E0502030303020204" pitchFamily="34" charset="0"/>
                <a:ea typeface="Georgia" panose="02040502050405020303" pitchFamily="18" charset="0"/>
                <a:cs typeface="Times New Roman" panose="02020603050405020304" pitchFamily="18" charset="0"/>
              </a:rPr>
              <a:t>21 764 334 992 DA</a:t>
            </a:r>
            <a:r>
              <a:rPr lang="fr-FR" sz="1200" b="1" dirty="0">
                <a:solidFill>
                  <a:srgbClr val="0070C0"/>
                </a:solidFill>
                <a:effectLst/>
                <a:latin typeface="Candara" panose="020E0502030303020204" pitchFamily="34" charset="0"/>
                <a:ea typeface="Georgia" panose="02040502050405020303" pitchFamily="18" charset="0"/>
                <a:cs typeface="Times New Roman" panose="02020603050405020304" pitchFamily="18" charset="0"/>
              </a:rPr>
              <a:t> </a:t>
            </a:r>
            <a:endParaRPr lang="fr-FR" sz="1200" b="1" dirty="0">
              <a:effectLst/>
              <a:latin typeface="Candara" panose="020E0502030303020204" pitchFamily="34" charset="0"/>
              <a:ea typeface="Georgia" panose="02040502050405020303" pitchFamily="18" charset="0"/>
              <a:cs typeface="Times New Roman" panose="02020603050405020304" pitchFamily="18" charset="0"/>
            </a:endParaRPr>
          </a:p>
        </p:txBody>
      </p:sp>
      <p:sp>
        <p:nvSpPr>
          <p:cNvPr id="7" name="ZoneTexte 6"/>
          <p:cNvSpPr txBox="1"/>
          <p:nvPr/>
        </p:nvSpPr>
        <p:spPr>
          <a:xfrm>
            <a:off x="792222" y="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Coûts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graphicFrame>
        <p:nvGraphicFramePr>
          <p:cNvPr id="8" name="Table Placeholder 8"/>
          <p:cNvGraphicFramePr>
            <a:graphicFrameLocks/>
          </p:cNvGraphicFramePr>
          <p:nvPr>
            <p:extLst>
              <p:ext uri="{D42A27DB-BD31-4B8C-83A1-F6EECF244321}">
                <p14:modId xmlns:p14="http://schemas.microsoft.com/office/powerpoint/2010/main" val="2466661583"/>
              </p:ext>
            </p:extLst>
          </p:nvPr>
        </p:nvGraphicFramePr>
        <p:xfrm>
          <a:off x="1322364" y="2035789"/>
          <a:ext cx="4505322" cy="2482449"/>
        </p:xfrm>
        <a:graphic>
          <a:graphicData uri="http://schemas.openxmlformats.org/drawingml/2006/table">
            <a:tbl>
              <a:tblPr firstRow="1" bandRow="1">
                <a:tableStyleId>{5C22544A-7EE6-4342-B048-85BDC9FD1C3A}</a:tableStyleId>
              </a:tblPr>
              <a:tblGrid>
                <a:gridCol w="3276752">
                  <a:extLst>
                    <a:ext uri="{9D8B030D-6E8A-4147-A177-3AD203B41FA5}">
                      <a16:colId xmlns:a16="http://schemas.microsoft.com/office/drawing/2014/main" val="20000"/>
                    </a:ext>
                  </a:extLst>
                </a:gridCol>
                <a:gridCol w="1228570">
                  <a:extLst>
                    <a:ext uri="{9D8B030D-6E8A-4147-A177-3AD203B41FA5}">
                      <a16:colId xmlns:a16="http://schemas.microsoft.com/office/drawing/2014/main" val="20004"/>
                    </a:ext>
                  </a:extLst>
                </a:gridCol>
              </a:tblGrid>
              <a:tr h="42047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800" u="none" strike="noStrike" dirty="0">
                          <a:solidFill>
                            <a:schemeClr val="tx1"/>
                          </a:solidFill>
                          <a:effectLst/>
                          <a:latin typeface="Candara" panose="020E0502030303020204" pitchFamily="34" charset="0"/>
                        </a:rPr>
                        <a:t>Equipement</a:t>
                      </a:r>
                      <a:endParaRPr lang="fr-FR" sz="1800" b="1" i="0" u="none" strike="noStrike" dirty="0">
                        <a:solidFill>
                          <a:schemeClr val="tx1"/>
                        </a:solidFill>
                        <a:effectLst/>
                        <a:latin typeface="Candara" panose="020E0502030303020204" pitchFamily="34" charset="0"/>
                      </a:endParaRPr>
                    </a:p>
                  </a:txBody>
                  <a:tcPr marL="9525" marR="9525" marT="9525" anchor="ctr">
                    <a:solidFill>
                      <a:schemeClr val="accent3">
                        <a:lumMod val="60000"/>
                        <a:lumOff val="40000"/>
                      </a:schemeClr>
                    </a:solidFill>
                  </a:tcPr>
                </a:tc>
                <a:tc>
                  <a:txBody>
                    <a:bodyPr/>
                    <a:lstStyle/>
                    <a:p>
                      <a:pPr algn="ctr" rtl="0" fontAlgn="b"/>
                      <a:r>
                        <a:rPr lang="fr-FR" sz="1800" u="none" strike="noStrike" dirty="0">
                          <a:solidFill>
                            <a:schemeClr val="tx1"/>
                          </a:solidFill>
                          <a:effectLst/>
                          <a:latin typeface="Candara" panose="020E0502030303020204" pitchFamily="34" charset="0"/>
                        </a:rPr>
                        <a:t>Coût</a:t>
                      </a:r>
                    </a:p>
                  </a:txBody>
                  <a:tcPr marL="9525" marR="9525" marT="9525" anchor="b">
                    <a:solidFill>
                      <a:schemeClr val="accent3">
                        <a:lumMod val="60000"/>
                        <a:lumOff val="40000"/>
                      </a:schemeClr>
                    </a:solidFill>
                  </a:tcPr>
                </a:tc>
                <a:extLst>
                  <a:ext uri="{0D108BD9-81ED-4DB2-BD59-A6C34878D82A}">
                    <a16:rowId xmlns:a16="http://schemas.microsoft.com/office/drawing/2014/main" val="10000"/>
                  </a:ext>
                </a:extLst>
              </a:tr>
              <a:tr h="544569">
                <a:tc>
                  <a:txBody>
                    <a:bodyPr/>
                    <a:lstStyle/>
                    <a:p>
                      <a:pPr algn="l" fontAlgn="ctr"/>
                      <a:r>
                        <a:rPr lang="fr-FR" sz="1800" u="none" strike="noStrike" dirty="0">
                          <a:solidFill>
                            <a:schemeClr val="tx1"/>
                          </a:solidFill>
                          <a:effectLst/>
                          <a:latin typeface="Candara" panose="020E0502030303020204" pitchFamily="34" charset="0"/>
                        </a:rPr>
                        <a:t>Glucomètres connecté</a:t>
                      </a:r>
                      <a:endParaRPr lang="fr-FR" sz="1800" b="1" i="0" u="none" strike="noStrike" dirty="0">
                        <a:solidFill>
                          <a:schemeClr val="tx1"/>
                        </a:solidFill>
                        <a:effectLst/>
                        <a:latin typeface="Candara" panose="020E0502030303020204" pitchFamily="34" charset="0"/>
                      </a:endParaRPr>
                    </a:p>
                  </a:txBody>
                  <a:tcPr marL="9525" marR="9525" marT="9525" anchor="ctr">
                    <a:solidFill>
                      <a:schemeClr val="accent1">
                        <a:lumMod val="20000"/>
                        <a:lumOff val="80000"/>
                      </a:schemeClr>
                    </a:solidFill>
                  </a:tcPr>
                </a:tc>
                <a:tc>
                  <a:txBody>
                    <a:bodyPr/>
                    <a:lstStyle/>
                    <a:p>
                      <a:pPr algn="ctr" fontAlgn="b"/>
                      <a:r>
                        <a:rPr lang="fr-FR" sz="1800" u="none" strike="noStrike" dirty="0">
                          <a:solidFill>
                            <a:schemeClr val="tx1"/>
                          </a:solidFill>
                          <a:effectLst/>
                          <a:latin typeface="Candara" panose="020E0502030303020204" pitchFamily="34" charset="0"/>
                        </a:rPr>
                        <a:t> 13,45 milliard </a:t>
                      </a:r>
                      <a:endParaRPr lang="fr-FR" sz="1800" b="1" i="0" u="none" strike="noStrike" dirty="0">
                        <a:solidFill>
                          <a:schemeClr val="tx1"/>
                        </a:solidFill>
                        <a:effectLst/>
                        <a:latin typeface="Candara" panose="020E0502030303020204" pitchFamily="34" charset="0"/>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3"/>
                  </a:ext>
                </a:extLst>
              </a:tr>
              <a:tr h="534573">
                <a:tc>
                  <a:txBody>
                    <a:bodyPr/>
                    <a:lstStyle/>
                    <a:p>
                      <a:pPr algn="l" fontAlgn="ctr"/>
                      <a:r>
                        <a:rPr lang="fr-FR" sz="1800" u="none" strike="noStrike" dirty="0">
                          <a:solidFill>
                            <a:schemeClr val="tx1"/>
                          </a:solidFill>
                          <a:effectLst/>
                          <a:latin typeface="Candara" panose="020E0502030303020204" pitchFamily="34" charset="0"/>
                        </a:rPr>
                        <a:t>Tensiomètre connecté</a:t>
                      </a:r>
                      <a:endParaRPr lang="fr-FR" sz="1800" b="1" i="0" u="none" strike="noStrike" dirty="0">
                        <a:solidFill>
                          <a:schemeClr val="tx1"/>
                        </a:solidFill>
                        <a:effectLst/>
                        <a:latin typeface="Candara" panose="020E0502030303020204" pitchFamily="34" charset="0"/>
                      </a:endParaRPr>
                    </a:p>
                  </a:txBody>
                  <a:tcPr marL="9525" marR="9525" marT="9525" anchor="ctr">
                    <a:solidFill>
                      <a:schemeClr val="accent1">
                        <a:lumMod val="20000"/>
                        <a:lumOff val="80000"/>
                      </a:schemeClr>
                    </a:solidFill>
                  </a:tcPr>
                </a:tc>
                <a:tc>
                  <a:txBody>
                    <a:bodyPr/>
                    <a:lstStyle/>
                    <a:p>
                      <a:pPr algn="ctr" fontAlgn="b"/>
                      <a:r>
                        <a:rPr lang="fr-FR" sz="1800" u="none" strike="noStrike" dirty="0">
                          <a:solidFill>
                            <a:schemeClr val="tx1"/>
                          </a:solidFill>
                          <a:effectLst/>
                          <a:latin typeface="Candara" panose="020E0502030303020204" pitchFamily="34" charset="0"/>
                        </a:rPr>
                        <a:t>3,84 millions</a:t>
                      </a:r>
                      <a:endParaRPr lang="fr-FR" sz="1800" b="1" i="0" u="none" strike="noStrike" dirty="0">
                        <a:solidFill>
                          <a:schemeClr val="tx1"/>
                        </a:solidFill>
                        <a:effectLst/>
                        <a:latin typeface="Candara" panose="020E0502030303020204" pitchFamily="34" charset="0"/>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4"/>
                  </a:ext>
                </a:extLst>
              </a:tr>
              <a:tr h="534573">
                <a:tc>
                  <a:txBody>
                    <a:bodyPr/>
                    <a:lstStyle/>
                    <a:p>
                      <a:pPr algn="l" fontAlgn="ctr"/>
                      <a:r>
                        <a:rPr lang="fr-FR" sz="1800" u="none" strike="noStrike" dirty="0">
                          <a:solidFill>
                            <a:schemeClr val="tx1"/>
                          </a:solidFill>
                          <a:effectLst/>
                          <a:latin typeface="Candara" panose="020E0502030303020204" pitchFamily="34" charset="0"/>
                        </a:rPr>
                        <a:t>Pèse personne connecté</a:t>
                      </a:r>
                      <a:endParaRPr lang="fr-FR" sz="1800" b="1" i="0" u="none" strike="noStrike" dirty="0">
                        <a:solidFill>
                          <a:schemeClr val="tx1"/>
                        </a:solidFill>
                        <a:effectLst/>
                        <a:latin typeface="Candara" panose="020E0502030303020204" pitchFamily="34" charset="0"/>
                      </a:endParaRPr>
                    </a:p>
                  </a:txBody>
                  <a:tcPr marL="9525" marR="9525" marT="9525" anchor="ctr">
                    <a:solidFill>
                      <a:schemeClr val="accent1">
                        <a:lumMod val="20000"/>
                        <a:lumOff val="80000"/>
                      </a:schemeClr>
                    </a:solidFill>
                  </a:tcPr>
                </a:tc>
                <a:tc>
                  <a:txBody>
                    <a:bodyPr/>
                    <a:lstStyle/>
                    <a:p>
                      <a:pPr algn="ctr" fontAlgn="b"/>
                      <a:r>
                        <a:rPr lang="fr-FR" sz="1800" u="none" strike="noStrike" dirty="0">
                          <a:solidFill>
                            <a:schemeClr val="tx1"/>
                          </a:solidFill>
                          <a:effectLst/>
                          <a:latin typeface="Candara" panose="020E0502030303020204" pitchFamily="34" charset="0"/>
                        </a:rPr>
                        <a:t>3,9 millions</a:t>
                      </a:r>
                      <a:endParaRPr lang="fr-FR" sz="1800" b="1" i="0" u="none" strike="noStrike" dirty="0">
                        <a:solidFill>
                          <a:schemeClr val="tx1"/>
                        </a:solidFill>
                        <a:effectLst/>
                        <a:latin typeface="Candara" panose="020E0502030303020204" pitchFamily="34" charset="0"/>
                      </a:endParaRPr>
                    </a:p>
                  </a:txBody>
                  <a:tcPr marL="9525" marR="9525" marT="9525" anchor="b">
                    <a:solidFill>
                      <a:schemeClr val="accent1">
                        <a:lumMod val="20000"/>
                        <a:lumOff val="80000"/>
                      </a:schemeClr>
                    </a:solidFill>
                  </a:tcPr>
                </a:tc>
                <a:extLst>
                  <a:ext uri="{0D108BD9-81ED-4DB2-BD59-A6C34878D82A}">
                    <a16:rowId xmlns:a16="http://schemas.microsoft.com/office/drawing/2014/main" val="1999586566"/>
                  </a:ext>
                </a:extLst>
              </a:tr>
              <a:tr h="388941">
                <a:tc>
                  <a:txBody>
                    <a:bodyPr/>
                    <a:lstStyle/>
                    <a:p>
                      <a:pPr algn="l" fontAlgn="ctr"/>
                      <a:r>
                        <a:rPr lang="fr-FR" sz="1800" u="none" strike="noStrike" dirty="0">
                          <a:solidFill>
                            <a:schemeClr val="tx1"/>
                          </a:solidFill>
                          <a:effectLst/>
                          <a:latin typeface="Candara" panose="020E0502030303020204" pitchFamily="34" charset="0"/>
                        </a:rPr>
                        <a:t>Montre de localisation</a:t>
                      </a:r>
                      <a:endParaRPr lang="fr-FR" sz="1800" b="1" i="0" u="none" strike="noStrike" dirty="0">
                        <a:solidFill>
                          <a:schemeClr val="tx1"/>
                        </a:solidFill>
                        <a:effectLst/>
                        <a:latin typeface="Candara" panose="020E0502030303020204" pitchFamily="34" charset="0"/>
                      </a:endParaRPr>
                    </a:p>
                  </a:txBody>
                  <a:tcPr marL="9525" marR="9525" marT="9525" anchor="ctr">
                    <a:solidFill>
                      <a:schemeClr val="accent1">
                        <a:lumMod val="20000"/>
                        <a:lumOff val="80000"/>
                      </a:schemeClr>
                    </a:solidFill>
                  </a:tcPr>
                </a:tc>
                <a:tc>
                  <a:txBody>
                    <a:bodyPr/>
                    <a:lstStyle/>
                    <a:p>
                      <a:pPr algn="ctr" fontAlgn="b"/>
                      <a:r>
                        <a:rPr lang="fr-FR" sz="1800" u="none" strike="noStrike" dirty="0">
                          <a:solidFill>
                            <a:schemeClr val="tx1"/>
                          </a:solidFill>
                          <a:effectLst/>
                          <a:latin typeface="Candara" panose="020E0502030303020204" pitchFamily="34" charset="0"/>
                        </a:rPr>
                        <a:t>560 millions</a:t>
                      </a:r>
                      <a:endParaRPr lang="fr-FR" sz="1800" b="1" i="0" u="none" strike="noStrike" dirty="0">
                        <a:solidFill>
                          <a:schemeClr val="tx1"/>
                        </a:solidFill>
                        <a:effectLst/>
                        <a:latin typeface="Candara" panose="020E0502030303020204" pitchFamily="34" charset="0"/>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2135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49004"/>
            <a:ext cx="1162037" cy="587829"/>
          </a:xfrm>
        </p:spPr>
        <p:txBody>
          <a:bodyPr/>
          <a:lstStyle/>
          <a:p>
            <a:pPr algn="ctr"/>
            <a:r>
              <a:rPr lang="en-US" dirty="0">
                <a:latin typeface="Candara" panose="020E0502030303020204" pitchFamily="34" charset="0"/>
              </a:rPr>
              <a:t> Page </a:t>
            </a:r>
            <a:fld id="{88C9BE40-5795-4EB2-9EF7-3FE93F1DFAF4}" type="slidenum">
              <a:rPr lang="en-US" smtClean="0">
                <a:latin typeface="Candara" panose="020E0502030303020204" pitchFamily="34" charset="0"/>
              </a:rPr>
              <a:pPr algn="ctr"/>
              <a:t>28</a:t>
            </a:fld>
            <a:endParaRPr lang="en-US" dirty="0">
              <a:latin typeface="Candara" panose="020E0502030303020204" pitchFamily="34" charset="0"/>
            </a:endParaRPr>
          </a:p>
        </p:txBody>
      </p:sp>
      <p:sp>
        <p:nvSpPr>
          <p:cNvPr id="3" name="ZoneTexte 2"/>
          <p:cNvSpPr txBox="1"/>
          <p:nvPr/>
        </p:nvSpPr>
        <p:spPr>
          <a:xfrm>
            <a:off x="837180" y="763007"/>
            <a:ext cx="3089307" cy="369332"/>
          </a:xfrm>
          <a:prstGeom prst="rect">
            <a:avLst/>
          </a:prstGeom>
          <a:noFill/>
        </p:spPr>
        <p:txBody>
          <a:bodyPr wrap="none" rtlCol="0">
            <a:spAutoFit/>
          </a:bodyPr>
          <a:lstStyle/>
          <a:p>
            <a:r>
              <a:rPr lang="fr-FR" b="1" dirty="0">
                <a:latin typeface="Candara" panose="020E0502030303020204" pitchFamily="34" charset="0"/>
              </a:rPr>
              <a:t>Cout de la ressource humaine</a:t>
            </a:r>
          </a:p>
        </p:txBody>
      </p:sp>
      <p:sp>
        <p:nvSpPr>
          <p:cNvPr id="7" name="ZoneTexte 6"/>
          <p:cNvSpPr txBox="1"/>
          <p:nvPr/>
        </p:nvSpPr>
        <p:spPr>
          <a:xfrm>
            <a:off x="792222" y="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Coûts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sp>
        <p:nvSpPr>
          <p:cNvPr id="9" name="Zone de texte 15"/>
          <p:cNvSpPr txBox="1">
            <a:spLocks noChangeArrowheads="1"/>
          </p:cNvSpPr>
          <p:nvPr/>
        </p:nvSpPr>
        <p:spPr bwMode="auto">
          <a:xfrm>
            <a:off x="837180" y="5420232"/>
            <a:ext cx="7161459" cy="85955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upright="1">
            <a:noAutofit/>
          </a:bodyPr>
          <a:lstStyle/>
          <a:p>
            <a:pPr algn="ctr">
              <a:lnSpc>
                <a:spcPct val="107000"/>
              </a:lnSpc>
              <a:spcBef>
                <a:spcPts val="600"/>
              </a:spcBef>
              <a:spcAft>
                <a:spcPts val="600"/>
              </a:spcAft>
            </a:pPr>
            <a:r>
              <a:rPr lang="fr-FR" sz="2400" b="1" dirty="0">
                <a:effectLst/>
                <a:latin typeface="Candara" panose="020E0502030303020204" pitchFamily="34" charset="0"/>
                <a:ea typeface="Georgia" panose="02040502050405020303" pitchFamily="18" charset="0"/>
                <a:cs typeface="Times New Roman" panose="02020603050405020304" pitchFamily="18" charset="0"/>
              </a:rPr>
              <a:t>Coût total de la ressource humaine</a:t>
            </a:r>
            <a:r>
              <a:rPr lang="fr-FR" sz="2800" dirty="0">
                <a:effectLst/>
                <a:latin typeface="Candara" panose="020E0502030303020204" pitchFamily="34" charset="0"/>
                <a:ea typeface="Georgia" panose="02040502050405020303" pitchFamily="18" charset="0"/>
                <a:cs typeface="Times New Roman" panose="02020603050405020304" pitchFamily="18" charset="0"/>
              </a:rPr>
              <a:t> </a:t>
            </a:r>
            <a:r>
              <a:rPr lang="fr-FR" sz="3200" b="1" dirty="0">
                <a:solidFill>
                  <a:srgbClr val="007FFF"/>
                </a:solidFill>
                <a:effectLst/>
                <a:latin typeface="Candara" panose="020E0502030303020204" pitchFamily="34" charset="0"/>
                <a:ea typeface="Georgia" panose="02040502050405020303" pitchFamily="18" charset="0"/>
                <a:cs typeface="Times New Roman" panose="02020603050405020304" pitchFamily="18" charset="0"/>
              </a:rPr>
              <a:t>:</a:t>
            </a:r>
            <a:r>
              <a:rPr lang="fr-FR" sz="3200" b="1" dirty="0">
                <a:solidFill>
                  <a:srgbClr val="00B0F0"/>
                </a:solidFill>
                <a:effectLst/>
                <a:latin typeface="Candara" panose="020E0502030303020204" pitchFamily="34" charset="0"/>
                <a:ea typeface="Georgia" panose="02040502050405020303" pitchFamily="18" charset="0"/>
                <a:cs typeface="Times New Roman" panose="02020603050405020304" pitchFamily="18" charset="0"/>
              </a:rPr>
              <a:t> </a:t>
            </a:r>
            <a:r>
              <a:rPr lang="fr-FR" sz="2400" b="1" dirty="0">
                <a:solidFill>
                  <a:srgbClr val="0070C0"/>
                </a:solidFill>
                <a:latin typeface="Candara" panose="020E0502030303020204" pitchFamily="34" charset="0"/>
                <a:ea typeface="Georgia" panose="02040502050405020303" pitchFamily="18" charset="0"/>
                <a:cs typeface="Times New Roman" panose="02020603050405020304" pitchFamily="18" charset="0"/>
              </a:rPr>
              <a:t>6 </a:t>
            </a:r>
            <a:r>
              <a:rPr lang="fr-FR" sz="2400" b="1" dirty="0">
                <a:solidFill>
                  <a:srgbClr val="0070C0"/>
                </a:solidFill>
                <a:latin typeface="Candara" panose="020E0502030303020204" pitchFamily="34" charset="0"/>
              </a:rPr>
              <a:t>273 195,04 </a:t>
            </a:r>
            <a:r>
              <a:rPr lang="fr-FR" sz="2000" b="1" dirty="0">
                <a:solidFill>
                  <a:srgbClr val="0070C0"/>
                </a:solidFill>
                <a:latin typeface="Candara" panose="020E0502030303020204" pitchFamily="34" charset="0"/>
              </a:rPr>
              <a:t>DA</a:t>
            </a:r>
          </a:p>
          <a:p>
            <a:pPr algn="ctr">
              <a:lnSpc>
                <a:spcPct val="107000"/>
              </a:lnSpc>
              <a:spcBef>
                <a:spcPts val="600"/>
              </a:spcBef>
              <a:spcAft>
                <a:spcPts val="600"/>
              </a:spcAft>
            </a:pPr>
            <a:endParaRPr lang="fr-FR" sz="1200" dirty="0">
              <a:effectLst/>
              <a:latin typeface="Candara" panose="020E0502030303020204" pitchFamily="34" charset="0"/>
              <a:ea typeface="Georgia" panose="02040502050405020303" pitchFamily="18" charset="0"/>
              <a:cs typeface="Times New Roman" panose="02020603050405020304" pitchFamily="18" charset="0"/>
            </a:endParaRPr>
          </a:p>
        </p:txBody>
      </p:sp>
      <p:graphicFrame>
        <p:nvGraphicFramePr>
          <p:cNvPr id="10" name="Graphique 9">
            <a:extLst/>
          </p:cNvPr>
          <p:cNvGraphicFramePr>
            <a:graphicFrameLocks/>
          </p:cNvGraphicFramePr>
          <p:nvPr>
            <p:extLst>
              <p:ext uri="{D42A27DB-BD31-4B8C-83A1-F6EECF244321}">
                <p14:modId xmlns:p14="http://schemas.microsoft.com/office/powerpoint/2010/main" val="3454045542"/>
              </p:ext>
            </p:extLst>
          </p:nvPr>
        </p:nvGraphicFramePr>
        <p:xfrm>
          <a:off x="5848350" y="1335001"/>
          <a:ext cx="6134099" cy="37513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Placeholder 8"/>
          <p:cNvGraphicFramePr>
            <a:graphicFrameLocks/>
          </p:cNvGraphicFramePr>
          <p:nvPr>
            <p:extLst>
              <p:ext uri="{D42A27DB-BD31-4B8C-83A1-F6EECF244321}">
                <p14:modId xmlns:p14="http://schemas.microsoft.com/office/powerpoint/2010/main" val="1977204723"/>
              </p:ext>
            </p:extLst>
          </p:nvPr>
        </p:nvGraphicFramePr>
        <p:xfrm>
          <a:off x="837180" y="2312837"/>
          <a:ext cx="3734820" cy="2217600"/>
        </p:xfrm>
        <a:graphic>
          <a:graphicData uri="http://schemas.openxmlformats.org/drawingml/2006/table">
            <a:tbl>
              <a:tblPr firstRow="1" bandRow="1">
                <a:tableStyleId>{5C22544A-7EE6-4342-B048-85BDC9FD1C3A}</a:tableStyleId>
              </a:tblPr>
              <a:tblGrid>
                <a:gridCol w="2277979">
                  <a:extLst>
                    <a:ext uri="{9D8B030D-6E8A-4147-A177-3AD203B41FA5}">
                      <a16:colId xmlns:a16="http://schemas.microsoft.com/office/drawing/2014/main" val="20000"/>
                    </a:ext>
                  </a:extLst>
                </a:gridCol>
                <a:gridCol w="1456841">
                  <a:extLst>
                    <a:ext uri="{9D8B030D-6E8A-4147-A177-3AD203B41FA5}">
                      <a16:colId xmlns:a16="http://schemas.microsoft.com/office/drawing/2014/main" val="20004"/>
                    </a:ext>
                  </a:extLst>
                </a:gridCol>
              </a:tblGrid>
              <a:tr h="420477">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fr-FR" sz="1800" u="none" strike="noStrike" dirty="0">
                        <a:solidFill>
                          <a:schemeClr val="tx1"/>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solidFill>
                            <a:schemeClr val="tx1"/>
                          </a:solidFill>
                          <a:effectLst/>
                        </a:rPr>
                        <a:t>La ressource</a:t>
                      </a:r>
                    </a:p>
                  </a:txBody>
                  <a:tcPr marL="9525" marR="9525" marT="9525" anchor="ctr">
                    <a:solidFill>
                      <a:schemeClr val="accent3">
                        <a:lumMod val="60000"/>
                        <a:lumOff val="40000"/>
                      </a:schemeClr>
                    </a:solidFill>
                  </a:tcPr>
                </a:tc>
                <a:tc>
                  <a:txBody>
                    <a:bodyPr/>
                    <a:lstStyle/>
                    <a:p>
                      <a:pPr algn="l" fontAlgn="b"/>
                      <a:r>
                        <a:rPr lang="fr-FR" sz="1800" u="none" strike="noStrike" dirty="0">
                          <a:solidFill>
                            <a:schemeClr val="tx1"/>
                          </a:solidFill>
                          <a:effectLst/>
                        </a:rPr>
                        <a:t>Le cout (DA)</a:t>
                      </a:r>
                      <a:endParaRPr lang="fr-FR" sz="1800" b="1" i="0" u="none" strike="noStrike" dirty="0">
                        <a:solidFill>
                          <a:schemeClr val="tx1"/>
                        </a:solidFill>
                        <a:effectLst/>
                        <a:latin typeface="+mn-lt"/>
                      </a:endParaRPr>
                    </a:p>
                  </a:txBody>
                  <a:tcPr marL="9525" marR="9525" marT="9525" anchor="b">
                    <a:solidFill>
                      <a:schemeClr val="accent3">
                        <a:lumMod val="60000"/>
                        <a:lumOff val="40000"/>
                      </a:schemeClr>
                    </a:solidFill>
                  </a:tcPr>
                </a:tc>
                <a:extLst>
                  <a:ext uri="{0D108BD9-81ED-4DB2-BD59-A6C34878D82A}">
                    <a16:rowId xmlns:a16="http://schemas.microsoft.com/office/drawing/2014/main" val="10000"/>
                  </a:ext>
                </a:extLst>
              </a:tr>
              <a:tr h="544569">
                <a:tc>
                  <a:txBody>
                    <a:bodyPr/>
                    <a:lstStyle/>
                    <a:p>
                      <a:pPr algn="l" fontAlgn="ctr"/>
                      <a:r>
                        <a:rPr lang="fr-FR" sz="1600" u="none" strike="noStrike" dirty="0">
                          <a:solidFill>
                            <a:schemeClr val="tx1"/>
                          </a:solidFill>
                          <a:effectLst/>
                        </a:rPr>
                        <a:t>Equipe de réalisation </a:t>
                      </a:r>
                      <a:endParaRPr lang="fr-FR" sz="1600" b="0" i="0" u="none" strike="noStrike" dirty="0">
                        <a:solidFill>
                          <a:schemeClr val="tx1"/>
                        </a:solidFill>
                        <a:effectLst/>
                        <a:latin typeface="+mn-lt"/>
                      </a:endParaRPr>
                    </a:p>
                  </a:txBody>
                  <a:tcPr marL="9525" marR="9525" marT="9525" anchor="ctr">
                    <a:solidFill>
                      <a:schemeClr val="accent1">
                        <a:lumMod val="20000"/>
                        <a:lumOff val="80000"/>
                      </a:schemeClr>
                    </a:solidFill>
                  </a:tcPr>
                </a:tc>
                <a:tc>
                  <a:txBody>
                    <a:bodyPr/>
                    <a:lstStyle/>
                    <a:p>
                      <a:pPr algn="l" fontAlgn="b"/>
                      <a:r>
                        <a:rPr lang="fr-FR" sz="1600" u="none" strike="noStrike" dirty="0">
                          <a:solidFill>
                            <a:schemeClr val="tx1"/>
                          </a:solidFill>
                          <a:effectLst/>
                        </a:rPr>
                        <a:t>4,93 million</a:t>
                      </a:r>
                      <a:endParaRPr lang="fr-FR" sz="1600" b="1" i="0" u="none" strike="noStrike" dirty="0">
                        <a:solidFill>
                          <a:schemeClr val="tx1"/>
                        </a:solidFill>
                        <a:effectLst/>
                        <a:latin typeface="+mn-lt"/>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3"/>
                  </a:ext>
                </a:extLst>
              </a:tr>
              <a:tr h="534573">
                <a:tc>
                  <a:txBody>
                    <a:bodyPr/>
                    <a:lstStyle/>
                    <a:p>
                      <a:pPr algn="l" fontAlgn="ctr"/>
                      <a:r>
                        <a:rPr lang="fr-FR" sz="1600" u="none" strike="noStrike" dirty="0">
                          <a:solidFill>
                            <a:schemeClr val="tx1"/>
                          </a:solidFill>
                          <a:effectLst/>
                        </a:rPr>
                        <a:t>Support logistique</a:t>
                      </a:r>
                      <a:endParaRPr lang="fr-FR" sz="1600" b="0" i="0" u="none" strike="noStrike" dirty="0">
                        <a:solidFill>
                          <a:schemeClr val="tx1"/>
                        </a:solidFill>
                        <a:effectLst/>
                        <a:latin typeface="+mn-lt"/>
                      </a:endParaRPr>
                    </a:p>
                  </a:txBody>
                  <a:tcPr marL="9525" marR="9525" marT="9525" anchor="ctr">
                    <a:solidFill>
                      <a:schemeClr val="accent1">
                        <a:lumMod val="20000"/>
                        <a:lumOff val="80000"/>
                      </a:schemeClr>
                    </a:solidFill>
                  </a:tcPr>
                </a:tc>
                <a:tc>
                  <a:txBody>
                    <a:bodyPr/>
                    <a:lstStyle/>
                    <a:p>
                      <a:pPr algn="l" fontAlgn="b"/>
                      <a:r>
                        <a:rPr lang="fr-FR" sz="1600" u="none" strike="noStrike" dirty="0">
                          <a:solidFill>
                            <a:schemeClr val="tx1"/>
                          </a:solidFill>
                          <a:effectLst/>
                        </a:rPr>
                        <a:t>0,58 million</a:t>
                      </a:r>
                      <a:endParaRPr lang="fr-FR" sz="1600" b="1" i="0" u="none" strike="noStrike" dirty="0">
                        <a:solidFill>
                          <a:schemeClr val="tx1"/>
                        </a:solidFill>
                        <a:effectLst/>
                        <a:latin typeface="+mn-lt"/>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4"/>
                  </a:ext>
                </a:extLst>
              </a:tr>
              <a:tr h="534573">
                <a:tc>
                  <a:txBody>
                    <a:bodyPr/>
                    <a:lstStyle/>
                    <a:p>
                      <a:pPr algn="l" fontAlgn="ctr"/>
                      <a:r>
                        <a:rPr lang="fr-FR" sz="1600" u="none" strike="noStrike" dirty="0">
                          <a:solidFill>
                            <a:schemeClr val="tx1"/>
                          </a:solidFill>
                          <a:effectLst/>
                        </a:rPr>
                        <a:t>Prestataire</a:t>
                      </a:r>
                      <a:endParaRPr lang="fr-FR" sz="1600" b="0" i="0" u="none" strike="noStrike" dirty="0">
                        <a:solidFill>
                          <a:schemeClr val="tx1"/>
                        </a:solidFill>
                        <a:effectLst/>
                        <a:latin typeface="+mn-lt"/>
                      </a:endParaRPr>
                    </a:p>
                  </a:txBody>
                  <a:tcPr marL="9525" marR="9525" marT="9525" anchor="ctr">
                    <a:solidFill>
                      <a:schemeClr val="accent1">
                        <a:lumMod val="20000"/>
                        <a:lumOff val="80000"/>
                      </a:schemeClr>
                    </a:solidFill>
                  </a:tcPr>
                </a:tc>
                <a:tc>
                  <a:txBody>
                    <a:bodyPr/>
                    <a:lstStyle/>
                    <a:p>
                      <a:pPr algn="l" fontAlgn="b"/>
                      <a:r>
                        <a:rPr lang="fr-FR" sz="1600" u="none" strike="noStrike" dirty="0">
                          <a:solidFill>
                            <a:schemeClr val="tx1"/>
                          </a:solidFill>
                          <a:effectLst/>
                        </a:rPr>
                        <a:t>0,79 million</a:t>
                      </a:r>
                      <a:endParaRPr lang="fr-FR" sz="1600" b="1" i="0" u="none" strike="noStrike" dirty="0">
                        <a:solidFill>
                          <a:schemeClr val="tx1"/>
                        </a:solidFill>
                        <a:effectLst/>
                        <a:latin typeface="+mn-lt"/>
                      </a:endParaRPr>
                    </a:p>
                  </a:txBody>
                  <a:tcPr marL="9525" marR="9525" marT="9525" anchor="b">
                    <a:solidFill>
                      <a:schemeClr val="accent1">
                        <a:lumMod val="20000"/>
                        <a:lumOff val="80000"/>
                      </a:schemeClr>
                    </a:solidFill>
                  </a:tcPr>
                </a:tc>
                <a:extLst>
                  <a:ext uri="{0D108BD9-81ED-4DB2-BD59-A6C34878D82A}">
                    <a16:rowId xmlns:a16="http://schemas.microsoft.com/office/drawing/2014/main" val="1999586566"/>
                  </a:ext>
                </a:extLst>
              </a:tr>
            </a:tbl>
          </a:graphicData>
        </a:graphic>
      </p:graphicFrame>
    </p:spTree>
    <p:extLst>
      <p:ext uri="{BB962C8B-B14F-4D97-AF65-F5344CB8AC3E}">
        <p14:creationId xmlns:p14="http://schemas.microsoft.com/office/powerpoint/2010/main" val="3482746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latin typeface="Candara" panose="020E0502030303020204" pitchFamily="34" charset="0"/>
              </a:rPr>
              <a:t>Page </a:t>
            </a:r>
            <a:fld id="{88C9BE40-5795-4EB2-9EF7-3FE93F1DFAF4}" type="slidenum">
              <a:rPr lang="en-US" smtClean="0">
                <a:latin typeface="Candara" panose="020E0502030303020204" pitchFamily="34" charset="0"/>
              </a:rPr>
              <a:pPr algn="ctr"/>
              <a:t>29</a:t>
            </a:fld>
            <a:endParaRPr lang="en-US" dirty="0">
              <a:latin typeface="Candara" panose="020E0502030303020204" pitchFamily="34" charset="0"/>
            </a:endParaRPr>
          </a:p>
        </p:txBody>
      </p:sp>
      <p:sp>
        <p:nvSpPr>
          <p:cNvPr id="4" name="ZoneTexte 3"/>
          <p:cNvSpPr txBox="1"/>
          <p:nvPr/>
        </p:nvSpPr>
        <p:spPr>
          <a:xfrm>
            <a:off x="792222" y="667905"/>
            <a:ext cx="2515432" cy="369332"/>
          </a:xfrm>
          <a:prstGeom prst="rect">
            <a:avLst/>
          </a:prstGeom>
          <a:noFill/>
        </p:spPr>
        <p:txBody>
          <a:bodyPr wrap="none" rtlCol="0">
            <a:spAutoFit/>
          </a:bodyPr>
          <a:lstStyle/>
          <a:p>
            <a:r>
              <a:rPr lang="fr-FR" b="1" dirty="0">
                <a:latin typeface="Candara" panose="020E0502030303020204" pitchFamily="34" charset="0"/>
              </a:rPr>
              <a:t>Le cout du déploiement</a:t>
            </a:r>
          </a:p>
        </p:txBody>
      </p:sp>
      <p:graphicFrame>
        <p:nvGraphicFramePr>
          <p:cNvPr id="5" name="Graphique 4">
            <a:extLst/>
          </p:cNvPr>
          <p:cNvGraphicFramePr>
            <a:graphicFrameLocks/>
          </p:cNvGraphicFramePr>
          <p:nvPr>
            <p:extLst>
              <p:ext uri="{D42A27DB-BD31-4B8C-83A1-F6EECF244321}">
                <p14:modId xmlns:p14="http://schemas.microsoft.com/office/powerpoint/2010/main" val="1186740555"/>
              </p:ext>
            </p:extLst>
          </p:nvPr>
        </p:nvGraphicFramePr>
        <p:xfrm>
          <a:off x="5359791" y="1135911"/>
          <a:ext cx="6499275" cy="489913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 de texte 15"/>
          <p:cNvSpPr txBox="1">
            <a:spLocks noChangeArrowheads="1"/>
          </p:cNvSpPr>
          <p:nvPr/>
        </p:nvSpPr>
        <p:spPr bwMode="auto">
          <a:xfrm>
            <a:off x="267788" y="5835430"/>
            <a:ext cx="7161459" cy="85955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upright="1">
            <a:noAutofit/>
          </a:bodyPr>
          <a:lstStyle/>
          <a:p>
            <a:pPr algn="ctr">
              <a:lnSpc>
                <a:spcPct val="107000"/>
              </a:lnSpc>
              <a:spcBef>
                <a:spcPts val="600"/>
              </a:spcBef>
              <a:spcAft>
                <a:spcPts val="600"/>
              </a:spcAft>
            </a:pPr>
            <a:r>
              <a:rPr lang="fr-FR" sz="2400" b="1" dirty="0">
                <a:latin typeface="Candara" panose="020E0502030303020204" pitchFamily="34" charset="0"/>
                <a:ea typeface="Georgia" panose="02040502050405020303" pitchFamily="18" charset="0"/>
                <a:cs typeface="Times New Roman" panose="02020603050405020304" pitchFamily="18" charset="0"/>
              </a:rPr>
              <a:t>Coût total du déploiement </a:t>
            </a:r>
            <a:r>
              <a:rPr lang="fr-FR" sz="2800" b="1" dirty="0">
                <a:effectLst/>
                <a:latin typeface="Candara" panose="020E0502030303020204" pitchFamily="34" charset="0"/>
                <a:ea typeface="Georgia" panose="02040502050405020303" pitchFamily="18" charset="0"/>
                <a:cs typeface="Times New Roman" panose="02020603050405020304" pitchFamily="18" charset="0"/>
              </a:rPr>
              <a:t> </a:t>
            </a:r>
            <a:r>
              <a:rPr lang="fr-FR" sz="3200" dirty="0">
                <a:solidFill>
                  <a:srgbClr val="00B0F0"/>
                </a:solidFill>
                <a:effectLst/>
                <a:latin typeface="Candara" panose="020E0502030303020204" pitchFamily="34" charset="0"/>
                <a:ea typeface="Georgia" panose="02040502050405020303" pitchFamily="18" charset="0"/>
                <a:cs typeface="Times New Roman" panose="02020603050405020304" pitchFamily="18" charset="0"/>
              </a:rPr>
              <a:t>: </a:t>
            </a:r>
            <a:r>
              <a:rPr lang="fr-FR" dirty="0">
                <a:latin typeface="Candara" panose="020E0502030303020204" pitchFamily="34" charset="0"/>
              </a:rPr>
              <a:t> </a:t>
            </a:r>
            <a:r>
              <a:rPr lang="fr-FR" sz="2800" b="1" dirty="0">
                <a:solidFill>
                  <a:srgbClr val="0070C0"/>
                </a:solidFill>
                <a:latin typeface="Candara" panose="020E0502030303020204" pitchFamily="34" charset="0"/>
              </a:rPr>
              <a:t>2 970 000</a:t>
            </a:r>
            <a:r>
              <a:rPr lang="fr-FR" dirty="0">
                <a:latin typeface="Candara" panose="020E0502030303020204" pitchFamily="34" charset="0"/>
              </a:rPr>
              <a:t> </a:t>
            </a:r>
            <a:r>
              <a:rPr lang="fr-FR" sz="2000" b="1" dirty="0">
                <a:solidFill>
                  <a:srgbClr val="0070C0"/>
                </a:solidFill>
                <a:latin typeface="Candara" panose="020E0502030303020204" pitchFamily="34" charset="0"/>
              </a:rPr>
              <a:t>DA</a:t>
            </a:r>
          </a:p>
          <a:p>
            <a:pPr algn="ctr">
              <a:lnSpc>
                <a:spcPct val="107000"/>
              </a:lnSpc>
              <a:spcBef>
                <a:spcPts val="600"/>
              </a:spcBef>
              <a:spcAft>
                <a:spcPts val="600"/>
              </a:spcAft>
            </a:pPr>
            <a:endParaRPr lang="fr-FR" sz="1200" b="1" dirty="0">
              <a:effectLst/>
              <a:latin typeface="Candara" panose="020E0502030303020204" pitchFamily="34" charset="0"/>
              <a:ea typeface="Georgia" panose="02040502050405020303" pitchFamily="18" charset="0"/>
              <a:cs typeface="Times New Roman" panose="02020603050405020304" pitchFamily="18" charset="0"/>
            </a:endParaRPr>
          </a:p>
        </p:txBody>
      </p:sp>
      <p:sp>
        <p:nvSpPr>
          <p:cNvPr id="7" name="ZoneTexte 6"/>
          <p:cNvSpPr txBox="1"/>
          <p:nvPr/>
        </p:nvSpPr>
        <p:spPr>
          <a:xfrm>
            <a:off x="792222" y="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Coûts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graphicFrame>
        <p:nvGraphicFramePr>
          <p:cNvPr id="9" name="Table Placeholder 8"/>
          <p:cNvGraphicFramePr>
            <a:graphicFrameLocks/>
          </p:cNvGraphicFramePr>
          <p:nvPr>
            <p:extLst>
              <p:ext uri="{D42A27DB-BD31-4B8C-83A1-F6EECF244321}">
                <p14:modId xmlns:p14="http://schemas.microsoft.com/office/powerpoint/2010/main" val="1165846362"/>
              </p:ext>
            </p:extLst>
          </p:nvPr>
        </p:nvGraphicFramePr>
        <p:xfrm>
          <a:off x="561129" y="2109584"/>
          <a:ext cx="4505322" cy="2752173"/>
        </p:xfrm>
        <a:graphic>
          <a:graphicData uri="http://schemas.openxmlformats.org/drawingml/2006/table">
            <a:tbl>
              <a:tblPr firstRow="1" bandRow="1">
                <a:tableStyleId>{5C22544A-7EE6-4342-B048-85BDC9FD1C3A}</a:tableStyleId>
              </a:tblPr>
              <a:tblGrid>
                <a:gridCol w="2941488">
                  <a:extLst>
                    <a:ext uri="{9D8B030D-6E8A-4147-A177-3AD203B41FA5}">
                      <a16:colId xmlns:a16="http://schemas.microsoft.com/office/drawing/2014/main" val="20000"/>
                    </a:ext>
                  </a:extLst>
                </a:gridCol>
                <a:gridCol w="1563834">
                  <a:extLst>
                    <a:ext uri="{9D8B030D-6E8A-4147-A177-3AD203B41FA5}">
                      <a16:colId xmlns:a16="http://schemas.microsoft.com/office/drawing/2014/main" val="20004"/>
                    </a:ext>
                  </a:extLst>
                </a:gridCol>
              </a:tblGrid>
              <a:tr h="42047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fr-FR" sz="1800" u="none" strike="noStrike" dirty="0">
                        <a:solidFill>
                          <a:schemeClr val="tx1"/>
                        </a:solidFill>
                        <a:effectLst/>
                        <a:latin typeface="Candara" panose="020E0502030303020204" pitchFamily="34"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fr-FR" sz="1800" u="none" strike="noStrike" dirty="0">
                          <a:solidFill>
                            <a:schemeClr val="tx1"/>
                          </a:solidFill>
                          <a:effectLst/>
                          <a:latin typeface="Candara" panose="020E0502030303020204" pitchFamily="34" charset="0"/>
                        </a:rPr>
                        <a:t>La ressource</a:t>
                      </a:r>
                      <a:endParaRPr lang="fr-FR" sz="1800" b="1" i="0" u="none" strike="noStrike" dirty="0">
                        <a:solidFill>
                          <a:schemeClr val="tx1"/>
                        </a:solidFill>
                        <a:effectLst/>
                        <a:latin typeface="Candara" panose="020E0502030303020204" pitchFamily="34" charset="0"/>
                      </a:endParaRPr>
                    </a:p>
                  </a:txBody>
                  <a:tcPr marL="9525" marR="9525" marT="9525" anchor="ctr">
                    <a:solidFill>
                      <a:schemeClr val="accent3">
                        <a:lumMod val="60000"/>
                        <a:lumOff val="40000"/>
                      </a:schemeClr>
                    </a:solidFill>
                  </a:tcPr>
                </a:tc>
                <a:tc>
                  <a:txBody>
                    <a:bodyPr/>
                    <a:lstStyle/>
                    <a:p>
                      <a:pPr algn="ctr" fontAlgn="b"/>
                      <a:r>
                        <a:rPr lang="fr-FR" sz="1800" u="none" strike="noStrike" dirty="0">
                          <a:solidFill>
                            <a:schemeClr val="tx1"/>
                          </a:solidFill>
                          <a:effectLst/>
                          <a:latin typeface="Candara" panose="020E0502030303020204" pitchFamily="34" charset="0"/>
                        </a:rPr>
                        <a:t>Le cout (DA)</a:t>
                      </a:r>
                      <a:endParaRPr lang="fr-FR" sz="1800" b="1" i="0" u="none" strike="noStrike" dirty="0">
                        <a:solidFill>
                          <a:schemeClr val="tx1"/>
                        </a:solidFill>
                        <a:effectLst/>
                        <a:latin typeface="Candara" panose="020E0502030303020204" pitchFamily="34" charset="0"/>
                      </a:endParaRPr>
                    </a:p>
                  </a:txBody>
                  <a:tcPr marL="9525" marR="9525" marT="9525" anchor="b">
                    <a:solidFill>
                      <a:schemeClr val="accent3">
                        <a:lumMod val="60000"/>
                        <a:lumOff val="40000"/>
                      </a:schemeClr>
                    </a:solidFill>
                  </a:tcPr>
                </a:tc>
                <a:extLst>
                  <a:ext uri="{0D108BD9-81ED-4DB2-BD59-A6C34878D82A}">
                    <a16:rowId xmlns:a16="http://schemas.microsoft.com/office/drawing/2014/main" val="10000"/>
                  </a:ext>
                </a:extLst>
              </a:tr>
              <a:tr h="544569">
                <a:tc>
                  <a:txBody>
                    <a:bodyPr/>
                    <a:lstStyle/>
                    <a:p>
                      <a:pPr algn="l" fontAlgn="ctr"/>
                      <a:r>
                        <a:rPr lang="fr-FR" sz="1600" u="none" strike="noStrike" dirty="0">
                          <a:effectLst/>
                          <a:latin typeface="Candara" panose="020E0502030303020204" pitchFamily="34" charset="0"/>
                        </a:rPr>
                        <a:t>Transport du matériels</a:t>
                      </a:r>
                      <a:endParaRPr lang="fr-FR" sz="1600" b="1" i="0" u="none" strike="noStrike" dirty="0">
                        <a:solidFill>
                          <a:srgbClr val="000000"/>
                        </a:solidFill>
                        <a:effectLst/>
                        <a:latin typeface="Candara" panose="020E0502030303020204" pitchFamily="34" charset="0"/>
                      </a:endParaRPr>
                    </a:p>
                  </a:txBody>
                  <a:tcPr marL="9525" marR="9525" marT="9525" anchor="ctr">
                    <a:solidFill>
                      <a:schemeClr val="accent1">
                        <a:lumMod val="20000"/>
                        <a:lumOff val="80000"/>
                      </a:schemeClr>
                    </a:solidFill>
                  </a:tcPr>
                </a:tc>
                <a:tc>
                  <a:txBody>
                    <a:bodyPr/>
                    <a:lstStyle/>
                    <a:p>
                      <a:pPr algn="ctr" fontAlgn="b"/>
                      <a:r>
                        <a:rPr lang="fr-FR" sz="1600" u="none" strike="noStrike" dirty="0">
                          <a:effectLst/>
                          <a:latin typeface="Candara" panose="020E0502030303020204" pitchFamily="34" charset="0"/>
                        </a:rPr>
                        <a:t>1,8 million</a:t>
                      </a:r>
                      <a:endParaRPr lang="fr-FR" sz="1600" b="1" i="0" u="none" strike="noStrike" dirty="0">
                        <a:solidFill>
                          <a:srgbClr val="000000"/>
                        </a:solidFill>
                        <a:effectLst/>
                        <a:latin typeface="Candara" panose="020E0502030303020204" pitchFamily="34" charset="0"/>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3"/>
                  </a:ext>
                </a:extLst>
              </a:tr>
              <a:tr h="534573">
                <a:tc>
                  <a:txBody>
                    <a:bodyPr/>
                    <a:lstStyle/>
                    <a:p>
                      <a:pPr algn="l" fontAlgn="ctr"/>
                      <a:r>
                        <a:rPr lang="fr-FR" sz="1600" u="none" strike="noStrike" dirty="0">
                          <a:effectLst/>
                          <a:latin typeface="Candara" panose="020E0502030303020204" pitchFamily="34" charset="0"/>
                        </a:rPr>
                        <a:t>Configurations des serveurs</a:t>
                      </a:r>
                      <a:endParaRPr lang="fr-FR" sz="1600" b="1" i="0" u="none" strike="noStrike" dirty="0">
                        <a:solidFill>
                          <a:srgbClr val="000000"/>
                        </a:solidFill>
                        <a:effectLst/>
                        <a:latin typeface="Candara" panose="020E0502030303020204" pitchFamily="34" charset="0"/>
                      </a:endParaRPr>
                    </a:p>
                  </a:txBody>
                  <a:tcPr marL="9525" marR="9525" marT="9525" anchor="ctr">
                    <a:solidFill>
                      <a:schemeClr val="accent1">
                        <a:lumMod val="20000"/>
                        <a:lumOff val="80000"/>
                      </a:schemeClr>
                    </a:solidFill>
                  </a:tcPr>
                </a:tc>
                <a:tc>
                  <a:txBody>
                    <a:bodyPr/>
                    <a:lstStyle/>
                    <a:p>
                      <a:pPr algn="ctr" fontAlgn="b"/>
                      <a:r>
                        <a:rPr lang="fr-FR" sz="1600" u="none" strike="noStrike" dirty="0">
                          <a:effectLst/>
                          <a:latin typeface="Candara" panose="020E0502030303020204" pitchFamily="34" charset="0"/>
                        </a:rPr>
                        <a:t>0,12 million</a:t>
                      </a:r>
                      <a:endParaRPr lang="fr-FR" sz="1600" b="1" i="0" u="none" strike="noStrike" dirty="0">
                        <a:solidFill>
                          <a:srgbClr val="000000"/>
                        </a:solidFill>
                        <a:effectLst/>
                        <a:latin typeface="Candara" panose="020E0502030303020204" pitchFamily="34" charset="0"/>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4"/>
                  </a:ext>
                </a:extLst>
              </a:tr>
              <a:tr h="534573">
                <a:tc>
                  <a:txBody>
                    <a:bodyPr/>
                    <a:lstStyle/>
                    <a:p>
                      <a:pPr algn="l" fontAlgn="ctr"/>
                      <a:r>
                        <a:rPr lang="fr-FR" sz="1600" u="none" strike="noStrike" dirty="0">
                          <a:effectLst/>
                          <a:latin typeface="Candara" panose="020E0502030303020204" pitchFamily="34" charset="0"/>
                        </a:rPr>
                        <a:t>Installation matérielle et logicielle</a:t>
                      </a:r>
                      <a:endParaRPr lang="fr-FR" sz="1600" b="1" i="0" u="none" strike="noStrike" dirty="0">
                        <a:solidFill>
                          <a:srgbClr val="000000"/>
                        </a:solidFill>
                        <a:effectLst/>
                        <a:latin typeface="Candara" panose="020E0502030303020204" pitchFamily="34" charset="0"/>
                      </a:endParaRPr>
                    </a:p>
                  </a:txBody>
                  <a:tcPr marL="9525" marR="9525" marT="9525" anchor="ctr">
                    <a:solidFill>
                      <a:schemeClr val="accent1">
                        <a:lumMod val="20000"/>
                        <a:lumOff val="80000"/>
                      </a:schemeClr>
                    </a:solidFill>
                  </a:tcPr>
                </a:tc>
                <a:tc>
                  <a:txBody>
                    <a:bodyPr/>
                    <a:lstStyle/>
                    <a:p>
                      <a:pPr algn="ctr" fontAlgn="b"/>
                      <a:r>
                        <a:rPr lang="fr-FR" sz="1600" u="none" strike="noStrike" dirty="0">
                          <a:effectLst/>
                          <a:latin typeface="Candara" panose="020E0502030303020204" pitchFamily="34" charset="0"/>
                        </a:rPr>
                        <a:t>1 million</a:t>
                      </a:r>
                      <a:endParaRPr lang="fr-FR" sz="1600" b="1" i="0" u="none" strike="noStrike" dirty="0">
                        <a:solidFill>
                          <a:srgbClr val="000000"/>
                        </a:solidFill>
                        <a:effectLst/>
                        <a:latin typeface="Candara" panose="020E0502030303020204" pitchFamily="34" charset="0"/>
                      </a:endParaRPr>
                    </a:p>
                  </a:txBody>
                  <a:tcPr marL="9525" marR="9525" marT="9525" anchor="b">
                    <a:solidFill>
                      <a:schemeClr val="accent1">
                        <a:lumMod val="20000"/>
                        <a:lumOff val="80000"/>
                      </a:schemeClr>
                    </a:solidFill>
                  </a:tcPr>
                </a:tc>
                <a:extLst>
                  <a:ext uri="{0D108BD9-81ED-4DB2-BD59-A6C34878D82A}">
                    <a16:rowId xmlns:a16="http://schemas.microsoft.com/office/drawing/2014/main" val="1999586566"/>
                  </a:ext>
                </a:extLst>
              </a:tr>
              <a:tr h="53457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u="none" strike="noStrike" dirty="0">
                          <a:effectLst/>
                          <a:latin typeface="Candara" panose="020E0502030303020204" pitchFamily="34" charset="0"/>
                        </a:rPr>
                        <a:t>Test et validation</a:t>
                      </a:r>
                    </a:p>
                  </a:txBody>
                  <a:tcPr marL="9525" marR="9525" marT="9525" anchor="ctr">
                    <a:solidFill>
                      <a:schemeClr val="accent1">
                        <a:lumMod val="20000"/>
                        <a:lumOff val="80000"/>
                      </a:schemeClr>
                    </a:solidFill>
                  </a:tcPr>
                </a:tc>
                <a:tc>
                  <a:txBody>
                    <a:bodyPr/>
                    <a:lstStyle/>
                    <a:p>
                      <a:pPr algn="ctr" fontAlgn="b"/>
                      <a:r>
                        <a:rPr lang="fr-FR" sz="1600" u="none" strike="noStrike" dirty="0">
                          <a:effectLst/>
                          <a:latin typeface="Candara" panose="020E0502030303020204" pitchFamily="34" charset="0"/>
                        </a:rPr>
                        <a:t>0,05 million</a:t>
                      </a:r>
                      <a:endParaRPr lang="fr-FR" sz="1600" b="1" i="0" u="none" strike="noStrike" dirty="0">
                        <a:solidFill>
                          <a:srgbClr val="000000"/>
                        </a:solidFill>
                        <a:effectLst/>
                        <a:latin typeface="Candara" panose="020E0502030303020204" pitchFamily="34" charset="0"/>
                      </a:endParaRPr>
                    </a:p>
                  </a:txBody>
                  <a:tcPr marL="9525" marR="9525" marT="9525" anchor="b">
                    <a:solidFill>
                      <a:schemeClr val="accent1">
                        <a:lumMod val="20000"/>
                        <a:lumOff val="80000"/>
                      </a:schemeClr>
                    </a:solidFill>
                  </a:tcPr>
                </a:tc>
                <a:extLst>
                  <a:ext uri="{0D108BD9-81ED-4DB2-BD59-A6C34878D82A}">
                    <a16:rowId xmlns:a16="http://schemas.microsoft.com/office/drawing/2014/main" val="2151434673"/>
                  </a:ext>
                </a:extLst>
              </a:tr>
            </a:tbl>
          </a:graphicData>
        </a:graphic>
      </p:graphicFrame>
    </p:spTree>
    <p:extLst>
      <p:ext uri="{BB962C8B-B14F-4D97-AF65-F5344CB8AC3E}">
        <p14:creationId xmlns:p14="http://schemas.microsoft.com/office/powerpoint/2010/main" val="336032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lgn="ctr"/>
            <a:r>
              <a:rPr lang="en-US" dirty="0"/>
              <a:t>Page </a:t>
            </a:r>
            <a:fld id="{88C9BE40-5795-4EB2-9EF7-3FE93F1DFAF4}" type="slidenum">
              <a:rPr lang="en-US" smtClean="0"/>
              <a:pPr algn="ctr"/>
              <a:t>3</a:t>
            </a:fld>
            <a:endParaRPr lang="en-US" dirty="0"/>
          </a:p>
        </p:txBody>
      </p:sp>
      <p:sp>
        <p:nvSpPr>
          <p:cNvPr id="5" name="ZoneTexte 4"/>
          <p:cNvSpPr txBox="1"/>
          <p:nvPr/>
        </p:nvSpPr>
        <p:spPr>
          <a:xfrm>
            <a:off x="760108" y="454151"/>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Qui sommes-nous ?</a:t>
            </a:r>
          </a:p>
        </p:txBody>
      </p:sp>
      <p:sp>
        <p:nvSpPr>
          <p:cNvPr id="22" name="ZoneTexte 21"/>
          <p:cNvSpPr txBox="1"/>
          <p:nvPr/>
        </p:nvSpPr>
        <p:spPr>
          <a:xfrm>
            <a:off x="109432" y="2015119"/>
            <a:ext cx="3217083" cy="1446550"/>
          </a:xfrm>
          <a:prstGeom prst="rect">
            <a:avLst/>
          </a:prstGeom>
          <a:noFill/>
        </p:spPr>
        <p:txBody>
          <a:bodyPr wrap="square" rtlCol="0">
            <a:spAutoFit/>
          </a:bodyPr>
          <a:lstStyle/>
          <a:p>
            <a:r>
              <a:rPr lang="fr-FR" sz="2200" dirty="0">
                <a:latin typeface="Candara" panose="020E0502030303020204" pitchFamily="34" charset="0"/>
              </a:rPr>
              <a:t>Une entreprise jeune de développement informatique fondée en 2013. </a:t>
            </a:r>
          </a:p>
        </p:txBody>
      </p:sp>
      <p:sp>
        <p:nvSpPr>
          <p:cNvPr id="23" name="Arc plein 22"/>
          <p:cNvSpPr/>
          <p:nvPr/>
        </p:nvSpPr>
        <p:spPr>
          <a:xfrm rot="5400000">
            <a:off x="5000172" y="1260751"/>
            <a:ext cx="2044483" cy="2479563"/>
          </a:xfrm>
          <a:prstGeom prst="blockArc">
            <a:avLst>
              <a:gd name="adj1" fmla="val 6116964"/>
              <a:gd name="adj2" fmla="val 20805691"/>
              <a:gd name="adj3" fmla="val 2846"/>
            </a:avLst>
          </a:prstGeom>
          <a:solidFill>
            <a:srgbClr val="23CDA5"/>
          </a:solidFill>
          <a:ln>
            <a:solidFill>
              <a:srgbClr val="23C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26" name="Groupe 25"/>
          <p:cNvGrpSpPr/>
          <p:nvPr/>
        </p:nvGrpSpPr>
        <p:grpSpPr>
          <a:xfrm>
            <a:off x="4244498" y="1755077"/>
            <a:ext cx="2499945" cy="4019656"/>
            <a:chOff x="2244702" y="2853597"/>
            <a:chExt cx="1910243" cy="2909755"/>
          </a:xfrm>
        </p:grpSpPr>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109" y="2853597"/>
              <a:ext cx="1303836" cy="1303836"/>
            </a:xfrm>
            <a:prstGeom prst="rect">
              <a:avLst/>
            </a:prstGeom>
          </p:spPr>
        </p:pic>
        <p:sp>
          <p:nvSpPr>
            <p:cNvPr id="25" name="Arc plein 24"/>
            <p:cNvSpPr/>
            <p:nvPr/>
          </p:nvSpPr>
          <p:spPr>
            <a:xfrm rot="5400000">
              <a:off x="2344739" y="4013170"/>
              <a:ext cx="1650145" cy="1850220"/>
            </a:xfrm>
            <a:prstGeom prst="blockArc">
              <a:avLst>
                <a:gd name="adj1" fmla="val 10666688"/>
                <a:gd name="adj2" fmla="val 6254621"/>
                <a:gd name="adj3" fmla="val 1902"/>
              </a:avLst>
            </a:prstGeom>
            <a:solidFill>
              <a:srgbClr val="367BBA"/>
            </a:solidFill>
            <a:ln>
              <a:solidFill>
                <a:srgbClr val="367B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32" name="Groupe 31"/>
          <p:cNvGrpSpPr/>
          <p:nvPr/>
        </p:nvGrpSpPr>
        <p:grpSpPr>
          <a:xfrm>
            <a:off x="109432" y="2015119"/>
            <a:ext cx="4786348" cy="2279760"/>
            <a:chOff x="1159730" y="1849057"/>
            <a:chExt cx="4786348" cy="2279760"/>
          </a:xfrm>
        </p:grpSpPr>
        <p:grpSp>
          <p:nvGrpSpPr>
            <p:cNvPr id="21" name="Groupe 20"/>
            <p:cNvGrpSpPr/>
            <p:nvPr/>
          </p:nvGrpSpPr>
          <p:grpSpPr>
            <a:xfrm>
              <a:off x="3171577" y="1849057"/>
              <a:ext cx="2774501" cy="2279760"/>
              <a:chOff x="0" y="1673845"/>
              <a:chExt cx="1880299" cy="1650145"/>
            </a:xfrm>
          </p:grpSpPr>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441378" y="1942838"/>
                <a:ext cx="997543" cy="997543"/>
              </a:xfrm>
              <a:prstGeom prst="rect">
                <a:avLst/>
              </a:prstGeom>
            </p:spPr>
          </p:pic>
          <p:sp>
            <p:nvSpPr>
              <p:cNvPr id="20" name="Arc plein 19"/>
              <p:cNvSpPr/>
              <p:nvPr/>
            </p:nvSpPr>
            <p:spPr>
              <a:xfrm rot="5400000">
                <a:off x="115077" y="1558768"/>
                <a:ext cx="1650145" cy="1880299"/>
              </a:xfrm>
              <a:prstGeom prst="blockArc">
                <a:avLst>
                  <a:gd name="adj1" fmla="val 10874616"/>
                  <a:gd name="adj2" fmla="val 4426771"/>
                  <a:gd name="adj3" fmla="val 166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grpSp>
        <p:sp>
          <p:nvSpPr>
            <p:cNvPr id="27" name="Rectangle 26"/>
            <p:cNvSpPr/>
            <p:nvPr/>
          </p:nvSpPr>
          <p:spPr>
            <a:xfrm flipV="1">
              <a:off x="1159730" y="3333852"/>
              <a:ext cx="2113381" cy="4571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9" name="ZoneTexte 28"/>
          <p:cNvSpPr txBox="1"/>
          <p:nvPr/>
        </p:nvSpPr>
        <p:spPr>
          <a:xfrm>
            <a:off x="7204024" y="1641247"/>
            <a:ext cx="5086118" cy="2123658"/>
          </a:xfrm>
          <a:prstGeom prst="rect">
            <a:avLst/>
          </a:prstGeom>
          <a:noFill/>
        </p:spPr>
        <p:txBody>
          <a:bodyPr wrap="square" rtlCol="0">
            <a:spAutoFit/>
          </a:bodyPr>
          <a:lstStyle/>
          <a:p>
            <a:r>
              <a:rPr lang="fr-FR" sz="2200" dirty="0">
                <a:latin typeface="Candara" panose="020E0502030303020204" pitchFamily="34" charset="0"/>
              </a:rPr>
              <a:t>Plusieurs grands projets réalisés :</a:t>
            </a:r>
          </a:p>
          <a:p>
            <a:pPr marL="342900" indent="-342900">
              <a:buFont typeface="Wingdings" panose="05000000000000000000" pitchFamily="2" charset="2"/>
              <a:buChar char="ü"/>
            </a:pPr>
            <a:r>
              <a:rPr lang="fr-FR" sz="2200" dirty="0">
                <a:latin typeface="Candara" panose="020E0502030303020204" pitchFamily="34" charset="0"/>
              </a:rPr>
              <a:t>Automatisation des stations de NAFTAL.</a:t>
            </a:r>
          </a:p>
          <a:p>
            <a:pPr marL="342900" indent="-342900">
              <a:buFont typeface="Wingdings" panose="05000000000000000000" pitchFamily="2" charset="2"/>
              <a:buChar char="ü"/>
            </a:pPr>
            <a:r>
              <a:rPr lang="fr-FR" sz="2200" dirty="0">
                <a:latin typeface="Candara" panose="020E0502030303020204" pitchFamily="34" charset="0"/>
              </a:rPr>
              <a:t>Plateforme éducative </a:t>
            </a:r>
            <a:r>
              <a:rPr lang="fr-FR" sz="2200" dirty="0" err="1">
                <a:latin typeface="Candara" panose="020E0502030303020204" pitchFamily="34" charset="0"/>
              </a:rPr>
              <a:t>EduMe</a:t>
            </a:r>
            <a:r>
              <a:rPr lang="fr-FR" sz="2200" dirty="0">
                <a:latin typeface="Candara" panose="020E0502030303020204" pitchFamily="34" charset="0"/>
              </a:rPr>
              <a:t>- Algérie.</a:t>
            </a:r>
          </a:p>
          <a:p>
            <a:pPr marL="342900" indent="-342900">
              <a:buFont typeface="Wingdings" panose="05000000000000000000" pitchFamily="2" charset="2"/>
              <a:buChar char="ü"/>
            </a:pPr>
            <a:r>
              <a:rPr lang="fr-FR" sz="2200" dirty="0">
                <a:latin typeface="Candara" panose="020E0502030303020204" pitchFamily="34" charset="0"/>
              </a:rPr>
              <a:t>Plusieurs systèmes d’information pour de grandes banques : BDL, BNA …  </a:t>
            </a:r>
          </a:p>
        </p:txBody>
      </p:sp>
      <p:sp>
        <p:nvSpPr>
          <p:cNvPr id="30" name="ZoneTexte 29"/>
          <p:cNvSpPr txBox="1"/>
          <p:nvPr/>
        </p:nvSpPr>
        <p:spPr>
          <a:xfrm>
            <a:off x="3832076" y="5794362"/>
            <a:ext cx="4118395" cy="430887"/>
          </a:xfrm>
          <a:prstGeom prst="rect">
            <a:avLst/>
          </a:prstGeom>
          <a:noFill/>
        </p:spPr>
        <p:txBody>
          <a:bodyPr wrap="square" rtlCol="0">
            <a:spAutoFit/>
          </a:bodyPr>
          <a:lstStyle/>
          <a:p>
            <a:r>
              <a:rPr lang="fr-FR" sz="2200" dirty="0">
                <a:latin typeface="Candara" panose="020E0502030303020204" pitchFamily="34" charset="0"/>
              </a:rPr>
              <a:t>Label de qualité et sécurité</a:t>
            </a:r>
          </a:p>
        </p:txBody>
      </p:sp>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5521" y="3988583"/>
            <a:ext cx="885120" cy="885120"/>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7896" y="4840227"/>
            <a:ext cx="744473" cy="744473"/>
          </a:xfrm>
          <a:prstGeom prst="rect">
            <a:avLst/>
          </a:prstGeom>
        </p:spPr>
      </p:pic>
      <p:pic>
        <p:nvPicPr>
          <p:cNvPr id="14" name="Imag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8677" y="3858479"/>
            <a:ext cx="684007" cy="684007"/>
          </a:xfrm>
          <a:prstGeom prst="rect">
            <a:avLst/>
          </a:prstGeom>
        </p:spPr>
      </p:pic>
      <p:pic>
        <p:nvPicPr>
          <p:cNvPr id="18" name="Imag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1834" y="4431143"/>
            <a:ext cx="1021685" cy="1021685"/>
          </a:xfrm>
          <a:prstGeom prst="rect">
            <a:avLst/>
          </a:prstGeom>
        </p:spPr>
      </p:pic>
    </p:spTree>
    <p:extLst>
      <p:ext uri="{BB962C8B-B14F-4D97-AF65-F5344CB8AC3E}">
        <p14:creationId xmlns:p14="http://schemas.microsoft.com/office/powerpoint/2010/main" val="1918575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latin typeface="Candara" panose="020E0502030303020204" pitchFamily="34" charset="0"/>
              </a:rPr>
              <a:t>Page </a:t>
            </a:r>
            <a:fld id="{88C9BE40-5795-4EB2-9EF7-3FE93F1DFAF4}" type="slidenum">
              <a:rPr lang="en-US" smtClean="0">
                <a:latin typeface="Candara" panose="020E0502030303020204" pitchFamily="34" charset="0"/>
              </a:rPr>
              <a:pPr algn="ctr"/>
              <a:t>30</a:t>
            </a:fld>
            <a:endParaRPr lang="en-US" dirty="0">
              <a:latin typeface="Candara" panose="020E0502030303020204" pitchFamily="34" charset="0"/>
            </a:endParaRPr>
          </a:p>
        </p:txBody>
      </p:sp>
      <p:sp>
        <p:nvSpPr>
          <p:cNvPr id="6" name="ZoneTexte 5"/>
          <p:cNvSpPr txBox="1"/>
          <p:nvPr/>
        </p:nvSpPr>
        <p:spPr>
          <a:xfrm>
            <a:off x="792222" y="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Coûts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sp>
        <p:nvSpPr>
          <p:cNvPr id="8" name="ZoneTexte 7"/>
          <p:cNvSpPr txBox="1"/>
          <p:nvPr/>
        </p:nvSpPr>
        <p:spPr>
          <a:xfrm>
            <a:off x="792222" y="630612"/>
            <a:ext cx="2218877" cy="369332"/>
          </a:xfrm>
          <a:prstGeom prst="rect">
            <a:avLst/>
          </a:prstGeom>
          <a:noFill/>
        </p:spPr>
        <p:txBody>
          <a:bodyPr wrap="none" rtlCol="0">
            <a:spAutoFit/>
          </a:bodyPr>
          <a:lstStyle/>
          <a:p>
            <a:r>
              <a:rPr lang="fr-FR" b="1" dirty="0">
                <a:latin typeface="Candara" panose="020E0502030303020204" pitchFamily="34" charset="0"/>
              </a:rPr>
              <a:t>Cout de la formation</a:t>
            </a:r>
          </a:p>
        </p:txBody>
      </p:sp>
      <p:graphicFrame>
        <p:nvGraphicFramePr>
          <p:cNvPr id="9" name="Tableau 8"/>
          <p:cNvGraphicFramePr>
            <a:graphicFrameLocks noGrp="1"/>
          </p:cNvGraphicFramePr>
          <p:nvPr>
            <p:extLst>
              <p:ext uri="{D42A27DB-BD31-4B8C-83A1-F6EECF244321}">
                <p14:modId xmlns:p14="http://schemas.microsoft.com/office/powerpoint/2010/main" val="1349854618"/>
              </p:ext>
            </p:extLst>
          </p:nvPr>
        </p:nvGraphicFramePr>
        <p:xfrm>
          <a:off x="6872707" y="2183223"/>
          <a:ext cx="4306461" cy="468528"/>
        </p:xfrm>
        <a:graphic>
          <a:graphicData uri="http://schemas.openxmlformats.org/drawingml/2006/table">
            <a:tbl>
              <a:tblPr firstRow="1" firstCol="1" bandRow="1">
                <a:tableStyleId>{5C22544A-7EE6-4342-B048-85BDC9FD1C3A}</a:tableStyleId>
              </a:tblPr>
              <a:tblGrid>
                <a:gridCol w="4306461">
                  <a:extLst>
                    <a:ext uri="{9D8B030D-6E8A-4147-A177-3AD203B41FA5}">
                      <a16:colId xmlns:a16="http://schemas.microsoft.com/office/drawing/2014/main" val="239257494"/>
                    </a:ext>
                  </a:extLst>
                </a:gridCol>
              </a:tblGrid>
              <a:tr h="468528">
                <a:tc>
                  <a:txBody>
                    <a:bodyPr/>
                    <a:lstStyle/>
                    <a:p>
                      <a:pPr algn="l">
                        <a:lnSpc>
                          <a:spcPct val="107000"/>
                        </a:lnSpc>
                        <a:spcBef>
                          <a:spcPts val="600"/>
                        </a:spcBef>
                        <a:spcAft>
                          <a:spcPts val="600"/>
                        </a:spcAft>
                      </a:pPr>
                      <a:r>
                        <a:rPr lang="fr-FR" sz="1800" dirty="0">
                          <a:solidFill>
                            <a:schemeClr val="tx1"/>
                          </a:solidFill>
                          <a:effectLst/>
                        </a:rPr>
                        <a:t>Vidéos tournage</a:t>
                      </a:r>
                      <a:r>
                        <a:rPr lang="fr-FR" sz="1800" dirty="0">
                          <a:solidFill>
                            <a:schemeClr val="tx1"/>
                          </a:solidFill>
                          <a:effectLst/>
                          <a:latin typeface="Georgia" panose="02040502050405020303" pitchFamily="18" charset="0"/>
                          <a:cs typeface="Times New Roman" panose="02020603050405020304" pitchFamily="18" charset="0"/>
                        </a:rPr>
                        <a:t>:    </a:t>
                      </a:r>
                      <a:r>
                        <a:rPr lang="fr-FR" sz="1800" dirty="0">
                          <a:solidFill>
                            <a:schemeClr val="tx1"/>
                          </a:solidFill>
                          <a:effectLst/>
                        </a:rPr>
                        <a:t>28 000 DA</a:t>
                      </a:r>
                      <a:endParaRPr lang="fr-FR" sz="1800" dirty="0">
                        <a:solidFill>
                          <a:schemeClr val="tx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702046861"/>
                  </a:ext>
                </a:extLst>
              </a:tr>
            </a:tbl>
          </a:graphicData>
        </a:graphic>
      </p:graphicFrame>
      <p:sp>
        <p:nvSpPr>
          <p:cNvPr id="11" name="ZoneTexte 10"/>
          <p:cNvSpPr txBox="1"/>
          <p:nvPr/>
        </p:nvSpPr>
        <p:spPr>
          <a:xfrm>
            <a:off x="561702" y="1634948"/>
            <a:ext cx="4629275"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ndara" panose="020E0502030303020204" pitchFamily="34" charset="0"/>
              </a:rPr>
              <a:t>Pour les administrateurs, quelques membres du personnel médical</a:t>
            </a:r>
          </a:p>
        </p:txBody>
      </p:sp>
      <p:sp>
        <p:nvSpPr>
          <p:cNvPr id="12" name="ZoneTexte 11"/>
          <p:cNvSpPr txBox="1"/>
          <p:nvPr/>
        </p:nvSpPr>
        <p:spPr>
          <a:xfrm>
            <a:off x="6617235" y="1476239"/>
            <a:ext cx="481740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ndara" panose="020E0502030303020204" pitchFamily="34" charset="0"/>
              </a:rPr>
              <a:t>Pour les patients et tous le personnel médical</a:t>
            </a:r>
          </a:p>
        </p:txBody>
      </p:sp>
      <p:sp>
        <p:nvSpPr>
          <p:cNvPr id="13" name="Zone de texte 15"/>
          <p:cNvSpPr txBox="1">
            <a:spLocks noChangeArrowheads="1"/>
          </p:cNvSpPr>
          <p:nvPr/>
        </p:nvSpPr>
        <p:spPr bwMode="auto">
          <a:xfrm>
            <a:off x="4268762" y="5636850"/>
            <a:ext cx="5902073" cy="85955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upright="1">
            <a:noAutofit/>
          </a:bodyPr>
          <a:lstStyle/>
          <a:p>
            <a:pPr algn="ctr">
              <a:lnSpc>
                <a:spcPct val="107000"/>
              </a:lnSpc>
              <a:spcBef>
                <a:spcPts val="600"/>
              </a:spcBef>
              <a:spcAft>
                <a:spcPts val="600"/>
              </a:spcAft>
            </a:pPr>
            <a:r>
              <a:rPr lang="fr-FR" sz="2400" b="1" dirty="0">
                <a:effectLst/>
                <a:latin typeface="Candara" panose="020E0502030303020204" pitchFamily="34" charset="0"/>
                <a:ea typeface="Georgia" panose="02040502050405020303" pitchFamily="18" charset="0"/>
                <a:cs typeface="Times New Roman" panose="02020603050405020304" pitchFamily="18" charset="0"/>
              </a:rPr>
              <a:t>Coût total de la </a:t>
            </a:r>
            <a:r>
              <a:rPr lang="fr-FR" sz="2800" b="1" dirty="0">
                <a:latin typeface="Candara" panose="020E0502030303020204" pitchFamily="34" charset="0"/>
                <a:ea typeface="Georgia" panose="02040502050405020303" pitchFamily="18" charset="0"/>
                <a:cs typeface="Times New Roman" panose="02020603050405020304" pitchFamily="18" charset="0"/>
              </a:rPr>
              <a:t>formation</a:t>
            </a:r>
            <a:r>
              <a:rPr lang="fr-FR" sz="2800" b="1" dirty="0">
                <a:effectLst/>
                <a:latin typeface="Candara" panose="020E0502030303020204" pitchFamily="34" charset="0"/>
                <a:ea typeface="Georgia" panose="02040502050405020303" pitchFamily="18" charset="0"/>
                <a:cs typeface="Times New Roman" panose="02020603050405020304" pitchFamily="18" charset="0"/>
              </a:rPr>
              <a:t> </a:t>
            </a:r>
            <a:r>
              <a:rPr lang="fr-FR" sz="3200" dirty="0">
                <a:solidFill>
                  <a:srgbClr val="007FFF"/>
                </a:solidFill>
                <a:effectLst/>
                <a:latin typeface="Candara" panose="020E0502030303020204" pitchFamily="34" charset="0"/>
                <a:ea typeface="Georgia" panose="02040502050405020303" pitchFamily="18" charset="0"/>
                <a:cs typeface="Times New Roman" panose="02020603050405020304" pitchFamily="18" charset="0"/>
              </a:rPr>
              <a:t>: </a:t>
            </a:r>
            <a:r>
              <a:rPr lang="fr-FR" sz="3200" dirty="0">
                <a:solidFill>
                  <a:srgbClr val="367BBA"/>
                </a:solidFill>
                <a:effectLst/>
                <a:latin typeface="Candara" panose="020E0502030303020204" pitchFamily="34" charset="0"/>
                <a:ea typeface="Georgia" panose="02040502050405020303" pitchFamily="18" charset="0"/>
                <a:cs typeface="Times New Roman" panose="02020603050405020304" pitchFamily="18" charset="0"/>
              </a:rPr>
              <a:t>672 000 </a:t>
            </a:r>
            <a:r>
              <a:rPr lang="fr-FR" sz="2000" b="1" dirty="0">
                <a:solidFill>
                  <a:srgbClr val="367BBA"/>
                </a:solidFill>
                <a:latin typeface="Candara" panose="020E0502030303020204" pitchFamily="34" charset="0"/>
              </a:rPr>
              <a:t>DA</a:t>
            </a:r>
          </a:p>
          <a:p>
            <a:pPr algn="ctr">
              <a:lnSpc>
                <a:spcPct val="107000"/>
              </a:lnSpc>
              <a:spcBef>
                <a:spcPts val="600"/>
              </a:spcBef>
              <a:spcAft>
                <a:spcPts val="600"/>
              </a:spcAft>
            </a:pPr>
            <a:endParaRPr lang="fr-FR" sz="1200" b="1" dirty="0">
              <a:effectLst/>
              <a:latin typeface="Candara" panose="020E0502030303020204" pitchFamily="34" charset="0"/>
              <a:ea typeface="Georgia" panose="02040502050405020303" pitchFamily="18" charset="0"/>
              <a:cs typeface="Times New Roman" panose="02020603050405020304" pitchFamily="18" charset="0"/>
            </a:endParaRPr>
          </a:p>
        </p:txBody>
      </p:sp>
      <p:graphicFrame>
        <p:nvGraphicFramePr>
          <p:cNvPr id="14" name="Table Placeholder 8"/>
          <p:cNvGraphicFramePr>
            <a:graphicFrameLocks/>
          </p:cNvGraphicFramePr>
          <p:nvPr>
            <p:extLst>
              <p:ext uri="{D42A27DB-BD31-4B8C-83A1-F6EECF244321}">
                <p14:modId xmlns:p14="http://schemas.microsoft.com/office/powerpoint/2010/main" val="4074255628"/>
              </p:ext>
            </p:extLst>
          </p:nvPr>
        </p:nvGraphicFramePr>
        <p:xfrm>
          <a:off x="837180" y="2312837"/>
          <a:ext cx="4633722" cy="2999897"/>
        </p:xfrm>
        <a:graphic>
          <a:graphicData uri="http://schemas.openxmlformats.org/drawingml/2006/table">
            <a:tbl>
              <a:tblPr firstRow="1" bandRow="1">
                <a:tableStyleId>{5C22544A-7EE6-4342-B048-85BDC9FD1C3A}</a:tableStyleId>
              </a:tblPr>
              <a:tblGrid>
                <a:gridCol w="2826246">
                  <a:extLst>
                    <a:ext uri="{9D8B030D-6E8A-4147-A177-3AD203B41FA5}">
                      <a16:colId xmlns:a16="http://schemas.microsoft.com/office/drawing/2014/main" val="20000"/>
                    </a:ext>
                  </a:extLst>
                </a:gridCol>
                <a:gridCol w="1807476">
                  <a:extLst>
                    <a:ext uri="{9D8B030D-6E8A-4147-A177-3AD203B41FA5}">
                      <a16:colId xmlns:a16="http://schemas.microsoft.com/office/drawing/2014/main" val="20004"/>
                    </a:ext>
                  </a:extLst>
                </a:gridCol>
              </a:tblGrid>
              <a:tr h="42047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fr-FR" sz="1800" u="none" strike="noStrike" dirty="0">
                        <a:solidFill>
                          <a:schemeClr val="tx1"/>
                        </a:solidFill>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fr-FR" sz="1800" u="none" strike="noStrike" dirty="0">
                          <a:solidFill>
                            <a:schemeClr val="tx1"/>
                          </a:solidFill>
                          <a:effectLst/>
                        </a:rPr>
                        <a:t>Type</a:t>
                      </a:r>
                    </a:p>
                  </a:txBody>
                  <a:tcPr marL="9525" marR="9525" marT="9525" anchor="ctr">
                    <a:solidFill>
                      <a:schemeClr val="accent3">
                        <a:lumMod val="60000"/>
                        <a:lumOff val="40000"/>
                      </a:schemeClr>
                    </a:solidFill>
                  </a:tcPr>
                </a:tc>
                <a:tc>
                  <a:txBody>
                    <a:bodyPr/>
                    <a:lstStyle/>
                    <a:p>
                      <a:pPr algn="ctr" fontAlgn="b"/>
                      <a:r>
                        <a:rPr lang="fr-FR" sz="1800" u="none" strike="noStrike" dirty="0">
                          <a:solidFill>
                            <a:schemeClr val="tx1"/>
                          </a:solidFill>
                          <a:effectLst/>
                        </a:rPr>
                        <a:t>Le cout (DA)</a:t>
                      </a:r>
                      <a:endParaRPr lang="fr-FR" sz="1800" b="1" i="0" u="none" strike="noStrike" dirty="0">
                        <a:solidFill>
                          <a:schemeClr val="tx1"/>
                        </a:solidFill>
                        <a:effectLst/>
                        <a:latin typeface="+mn-lt"/>
                      </a:endParaRPr>
                    </a:p>
                  </a:txBody>
                  <a:tcPr marL="9525" marR="9525" marT="9525" anchor="b">
                    <a:solidFill>
                      <a:schemeClr val="accent3">
                        <a:lumMod val="60000"/>
                        <a:lumOff val="40000"/>
                      </a:schemeClr>
                    </a:solidFill>
                  </a:tcPr>
                </a:tc>
                <a:extLst>
                  <a:ext uri="{0D108BD9-81ED-4DB2-BD59-A6C34878D82A}">
                    <a16:rowId xmlns:a16="http://schemas.microsoft.com/office/drawing/2014/main" val="10000"/>
                  </a:ext>
                </a:extLst>
              </a:tr>
              <a:tr h="54456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2000" dirty="0">
                          <a:effectLst/>
                        </a:rPr>
                        <a:t>Frais de prise en charge des formateur (hébergement  déplacement…)</a:t>
                      </a:r>
                    </a:p>
                  </a:txBody>
                  <a:tcPr marL="9525" marR="9525" marT="9525" anchor="ctr">
                    <a:solidFill>
                      <a:schemeClr val="accent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2000" dirty="0">
                          <a:effectLst/>
                        </a:rPr>
                        <a:t>364 000</a:t>
                      </a:r>
                    </a:p>
                  </a:txBody>
                  <a:tcPr marL="9525" marR="9525" marT="9525" anchor="b">
                    <a:solidFill>
                      <a:schemeClr val="accent1">
                        <a:lumMod val="20000"/>
                        <a:lumOff val="80000"/>
                      </a:schemeClr>
                    </a:solidFill>
                  </a:tcPr>
                </a:tc>
                <a:extLst>
                  <a:ext uri="{0D108BD9-81ED-4DB2-BD59-A6C34878D82A}">
                    <a16:rowId xmlns:a16="http://schemas.microsoft.com/office/drawing/2014/main" val="10003"/>
                  </a:ext>
                </a:extLst>
              </a:tr>
              <a:tr h="534573">
                <a:tc>
                  <a:txBody>
                    <a:bodyPr/>
                    <a:lstStyle/>
                    <a:p>
                      <a:pPr algn="l">
                        <a:lnSpc>
                          <a:spcPct val="107000"/>
                        </a:lnSpc>
                        <a:spcBef>
                          <a:spcPts val="600"/>
                        </a:spcBef>
                        <a:spcAft>
                          <a:spcPts val="600"/>
                        </a:spcAft>
                      </a:pPr>
                      <a:r>
                        <a:rPr lang="fr-FR" sz="1800" dirty="0">
                          <a:effectLst/>
                        </a:rPr>
                        <a:t>Frais de formation</a:t>
                      </a:r>
                      <a:endParaRPr lang="fr-FR"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l">
                        <a:lnSpc>
                          <a:spcPct val="107000"/>
                        </a:lnSpc>
                        <a:spcBef>
                          <a:spcPts val="600"/>
                        </a:spcBef>
                        <a:spcAft>
                          <a:spcPts val="600"/>
                        </a:spcAft>
                      </a:pPr>
                      <a:r>
                        <a:rPr lang="fr-FR" sz="1800" dirty="0">
                          <a:effectLst/>
                        </a:rPr>
                        <a:t>150 000</a:t>
                      </a:r>
                      <a:endParaRPr lang="fr-FR"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r h="534573">
                <a:tc>
                  <a:txBody>
                    <a:bodyPr/>
                    <a:lstStyle/>
                    <a:p>
                      <a:pPr algn="l">
                        <a:lnSpc>
                          <a:spcPct val="107000"/>
                        </a:lnSpc>
                        <a:spcBef>
                          <a:spcPts val="600"/>
                        </a:spcBef>
                        <a:spcAft>
                          <a:spcPts val="600"/>
                        </a:spcAft>
                      </a:pPr>
                      <a:r>
                        <a:rPr lang="fr-FR" sz="1800" dirty="0">
                          <a:effectLst/>
                        </a:rPr>
                        <a:t>Frais divers (ancre, papier, affiches..)</a:t>
                      </a:r>
                      <a:endParaRPr lang="fr-FR"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l">
                        <a:lnSpc>
                          <a:spcPct val="107000"/>
                        </a:lnSpc>
                        <a:spcBef>
                          <a:spcPts val="600"/>
                        </a:spcBef>
                        <a:spcAft>
                          <a:spcPts val="600"/>
                        </a:spcAft>
                      </a:pPr>
                      <a:r>
                        <a:rPr lang="fr-FR" sz="1800" dirty="0">
                          <a:effectLst/>
                        </a:rPr>
                        <a:t>30 000</a:t>
                      </a:r>
                      <a:endParaRPr lang="fr-FR"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999586566"/>
                  </a:ext>
                </a:extLst>
              </a:tr>
            </a:tbl>
          </a:graphicData>
        </a:graphic>
      </p:graphicFrame>
    </p:spTree>
    <p:extLst>
      <p:ext uri="{BB962C8B-B14F-4D97-AF65-F5344CB8AC3E}">
        <p14:creationId xmlns:p14="http://schemas.microsoft.com/office/powerpoint/2010/main" val="3481617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latin typeface="Candara" panose="020E0502030303020204" pitchFamily="34" charset="0"/>
              </a:rPr>
              <a:t>Page  </a:t>
            </a:r>
            <a:fld id="{88C9BE40-5795-4EB2-9EF7-3FE93F1DFAF4}" type="slidenum">
              <a:rPr lang="en-US" smtClean="0">
                <a:latin typeface="Candara" panose="020E0502030303020204" pitchFamily="34" charset="0"/>
              </a:rPr>
              <a:pPr algn="ctr"/>
              <a:t>31</a:t>
            </a:fld>
            <a:endParaRPr lang="en-US" dirty="0">
              <a:latin typeface="Candara" panose="020E0502030303020204" pitchFamily="34" charset="0"/>
            </a:endParaRPr>
          </a:p>
        </p:txBody>
      </p:sp>
      <p:sp>
        <p:nvSpPr>
          <p:cNvPr id="4" name="ZoneTexte 3"/>
          <p:cNvSpPr txBox="1"/>
          <p:nvPr/>
        </p:nvSpPr>
        <p:spPr>
          <a:xfrm>
            <a:off x="792222" y="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Coûts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sp>
        <p:nvSpPr>
          <p:cNvPr id="6" name="ZoneTexte 5"/>
          <p:cNvSpPr txBox="1"/>
          <p:nvPr/>
        </p:nvSpPr>
        <p:spPr>
          <a:xfrm>
            <a:off x="792222" y="754200"/>
            <a:ext cx="3457998" cy="369332"/>
          </a:xfrm>
          <a:prstGeom prst="rect">
            <a:avLst/>
          </a:prstGeom>
          <a:noFill/>
        </p:spPr>
        <p:txBody>
          <a:bodyPr wrap="none" rtlCol="0">
            <a:spAutoFit/>
          </a:bodyPr>
          <a:lstStyle/>
          <a:p>
            <a:r>
              <a:rPr lang="fr-FR" b="1" dirty="0">
                <a:latin typeface="Candara" panose="020E0502030303020204" pitchFamily="34" charset="0"/>
              </a:rPr>
              <a:t>Cout de la couverture des risques</a:t>
            </a:r>
          </a:p>
        </p:txBody>
      </p:sp>
      <p:sp>
        <p:nvSpPr>
          <p:cNvPr id="8" name="Zone de texte 15"/>
          <p:cNvSpPr txBox="1">
            <a:spLocks noChangeArrowheads="1"/>
          </p:cNvSpPr>
          <p:nvPr/>
        </p:nvSpPr>
        <p:spPr bwMode="auto">
          <a:xfrm>
            <a:off x="708702" y="5721119"/>
            <a:ext cx="5249609" cy="102371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upright="1">
            <a:noAutofit/>
          </a:bodyPr>
          <a:lstStyle/>
          <a:p>
            <a:pPr algn="ctr">
              <a:lnSpc>
                <a:spcPct val="107000"/>
              </a:lnSpc>
              <a:spcBef>
                <a:spcPts val="600"/>
              </a:spcBef>
              <a:spcAft>
                <a:spcPts val="600"/>
              </a:spcAft>
            </a:pPr>
            <a:r>
              <a:rPr lang="fr-FR" sz="2000" b="1" dirty="0">
                <a:effectLst/>
                <a:latin typeface="Candara" panose="020E0502030303020204" pitchFamily="34" charset="0"/>
                <a:ea typeface="Georgia" panose="02040502050405020303" pitchFamily="18" charset="0"/>
                <a:cs typeface="Times New Roman" panose="02020603050405020304" pitchFamily="18" charset="0"/>
              </a:rPr>
              <a:t>Coût total de la couverture des risques</a:t>
            </a:r>
            <a:r>
              <a:rPr lang="fr-FR" sz="2400" b="1" dirty="0">
                <a:effectLst/>
                <a:latin typeface="Candara" panose="020E0502030303020204" pitchFamily="34" charset="0"/>
                <a:ea typeface="Georgia" panose="02040502050405020303" pitchFamily="18" charset="0"/>
                <a:cs typeface="Times New Roman" panose="02020603050405020304" pitchFamily="18" charset="0"/>
              </a:rPr>
              <a:t> </a:t>
            </a:r>
            <a:r>
              <a:rPr lang="fr-FR" sz="2800" dirty="0">
                <a:solidFill>
                  <a:srgbClr val="007FFF"/>
                </a:solidFill>
                <a:effectLst/>
                <a:latin typeface="Candara" panose="020E0502030303020204" pitchFamily="34" charset="0"/>
                <a:ea typeface="Georgia" panose="02040502050405020303" pitchFamily="18" charset="0"/>
                <a:cs typeface="Times New Roman" panose="02020603050405020304" pitchFamily="18" charset="0"/>
              </a:rPr>
              <a:t>: </a:t>
            </a:r>
          </a:p>
          <a:p>
            <a:pPr algn="ctr">
              <a:lnSpc>
                <a:spcPct val="107000"/>
              </a:lnSpc>
              <a:spcBef>
                <a:spcPts val="600"/>
              </a:spcBef>
              <a:spcAft>
                <a:spcPts val="600"/>
              </a:spcAft>
            </a:pPr>
            <a:r>
              <a:rPr lang="fr-FR" sz="2400" b="1" dirty="0">
                <a:solidFill>
                  <a:srgbClr val="367BBA"/>
                </a:solidFill>
                <a:latin typeface="Candara" panose="020E0502030303020204" pitchFamily="34" charset="0"/>
                <a:ea typeface="Georgia" panose="02040502050405020303" pitchFamily="18" charset="0"/>
                <a:cs typeface="Times New Roman" panose="02020603050405020304" pitchFamily="18" charset="0"/>
              </a:rPr>
              <a:t>75 236 659</a:t>
            </a:r>
            <a:r>
              <a:rPr lang="fr-FR" sz="2400" b="1" dirty="0">
                <a:solidFill>
                  <a:srgbClr val="367BBA"/>
                </a:solidFill>
                <a:latin typeface="Candara" panose="020E0502030303020204" pitchFamily="34" charset="0"/>
              </a:rPr>
              <a:t> DA</a:t>
            </a:r>
            <a:endParaRPr lang="fr-FR" sz="1100" b="1" dirty="0">
              <a:solidFill>
                <a:srgbClr val="367BBA"/>
              </a:solidFill>
              <a:effectLst/>
              <a:latin typeface="Candara" panose="020E0502030303020204" pitchFamily="34" charset="0"/>
              <a:ea typeface="Georgia" panose="02040502050405020303" pitchFamily="18" charset="0"/>
              <a:cs typeface="Times New Roman" panose="02020603050405020304" pitchFamily="18" charset="0"/>
            </a:endParaRPr>
          </a:p>
        </p:txBody>
      </p:sp>
      <p:graphicFrame>
        <p:nvGraphicFramePr>
          <p:cNvPr id="9" name="Graphique 8">
            <a:extLst/>
          </p:cNvPr>
          <p:cNvGraphicFramePr>
            <a:graphicFrameLocks/>
          </p:cNvGraphicFramePr>
          <p:nvPr>
            <p:extLst>
              <p:ext uri="{D42A27DB-BD31-4B8C-83A1-F6EECF244321}">
                <p14:modId xmlns:p14="http://schemas.microsoft.com/office/powerpoint/2010/main" val="2180084686"/>
              </p:ext>
            </p:extLst>
          </p:nvPr>
        </p:nvGraphicFramePr>
        <p:xfrm>
          <a:off x="6128535" y="1099066"/>
          <a:ext cx="5413889" cy="3068201"/>
        </p:xfrm>
        <a:graphic>
          <a:graphicData uri="http://schemas.openxmlformats.org/drawingml/2006/chart">
            <c:chart xmlns:c="http://schemas.openxmlformats.org/drawingml/2006/chart" xmlns:r="http://schemas.openxmlformats.org/officeDocument/2006/relationships" r:id="rId3"/>
          </a:graphicData>
        </a:graphic>
      </p:graphicFrame>
      <p:sp>
        <p:nvSpPr>
          <p:cNvPr id="10" name="ZoneTexte 9"/>
          <p:cNvSpPr txBox="1"/>
          <p:nvPr/>
        </p:nvSpPr>
        <p:spPr>
          <a:xfrm>
            <a:off x="6128535" y="4433741"/>
            <a:ext cx="6088526" cy="369332"/>
          </a:xfrm>
          <a:prstGeom prst="rect">
            <a:avLst/>
          </a:prstGeom>
          <a:noFill/>
        </p:spPr>
        <p:txBody>
          <a:bodyPr wrap="none" rtlCol="0">
            <a:spAutoFit/>
          </a:bodyPr>
          <a:lstStyle/>
          <a:p>
            <a:r>
              <a:rPr lang="fr-FR" b="1" dirty="0">
                <a:latin typeface="Candara" panose="020E0502030303020204" pitchFamily="34" charset="0"/>
              </a:rPr>
              <a:t>Cout de la conduite de changement (Management Reverse) </a:t>
            </a:r>
          </a:p>
        </p:txBody>
      </p:sp>
      <p:sp>
        <p:nvSpPr>
          <p:cNvPr id="11" name="AutoShape 2" descr="Image associée"/>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latin typeface="Candara" panose="020E0502030303020204" pitchFamily="34" charset="0"/>
            </a:endParaRP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9007" y="4996468"/>
            <a:ext cx="2610746" cy="1449302"/>
          </a:xfrm>
          <a:prstGeom prst="rect">
            <a:avLst/>
          </a:prstGeom>
        </p:spPr>
      </p:pic>
      <p:sp>
        <p:nvSpPr>
          <p:cNvPr id="13" name="ZoneTexte 12"/>
          <p:cNvSpPr txBox="1"/>
          <p:nvPr/>
        </p:nvSpPr>
        <p:spPr>
          <a:xfrm>
            <a:off x="6368157" y="4803073"/>
            <a:ext cx="2685738" cy="830997"/>
          </a:xfrm>
          <a:prstGeom prst="rect">
            <a:avLst/>
          </a:prstGeom>
          <a:noFill/>
        </p:spPr>
        <p:txBody>
          <a:bodyPr wrap="square" rtlCol="0">
            <a:spAutoFit/>
          </a:bodyPr>
          <a:lstStyle/>
          <a:p>
            <a:r>
              <a:rPr lang="fr-FR" sz="1600" dirty="0"/>
              <a:t>Un cout de 5% du montant global pour mener la conduite de changements.</a:t>
            </a:r>
          </a:p>
        </p:txBody>
      </p:sp>
      <p:graphicFrame>
        <p:nvGraphicFramePr>
          <p:cNvPr id="14" name="Table Placeholder 8"/>
          <p:cNvGraphicFramePr>
            <a:graphicFrameLocks/>
          </p:cNvGraphicFramePr>
          <p:nvPr>
            <p:extLst>
              <p:ext uri="{D42A27DB-BD31-4B8C-83A1-F6EECF244321}">
                <p14:modId xmlns:p14="http://schemas.microsoft.com/office/powerpoint/2010/main" val="3271686363"/>
              </p:ext>
            </p:extLst>
          </p:nvPr>
        </p:nvGraphicFramePr>
        <p:xfrm>
          <a:off x="708702" y="1923473"/>
          <a:ext cx="4633722" cy="3295098"/>
        </p:xfrm>
        <a:graphic>
          <a:graphicData uri="http://schemas.openxmlformats.org/drawingml/2006/table">
            <a:tbl>
              <a:tblPr firstRow="1" bandRow="1">
                <a:tableStyleId>{5C22544A-7EE6-4342-B048-85BDC9FD1C3A}</a:tableStyleId>
              </a:tblPr>
              <a:tblGrid>
                <a:gridCol w="2826246">
                  <a:extLst>
                    <a:ext uri="{9D8B030D-6E8A-4147-A177-3AD203B41FA5}">
                      <a16:colId xmlns:a16="http://schemas.microsoft.com/office/drawing/2014/main" val="20000"/>
                    </a:ext>
                  </a:extLst>
                </a:gridCol>
                <a:gridCol w="1807476">
                  <a:extLst>
                    <a:ext uri="{9D8B030D-6E8A-4147-A177-3AD203B41FA5}">
                      <a16:colId xmlns:a16="http://schemas.microsoft.com/office/drawing/2014/main" val="20004"/>
                    </a:ext>
                  </a:extLst>
                </a:gridCol>
              </a:tblGrid>
              <a:tr h="42047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fr-FR" sz="1800" u="none" strike="noStrike" dirty="0">
                        <a:solidFill>
                          <a:schemeClr val="tx1"/>
                        </a:solidFill>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fr-FR" sz="1800" u="none" strike="noStrike" dirty="0">
                          <a:solidFill>
                            <a:schemeClr val="tx1"/>
                          </a:solidFill>
                          <a:effectLst/>
                        </a:rPr>
                        <a:t>Le risque</a:t>
                      </a:r>
                    </a:p>
                  </a:txBody>
                  <a:tcPr marL="9525" marR="9525" marT="9525" anchor="ctr">
                    <a:solidFill>
                      <a:schemeClr val="accent3">
                        <a:lumMod val="60000"/>
                        <a:lumOff val="40000"/>
                      </a:schemeClr>
                    </a:solidFill>
                  </a:tcPr>
                </a:tc>
                <a:tc>
                  <a:txBody>
                    <a:bodyPr/>
                    <a:lstStyle/>
                    <a:p>
                      <a:pPr algn="ctr" fontAlgn="b"/>
                      <a:r>
                        <a:rPr lang="fr-FR" sz="1800" u="none" strike="noStrike" dirty="0">
                          <a:solidFill>
                            <a:schemeClr val="tx1"/>
                          </a:solidFill>
                          <a:effectLst/>
                        </a:rPr>
                        <a:t>Le cout (DA)</a:t>
                      </a:r>
                      <a:endParaRPr lang="fr-FR" sz="1800" b="1" i="0" u="none" strike="noStrike" dirty="0">
                        <a:solidFill>
                          <a:schemeClr val="tx1"/>
                        </a:solidFill>
                        <a:effectLst/>
                        <a:latin typeface="+mn-lt"/>
                      </a:endParaRPr>
                    </a:p>
                  </a:txBody>
                  <a:tcPr marL="9525" marR="9525" marT="9525" anchor="b">
                    <a:solidFill>
                      <a:schemeClr val="accent3">
                        <a:lumMod val="60000"/>
                        <a:lumOff val="40000"/>
                      </a:schemeClr>
                    </a:solidFill>
                  </a:tcPr>
                </a:tc>
                <a:extLst>
                  <a:ext uri="{0D108BD9-81ED-4DB2-BD59-A6C34878D82A}">
                    <a16:rowId xmlns:a16="http://schemas.microsoft.com/office/drawing/2014/main" val="10000"/>
                  </a:ext>
                </a:extLst>
              </a:tr>
              <a:tr h="544569">
                <a:tc>
                  <a:txBody>
                    <a:bodyPr/>
                    <a:lstStyle/>
                    <a:p>
                      <a:pPr algn="l" fontAlgn="ctr"/>
                      <a:r>
                        <a:rPr lang="fr-FR" sz="1600" u="none" strike="noStrike" dirty="0">
                          <a:solidFill>
                            <a:schemeClr val="tx1"/>
                          </a:solidFill>
                          <a:effectLst/>
                        </a:rPr>
                        <a:t>Evolution des salaires</a:t>
                      </a:r>
                      <a:endParaRPr lang="fr-FR" sz="1600" b="0" i="0" u="none" strike="noStrike" dirty="0">
                        <a:solidFill>
                          <a:schemeClr val="tx1"/>
                        </a:solidFill>
                        <a:effectLst/>
                        <a:latin typeface="+mn-lt"/>
                      </a:endParaRPr>
                    </a:p>
                  </a:txBody>
                  <a:tcPr marL="9525" marR="9525" marT="9525" anchor="ctr">
                    <a:solidFill>
                      <a:schemeClr val="accent1">
                        <a:lumMod val="20000"/>
                        <a:lumOff val="80000"/>
                      </a:schemeClr>
                    </a:solidFill>
                  </a:tcPr>
                </a:tc>
                <a:tc>
                  <a:txBody>
                    <a:bodyPr/>
                    <a:lstStyle/>
                    <a:p>
                      <a:pPr algn="ctr" fontAlgn="b"/>
                      <a:r>
                        <a:rPr lang="fr-FR" sz="1600" u="none" strike="noStrike" dirty="0">
                          <a:solidFill>
                            <a:schemeClr val="tx1"/>
                          </a:solidFill>
                          <a:effectLst/>
                        </a:rPr>
                        <a:t>0,009 million</a:t>
                      </a:r>
                      <a:endParaRPr lang="fr-FR" sz="1600" b="1" i="0" u="none" strike="noStrike" dirty="0">
                        <a:solidFill>
                          <a:schemeClr val="tx1"/>
                        </a:solidFill>
                        <a:effectLst/>
                        <a:latin typeface="+mn-lt"/>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3"/>
                  </a:ext>
                </a:extLst>
              </a:tr>
              <a:tr h="534573">
                <a:tc>
                  <a:txBody>
                    <a:bodyPr/>
                    <a:lstStyle/>
                    <a:p>
                      <a:pPr algn="l" fontAlgn="ctr"/>
                      <a:r>
                        <a:rPr lang="fr-FR" sz="1600" u="none" strike="noStrike" dirty="0">
                          <a:solidFill>
                            <a:schemeClr val="tx1"/>
                          </a:solidFill>
                          <a:effectLst/>
                        </a:rPr>
                        <a:t>Fluctuation des prix du matériel</a:t>
                      </a:r>
                      <a:endParaRPr lang="fr-FR" sz="1600" b="0" i="0" u="none" strike="noStrike" dirty="0">
                        <a:solidFill>
                          <a:schemeClr val="tx1"/>
                        </a:solidFill>
                        <a:effectLst/>
                        <a:latin typeface="+mn-lt"/>
                      </a:endParaRPr>
                    </a:p>
                  </a:txBody>
                  <a:tcPr marL="9525" marR="9525" marT="9525" anchor="ctr">
                    <a:solidFill>
                      <a:schemeClr val="accent1">
                        <a:lumMod val="20000"/>
                        <a:lumOff val="80000"/>
                      </a:schemeClr>
                    </a:solidFill>
                  </a:tcPr>
                </a:tc>
                <a:tc>
                  <a:txBody>
                    <a:bodyPr/>
                    <a:lstStyle/>
                    <a:p>
                      <a:pPr algn="ctr" fontAlgn="b"/>
                      <a:r>
                        <a:rPr lang="fr-FR" sz="1600" u="none" strike="noStrike" dirty="0">
                          <a:solidFill>
                            <a:schemeClr val="tx1"/>
                          </a:solidFill>
                          <a:effectLst/>
                        </a:rPr>
                        <a:t>63 millions</a:t>
                      </a:r>
                      <a:endParaRPr lang="fr-FR" sz="1600" b="1" i="0" u="none" strike="noStrike" dirty="0">
                        <a:solidFill>
                          <a:schemeClr val="tx1"/>
                        </a:solidFill>
                        <a:effectLst/>
                        <a:latin typeface="+mn-lt"/>
                      </a:endParaRPr>
                    </a:p>
                  </a:txBody>
                  <a:tcPr marL="9525" marR="9525" marT="9525" anchor="b">
                    <a:solidFill>
                      <a:schemeClr val="accent1">
                        <a:lumMod val="20000"/>
                        <a:lumOff val="80000"/>
                      </a:schemeClr>
                    </a:solidFill>
                  </a:tcPr>
                </a:tc>
                <a:extLst>
                  <a:ext uri="{0D108BD9-81ED-4DB2-BD59-A6C34878D82A}">
                    <a16:rowId xmlns:a16="http://schemas.microsoft.com/office/drawing/2014/main" val="10004"/>
                  </a:ext>
                </a:extLst>
              </a:tr>
              <a:tr h="534573">
                <a:tc>
                  <a:txBody>
                    <a:bodyPr/>
                    <a:lstStyle/>
                    <a:p>
                      <a:pPr algn="l" fontAlgn="ctr"/>
                      <a:r>
                        <a:rPr lang="fr-FR" sz="1600" u="none" strike="noStrike" dirty="0">
                          <a:solidFill>
                            <a:schemeClr val="tx1"/>
                          </a:solidFill>
                          <a:effectLst/>
                        </a:rPr>
                        <a:t>Faille dans la sécurité du système</a:t>
                      </a:r>
                      <a:endParaRPr lang="fr-FR" sz="1600" b="0" i="0" u="none" strike="noStrike" dirty="0">
                        <a:solidFill>
                          <a:schemeClr val="tx1"/>
                        </a:solidFill>
                        <a:effectLst/>
                        <a:latin typeface="+mn-lt"/>
                      </a:endParaRPr>
                    </a:p>
                  </a:txBody>
                  <a:tcPr marL="9525" marR="9525" marT="9525" anchor="ctr">
                    <a:solidFill>
                      <a:schemeClr val="accent1">
                        <a:lumMod val="20000"/>
                        <a:lumOff val="80000"/>
                      </a:schemeClr>
                    </a:solidFill>
                  </a:tcPr>
                </a:tc>
                <a:tc>
                  <a:txBody>
                    <a:bodyPr/>
                    <a:lstStyle/>
                    <a:p>
                      <a:pPr algn="ctr" fontAlgn="b"/>
                      <a:r>
                        <a:rPr lang="fr-FR" sz="1600" u="none" strike="noStrike" dirty="0">
                          <a:solidFill>
                            <a:schemeClr val="tx1"/>
                          </a:solidFill>
                          <a:effectLst/>
                        </a:rPr>
                        <a:t>0,025 million</a:t>
                      </a:r>
                      <a:endParaRPr lang="fr-FR" sz="1600" b="1" i="0" u="none" strike="noStrike" dirty="0">
                        <a:solidFill>
                          <a:schemeClr val="tx1"/>
                        </a:solidFill>
                        <a:effectLst/>
                        <a:latin typeface="+mn-lt"/>
                      </a:endParaRPr>
                    </a:p>
                  </a:txBody>
                  <a:tcPr marL="9525" marR="9525" marT="9525" anchor="b">
                    <a:solidFill>
                      <a:schemeClr val="accent1">
                        <a:lumMod val="20000"/>
                        <a:lumOff val="80000"/>
                      </a:schemeClr>
                    </a:solidFill>
                  </a:tcPr>
                </a:tc>
                <a:extLst>
                  <a:ext uri="{0D108BD9-81ED-4DB2-BD59-A6C34878D82A}">
                    <a16:rowId xmlns:a16="http://schemas.microsoft.com/office/drawing/2014/main" val="1999586566"/>
                  </a:ext>
                </a:extLst>
              </a:tr>
              <a:tr h="53457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u="none" strike="noStrike" dirty="0">
                          <a:solidFill>
                            <a:schemeClr val="tx1"/>
                          </a:solidFill>
                          <a:effectLst/>
                        </a:rPr>
                        <a:t>Taxe sur valeur ajouté sur prestation de service (TVA)</a:t>
                      </a:r>
                    </a:p>
                  </a:txBody>
                  <a:tcPr marL="9525" marR="9525" marT="9525" anchor="ctr">
                    <a:solidFill>
                      <a:schemeClr val="accent1">
                        <a:lumMod val="20000"/>
                        <a:lumOff val="80000"/>
                      </a:schemeClr>
                    </a:solidFill>
                  </a:tcPr>
                </a:tc>
                <a:tc>
                  <a:txBody>
                    <a:bodyPr/>
                    <a:lstStyle/>
                    <a:p>
                      <a:pPr algn="ctr" fontAlgn="b"/>
                      <a:r>
                        <a:rPr lang="fr-FR" sz="1600" u="none" strike="noStrike" dirty="0">
                          <a:solidFill>
                            <a:schemeClr val="tx1"/>
                          </a:solidFill>
                          <a:effectLst/>
                        </a:rPr>
                        <a:t>11,38 millions</a:t>
                      </a:r>
                      <a:endParaRPr lang="fr-FR" sz="1600" b="1" i="0" u="none" strike="noStrike" dirty="0">
                        <a:solidFill>
                          <a:schemeClr val="tx1"/>
                        </a:solidFill>
                        <a:effectLst/>
                        <a:latin typeface="+mn-lt"/>
                      </a:endParaRPr>
                    </a:p>
                  </a:txBody>
                  <a:tcPr marL="9525" marR="9525" marT="9525" anchor="b">
                    <a:solidFill>
                      <a:schemeClr val="accent1">
                        <a:lumMod val="20000"/>
                        <a:lumOff val="80000"/>
                      </a:schemeClr>
                    </a:solidFill>
                  </a:tcPr>
                </a:tc>
                <a:extLst>
                  <a:ext uri="{0D108BD9-81ED-4DB2-BD59-A6C34878D82A}">
                    <a16:rowId xmlns:a16="http://schemas.microsoft.com/office/drawing/2014/main" val="1724714760"/>
                  </a:ext>
                </a:extLst>
              </a:tr>
              <a:tr h="534573">
                <a:tc>
                  <a:txBody>
                    <a:bodyPr/>
                    <a:lstStyle/>
                    <a:p>
                      <a:pPr algn="l" fontAlgn="ctr"/>
                      <a:r>
                        <a:rPr lang="fr-FR" sz="1600" u="none" strike="noStrike" dirty="0">
                          <a:solidFill>
                            <a:schemeClr val="tx1"/>
                          </a:solidFill>
                          <a:effectLst/>
                        </a:rPr>
                        <a:t>Autres accidents et aléas</a:t>
                      </a:r>
                      <a:endParaRPr lang="fr-FR" sz="1600" b="0" i="0" u="none" strike="noStrike" dirty="0">
                        <a:solidFill>
                          <a:schemeClr val="tx1"/>
                        </a:solidFill>
                        <a:effectLst/>
                        <a:latin typeface="+mn-lt"/>
                      </a:endParaRPr>
                    </a:p>
                  </a:txBody>
                  <a:tcPr marL="9525" marR="9525" marT="9525" anchor="ctr">
                    <a:solidFill>
                      <a:schemeClr val="accent1">
                        <a:lumMod val="20000"/>
                        <a:lumOff val="80000"/>
                      </a:schemeClr>
                    </a:solidFill>
                  </a:tcPr>
                </a:tc>
                <a:tc>
                  <a:txBody>
                    <a:bodyPr/>
                    <a:lstStyle/>
                    <a:p>
                      <a:pPr algn="ctr" fontAlgn="b"/>
                      <a:r>
                        <a:rPr lang="fr-FR" sz="1600" u="none" strike="noStrike" dirty="0">
                          <a:solidFill>
                            <a:schemeClr val="tx1"/>
                          </a:solidFill>
                          <a:effectLst/>
                        </a:rPr>
                        <a:t>0,21 million</a:t>
                      </a:r>
                      <a:endParaRPr lang="fr-FR" sz="1600" b="1" i="0" u="none" strike="noStrike" dirty="0">
                        <a:solidFill>
                          <a:schemeClr val="tx1"/>
                        </a:solidFill>
                        <a:effectLst/>
                        <a:latin typeface="+mn-lt"/>
                      </a:endParaRPr>
                    </a:p>
                  </a:txBody>
                  <a:tcPr marL="9525" marR="9525" marT="9525" anchor="b">
                    <a:solidFill>
                      <a:schemeClr val="accent1">
                        <a:lumMod val="20000"/>
                        <a:lumOff val="80000"/>
                      </a:schemeClr>
                    </a:solidFill>
                  </a:tcPr>
                </a:tc>
                <a:extLst>
                  <a:ext uri="{0D108BD9-81ED-4DB2-BD59-A6C34878D82A}">
                    <a16:rowId xmlns:a16="http://schemas.microsoft.com/office/drawing/2014/main" val="1440181706"/>
                  </a:ext>
                </a:extLst>
              </a:tr>
            </a:tbl>
          </a:graphicData>
        </a:graphic>
      </p:graphicFrame>
    </p:spTree>
    <p:extLst>
      <p:ext uri="{BB962C8B-B14F-4D97-AF65-F5344CB8AC3E}">
        <p14:creationId xmlns:p14="http://schemas.microsoft.com/office/powerpoint/2010/main" val="1582908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latin typeface="Candara" panose="020E0502030303020204" pitchFamily="34" charset="0"/>
              </a:rPr>
              <a:t>Page </a:t>
            </a:r>
            <a:fld id="{88C9BE40-5795-4EB2-9EF7-3FE93F1DFAF4}" type="slidenum">
              <a:rPr lang="en-US" smtClean="0">
                <a:latin typeface="Candara" panose="020E0502030303020204" pitchFamily="34" charset="0"/>
              </a:rPr>
              <a:pPr algn="ctr"/>
              <a:t>32</a:t>
            </a:fld>
            <a:endParaRPr lang="en-US" dirty="0">
              <a:latin typeface="Candara" panose="020E0502030303020204" pitchFamily="34" charset="0"/>
            </a:endParaRPr>
          </a:p>
        </p:txBody>
      </p:sp>
      <p:sp>
        <p:nvSpPr>
          <p:cNvPr id="3" name="ZoneTexte 2"/>
          <p:cNvSpPr txBox="1"/>
          <p:nvPr/>
        </p:nvSpPr>
        <p:spPr>
          <a:xfrm>
            <a:off x="807572" y="707886"/>
            <a:ext cx="4674678" cy="369332"/>
          </a:xfrm>
          <a:prstGeom prst="rect">
            <a:avLst/>
          </a:prstGeom>
          <a:noFill/>
        </p:spPr>
        <p:txBody>
          <a:bodyPr wrap="none" rtlCol="0">
            <a:spAutoFit/>
          </a:bodyPr>
          <a:lstStyle/>
          <a:p>
            <a:r>
              <a:rPr lang="fr-FR" b="1" dirty="0">
                <a:latin typeface="Candara" panose="020E0502030303020204" pitchFamily="34" charset="0"/>
              </a:rPr>
              <a:t>Le cout total du CareMe avec et sans bénéfice</a:t>
            </a:r>
          </a:p>
        </p:txBody>
      </p:sp>
      <p:graphicFrame>
        <p:nvGraphicFramePr>
          <p:cNvPr id="4" name="Graphique 3">
            <a:extLst/>
          </p:cNvPr>
          <p:cNvGraphicFramePr>
            <a:graphicFrameLocks/>
          </p:cNvGraphicFramePr>
          <p:nvPr>
            <p:extLst>
              <p:ext uri="{D42A27DB-BD31-4B8C-83A1-F6EECF244321}">
                <p14:modId xmlns:p14="http://schemas.microsoft.com/office/powerpoint/2010/main" val="3066483969"/>
              </p:ext>
            </p:extLst>
          </p:nvPr>
        </p:nvGraphicFramePr>
        <p:xfrm>
          <a:off x="716505" y="2523032"/>
          <a:ext cx="4856813" cy="30879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aphique 4">
            <a:extLst/>
          </p:cNvPr>
          <p:cNvGraphicFramePr>
            <a:graphicFrameLocks/>
          </p:cNvGraphicFramePr>
          <p:nvPr>
            <p:extLst>
              <p:ext uri="{D42A27DB-BD31-4B8C-83A1-F6EECF244321}">
                <p14:modId xmlns:p14="http://schemas.microsoft.com/office/powerpoint/2010/main" val="421696268"/>
              </p:ext>
            </p:extLst>
          </p:nvPr>
        </p:nvGraphicFramePr>
        <p:xfrm>
          <a:off x="6462285" y="2283188"/>
          <a:ext cx="4819650" cy="3327817"/>
        </p:xfrm>
        <a:graphic>
          <a:graphicData uri="http://schemas.openxmlformats.org/drawingml/2006/chart">
            <c:chart xmlns:c="http://schemas.openxmlformats.org/drawingml/2006/chart" xmlns:r="http://schemas.openxmlformats.org/officeDocument/2006/relationships" r:id="rId4"/>
          </a:graphicData>
        </a:graphic>
      </p:graphicFrame>
      <p:sp>
        <p:nvSpPr>
          <p:cNvPr id="6" name="ZoneTexte 5"/>
          <p:cNvSpPr txBox="1"/>
          <p:nvPr/>
        </p:nvSpPr>
        <p:spPr>
          <a:xfrm>
            <a:off x="933450" y="1815146"/>
            <a:ext cx="9853223" cy="338554"/>
          </a:xfrm>
          <a:prstGeom prst="rect">
            <a:avLst/>
          </a:prstGeom>
          <a:noFill/>
        </p:spPr>
        <p:txBody>
          <a:bodyPr wrap="square" rtlCol="0">
            <a:spAutoFit/>
          </a:bodyPr>
          <a:lstStyle/>
          <a:p>
            <a:r>
              <a:rPr lang="fr-FR" sz="1600" dirty="0">
                <a:latin typeface="Candara" panose="020E0502030303020204" pitchFamily="34" charset="0"/>
              </a:rPr>
              <a:t>Le sommet stratégique de 2Tech définit une marge de bénéfice de 25% du montant total de CareMe</a:t>
            </a:r>
          </a:p>
        </p:txBody>
      </p:sp>
      <p:sp>
        <p:nvSpPr>
          <p:cNvPr id="7" name="ZoneTexte 6"/>
          <p:cNvSpPr txBox="1"/>
          <p:nvPr/>
        </p:nvSpPr>
        <p:spPr>
          <a:xfrm>
            <a:off x="792222" y="0"/>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Coûts de </a:t>
            </a:r>
            <a:r>
              <a:rPr lang="fr-FR" sz="4000" dirty="0" err="1">
                <a:solidFill>
                  <a:srgbClr val="2B2B2B"/>
                </a:solidFill>
                <a:latin typeface="Candara" panose="020E0502030303020204" pitchFamily="34" charset="0"/>
              </a:rPr>
              <a:t>CareMe</a:t>
            </a:r>
            <a:endParaRPr lang="fr-FR" sz="4000" dirty="0">
              <a:solidFill>
                <a:srgbClr val="2B2B2B"/>
              </a:solidFill>
              <a:latin typeface="Candara" panose="020E0502030303020204" pitchFamily="34" charset="0"/>
            </a:endParaRPr>
          </a:p>
        </p:txBody>
      </p:sp>
    </p:spTree>
    <p:extLst>
      <p:ext uri="{BB962C8B-B14F-4D97-AF65-F5344CB8AC3E}">
        <p14:creationId xmlns:p14="http://schemas.microsoft.com/office/powerpoint/2010/main" val="1506840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409" r="10409"/>
          <a:stretch>
            <a:fillRect/>
          </a:stretch>
        </p:blipFill>
        <p:spPr>
          <a:xfrm>
            <a:off x="4257206" y="0"/>
            <a:ext cx="7934793" cy="6858000"/>
          </a:xfrm>
          <a:prstGeom prst="rect">
            <a:avLst/>
          </a:prstGeom>
        </p:spPr>
      </p:pic>
      <p:sp>
        <p:nvSpPr>
          <p:cNvPr id="3" name="Espace réservé du texte 2"/>
          <p:cNvSpPr>
            <a:spLocks noGrp="1"/>
          </p:cNvSpPr>
          <p:nvPr>
            <p:ph type="body" sz="quarter" idx="14"/>
          </p:nvPr>
        </p:nvSpPr>
        <p:spPr>
          <a:xfrm>
            <a:off x="187688" y="1157287"/>
            <a:ext cx="3679773" cy="2271713"/>
          </a:xfrm>
        </p:spPr>
        <p:txBody>
          <a:bodyPr/>
          <a:lstStyle/>
          <a:p>
            <a:pPr marL="0" indent="0">
              <a:buNone/>
            </a:pPr>
            <a:r>
              <a:rPr lang="fr-FR" dirty="0"/>
              <a:t>Pourquoi</a:t>
            </a:r>
          </a:p>
          <a:p>
            <a:pPr marL="0" indent="0">
              <a:buNone/>
            </a:pPr>
            <a:r>
              <a:rPr lang="fr-FR" dirty="0"/>
              <a:t>Choisir</a:t>
            </a:r>
          </a:p>
          <a:p>
            <a:pPr marL="0" indent="0">
              <a:buNone/>
            </a:pPr>
            <a:r>
              <a:rPr lang="fr-FR" dirty="0"/>
              <a:t>CareMe ? </a:t>
            </a:r>
          </a:p>
        </p:txBody>
      </p:sp>
    </p:spTree>
    <p:extLst>
      <p:ext uri="{BB962C8B-B14F-4D97-AF65-F5344CB8AC3E}">
        <p14:creationId xmlns:p14="http://schemas.microsoft.com/office/powerpoint/2010/main" val="1478985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46910"/>
            <a:ext cx="1162037" cy="587829"/>
          </a:xfrm>
        </p:spPr>
        <p:txBody>
          <a:bodyPr/>
          <a:lstStyle/>
          <a:p>
            <a:pPr algn="ctr"/>
            <a:r>
              <a:rPr lang="en-US" dirty="0"/>
              <a:t>Page </a:t>
            </a:r>
            <a:fld id="{88C9BE40-5795-4EB2-9EF7-3FE93F1DFAF4}" type="slidenum">
              <a:rPr lang="en-US" smtClean="0"/>
              <a:pPr algn="ctr"/>
              <a:t>34</a:t>
            </a:fld>
            <a:endParaRPr lang="en-US" dirty="0"/>
          </a:p>
        </p:txBody>
      </p:sp>
      <p:sp>
        <p:nvSpPr>
          <p:cNvPr id="3" name="Titre 1"/>
          <p:cNvSpPr txBox="1">
            <a:spLocks/>
          </p:cNvSpPr>
          <p:nvPr/>
        </p:nvSpPr>
        <p:spPr>
          <a:xfrm>
            <a:off x="765629" y="566145"/>
            <a:ext cx="8567057" cy="7969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a:lstStyle>
          <a:p>
            <a:br>
              <a:rPr lang="fr-FR"/>
            </a:br>
            <a:endParaRPr lang="fr-FR" dirty="0"/>
          </a:p>
        </p:txBody>
      </p:sp>
      <p:grpSp>
        <p:nvGrpSpPr>
          <p:cNvPr id="5" name="Group 4"/>
          <p:cNvGrpSpPr>
            <a:grpSpLocks noChangeAspect="1"/>
          </p:cNvGrpSpPr>
          <p:nvPr/>
        </p:nvGrpSpPr>
        <p:grpSpPr bwMode="auto">
          <a:xfrm>
            <a:off x="3215511" y="3577895"/>
            <a:ext cx="5568214" cy="2948351"/>
            <a:chOff x="1680" y="1519"/>
            <a:chExt cx="2399" cy="1244"/>
          </a:xfrm>
          <a:solidFill>
            <a:schemeClr val="accent1"/>
          </a:solidFill>
        </p:grpSpPr>
        <p:sp>
          <p:nvSpPr>
            <p:cNvPr id="6" name="Rectangle 5"/>
            <p:cNvSpPr>
              <a:spLocks noChangeArrowheads="1"/>
            </p:cNvSpPr>
            <p:nvPr userDrawn="1"/>
          </p:nvSpPr>
          <p:spPr bwMode="auto">
            <a:xfrm>
              <a:off x="1680" y="2342"/>
              <a:ext cx="2399" cy="421"/>
            </a:xfrm>
            <a:prstGeom prst="rect">
              <a:avLst/>
            </a:prstGeom>
            <a:solidFill>
              <a:srgbClr val="23CD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4400" b="1" dirty="0">
                  <a:solidFill>
                    <a:schemeClr val="bg1"/>
                  </a:solidFill>
                  <a:ea typeface="Roboto Light" panose="02000000000000000000" pitchFamily="2" charset="0"/>
                </a:rPr>
                <a:t> 01</a:t>
              </a:r>
            </a:p>
          </p:txBody>
        </p:sp>
        <p:sp>
          <p:nvSpPr>
            <p:cNvPr id="7" name="Rectangle 6"/>
            <p:cNvSpPr>
              <a:spLocks noChangeArrowheads="1"/>
            </p:cNvSpPr>
            <p:nvPr userDrawn="1"/>
          </p:nvSpPr>
          <p:spPr bwMode="auto">
            <a:xfrm>
              <a:off x="1972" y="1941"/>
              <a:ext cx="1816" cy="27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3200" b="1" dirty="0">
                  <a:solidFill>
                    <a:schemeClr val="bg1"/>
                  </a:solidFill>
                  <a:ea typeface="Roboto Light" panose="02000000000000000000" pitchFamily="2" charset="0"/>
                </a:rPr>
                <a:t> 02</a:t>
              </a:r>
            </a:p>
          </p:txBody>
        </p:sp>
        <p:sp>
          <p:nvSpPr>
            <p:cNvPr id="8" name="Rectangle 7"/>
            <p:cNvSpPr>
              <a:spLocks noChangeArrowheads="1"/>
            </p:cNvSpPr>
            <p:nvPr userDrawn="1"/>
          </p:nvSpPr>
          <p:spPr bwMode="auto">
            <a:xfrm>
              <a:off x="2263" y="1579"/>
              <a:ext cx="1233" cy="25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2000" b="1" dirty="0">
                  <a:solidFill>
                    <a:schemeClr val="bg1"/>
                  </a:solidFill>
                  <a:ea typeface="Roboto Light" panose="02000000000000000000" pitchFamily="2" charset="0"/>
                </a:rPr>
                <a:t> 03</a:t>
              </a:r>
            </a:p>
          </p:txBody>
        </p:sp>
        <p:sp>
          <p:nvSpPr>
            <p:cNvPr id="9" name="Freeform 8"/>
            <p:cNvSpPr>
              <a:spLocks/>
            </p:cNvSpPr>
            <p:nvPr userDrawn="1"/>
          </p:nvSpPr>
          <p:spPr bwMode="auto">
            <a:xfrm>
              <a:off x="1972" y="1834"/>
              <a:ext cx="1816" cy="107"/>
            </a:xfrm>
            <a:custGeom>
              <a:avLst/>
              <a:gdLst>
                <a:gd name="T0" fmla="*/ 1816 w 1816"/>
                <a:gd name="T1" fmla="*/ 107 h 107"/>
                <a:gd name="T2" fmla="*/ 0 w 1816"/>
                <a:gd name="T3" fmla="*/ 107 h 107"/>
                <a:gd name="T4" fmla="*/ 291 w 1816"/>
                <a:gd name="T5" fmla="*/ 0 h 107"/>
                <a:gd name="T6" fmla="*/ 1524 w 1816"/>
                <a:gd name="T7" fmla="*/ 0 h 107"/>
                <a:gd name="T8" fmla="*/ 1816 w 1816"/>
                <a:gd name="T9" fmla="*/ 107 h 107"/>
              </a:gdLst>
              <a:ahLst/>
              <a:cxnLst>
                <a:cxn ang="0">
                  <a:pos x="T0" y="T1"/>
                </a:cxn>
                <a:cxn ang="0">
                  <a:pos x="T2" y="T3"/>
                </a:cxn>
                <a:cxn ang="0">
                  <a:pos x="T4" y="T5"/>
                </a:cxn>
                <a:cxn ang="0">
                  <a:pos x="T6" y="T7"/>
                </a:cxn>
                <a:cxn ang="0">
                  <a:pos x="T8" y="T9"/>
                </a:cxn>
              </a:cxnLst>
              <a:rect l="0" t="0" r="r" b="b"/>
              <a:pathLst>
                <a:path w="1816" h="107">
                  <a:moveTo>
                    <a:pt x="1816" y="107"/>
                  </a:moveTo>
                  <a:lnTo>
                    <a:pt x="0" y="107"/>
                  </a:lnTo>
                  <a:lnTo>
                    <a:pt x="291" y="0"/>
                  </a:lnTo>
                  <a:lnTo>
                    <a:pt x="1524" y="0"/>
                  </a:lnTo>
                  <a:lnTo>
                    <a:pt x="1816" y="107"/>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10" name="Freeform 9"/>
            <p:cNvSpPr>
              <a:spLocks/>
            </p:cNvSpPr>
            <p:nvPr userDrawn="1"/>
          </p:nvSpPr>
          <p:spPr bwMode="auto">
            <a:xfrm>
              <a:off x="2266" y="1519"/>
              <a:ext cx="1227" cy="60"/>
            </a:xfrm>
            <a:custGeom>
              <a:avLst/>
              <a:gdLst>
                <a:gd name="T0" fmla="*/ 1227 w 1227"/>
                <a:gd name="T1" fmla="*/ 60 h 60"/>
                <a:gd name="T2" fmla="*/ 0 w 1227"/>
                <a:gd name="T3" fmla="*/ 60 h 60"/>
                <a:gd name="T4" fmla="*/ 197 w 1227"/>
                <a:gd name="T5" fmla="*/ 0 h 60"/>
                <a:gd name="T6" fmla="*/ 1031 w 1227"/>
                <a:gd name="T7" fmla="*/ 0 h 60"/>
                <a:gd name="T8" fmla="*/ 1227 w 1227"/>
                <a:gd name="T9" fmla="*/ 60 h 60"/>
              </a:gdLst>
              <a:ahLst/>
              <a:cxnLst>
                <a:cxn ang="0">
                  <a:pos x="T0" y="T1"/>
                </a:cxn>
                <a:cxn ang="0">
                  <a:pos x="T2" y="T3"/>
                </a:cxn>
                <a:cxn ang="0">
                  <a:pos x="T4" y="T5"/>
                </a:cxn>
                <a:cxn ang="0">
                  <a:pos x="T6" y="T7"/>
                </a:cxn>
                <a:cxn ang="0">
                  <a:pos x="T8" y="T9"/>
                </a:cxn>
              </a:cxnLst>
              <a:rect l="0" t="0" r="r" b="b"/>
              <a:pathLst>
                <a:path w="1227" h="60">
                  <a:moveTo>
                    <a:pt x="1227" y="60"/>
                  </a:moveTo>
                  <a:lnTo>
                    <a:pt x="0" y="60"/>
                  </a:lnTo>
                  <a:lnTo>
                    <a:pt x="197" y="0"/>
                  </a:lnTo>
                  <a:lnTo>
                    <a:pt x="1031" y="0"/>
                  </a:lnTo>
                  <a:lnTo>
                    <a:pt x="1227" y="6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11" name="Freeform 10"/>
            <p:cNvSpPr>
              <a:spLocks/>
            </p:cNvSpPr>
            <p:nvPr userDrawn="1"/>
          </p:nvSpPr>
          <p:spPr bwMode="auto">
            <a:xfrm>
              <a:off x="1680" y="2213"/>
              <a:ext cx="2399" cy="129"/>
            </a:xfrm>
            <a:custGeom>
              <a:avLst/>
              <a:gdLst>
                <a:gd name="T0" fmla="*/ 2399 w 2399"/>
                <a:gd name="T1" fmla="*/ 129 h 129"/>
                <a:gd name="T2" fmla="*/ 0 w 2399"/>
                <a:gd name="T3" fmla="*/ 129 h 129"/>
                <a:gd name="T4" fmla="*/ 292 w 2399"/>
                <a:gd name="T5" fmla="*/ 0 h 129"/>
                <a:gd name="T6" fmla="*/ 2108 w 2399"/>
                <a:gd name="T7" fmla="*/ 0 h 129"/>
                <a:gd name="T8" fmla="*/ 2399 w 2399"/>
                <a:gd name="T9" fmla="*/ 129 h 129"/>
              </a:gdLst>
              <a:ahLst/>
              <a:cxnLst>
                <a:cxn ang="0">
                  <a:pos x="T0" y="T1"/>
                </a:cxn>
                <a:cxn ang="0">
                  <a:pos x="T2" y="T3"/>
                </a:cxn>
                <a:cxn ang="0">
                  <a:pos x="T4" y="T5"/>
                </a:cxn>
                <a:cxn ang="0">
                  <a:pos x="T6" y="T7"/>
                </a:cxn>
                <a:cxn ang="0">
                  <a:pos x="T8" y="T9"/>
                </a:cxn>
              </a:cxnLst>
              <a:rect l="0" t="0" r="r" b="b"/>
              <a:pathLst>
                <a:path w="2399" h="129">
                  <a:moveTo>
                    <a:pt x="2399" y="129"/>
                  </a:moveTo>
                  <a:lnTo>
                    <a:pt x="0" y="129"/>
                  </a:lnTo>
                  <a:lnTo>
                    <a:pt x="292" y="0"/>
                  </a:lnTo>
                  <a:lnTo>
                    <a:pt x="2108" y="0"/>
                  </a:lnTo>
                  <a:lnTo>
                    <a:pt x="2399" y="129"/>
                  </a:lnTo>
                  <a:close/>
                </a:path>
              </a:pathLst>
            </a:custGeom>
            <a:solidFill>
              <a:srgbClr val="1BA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grpSp>
      <p:grpSp>
        <p:nvGrpSpPr>
          <p:cNvPr id="12" name="Group 116"/>
          <p:cNvGrpSpPr>
            <a:grpSpLocks noChangeAspect="1"/>
          </p:cNvGrpSpPr>
          <p:nvPr/>
        </p:nvGrpSpPr>
        <p:grpSpPr bwMode="auto">
          <a:xfrm>
            <a:off x="5183587" y="2125252"/>
            <a:ext cx="1632062" cy="1550673"/>
            <a:chOff x="3702" y="1321"/>
            <a:chExt cx="381" cy="362"/>
          </a:xfrm>
          <a:solidFill>
            <a:schemeClr val="accent5"/>
          </a:solidFill>
        </p:grpSpPr>
        <p:sp>
          <p:nvSpPr>
            <p:cNvPr id="13" name="Freeform 117"/>
            <p:cNvSpPr>
              <a:spLocks/>
            </p:cNvSpPr>
            <p:nvPr userDrawn="1"/>
          </p:nvSpPr>
          <p:spPr bwMode="auto">
            <a:xfrm>
              <a:off x="3828" y="1536"/>
              <a:ext cx="65" cy="147"/>
            </a:xfrm>
            <a:custGeom>
              <a:avLst/>
              <a:gdLst>
                <a:gd name="T0" fmla="*/ 287 w 287"/>
                <a:gd name="T1" fmla="*/ 33 h 650"/>
                <a:gd name="T2" fmla="*/ 287 w 287"/>
                <a:gd name="T3" fmla="*/ 650 h 650"/>
                <a:gd name="T4" fmla="*/ 0 w 287"/>
                <a:gd name="T5" fmla="*/ 650 h 650"/>
                <a:gd name="T6" fmla="*/ 0 w 287"/>
                <a:gd name="T7" fmla="*/ 516 h 650"/>
                <a:gd name="T8" fmla="*/ 26 w 287"/>
                <a:gd name="T9" fmla="*/ 491 h 650"/>
                <a:gd name="T10" fmla="*/ 73 w 287"/>
                <a:gd name="T11" fmla="*/ 491 h 650"/>
                <a:gd name="T12" fmla="*/ 229 w 287"/>
                <a:gd name="T13" fmla="*/ 219 h 650"/>
                <a:gd name="T14" fmla="*/ 173 w 287"/>
                <a:gd name="T15" fmla="*/ 0 h 650"/>
                <a:gd name="T16" fmla="*/ 287 w 287"/>
                <a:gd name="T17" fmla="*/ 33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650">
                  <a:moveTo>
                    <a:pt x="287" y="33"/>
                  </a:moveTo>
                  <a:cubicBezTo>
                    <a:pt x="287" y="650"/>
                    <a:pt x="287" y="650"/>
                    <a:pt x="287" y="650"/>
                  </a:cubicBezTo>
                  <a:cubicBezTo>
                    <a:pt x="0" y="650"/>
                    <a:pt x="0" y="650"/>
                    <a:pt x="0" y="650"/>
                  </a:cubicBezTo>
                  <a:cubicBezTo>
                    <a:pt x="0" y="516"/>
                    <a:pt x="0" y="516"/>
                    <a:pt x="0" y="516"/>
                  </a:cubicBezTo>
                  <a:cubicBezTo>
                    <a:pt x="0" y="502"/>
                    <a:pt x="12" y="491"/>
                    <a:pt x="26" y="491"/>
                  </a:cubicBezTo>
                  <a:cubicBezTo>
                    <a:pt x="73" y="491"/>
                    <a:pt x="73" y="491"/>
                    <a:pt x="73" y="491"/>
                  </a:cubicBezTo>
                  <a:cubicBezTo>
                    <a:pt x="176" y="491"/>
                    <a:pt x="229" y="369"/>
                    <a:pt x="229" y="219"/>
                  </a:cubicBezTo>
                  <a:cubicBezTo>
                    <a:pt x="229" y="129"/>
                    <a:pt x="210" y="50"/>
                    <a:pt x="173" y="0"/>
                  </a:cubicBezTo>
                  <a:cubicBezTo>
                    <a:pt x="210" y="21"/>
                    <a:pt x="248" y="33"/>
                    <a:pt x="287" y="33"/>
                  </a:cubicBezTo>
                  <a:close/>
                </a:path>
              </a:pathLst>
            </a:custGeom>
            <a:solidFill>
              <a:srgbClr val="CF12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14" name="Freeform 118"/>
            <p:cNvSpPr>
              <a:spLocks/>
            </p:cNvSpPr>
            <p:nvPr userDrawn="1"/>
          </p:nvSpPr>
          <p:spPr bwMode="auto">
            <a:xfrm>
              <a:off x="3893" y="1536"/>
              <a:ext cx="64" cy="147"/>
            </a:xfrm>
            <a:custGeom>
              <a:avLst/>
              <a:gdLst>
                <a:gd name="T0" fmla="*/ 262 w 287"/>
                <a:gd name="T1" fmla="*/ 491 h 650"/>
                <a:gd name="T2" fmla="*/ 287 w 287"/>
                <a:gd name="T3" fmla="*/ 516 h 650"/>
                <a:gd name="T4" fmla="*/ 287 w 287"/>
                <a:gd name="T5" fmla="*/ 650 h 650"/>
                <a:gd name="T6" fmla="*/ 0 w 287"/>
                <a:gd name="T7" fmla="*/ 650 h 650"/>
                <a:gd name="T8" fmla="*/ 0 w 287"/>
                <a:gd name="T9" fmla="*/ 33 h 650"/>
                <a:gd name="T10" fmla="*/ 114 w 287"/>
                <a:gd name="T11" fmla="*/ 0 h 650"/>
                <a:gd name="T12" fmla="*/ 113 w 287"/>
                <a:gd name="T13" fmla="*/ 2 h 650"/>
                <a:gd name="T14" fmla="*/ 62 w 287"/>
                <a:gd name="T15" fmla="*/ 156 h 650"/>
                <a:gd name="T16" fmla="*/ 58 w 287"/>
                <a:gd name="T17" fmla="*/ 219 h 650"/>
                <a:gd name="T18" fmla="*/ 215 w 287"/>
                <a:gd name="T19" fmla="*/ 491 h 650"/>
                <a:gd name="T20" fmla="*/ 262 w 287"/>
                <a:gd name="T21" fmla="*/ 491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650">
                  <a:moveTo>
                    <a:pt x="262" y="491"/>
                  </a:moveTo>
                  <a:cubicBezTo>
                    <a:pt x="276" y="491"/>
                    <a:pt x="287" y="502"/>
                    <a:pt x="287" y="516"/>
                  </a:cubicBezTo>
                  <a:cubicBezTo>
                    <a:pt x="287" y="650"/>
                    <a:pt x="287" y="650"/>
                    <a:pt x="287" y="650"/>
                  </a:cubicBezTo>
                  <a:cubicBezTo>
                    <a:pt x="0" y="650"/>
                    <a:pt x="0" y="650"/>
                    <a:pt x="0" y="650"/>
                  </a:cubicBezTo>
                  <a:cubicBezTo>
                    <a:pt x="0" y="33"/>
                    <a:pt x="0" y="33"/>
                    <a:pt x="0" y="33"/>
                  </a:cubicBezTo>
                  <a:cubicBezTo>
                    <a:pt x="40" y="33"/>
                    <a:pt x="78" y="21"/>
                    <a:pt x="114" y="0"/>
                  </a:cubicBezTo>
                  <a:cubicBezTo>
                    <a:pt x="114" y="1"/>
                    <a:pt x="114" y="1"/>
                    <a:pt x="113" y="2"/>
                  </a:cubicBezTo>
                  <a:cubicBezTo>
                    <a:pt x="86" y="39"/>
                    <a:pt x="69" y="93"/>
                    <a:pt x="62" y="156"/>
                  </a:cubicBezTo>
                  <a:cubicBezTo>
                    <a:pt x="60" y="176"/>
                    <a:pt x="58" y="197"/>
                    <a:pt x="58" y="219"/>
                  </a:cubicBezTo>
                  <a:cubicBezTo>
                    <a:pt x="58" y="369"/>
                    <a:pt x="112" y="491"/>
                    <a:pt x="215" y="491"/>
                  </a:cubicBezTo>
                  <a:lnTo>
                    <a:pt x="262" y="491"/>
                  </a:lnTo>
                  <a:close/>
                </a:path>
              </a:pathLst>
            </a:custGeom>
            <a:solidFill>
              <a:srgbClr val="183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15" name="Freeform 119"/>
            <p:cNvSpPr>
              <a:spLocks noEditPoints="1"/>
            </p:cNvSpPr>
            <p:nvPr userDrawn="1"/>
          </p:nvSpPr>
          <p:spPr bwMode="auto">
            <a:xfrm>
              <a:off x="3893" y="1321"/>
              <a:ext cx="190" cy="223"/>
            </a:xfrm>
            <a:custGeom>
              <a:avLst/>
              <a:gdLst>
                <a:gd name="T0" fmla="*/ 834 w 843"/>
                <a:gd name="T1" fmla="*/ 242 h 985"/>
                <a:gd name="T2" fmla="*/ 600 w 843"/>
                <a:gd name="T3" fmla="*/ 112 h 985"/>
                <a:gd name="T4" fmla="*/ 505 w 843"/>
                <a:gd name="T5" fmla="*/ 127 h 985"/>
                <a:gd name="T6" fmla="*/ 507 w 843"/>
                <a:gd name="T7" fmla="*/ 103 h 985"/>
                <a:gd name="T8" fmla="*/ 512 w 843"/>
                <a:gd name="T9" fmla="*/ 0 h 985"/>
                <a:gd name="T10" fmla="*/ 0 w 843"/>
                <a:gd name="T11" fmla="*/ 0 h 985"/>
                <a:gd name="T12" fmla="*/ 0 w 843"/>
                <a:gd name="T13" fmla="*/ 985 h 985"/>
                <a:gd name="T14" fmla="*/ 113 w 843"/>
                <a:gd name="T15" fmla="*/ 953 h 985"/>
                <a:gd name="T16" fmla="*/ 180 w 843"/>
                <a:gd name="T17" fmla="*/ 904 h 985"/>
                <a:gd name="T18" fmla="*/ 244 w 843"/>
                <a:gd name="T19" fmla="*/ 834 h 985"/>
                <a:gd name="T20" fmla="*/ 242 w 843"/>
                <a:gd name="T21" fmla="*/ 840 h 985"/>
                <a:gd name="T22" fmla="*/ 580 w 843"/>
                <a:gd name="T23" fmla="*/ 531 h 985"/>
                <a:gd name="T24" fmla="*/ 834 w 843"/>
                <a:gd name="T25" fmla="*/ 242 h 985"/>
                <a:gd name="T26" fmla="*/ 703 w 843"/>
                <a:gd name="T27" fmla="*/ 335 h 985"/>
                <a:gd name="T28" fmla="*/ 535 w 843"/>
                <a:gd name="T29" fmla="*/ 469 h 985"/>
                <a:gd name="T30" fmla="*/ 387 w 843"/>
                <a:gd name="T31" fmla="*/ 581 h 985"/>
                <a:gd name="T32" fmla="*/ 390 w 843"/>
                <a:gd name="T33" fmla="*/ 573 h 985"/>
                <a:gd name="T34" fmla="*/ 494 w 843"/>
                <a:gd name="T35" fmla="*/ 209 h 985"/>
                <a:gd name="T36" fmla="*/ 607 w 843"/>
                <a:gd name="T37" fmla="*/ 188 h 985"/>
                <a:gd name="T38" fmla="*/ 758 w 843"/>
                <a:gd name="T39" fmla="*/ 249 h 985"/>
                <a:gd name="T40" fmla="*/ 703 w 843"/>
                <a:gd name="T41" fmla="*/ 335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3" h="985">
                  <a:moveTo>
                    <a:pt x="834" y="242"/>
                  </a:moveTo>
                  <a:cubicBezTo>
                    <a:pt x="829" y="186"/>
                    <a:pt x="791" y="93"/>
                    <a:pt x="600" y="112"/>
                  </a:cubicBezTo>
                  <a:cubicBezTo>
                    <a:pt x="567" y="115"/>
                    <a:pt x="534" y="121"/>
                    <a:pt x="505" y="127"/>
                  </a:cubicBezTo>
                  <a:cubicBezTo>
                    <a:pt x="506" y="119"/>
                    <a:pt x="506" y="111"/>
                    <a:pt x="507" y="103"/>
                  </a:cubicBezTo>
                  <a:cubicBezTo>
                    <a:pt x="510" y="68"/>
                    <a:pt x="512" y="33"/>
                    <a:pt x="512" y="0"/>
                  </a:cubicBezTo>
                  <a:cubicBezTo>
                    <a:pt x="0" y="0"/>
                    <a:pt x="0" y="0"/>
                    <a:pt x="0" y="0"/>
                  </a:cubicBezTo>
                  <a:cubicBezTo>
                    <a:pt x="0" y="985"/>
                    <a:pt x="0" y="985"/>
                    <a:pt x="0" y="985"/>
                  </a:cubicBezTo>
                  <a:cubicBezTo>
                    <a:pt x="39" y="985"/>
                    <a:pt x="77" y="973"/>
                    <a:pt x="113" y="953"/>
                  </a:cubicBezTo>
                  <a:cubicBezTo>
                    <a:pt x="136" y="940"/>
                    <a:pt x="158" y="924"/>
                    <a:pt x="180" y="904"/>
                  </a:cubicBezTo>
                  <a:cubicBezTo>
                    <a:pt x="202" y="884"/>
                    <a:pt x="224" y="861"/>
                    <a:pt x="244" y="834"/>
                  </a:cubicBezTo>
                  <a:cubicBezTo>
                    <a:pt x="243" y="836"/>
                    <a:pt x="242" y="838"/>
                    <a:pt x="242" y="840"/>
                  </a:cubicBezTo>
                  <a:cubicBezTo>
                    <a:pt x="320" y="723"/>
                    <a:pt x="458" y="621"/>
                    <a:pt x="580" y="531"/>
                  </a:cubicBezTo>
                  <a:cubicBezTo>
                    <a:pt x="727" y="422"/>
                    <a:pt x="843" y="336"/>
                    <a:pt x="834" y="242"/>
                  </a:cubicBezTo>
                  <a:close/>
                  <a:moveTo>
                    <a:pt x="703" y="335"/>
                  </a:moveTo>
                  <a:cubicBezTo>
                    <a:pt x="661" y="376"/>
                    <a:pt x="600" y="421"/>
                    <a:pt x="535" y="469"/>
                  </a:cubicBezTo>
                  <a:cubicBezTo>
                    <a:pt x="487" y="504"/>
                    <a:pt x="436" y="542"/>
                    <a:pt x="387" y="581"/>
                  </a:cubicBezTo>
                  <a:cubicBezTo>
                    <a:pt x="388" y="579"/>
                    <a:pt x="389" y="576"/>
                    <a:pt x="390" y="573"/>
                  </a:cubicBezTo>
                  <a:cubicBezTo>
                    <a:pt x="438" y="458"/>
                    <a:pt x="474" y="330"/>
                    <a:pt x="494" y="209"/>
                  </a:cubicBezTo>
                  <a:cubicBezTo>
                    <a:pt x="526" y="201"/>
                    <a:pt x="567" y="192"/>
                    <a:pt x="607" y="188"/>
                  </a:cubicBezTo>
                  <a:cubicBezTo>
                    <a:pt x="751" y="174"/>
                    <a:pt x="756" y="231"/>
                    <a:pt x="758" y="249"/>
                  </a:cubicBezTo>
                  <a:cubicBezTo>
                    <a:pt x="759" y="263"/>
                    <a:pt x="751" y="289"/>
                    <a:pt x="703" y="335"/>
                  </a:cubicBezTo>
                  <a:close/>
                </a:path>
              </a:pathLst>
            </a:custGeom>
            <a:solidFill>
              <a:srgbClr val="00206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16" name="Freeform 120"/>
            <p:cNvSpPr>
              <a:spLocks noEditPoints="1"/>
            </p:cNvSpPr>
            <p:nvPr userDrawn="1"/>
          </p:nvSpPr>
          <p:spPr bwMode="auto">
            <a:xfrm>
              <a:off x="3702" y="1321"/>
              <a:ext cx="191" cy="223"/>
            </a:xfrm>
            <a:custGeom>
              <a:avLst/>
              <a:gdLst>
                <a:gd name="T0" fmla="*/ 331 w 842"/>
                <a:gd name="T1" fmla="*/ 0 h 985"/>
                <a:gd name="T2" fmla="*/ 336 w 842"/>
                <a:gd name="T3" fmla="*/ 103 h 985"/>
                <a:gd name="T4" fmla="*/ 338 w 842"/>
                <a:gd name="T5" fmla="*/ 127 h 985"/>
                <a:gd name="T6" fmla="*/ 243 w 842"/>
                <a:gd name="T7" fmla="*/ 112 h 985"/>
                <a:gd name="T8" fmla="*/ 9 w 842"/>
                <a:gd name="T9" fmla="*/ 242 h 985"/>
                <a:gd name="T10" fmla="*/ 263 w 842"/>
                <a:gd name="T11" fmla="*/ 531 h 985"/>
                <a:gd name="T12" fmla="*/ 601 w 842"/>
                <a:gd name="T13" fmla="*/ 840 h 985"/>
                <a:gd name="T14" fmla="*/ 598 w 842"/>
                <a:gd name="T15" fmla="*/ 834 h 985"/>
                <a:gd name="T16" fmla="*/ 664 w 842"/>
                <a:gd name="T17" fmla="*/ 905 h 985"/>
                <a:gd name="T18" fmla="*/ 729 w 842"/>
                <a:gd name="T19" fmla="*/ 953 h 985"/>
                <a:gd name="T20" fmla="*/ 842 w 842"/>
                <a:gd name="T21" fmla="*/ 985 h 985"/>
                <a:gd name="T22" fmla="*/ 842 w 842"/>
                <a:gd name="T23" fmla="*/ 0 h 985"/>
                <a:gd name="T24" fmla="*/ 331 w 842"/>
                <a:gd name="T25" fmla="*/ 0 h 985"/>
                <a:gd name="T26" fmla="*/ 308 w 842"/>
                <a:gd name="T27" fmla="*/ 469 h 985"/>
                <a:gd name="T28" fmla="*/ 140 w 842"/>
                <a:gd name="T29" fmla="*/ 335 h 985"/>
                <a:gd name="T30" fmla="*/ 85 w 842"/>
                <a:gd name="T31" fmla="*/ 249 h 985"/>
                <a:gd name="T32" fmla="*/ 236 w 842"/>
                <a:gd name="T33" fmla="*/ 188 h 985"/>
                <a:gd name="T34" fmla="*/ 349 w 842"/>
                <a:gd name="T35" fmla="*/ 209 h 985"/>
                <a:gd name="T36" fmla="*/ 452 w 842"/>
                <a:gd name="T37" fmla="*/ 573 h 985"/>
                <a:gd name="T38" fmla="*/ 456 w 842"/>
                <a:gd name="T39" fmla="*/ 581 h 985"/>
                <a:gd name="T40" fmla="*/ 308 w 842"/>
                <a:gd name="T41" fmla="*/ 469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2" h="985">
                  <a:moveTo>
                    <a:pt x="331" y="0"/>
                  </a:moveTo>
                  <a:cubicBezTo>
                    <a:pt x="331" y="33"/>
                    <a:pt x="332" y="68"/>
                    <a:pt x="336" y="103"/>
                  </a:cubicBezTo>
                  <a:cubicBezTo>
                    <a:pt x="336" y="111"/>
                    <a:pt x="337" y="119"/>
                    <a:pt x="338" y="127"/>
                  </a:cubicBezTo>
                  <a:cubicBezTo>
                    <a:pt x="309" y="121"/>
                    <a:pt x="276" y="115"/>
                    <a:pt x="243" y="112"/>
                  </a:cubicBezTo>
                  <a:cubicBezTo>
                    <a:pt x="52" y="93"/>
                    <a:pt x="14" y="186"/>
                    <a:pt x="9" y="242"/>
                  </a:cubicBezTo>
                  <a:cubicBezTo>
                    <a:pt x="0" y="336"/>
                    <a:pt x="116" y="422"/>
                    <a:pt x="263" y="531"/>
                  </a:cubicBezTo>
                  <a:cubicBezTo>
                    <a:pt x="385" y="621"/>
                    <a:pt x="522" y="723"/>
                    <a:pt x="601" y="840"/>
                  </a:cubicBezTo>
                  <a:cubicBezTo>
                    <a:pt x="600" y="838"/>
                    <a:pt x="599" y="836"/>
                    <a:pt x="598" y="834"/>
                  </a:cubicBezTo>
                  <a:cubicBezTo>
                    <a:pt x="619" y="861"/>
                    <a:pt x="641" y="885"/>
                    <a:pt x="664" y="905"/>
                  </a:cubicBezTo>
                  <a:cubicBezTo>
                    <a:pt x="685" y="924"/>
                    <a:pt x="707" y="940"/>
                    <a:pt x="729" y="953"/>
                  </a:cubicBezTo>
                  <a:cubicBezTo>
                    <a:pt x="766" y="973"/>
                    <a:pt x="804" y="985"/>
                    <a:pt x="842" y="985"/>
                  </a:cubicBezTo>
                  <a:cubicBezTo>
                    <a:pt x="842" y="0"/>
                    <a:pt x="842" y="0"/>
                    <a:pt x="842" y="0"/>
                  </a:cubicBezTo>
                  <a:lnTo>
                    <a:pt x="331" y="0"/>
                  </a:lnTo>
                  <a:close/>
                  <a:moveTo>
                    <a:pt x="308" y="469"/>
                  </a:moveTo>
                  <a:cubicBezTo>
                    <a:pt x="243" y="421"/>
                    <a:pt x="182" y="376"/>
                    <a:pt x="140" y="335"/>
                  </a:cubicBezTo>
                  <a:cubicBezTo>
                    <a:pt x="92" y="289"/>
                    <a:pt x="84" y="263"/>
                    <a:pt x="85" y="249"/>
                  </a:cubicBezTo>
                  <a:cubicBezTo>
                    <a:pt x="87" y="231"/>
                    <a:pt x="92" y="174"/>
                    <a:pt x="236" y="188"/>
                  </a:cubicBezTo>
                  <a:cubicBezTo>
                    <a:pt x="276" y="192"/>
                    <a:pt x="317" y="201"/>
                    <a:pt x="349" y="209"/>
                  </a:cubicBezTo>
                  <a:cubicBezTo>
                    <a:pt x="369" y="330"/>
                    <a:pt x="405" y="458"/>
                    <a:pt x="452" y="573"/>
                  </a:cubicBezTo>
                  <a:cubicBezTo>
                    <a:pt x="453" y="576"/>
                    <a:pt x="455" y="579"/>
                    <a:pt x="456" y="581"/>
                  </a:cubicBezTo>
                  <a:cubicBezTo>
                    <a:pt x="407" y="542"/>
                    <a:pt x="356" y="504"/>
                    <a:pt x="308" y="469"/>
                  </a:cubicBezTo>
                  <a:close/>
                </a:path>
              </a:pathLst>
            </a:custGeom>
            <a:solidFill>
              <a:srgbClr val="CF12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17" name="Rectangle 121"/>
            <p:cNvSpPr>
              <a:spLocks noChangeArrowheads="1"/>
            </p:cNvSpPr>
            <p:nvPr userDrawn="1"/>
          </p:nvSpPr>
          <p:spPr bwMode="auto">
            <a:xfrm>
              <a:off x="3828" y="1676"/>
              <a:ext cx="129" cy="7"/>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18" name="Rectangle 122"/>
            <p:cNvSpPr>
              <a:spLocks noChangeArrowheads="1"/>
            </p:cNvSpPr>
            <p:nvPr userDrawn="1"/>
          </p:nvSpPr>
          <p:spPr bwMode="auto">
            <a:xfrm>
              <a:off x="3777" y="1321"/>
              <a:ext cx="231" cy="4"/>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19" name="Freeform 123"/>
            <p:cNvSpPr>
              <a:spLocks/>
            </p:cNvSpPr>
            <p:nvPr userDrawn="1"/>
          </p:nvSpPr>
          <p:spPr bwMode="auto">
            <a:xfrm>
              <a:off x="3867" y="1535"/>
              <a:ext cx="51" cy="17"/>
            </a:xfrm>
            <a:custGeom>
              <a:avLst/>
              <a:gdLst>
                <a:gd name="T0" fmla="*/ 226 w 226"/>
                <a:gd name="T1" fmla="*/ 0 h 73"/>
                <a:gd name="T2" fmla="*/ 197 w 226"/>
                <a:gd name="T3" fmla="*/ 55 h 73"/>
                <a:gd name="T4" fmla="*/ 113 w 226"/>
                <a:gd name="T5" fmla="*/ 73 h 73"/>
                <a:gd name="T6" fmla="*/ 29 w 226"/>
                <a:gd name="T7" fmla="*/ 55 h 73"/>
                <a:gd name="T8" fmla="*/ 0 w 226"/>
                <a:gd name="T9" fmla="*/ 0 h 73"/>
                <a:gd name="T10" fmla="*/ 113 w 226"/>
                <a:gd name="T11" fmla="*/ 32 h 73"/>
                <a:gd name="T12" fmla="*/ 226 w 226"/>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26" h="73">
                  <a:moveTo>
                    <a:pt x="226" y="0"/>
                  </a:moveTo>
                  <a:cubicBezTo>
                    <a:pt x="215" y="16"/>
                    <a:pt x="205" y="34"/>
                    <a:pt x="197" y="55"/>
                  </a:cubicBezTo>
                  <a:cubicBezTo>
                    <a:pt x="170" y="67"/>
                    <a:pt x="142" y="73"/>
                    <a:pt x="113" y="73"/>
                  </a:cubicBezTo>
                  <a:cubicBezTo>
                    <a:pt x="85" y="73"/>
                    <a:pt x="57" y="67"/>
                    <a:pt x="29" y="55"/>
                  </a:cubicBezTo>
                  <a:cubicBezTo>
                    <a:pt x="21" y="34"/>
                    <a:pt x="12" y="16"/>
                    <a:pt x="0" y="0"/>
                  </a:cubicBezTo>
                  <a:cubicBezTo>
                    <a:pt x="37" y="21"/>
                    <a:pt x="75" y="32"/>
                    <a:pt x="113" y="32"/>
                  </a:cubicBezTo>
                  <a:cubicBezTo>
                    <a:pt x="152" y="32"/>
                    <a:pt x="190" y="21"/>
                    <a:pt x="226" y="0"/>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20" name="Freeform 124"/>
            <p:cNvSpPr>
              <a:spLocks/>
            </p:cNvSpPr>
            <p:nvPr userDrawn="1"/>
          </p:nvSpPr>
          <p:spPr bwMode="auto">
            <a:xfrm>
              <a:off x="3893" y="1376"/>
              <a:ext cx="45" cy="88"/>
            </a:xfrm>
            <a:custGeom>
              <a:avLst/>
              <a:gdLst>
                <a:gd name="T0" fmla="*/ 23 w 45"/>
                <a:gd name="T1" fmla="*/ 56 h 88"/>
                <a:gd name="T2" fmla="*/ 28 w 45"/>
                <a:gd name="T3" fmla="*/ 88 h 88"/>
                <a:gd name="T4" fmla="*/ 0 w 45"/>
                <a:gd name="T5" fmla="*/ 73 h 88"/>
                <a:gd name="T6" fmla="*/ 0 w 45"/>
                <a:gd name="T7" fmla="*/ 0 h 88"/>
                <a:gd name="T8" fmla="*/ 14 w 45"/>
                <a:gd name="T9" fmla="*/ 29 h 88"/>
                <a:gd name="T10" fmla="*/ 45 w 45"/>
                <a:gd name="T11" fmla="*/ 34 h 88"/>
                <a:gd name="T12" fmla="*/ 23 w 45"/>
                <a:gd name="T13" fmla="*/ 56 h 88"/>
              </a:gdLst>
              <a:ahLst/>
              <a:cxnLst>
                <a:cxn ang="0">
                  <a:pos x="T0" y="T1"/>
                </a:cxn>
                <a:cxn ang="0">
                  <a:pos x="T2" y="T3"/>
                </a:cxn>
                <a:cxn ang="0">
                  <a:pos x="T4" y="T5"/>
                </a:cxn>
                <a:cxn ang="0">
                  <a:pos x="T6" y="T7"/>
                </a:cxn>
                <a:cxn ang="0">
                  <a:pos x="T8" y="T9"/>
                </a:cxn>
                <a:cxn ang="0">
                  <a:pos x="T10" y="T11"/>
                </a:cxn>
                <a:cxn ang="0">
                  <a:pos x="T12" y="T13"/>
                </a:cxn>
              </a:cxnLst>
              <a:rect l="0" t="0" r="r" b="b"/>
              <a:pathLst>
                <a:path w="45" h="88">
                  <a:moveTo>
                    <a:pt x="23" y="56"/>
                  </a:moveTo>
                  <a:lnTo>
                    <a:pt x="28" y="88"/>
                  </a:lnTo>
                  <a:lnTo>
                    <a:pt x="0" y="73"/>
                  </a:lnTo>
                  <a:lnTo>
                    <a:pt x="0" y="0"/>
                  </a:lnTo>
                  <a:lnTo>
                    <a:pt x="14" y="29"/>
                  </a:lnTo>
                  <a:lnTo>
                    <a:pt x="45" y="34"/>
                  </a:lnTo>
                  <a:lnTo>
                    <a:pt x="23"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sp>
          <p:nvSpPr>
            <p:cNvPr id="21" name="Freeform 125"/>
            <p:cNvSpPr>
              <a:spLocks/>
            </p:cNvSpPr>
            <p:nvPr userDrawn="1"/>
          </p:nvSpPr>
          <p:spPr bwMode="auto">
            <a:xfrm>
              <a:off x="3847" y="1376"/>
              <a:ext cx="46" cy="88"/>
            </a:xfrm>
            <a:custGeom>
              <a:avLst/>
              <a:gdLst>
                <a:gd name="T0" fmla="*/ 46 w 46"/>
                <a:gd name="T1" fmla="*/ 0 h 88"/>
                <a:gd name="T2" fmla="*/ 46 w 46"/>
                <a:gd name="T3" fmla="*/ 73 h 88"/>
                <a:gd name="T4" fmla="*/ 17 w 46"/>
                <a:gd name="T5" fmla="*/ 88 h 88"/>
                <a:gd name="T6" fmla="*/ 23 w 46"/>
                <a:gd name="T7" fmla="*/ 56 h 88"/>
                <a:gd name="T8" fmla="*/ 0 w 46"/>
                <a:gd name="T9" fmla="*/ 34 h 88"/>
                <a:gd name="T10" fmla="*/ 31 w 46"/>
                <a:gd name="T11" fmla="*/ 29 h 88"/>
                <a:gd name="T12" fmla="*/ 46 w 46"/>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46" h="88">
                  <a:moveTo>
                    <a:pt x="46" y="0"/>
                  </a:moveTo>
                  <a:lnTo>
                    <a:pt x="46" y="73"/>
                  </a:lnTo>
                  <a:lnTo>
                    <a:pt x="17" y="88"/>
                  </a:lnTo>
                  <a:lnTo>
                    <a:pt x="23" y="56"/>
                  </a:lnTo>
                  <a:lnTo>
                    <a:pt x="0" y="34"/>
                  </a:lnTo>
                  <a:lnTo>
                    <a:pt x="31" y="29"/>
                  </a:lnTo>
                  <a:lnTo>
                    <a:pt x="4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ea typeface="Roboto Light" panose="02000000000000000000" pitchFamily="2" charset="0"/>
              </a:endParaRPr>
            </a:p>
          </p:txBody>
        </p:sp>
      </p:grpSp>
      <p:grpSp>
        <p:nvGrpSpPr>
          <p:cNvPr id="22" name="Group 44"/>
          <p:cNvGrpSpPr/>
          <p:nvPr/>
        </p:nvGrpSpPr>
        <p:grpSpPr>
          <a:xfrm>
            <a:off x="8804455" y="3757270"/>
            <a:ext cx="3112713" cy="3253295"/>
            <a:chOff x="2019816" y="2103764"/>
            <a:chExt cx="3133443" cy="3253295"/>
          </a:xfrm>
        </p:grpSpPr>
        <p:sp>
          <p:nvSpPr>
            <p:cNvPr id="23" name="Rectangle 1436"/>
            <p:cNvSpPr>
              <a:spLocks noChangeArrowheads="1"/>
            </p:cNvSpPr>
            <p:nvPr/>
          </p:nvSpPr>
          <p:spPr bwMode="auto">
            <a:xfrm>
              <a:off x="2076672" y="2103764"/>
              <a:ext cx="2690831" cy="461665"/>
            </a:xfrm>
            <a:prstGeom prst="rect">
              <a:avLst/>
            </a:prstGeom>
            <a:extLst/>
          </p:spPr>
          <p:txBody>
            <a:bodyPr vert="horz" lIns="91440" tIns="45720" rIns="91440" bIns="45720" rtlCol="0">
              <a:spAutoFit/>
            </a:bodyPr>
            <a:lstStyle/>
            <a:p>
              <a:pPr>
                <a:buFont typeface="Arial" pitchFamily="34" charset="0"/>
                <a:buNone/>
              </a:pPr>
              <a:r>
                <a:rPr lang="en-US" sz="2400" dirty="0">
                  <a:solidFill>
                    <a:schemeClr val="bg2">
                      <a:lumMod val="25000"/>
                    </a:schemeClr>
                  </a:solidFill>
                </a:rPr>
                <a:t>Securité</a:t>
              </a:r>
              <a:r>
                <a:rPr lang="en-US" dirty="0">
                  <a:solidFill>
                    <a:schemeClr val="accent3"/>
                  </a:solidFill>
                </a:rPr>
                <a:t>  </a:t>
              </a:r>
            </a:p>
          </p:txBody>
        </p:sp>
        <p:sp>
          <p:nvSpPr>
            <p:cNvPr id="24" name="Content Placeholder 2"/>
            <p:cNvSpPr txBox="1">
              <a:spLocks/>
            </p:cNvSpPr>
            <p:nvPr/>
          </p:nvSpPr>
          <p:spPr>
            <a:xfrm>
              <a:off x="2019816" y="2667092"/>
              <a:ext cx="3133443" cy="268996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fr-FR" dirty="0"/>
                <a:t>Infrastructures, applications et données hautement sécurisées.</a:t>
              </a:r>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a:t>Conservation de toutes vos  données grâce aux sauvegardes automatiques 100% sécurisé.</a:t>
              </a:r>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a:t>Intégrité et confidentialité des données des utilisateurs</a:t>
              </a:r>
              <a:r>
                <a:rPr lang="fr-FR" sz="1400" dirty="0"/>
                <a:t>.</a:t>
              </a:r>
            </a:p>
            <a:p>
              <a:pPr marL="0" lvl="0" indent="0">
                <a:spcBef>
                  <a:spcPts val="0"/>
                </a:spcBef>
                <a:buNone/>
              </a:pPr>
              <a:endParaRPr lang="en-US" sz="1200" dirty="0">
                <a:solidFill>
                  <a:schemeClr val="bg2"/>
                </a:solidFill>
              </a:endParaRPr>
            </a:p>
          </p:txBody>
        </p:sp>
      </p:grpSp>
      <p:cxnSp>
        <p:nvCxnSpPr>
          <p:cNvPr id="25" name="Elbow Connector 56"/>
          <p:cNvCxnSpPr/>
          <p:nvPr/>
        </p:nvCxnSpPr>
        <p:spPr>
          <a:xfrm rot="10800000" flipV="1">
            <a:off x="8105259" y="4089576"/>
            <a:ext cx="773119" cy="488483"/>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26" name="Group 41"/>
          <p:cNvGrpSpPr/>
          <p:nvPr/>
        </p:nvGrpSpPr>
        <p:grpSpPr>
          <a:xfrm>
            <a:off x="182693" y="1162030"/>
            <a:ext cx="4278904" cy="4401203"/>
            <a:chOff x="1891145" y="2087988"/>
            <a:chExt cx="4131444" cy="575125"/>
          </a:xfrm>
        </p:grpSpPr>
        <p:sp>
          <p:nvSpPr>
            <p:cNvPr id="27" name="Rectangle 1436"/>
            <p:cNvSpPr>
              <a:spLocks noChangeArrowheads="1"/>
            </p:cNvSpPr>
            <p:nvPr/>
          </p:nvSpPr>
          <p:spPr bwMode="auto">
            <a:xfrm>
              <a:off x="1891145" y="2087988"/>
              <a:ext cx="4131444" cy="575125"/>
            </a:xfrm>
            <a:prstGeom prst="rect">
              <a:avLst/>
            </a:prstGeom>
            <a:extLst/>
          </p:spPr>
          <p:txBody>
            <a:bodyPr vert="horz" wrap="square" lIns="91440" tIns="45720" rIns="91440" bIns="45720" rtlCol="0">
              <a:spAutoFit/>
            </a:bodyPr>
            <a:lstStyle/>
            <a:p>
              <a:pPr>
                <a:buFont typeface="Arial" pitchFamily="34" charset="0"/>
                <a:buNone/>
              </a:pPr>
              <a:r>
                <a:rPr lang="en-US" sz="2400" dirty="0">
                  <a:solidFill>
                    <a:srgbClr val="23CDA5"/>
                  </a:solidFill>
                </a:rPr>
                <a:t>Solution multiplateforme</a:t>
              </a:r>
            </a:p>
            <a:p>
              <a:endParaRPr lang="fr-FR" sz="1600" b="1" dirty="0"/>
            </a:p>
            <a:p>
              <a:pPr marL="285750" indent="-285750">
                <a:buFont typeface="Wingdings" panose="05000000000000000000" pitchFamily="2" charset="2"/>
                <a:buChar char="ü"/>
              </a:pPr>
              <a:r>
                <a:rPr lang="fr-FR" sz="1600" dirty="0"/>
                <a:t>Site Web interactif personnalisé et sécurisé donnant accès à vos utilisateurs avec une disponibilité des données de 24H/24.</a:t>
              </a:r>
            </a:p>
            <a:p>
              <a:pPr marL="285750" indent="-285750">
                <a:buFont typeface="Wingdings" panose="05000000000000000000" pitchFamily="2" charset="2"/>
                <a:buChar char="ü"/>
              </a:pPr>
              <a:endParaRPr lang="fr-FR" sz="1600" dirty="0"/>
            </a:p>
            <a:p>
              <a:pPr marL="285750" indent="-285750">
                <a:buFont typeface="Wingdings" panose="05000000000000000000" pitchFamily="2" charset="2"/>
                <a:buChar char="ü"/>
              </a:pPr>
              <a:r>
                <a:rPr lang="fr-FR" sz="1600" dirty="0"/>
                <a:t>Application mobile toujours à la portée de vos utilisateurs.</a:t>
              </a:r>
            </a:p>
            <a:p>
              <a:endParaRPr lang="fr-FR" sz="1600" dirty="0"/>
            </a:p>
            <a:p>
              <a:pPr marL="285750" indent="-285750">
                <a:buFont typeface="Wingdings" panose="05000000000000000000" pitchFamily="2" charset="2"/>
                <a:buChar char="ü"/>
              </a:pPr>
              <a:r>
                <a:rPr lang="fr-FR" sz="1600" dirty="0"/>
                <a:t>N° vert gratuit  111.</a:t>
              </a:r>
            </a:p>
            <a:p>
              <a:pPr marL="285750" indent="-285750">
                <a:buFont typeface="Wingdings" panose="05000000000000000000" pitchFamily="2" charset="2"/>
                <a:buChar char="ü"/>
              </a:pPr>
              <a:endParaRPr lang="fr-FR" sz="1600" dirty="0"/>
            </a:p>
            <a:p>
              <a:pPr marL="285750" indent="-285750">
                <a:buFont typeface="Wingdings" panose="05000000000000000000" pitchFamily="2" charset="2"/>
                <a:buChar char="ü"/>
              </a:pPr>
              <a:r>
                <a:rPr lang="fr-FR" sz="1600" dirty="0"/>
                <a:t>Utilisation du code USSD *111#.</a:t>
              </a:r>
            </a:p>
            <a:p>
              <a:pPr marL="285750" indent="-285750">
                <a:buFont typeface="Wingdings" panose="05000000000000000000" pitchFamily="2" charset="2"/>
                <a:buChar char="ü"/>
              </a:pPr>
              <a:endParaRPr lang="fr-FR" sz="1600" dirty="0"/>
            </a:p>
            <a:p>
              <a:pPr marL="285750" indent="-285750">
                <a:buFont typeface="Wingdings" panose="05000000000000000000" pitchFamily="2" charset="2"/>
                <a:buChar char="ü"/>
              </a:pPr>
              <a:r>
                <a:rPr lang="fr-FR" sz="1600" dirty="0"/>
                <a:t>Application Mobile Offline</a:t>
              </a:r>
            </a:p>
            <a:p>
              <a:r>
                <a:rPr lang="fr-FR" sz="1600" dirty="0"/>
                <a:t>      et  technologie Web </a:t>
              </a:r>
            </a:p>
            <a:p>
              <a:r>
                <a:rPr lang="fr-FR" sz="1600" dirty="0"/>
                <a:t>      Storage pour des </a:t>
              </a:r>
            </a:p>
            <a:p>
              <a:r>
                <a:rPr lang="fr-FR" sz="1600" dirty="0"/>
                <a:t>      consultations. </a:t>
              </a:r>
              <a:r>
                <a:rPr lang="en-US" sz="1600" dirty="0">
                  <a:solidFill>
                    <a:srgbClr val="23CDA5"/>
                  </a:solidFill>
                </a:rPr>
                <a:t> </a:t>
              </a:r>
            </a:p>
          </p:txBody>
        </p:sp>
        <p:sp>
          <p:nvSpPr>
            <p:cNvPr id="28" name="Content Placeholder 2"/>
            <p:cNvSpPr txBox="1">
              <a:spLocks/>
            </p:cNvSpPr>
            <p:nvPr/>
          </p:nvSpPr>
          <p:spPr>
            <a:xfrm>
              <a:off x="1891145" y="2520756"/>
              <a:ext cx="2570365" cy="5400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spcBef>
                  <a:spcPts val="0"/>
                </a:spcBef>
                <a:buNone/>
              </a:pPr>
              <a:endParaRPr lang="en-US" sz="1200" dirty="0">
                <a:solidFill>
                  <a:schemeClr val="bg2"/>
                </a:solidFill>
              </a:endParaRPr>
            </a:p>
          </p:txBody>
        </p:sp>
      </p:grpSp>
      <p:grpSp>
        <p:nvGrpSpPr>
          <p:cNvPr id="29" name="Group 44"/>
          <p:cNvGrpSpPr/>
          <p:nvPr/>
        </p:nvGrpSpPr>
        <p:grpSpPr>
          <a:xfrm>
            <a:off x="8923027" y="1189854"/>
            <a:ext cx="3206082" cy="2326631"/>
            <a:chOff x="1690313" y="2149280"/>
            <a:chExt cx="3206082" cy="2326631"/>
          </a:xfrm>
        </p:grpSpPr>
        <p:sp>
          <p:nvSpPr>
            <p:cNvPr id="30" name="Rectangle 1436"/>
            <p:cNvSpPr>
              <a:spLocks noChangeArrowheads="1"/>
            </p:cNvSpPr>
            <p:nvPr/>
          </p:nvSpPr>
          <p:spPr bwMode="auto">
            <a:xfrm>
              <a:off x="1690313" y="2149280"/>
              <a:ext cx="2690831" cy="461665"/>
            </a:xfrm>
            <a:prstGeom prst="rect">
              <a:avLst/>
            </a:prstGeom>
            <a:extLst/>
          </p:spPr>
          <p:txBody>
            <a:bodyPr vert="horz" lIns="91440" tIns="45720" rIns="91440" bIns="45720" rtlCol="0">
              <a:spAutoFit/>
            </a:bodyPr>
            <a:lstStyle/>
            <a:p>
              <a:pPr>
                <a:buFont typeface="Arial" pitchFamily="34" charset="0"/>
                <a:buNone/>
              </a:pPr>
              <a:r>
                <a:rPr lang="en-US" sz="2400" dirty="0">
                  <a:solidFill>
                    <a:srgbClr val="00B0F0"/>
                  </a:solidFill>
                </a:rPr>
                <a:t>Qualité</a:t>
              </a:r>
              <a:r>
                <a:rPr lang="en-US" dirty="0">
                  <a:solidFill>
                    <a:srgbClr val="00B0F0"/>
                  </a:solidFill>
                </a:rPr>
                <a:t> </a:t>
              </a:r>
            </a:p>
          </p:txBody>
        </p:sp>
        <p:sp>
          <p:nvSpPr>
            <p:cNvPr id="31" name="Content Placeholder 2"/>
            <p:cNvSpPr txBox="1">
              <a:spLocks/>
            </p:cNvSpPr>
            <p:nvPr/>
          </p:nvSpPr>
          <p:spPr>
            <a:xfrm>
              <a:off x="1762952" y="2623096"/>
              <a:ext cx="3133443" cy="1852815"/>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fr-FR" dirty="0"/>
                <a:t>Appareils assignés, garantis et prêts à l’emploi.</a:t>
              </a:r>
            </a:p>
            <a:p>
              <a:pPr marL="285750" indent="-285750">
                <a:buFont typeface="Wingdings" panose="05000000000000000000" pitchFamily="2" charset="2"/>
                <a:buChar char="ü"/>
              </a:pPr>
              <a:r>
                <a:rPr lang="fr-FR" dirty="0"/>
                <a:t>Assurance défaillance, dégâts matériel et vol.</a:t>
              </a:r>
            </a:p>
            <a:p>
              <a:pPr marL="285750" indent="-285750">
                <a:buFont typeface="Wingdings" panose="05000000000000000000" pitchFamily="2" charset="2"/>
                <a:buChar char="ü"/>
              </a:pPr>
              <a:r>
                <a:rPr lang="fr-FR" dirty="0"/>
                <a:t>Prevention des fuites des données gérée</a:t>
              </a:r>
              <a:r>
                <a:rPr lang="fr-FR" sz="1400" dirty="0"/>
                <a:t>.</a:t>
              </a:r>
            </a:p>
            <a:p>
              <a:pPr marL="0" lvl="0" indent="0">
                <a:spcBef>
                  <a:spcPts val="0"/>
                </a:spcBef>
                <a:buNone/>
              </a:pPr>
              <a:endParaRPr lang="en-US" sz="1200" dirty="0">
                <a:solidFill>
                  <a:schemeClr val="bg2"/>
                </a:solidFill>
              </a:endParaRPr>
            </a:p>
          </p:txBody>
        </p:sp>
      </p:grpSp>
      <p:cxnSp>
        <p:nvCxnSpPr>
          <p:cNvPr id="32" name="Elbow Connector 56"/>
          <p:cNvCxnSpPr>
            <a:cxnSpLocks/>
          </p:cNvCxnSpPr>
          <p:nvPr/>
        </p:nvCxnSpPr>
        <p:spPr>
          <a:xfrm rot="5400000">
            <a:off x="7128343" y="1762566"/>
            <a:ext cx="2177601" cy="1737463"/>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36" name="ZoneTexte 35"/>
          <p:cNvSpPr txBox="1"/>
          <p:nvPr/>
        </p:nvSpPr>
        <p:spPr>
          <a:xfrm>
            <a:off x="587829" y="242155"/>
            <a:ext cx="9323882" cy="707886"/>
          </a:xfrm>
          <a:prstGeom prst="rect">
            <a:avLst/>
          </a:prstGeom>
          <a:noFill/>
        </p:spPr>
        <p:txBody>
          <a:bodyPr wrap="square" rtlCol="0">
            <a:spAutoFit/>
          </a:bodyPr>
          <a:lstStyle/>
          <a:p>
            <a:r>
              <a:rPr lang="fr-FR" sz="4000" dirty="0">
                <a:latin typeface="Candara" panose="020E0502030303020204" pitchFamily="34" charset="0"/>
              </a:rPr>
              <a:t>Pourquoi notre Solution?</a:t>
            </a:r>
          </a:p>
        </p:txBody>
      </p:sp>
      <p:cxnSp>
        <p:nvCxnSpPr>
          <p:cNvPr id="39" name="Connecteur : en angle 38"/>
          <p:cNvCxnSpPr/>
          <p:nvPr/>
        </p:nvCxnSpPr>
        <p:spPr>
          <a:xfrm rot="16200000" flipH="1">
            <a:off x="-647208" y="2192958"/>
            <a:ext cx="4692621" cy="3032818"/>
          </a:xfrm>
          <a:prstGeom prst="bentConnector3">
            <a:avLst>
              <a:gd name="adj1" fmla="val 101430"/>
            </a:avLst>
          </a:prstGeom>
          <a:ln>
            <a:solidFill>
              <a:srgbClr val="23D3A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32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35</a:t>
            </a:fld>
            <a:endParaRPr lang="en-US" dirty="0"/>
          </a:p>
        </p:txBody>
      </p:sp>
      <p:grpSp>
        <p:nvGrpSpPr>
          <p:cNvPr id="4" name="Group 25"/>
          <p:cNvGrpSpPr/>
          <p:nvPr/>
        </p:nvGrpSpPr>
        <p:grpSpPr>
          <a:xfrm>
            <a:off x="267291" y="1162037"/>
            <a:ext cx="3971803" cy="5101229"/>
            <a:chOff x="314374" y="1625091"/>
            <a:chExt cx="3154718" cy="4211769"/>
          </a:xfrm>
        </p:grpSpPr>
        <p:grpSp>
          <p:nvGrpSpPr>
            <p:cNvPr id="5" name="Group 26"/>
            <p:cNvGrpSpPr/>
            <p:nvPr/>
          </p:nvGrpSpPr>
          <p:grpSpPr>
            <a:xfrm>
              <a:off x="486727" y="1625091"/>
              <a:ext cx="2982365" cy="1394068"/>
              <a:chOff x="486727" y="2011947"/>
              <a:chExt cx="2982365" cy="1394068"/>
            </a:xfrm>
          </p:grpSpPr>
          <p:sp>
            <p:nvSpPr>
              <p:cNvPr id="12" name="Rectangle 1436"/>
              <p:cNvSpPr>
                <a:spLocks noChangeArrowheads="1"/>
              </p:cNvSpPr>
              <p:nvPr/>
            </p:nvSpPr>
            <p:spPr bwMode="auto">
              <a:xfrm>
                <a:off x="486728" y="2217912"/>
                <a:ext cx="2690831" cy="381168"/>
              </a:xfrm>
              <a:prstGeom prst="rect">
                <a:avLst/>
              </a:prstGeom>
              <a:extLst/>
            </p:spPr>
            <p:txBody>
              <a:bodyPr vert="horz" wrap="square" lIns="91440" tIns="45720" rIns="91440" bIns="45720" rtlCol="0">
                <a:spAutoFit/>
              </a:bodyPr>
              <a:lstStyle/>
              <a:p>
                <a:r>
                  <a:rPr lang="fr-FR" sz="2400" dirty="0">
                    <a:solidFill>
                      <a:srgbClr val="00B0F0"/>
                    </a:solidFill>
                  </a:rPr>
                  <a:t>Le moindre cout</a:t>
                </a:r>
                <a:endParaRPr lang="en-US" sz="2400" dirty="0">
                  <a:solidFill>
                    <a:srgbClr val="00B0F0"/>
                  </a:solidFill>
                </a:endParaRPr>
              </a:p>
            </p:txBody>
          </p:sp>
          <p:sp>
            <p:nvSpPr>
              <p:cNvPr id="13" name="Rectangle 1436"/>
              <p:cNvSpPr>
                <a:spLocks noChangeArrowheads="1"/>
              </p:cNvSpPr>
              <p:nvPr/>
            </p:nvSpPr>
            <p:spPr bwMode="auto">
              <a:xfrm>
                <a:off x="486727" y="2011947"/>
                <a:ext cx="688806" cy="618405"/>
              </a:xfrm>
              <a:prstGeom prst="rect">
                <a:avLst/>
              </a:prstGeom>
              <a:extLst/>
            </p:spPr>
            <p:txBody>
              <a:bodyPr vert="horz" wrap="square" lIns="91440" tIns="45720" rIns="91440" bIns="45720" rtlCol="0">
                <a:spAutoFit/>
              </a:bodyPr>
              <a:lstStyle/>
              <a:p>
                <a:pPr algn="just">
                  <a:buFont typeface="Arial" pitchFamily="34" charset="0"/>
                  <a:buNone/>
                </a:pPr>
                <a:endParaRPr lang="en-US" sz="4000" b="1" dirty="0">
                  <a:solidFill>
                    <a:schemeClr val="accent1"/>
                  </a:solidFill>
                </a:endParaRPr>
              </a:p>
            </p:txBody>
          </p:sp>
          <p:sp>
            <p:nvSpPr>
              <p:cNvPr id="14" name="Content Placeholder 2"/>
              <p:cNvSpPr txBox="1">
                <a:spLocks/>
              </p:cNvSpPr>
              <p:nvPr/>
            </p:nvSpPr>
            <p:spPr>
              <a:xfrm>
                <a:off x="536448" y="2567445"/>
                <a:ext cx="2932644" cy="8385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buFont typeface="Wingdings" panose="05000000000000000000" pitchFamily="2" charset="2"/>
                  <a:buChar char="ü"/>
                </a:pPr>
                <a:r>
                  <a:rPr lang="fr-FR" dirty="0"/>
                  <a:t>Une politique de négociation des prix la plus sévère pour une solution sophistiquée à moindre cout.</a:t>
                </a:r>
              </a:p>
              <a:p>
                <a:pPr marL="0" lvl="0" indent="0" algn="just">
                  <a:spcBef>
                    <a:spcPts val="0"/>
                  </a:spcBef>
                  <a:buNone/>
                </a:pPr>
                <a:endParaRPr lang="en-US" sz="1200" dirty="0">
                  <a:solidFill>
                    <a:schemeClr val="bg2"/>
                  </a:solidFill>
                </a:endParaRPr>
              </a:p>
            </p:txBody>
          </p:sp>
        </p:grpSp>
        <p:grpSp>
          <p:nvGrpSpPr>
            <p:cNvPr id="6" name="Group 27"/>
            <p:cNvGrpSpPr/>
            <p:nvPr/>
          </p:nvGrpSpPr>
          <p:grpSpPr>
            <a:xfrm>
              <a:off x="400551" y="3162023"/>
              <a:ext cx="2932642" cy="1430885"/>
              <a:chOff x="400551" y="2019569"/>
              <a:chExt cx="2932642" cy="1430885"/>
            </a:xfrm>
          </p:grpSpPr>
          <p:sp>
            <p:nvSpPr>
              <p:cNvPr id="10" name="Rectangle 1436"/>
              <p:cNvSpPr>
                <a:spLocks noChangeArrowheads="1"/>
              </p:cNvSpPr>
              <p:nvPr/>
            </p:nvSpPr>
            <p:spPr bwMode="auto">
              <a:xfrm>
                <a:off x="400551" y="2019569"/>
                <a:ext cx="2932642" cy="381168"/>
              </a:xfrm>
              <a:prstGeom prst="rect">
                <a:avLst/>
              </a:prstGeom>
              <a:extLst/>
            </p:spPr>
            <p:txBody>
              <a:bodyPr vert="horz" wrap="square" lIns="91440" tIns="45720" rIns="91440" bIns="45720" rtlCol="0">
                <a:spAutoFit/>
              </a:bodyPr>
              <a:lstStyle/>
              <a:p>
                <a:pPr>
                  <a:buFont typeface="Arial" pitchFamily="34" charset="0"/>
                  <a:buNone/>
                </a:pPr>
                <a:r>
                  <a:rPr lang="en-US" sz="2400" dirty="0">
                    <a:solidFill>
                      <a:srgbClr val="23CDA5"/>
                    </a:solidFill>
                  </a:rPr>
                  <a:t>Une plus grande proximité </a:t>
                </a:r>
              </a:p>
            </p:txBody>
          </p:sp>
          <p:sp>
            <p:nvSpPr>
              <p:cNvPr id="11" name="Content Placeholder 2"/>
              <p:cNvSpPr txBox="1">
                <a:spLocks/>
              </p:cNvSpPr>
              <p:nvPr/>
            </p:nvSpPr>
            <p:spPr>
              <a:xfrm>
                <a:off x="400551" y="2408595"/>
                <a:ext cx="2811739" cy="104185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buFont typeface="Wingdings" panose="05000000000000000000" pitchFamily="2" charset="2"/>
                  <a:buChar char="ü"/>
                </a:pPr>
                <a:r>
                  <a:rPr lang="fr-FR" dirty="0"/>
                  <a:t>Implantée dans 48 Wilaya afin de servir tout le territoire nationale de la solution CareMe et d’assurer une couverture maximale</a:t>
                </a:r>
                <a:r>
                  <a:rPr lang="fr-FR" sz="1400" dirty="0"/>
                  <a:t>.</a:t>
                </a:r>
              </a:p>
              <a:p>
                <a:pPr marL="0" lvl="0" indent="0" algn="just">
                  <a:spcBef>
                    <a:spcPts val="0"/>
                  </a:spcBef>
                  <a:buNone/>
                </a:pPr>
                <a:endParaRPr lang="en-US" sz="1200" dirty="0">
                  <a:solidFill>
                    <a:schemeClr val="bg2"/>
                  </a:solidFill>
                </a:endParaRPr>
              </a:p>
            </p:txBody>
          </p:sp>
        </p:grpSp>
        <p:grpSp>
          <p:nvGrpSpPr>
            <p:cNvPr id="7" name="Group 28"/>
            <p:cNvGrpSpPr/>
            <p:nvPr/>
          </p:nvGrpSpPr>
          <p:grpSpPr>
            <a:xfrm>
              <a:off x="314374" y="4799390"/>
              <a:ext cx="3018820" cy="1037470"/>
              <a:chOff x="314374" y="2127625"/>
              <a:chExt cx="3018820" cy="1037470"/>
            </a:xfrm>
          </p:grpSpPr>
          <p:sp>
            <p:nvSpPr>
              <p:cNvPr id="8" name="Rectangle 1436"/>
              <p:cNvSpPr>
                <a:spLocks noChangeArrowheads="1"/>
              </p:cNvSpPr>
              <p:nvPr/>
            </p:nvSpPr>
            <p:spPr bwMode="auto">
              <a:xfrm>
                <a:off x="314374" y="2127625"/>
                <a:ext cx="3018818" cy="381168"/>
              </a:xfrm>
              <a:prstGeom prst="rect">
                <a:avLst/>
              </a:prstGeom>
              <a:extLst/>
            </p:spPr>
            <p:txBody>
              <a:bodyPr vert="horz" wrap="square" lIns="91440" tIns="45720" rIns="91440" bIns="45720" rtlCol="0">
                <a:spAutoFit/>
              </a:bodyPr>
              <a:lstStyle/>
              <a:p>
                <a:pPr>
                  <a:buFont typeface="Arial" pitchFamily="34" charset="0"/>
                  <a:buNone/>
                </a:pPr>
                <a:r>
                  <a:rPr lang="en-US" sz="2400" dirty="0">
                    <a:solidFill>
                      <a:srgbClr val="2B2B2B"/>
                    </a:solidFill>
                  </a:rPr>
                  <a:t>Simplicité à vos </a:t>
                </a:r>
                <a:r>
                  <a:rPr lang="fr-FR" sz="2400" dirty="0">
                    <a:solidFill>
                      <a:srgbClr val="2B2B2B"/>
                    </a:solidFill>
                  </a:rPr>
                  <a:t>utilisateurs</a:t>
                </a:r>
              </a:p>
            </p:txBody>
          </p:sp>
          <p:sp>
            <p:nvSpPr>
              <p:cNvPr id="9" name="Content Placeholder 2"/>
              <p:cNvSpPr txBox="1">
                <a:spLocks/>
              </p:cNvSpPr>
              <p:nvPr/>
            </p:nvSpPr>
            <p:spPr>
              <a:xfrm>
                <a:off x="486725" y="2489157"/>
                <a:ext cx="2846469" cy="675938"/>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fr-FR" sz="1200" dirty="0"/>
                  <a:t> </a:t>
                </a:r>
                <a:r>
                  <a:rPr lang="fr-FR" dirty="0"/>
                  <a:t>IHM intuitive et très conviviale.</a:t>
                </a:r>
              </a:p>
              <a:p>
                <a:pPr marL="285750" indent="-285750">
                  <a:buFont typeface="Wingdings" panose="05000000000000000000" pitchFamily="2" charset="2"/>
                  <a:buChar char="ü"/>
                </a:pPr>
                <a:r>
                  <a:rPr lang="fr-FR" dirty="0"/>
                  <a:t>Mode d’emploi approuvé disponible</a:t>
                </a:r>
                <a:r>
                  <a:rPr lang="fr-FR" sz="1200" dirty="0"/>
                  <a:t>.</a:t>
                </a:r>
              </a:p>
              <a:p>
                <a:pPr marL="0" lvl="0" indent="0" algn="just">
                  <a:spcBef>
                    <a:spcPts val="0"/>
                  </a:spcBef>
                  <a:buNone/>
                </a:pPr>
                <a:endParaRPr lang="en-US" sz="1200" dirty="0">
                  <a:solidFill>
                    <a:schemeClr val="bg2"/>
                  </a:solidFill>
                </a:endParaRPr>
              </a:p>
            </p:txBody>
          </p:sp>
        </p:grpSp>
      </p:grpSp>
      <p:grpSp>
        <p:nvGrpSpPr>
          <p:cNvPr id="15" name="Group 38"/>
          <p:cNvGrpSpPr/>
          <p:nvPr/>
        </p:nvGrpSpPr>
        <p:grpSpPr>
          <a:xfrm>
            <a:off x="8068064" y="1244863"/>
            <a:ext cx="3670343" cy="5380291"/>
            <a:chOff x="376480" y="2111546"/>
            <a:chExt cx="3035523" cy="3570582"/>
          </a:xfrm>
        </p:grpSpPr>
        <p:grpSp>
          <p:nvGrpSpPr>
            <p:cNvPr id="16" name="Group 39"/>
            <p:cNvGrpSpPr/>
            <p:nvPr/>
          </p:nvGrpSpPr>
          <p:grpSpPr>
            <a:xfrm>
              <a:off x="376480" y="2111546"/>
              <a:ext cx="3035523" cy="1801235"/>
              <a:chOff x="376480" y="2498402"/>
              <a:chExt cx="3035523" cy="1801235"/>
            </a:xfrm>
          </p:grpSpPr>
          <p:sp>
            <p:nvSpPr>
              <p:cNvPr id="20" name="Rectangle 1436"/>
              <p:cNvSpPr>
                <a:spLocks noChangeArrowheads="1"/>
              </p:cNvSpPr>
              <p:nvPr/>
            </p:nvSpPr>
            <p:spPr bwMode="auto">
              <a:xfrm>
                <a:off x="376480" y="2498402"/>
                <a:ext cx="2999545" cy="306380"/>
              </a:xfrm>
              <a:prstGeom prst="rect">
                <a:avLst/>
              </a:prstGeom>
              <a:extLst/>
            </p:spPr>
            <p:txBody>
              <a:bodyPr vert="horz" wrap="square" lIns="91440" tIns="45720" rIns="91440" bIns="45720" rtlCol="0">
                <a:spAutoFit/>
              </a:bodyPr>
              <a:lstStyle/>
              <a:p>
                <a:pPr>
                  <a:buFont typeface="Arial" pitchFamily="34" charset="0"/>
                  <a:buNone/>
                </a:pPr>
                <a:r>
                  <a:rPr lang="en-US" sz="2400" dirty="0">
                    <a:solidFill>
                      <a:srgbClr val="002060"/>
                    </a:solidFill>
                  </a:rPr>
                  <a:t>Simplicité administration</a:t>
                </a:r>
              </a:p>
            </p:txBody>
          </p:sp>
          <p:sp>
            <p:nvSpPr>
              <p:cNvPr id="21" name="Content Placeholder 2"/>
              <p:cNvSpPr txBox="1">
                <a:spLocks/>
              </p:cNvSpPr>
              <p:nvPr/>
            </p:nvSpPr>
            <p:spPr>
              <a:xfrm>
                <a:off x="479359" y="2841269"/>
                <a:ext cx="2932644" cy="1458368"/>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fr-FR" dirty="0"/>
                  <a:t>Gestion automatique maximale.</a:t>
                </a:r>
              </a:p>
              <a:p>
                <a:pPr marL="285750" indent="-285750">
                  <a:buFont typeface="Wingdings" panose="05000000000000000000" pitchFamily="2" charset="2"/>
                  <a:buChar char="ü"/>
                </a:pPr>
                <a:r>
                  <a:rPr lang="fr-FR" dirty="0"/>
                  <a:t>Aucun logiciel à installer.</a:t>
                </a:r>
              </a:p>
              <a:p>
                <a:pPr marL="285750" indent="-285750">
                  <a:buFont typeface="Wingdings" panose="05000000000000000000" pitchFamily="2" charset="2"/>
                  <a:buChar char="ü"/>
                </a:pPr>
                <a:r>
                  <a:rPr lang="fr-FR" dirty="0"/>
                  <a:t>Gestion de la maintenance confiée à nos prestataires les plus qualifiés.</a:t>
                </a:r>
              </a:p>
              <a:p>
                <a:pPr marL="285750" indent="-285750">
                  <a:buFont typeface="Wingdings" panose="05000000000000000000" pitchFamily="2" charset="2"/>
                  <a:buChar char="ü"/>
                </a:pPr>
                <a:r>
                  <a:rPr lang="fr-FR" dirty="0"/>
                  <a:t>Aucune mise à jour à effectuer.</a:t>
                </a:r>
              </a:p>
              <a:p>
                <a:pPr marL="285750" indent="-285750">
                  <a:buFont typeface="Wingdings" panose="05000000000000000000" pitchFamily="2" charset="2"/>
                  <a:buChar char="ü"/>
                </a:pPr>
                <a:r>
                  <a:rPr lang="fr-FR" dirty="0"/>
                  <a:t>Aucune configurations requise de votre part.</a:t>
                </a:r>
                <a:endParaRPr lang="en-US" sz="1400" dirty="0">
                  <a:solidFill>
                    <a:schemeClr val="bg2"/>
                  </a:solidFill>
                </a:endParaRPr>
              </a:p>
              <a:p>
                <a:pPr marL="0" lvl="0" indent="0" algn="just">
                  <a:spcBef>
                    <a:spcPts val="0"/>
                  </a:spcBef>
                  <a:buNone/>
                </a:pPr>
                <a:endParaRPr lang="en-US" sz="1200" dirty="0">
                  <a:solidFill>
                    <a:schemeClr val="bg2"/>
                  </a:solidFill>
                </a:endParaRPr>
              </a:p>
            </p:txBody>
          </p:sp>
        </p:grpSp>
        <p:grpSp>
          <p:nvGrpSpPr>
            <p:cNvPr id="17" name="Group 41"/>
            <p:cNvGrpSpPr/>
            <p:nvPr/>
          </p:nvGrpSpPr>
          <p:grpSpPr>
            <a:xfrm>
              <a:off x="376480" y="3968261"/>
              <a:ext cx="2999546" cy="1713867"/>
              <a:chOff x="376480" y="1296496"/>
              <a:chExt cx="2999546" cy="1713867"/>
            </a:xfrm>
          </p:grpSpPr>
          <p:sp>
            <p:nvSpPr>
              <p:cNvPr id="18" name="Rectangle 1436"/>
              <p:cNvSpPr>
                <a:spLocks noChangeArrowheads="1"/>
              </p:cNvSpPr>
              <p:nvPr/>
            </p:nvSpPr>
            <p:spPr bwMode="auto">
              <a:xfrm>
                <a:off x="376480" y="1296496"/>
                <a:ext cx="2690831" cy="342867"/>
              </a:xfrm>
              <a:prstGeom prst="rect">
                <a:avLst/>
              </a:prstGeom>
              <a:extLst/>
            </p:spPr>
            <p:txBody>
              <a:bodyPr vert="horz" lIns="91440" tIns="45720" rIns="91440" bIns="45720" rtlCol="0">
                <a:spAutoFit/>
              </a:bodyPr>
              <a:lstStyle/>
              <a:p>
                <a:pPr>
                  <a:buFont typeface="Arial" pitchFamily="34" charset="0"/>
                  <a:buNone/>
                </a:pPr>
                <a:r>
                  <a:rPr lang="en-US" sz="2400" dirty="0">
                    <a:solidFill>
                      <a:srgbClr val="CF123E"/>
                    </a:solidFill>
                  </a:rPr>
                  <a:t>Une utilisation flexible</a:t>
                </a:r>
              </a:p>
            </p:txBody>
          </p:sp>
          <p:sp>
            <p:nvSpPr>
              <p:cNvPr id="19" name="Content Placeholder 2"/>
              <p:cNvSpPr txBox="1">
                <a:spLocks/>
              </p:cNvSpPr>
              <p:nvPr/>
            </p:nvSpPr>
            <p:spPr>
              <a:xfrm>
                <a:off x="443382" y="1617356"/>
                <a:ext cx="2932644" cy="139300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fr-FR" dirty="0"/>
                  <a:t>Alternative d’exploitation du votre ancien matériel non connecté .</a:t>
                </a:r>
              </a:p>
              <a:p>
                <a:pPr marL="0" indent="0">
                  <a:buNone/>
                </a:pPr>
                <a:endParaRPr lang="fr-FR" dirty="0"/>
              </a:p>
              <a:p>
                <a:pPr marL="285750" indent="-285750">
                  <a:buFont typeface="Wingdings" panose="05000000000000000000" pitchFamily="2" charset="2"/>
                  <a:buChar char="ü"/>
                </a:pPr>
                <a:r>
                  <a:rPr lang="fr-FR" dirty="0"/>
                  <a:t>Solution basée sur le principe de changement progressif et non brusque de l’ancien système vers le nouveau système informatisé.</a:t>
                </a:r>
              </a:p>
              <a:p>
                <a:pPr marL="0" lvl="0" indent="0" algn="just">
                  <a:spcBef>
                    <a:spcPts val="0"/>
                  </a:spcBef>
                  <a:buNone/>
                </a:pPr>
                <a:endParaRPr lang="en-US" sz="1200" dirty="0">
                  <a:solidFill>
                    <a:schemeClr val="bg2"/>
                  </a:solidFill>
                </a:endParaRPr>
              </a:p>
            </p:txBody>
          </p:sp>
        </p:grpSp>
      </p:grpSp>
      <p:grpSp>
        <p:nvGrpSpPr>
          <p:cNvPr id="22" name="Group 5"/>
          <p:cNvGrpSpPr/>
          <p:nvPr/>
        </p:nvGrpSpPr>
        <p:grpSpPr>
          <a:xfrm>
            <a:off x="4765332" y="1611086"/>
            <a:ext cx="2922224" cy="4390571"/>
            <a:chOff x="10185400" y="3552825"/>
            <a:chExt cx="4006850" cy="6610350"/>
          </a:xfrm>
        </p:grpSpPr>
        <p:sp>
          <p:nvSpPr>
            <p:cNvPr id="23" name="Freeform 5"/>
            <p:cNvSpPr>
              <a:spLocks/>
            </p:cNvSpPr>
            <p:nvPr/>
          </p:nvSpPr>
          <p:spPr bwMode="auto">
            <a:xfrm>
              <a:off x="11633200" y="9880600"/>
              <a:ext cx="1076325" cy="282575"/>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4" name="Freeform 6"/>
            <p:cNvSpPr>
              <a:spLocks/>
            </p:cNvSpPr>
            <p:nvPr/>
          </p:nvSpPr>
          <p:spPr bwMode="auto">
            <a:xfrm>
              <a:off x="11372850" y="9772650"/>
              <a:ext cx="1597025" cy="238125"/>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5" name="Freeform 7"/>
            <p:cNvSpPr>
              <a:spLocks/>
            </p:cNvSpPr>
            <p:nvPr/>
          </p:nvSpPr>
          <p:spPr bwMode="auto">
            <a:xfrm>
              <a:off x="11318875" y="8988425"/>
              <a:ext cx="1714500" cy="161925"/>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6" name="Freeform 8"/>
            <p:cNvSpPr>
              <a:spLocks/>
            </p:cNvSpPr>
            <p:nvPr/>
          </p:nvSpPr>
          <p:spPr bwMode="auto">
            <a:xfrm>
              <a:off x="11318875" y="9226550"/>
              <a:ext cx="1714500" cy="165100"/>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9"/>
            <p:cNvSpPr>
              <a:spLocks/>
            </p:cNvSpPr>
            <p:nvPr/>
          </p:nvSpPr>
          <p:spPr bwMode="auto">
            <a:xfrm>
              <a:off x="11318875" y="9467850"/>
              <a:ext cx="1714500" cy="165100"/>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8" name="Freeform 10"/>
            <p:cNvSpPr>
              <a:spLocks/>
            </p:cNvSpPr>
            <p:nvPr/>
          </p:nvSpPr>
          <p:spPr bwMode="auto">
            <a:xfrm>
              <a:off x="11318875" y="9683750"/>
              <a:ext cx="1698625" cy="101600"/>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9" name="Freeform 11"/>
            <p:cNvSpPr>
              <a:spLocks/>
            </p:cNvSpPr>
            <p:nvPr/>
          </p:nvSpPr>
          <p:spPr bwMode="auto">
            <a:xfrm>
              <a:off x="11306175" y="8747125"/>
              <a:ext cx="1739900" cy="165100"/>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0" name="Freeform 12"/>
            <p:cNvSpPr>
              <a:spLocks/>
            </p:cNvSpPr>
            <p:nvPr/>
          </p:nvSpPr>
          <p:spPr bwMode="auto">
            <a:xfrm>
              <a:off x="11547474" y="3552825"/>
              <a:ext cx="2644775" cy="1673225"/>
            </a:xfrm>
            <a:custGeom>
              <a:avLst/>
              <a:gdLst>
                <a:gd name="T0" fmla="*/ 0 w 1666"/>
                <a:gd name="T1" fmla="*/ 0 h 1054"/>
                <a:gd name="T2" fmla="*/ 1666 w 1666"/>
                <a:gd name="T3" fmla="*/ 1054 h 1054"/>
                <a:gd name="T4" fmla="*/ 1348 w 1666"/>
                <a:gd name="T5" fmla="*/ 370 h 1054"/>
                <a:gd name="T6" fmla="*/ 622 w 1666"/>
                <a:gd name="T7" fmla="*/ 0 h 1054"/>
                <a:gd name="T8" fmla="*/ 0 w 1666"/>
                <a:gd name="T9" fmla="*/ 0 h 1054"/>
              </a:gdLst>
              <a:ahLst/>
              <a:cxnLst>
                <a:cxn ang="0">
                  <a:pos x="T0" y="T1"/>
                </a:cxn>
                <a:cxn ang="0">
                  <a:pos x="T2" y="T3"/>
                </a:cxn>
                <a:cxn ang="0">
                  <a:pos x="T4" y="T5"/>
                </a:cxn>
                <a:cxn ang="0">
                  <a:pos x="T6" y="T7"/>
                </a:cxn>
                <a:cxn ang="0">
                  <a:pos x="T8" y="T9"/>
                </a:cxn>
              </a:cxnLst>
              <a:rect l="0" t="0" r="r" b="b"/>
              <a:pathLst>
                <a:path w="1666" h="1054">
                  <a:moveTo>
                    <a:pt x="0" y="0"/>
                  </a:moveTo>
                  <a:lnTo>
                    <a:pt x="1666" y="1054"/>
                  </a:lnTo>
                  <a:lnTo>
                    <a:pt x="1348" y="370"/>
                  </a:lnTo>
                  <a:lnTo>
                    <a:pt x="622" y="0"/>
                  </a:lnTo>
                  <a:lnTo>
                    <a:pt x="0"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 name="Freeform 13"/>
            <p:cNvSpPr>
              <a:spLocks/>
            </p:cNvSpPr>
            <p:nvPr/>
          </p:nvSpPr>
          <p:spPr bwMode="auto">
            <a:xfrm>
              <a:off x="11547475" y="3552825"/>
              <a:ext cx="2644775" cy="1673225"/>
            </a:xfrm>
            <a:custGeom>
              <a:avLst/>
              <a:gdLst>
                <a:gd name="T0" fmla="*/ 0 w 1666"/>
                <a:gd name="T1" fmla="*/ 0 h 1054"/>
                <a:gd name="T2" fmla="*/ 1666 w 1666"/>
                <a:gd name="T3" fmla="*/ 1054 h 1054"/>
                <a:gd name="T4" fmla="*/ 1348 w 1666"/>
                <a:gd name="T5" fmla="*/ 370 h 1054"/>
                <a:gd name="T6" fmla="*/ 622 w 1666"/>
                <a:gd name="T7" fmla="*/ 0 h 1054"/>
              </a:gdLst>
              <a:ahLst/>
              <a:cxnLst>
                <a:cxn ang="0">
                  <a:pos x="T0" y="T1"/>
                </a:cxn>
                <a:cxn ang="0">
                  <a:pos x="T2" y="T3"/>
                </a:cxn>
                <a:cxn ang="0">
                  <a:pos x="T4" y="T5"/>
                </a:cxn>
                <a:cxn ang="0">
                  <a:pos x="T6" y="T7"/>
                </a:cxn>
              </a:cxnLst>
              <a:rect l="0" t="0" r="r" b="b"/>
              <a:pathLst>
                <a:path w="1666" h="1054">
                  <a:moveTo>
                    <a:pt x="0" y="0"/>
                  </a:moveTo>
                  <a:lnTo>
                    <a:pt x="1666" y="1054"/>
                  </a:lnTo>
                  <a:lnTo>
                    <a:pt x="1348" y="370"/>
                  </a:lnTo>
                  <a:lnTo>
                    <a:pt x="6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2" name="Freeform 14"/>
            <p:cNvSpPr>
              <a:spLocks/>
            </p:cNvSpPr>
            <p:nvPr/>
          </p:nvSpPr>
          <p:spPr bwMode="auto">
            <a:xfrm>
              <a:off x="10185400" y="4918075"/>
              <a:ext cx="4006850" cy="1181100"/>
            </a:xfrm>
            <a:custGeom>
              <a:avLst/>
              <a:gdLst>
                <a:gd name="T0" fmla="*/ 0 w 2524"/>
                <a:gd name="T1" fmla="*/ 0 h 744"/>
                <a:gd name="T2" fmla="*/ 2524 w 2524"/>
                <a:gd name="T3" fmla="*/ 318 h 744"/>
                <a:gd name="T4" fmla="*/ 2498 w 2524"/>
                <a:gd name="T5" fmla="*/ 662 h 744"/>
                <a:gd name="T6" fmla="*/ 0 w 2524"/>
                <a:gd name="T7" fmla="*/ 744 h 744"/>
                <a:gd name="T8" fmla="*/ 0 w 2524"/>
                <a:gd name="T9" fmla="*/ 0 h 744"/>
              </a:gdLst>
              <a:ahLst/>
              <a:cxnLst>
                <a:cxn ang="0">
                  <a:pos x="T0" y="T1"/>
                </a:cxn>
                <a:cxn ang="0">
                  <a:pos x="T2" y="T3"/>
                </a:cxn>
                <a:cxn ang="0">
                  <a:pos x="T4" y="T5"/>
                </a:cxn>
                <a:cxn ang="0">
                  <a:pos x="T6" y="T7"/>
                </a:cxn>
                <a:cxn ang="0">
                  <a:pos x="T8" y="T9"/>
                </a:cxn>
              </a:cxnLst>
              <a:rect l="0" t="0" r="r" b="b"/>
              <a:pathLst>
                <a:path w="2524" h="744">
                  <a:moveTo>
                    <a:pt x="0" y="0"/>
                  </a:moveTo>
                  <a:lnTo>
                    <a:pt x="2524" y="318"/>
                  </a:lnTo>
                  <a:lnTo>
                    <a:pt x="2498" y="662"/>
                  </a:lnTo>
                  <a:lnTo>
                    <a:pt x="0" y="744"/>
                  </a:lnTo>
                  <a:lnTo>
                    <a:pt x="0" y="0"/>
                  </a:lnTo>
                  <a:close/>
                </a:path>
              </a:pathLst>
            </a:custGeom>
            <a:solidFill>
              <a:srgbClr val="CF12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 name="Freeform 15"/>
            <p:cNvSpPr>
              <a:spLocks/>
            </p:cNvSpPr>
            <p:nvPr/>
          </p:nvSpPr>
          <p:spPr bwMode="auto">
            <a:xfrm>
              <a:off x="10493375" y="4140200"/>
              <a:ext cx="3698875" cy="2911475"/>
            </a:xfrm>
            <a:custGeom>
              <a:avLst/>
              <a:gdLst>
                <a:gd name="T0" fmla="*/ 2012 w 2330"/>
                <a:gd name="T1" fmla="*/ 0 h 1834"/>
                <a:gd name="T2" fmla="*/ 0 w 2330"/>
                <a:gd name="T3" fmla="*/ 1674 h 1834"/>
                <a:gd name="T4" fmla="*/ 88 w 2330"/>
                <a:gd name="T5" fmla="*/ 1834 h 1834"/>
                <a:gd name="T6" fmla="*/ 2330 w 2330"/>
                <a:gd name="T7" fmla="*/ 684 h 1834"/>
                <a:gd name="T8" fmla="*/ 2012 w 2330"/>
                <a:gd name="T9" fmla="*/ 0 h 1834"/>
              </a:gdLst>
              <a:ahLst/>
              <a:cxnLst>
                <a:cxn ang="0">
                  <a:pos x="T0" y="T1"/>
                </a:cxn>
                <a:cxn ang="0">
                  <a:pos x="T2" y="T3"/>
                </a:cxn>
                <a:cxn ang="0">
                  <a:pos x="T4" y="T5"/>
                </a:cxn>
                <a:cxn ang="0">
                  <a:pos x="T6" y="T7"/>
                </a:cxn>
                <a:cxn ang="0">
                  <a:pos x="T8" y="T9"/>
                </a:cxn>
              </a:cxnLst>
              <a:rect l="0" t="0" r="r" b="b"/>
              <a:pathLst>
                <a:path w="2330" h="1834">
                  <a:moveTo>
                    <a:pt x="2012" y="0"/>
                  </a:moveTo>
                  <a:lnTo>
                    <a:pt x="0" y="1674"/>
                  </a:lnTo>
                  <a:lnTo>
                    <a:pt x="88" y="1834"/>
                  </a:lnTo>
                  <a:lnTo>
                    <a:pt x="2330" y="684"/>
                  </a:lnTo>
                  <a:lnTo>
                    <a:pt x="2012"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 name="Freeform 16"/>
            <p:cNvSpPr>
              <a:spLocks/>
            </p:cNvSpPr>
            <p:nvPr/>
          </p:nvSpPr>
          <p:spPr bwMode="auto">
            <a:xfrm>
              <a:off x="10493375" y="4140200"/>
              <a:ext cx="3698875" cy="2911475"/>
            </a:xfrm>
            <a:custGeom>
              <a:avLst/>
              <a:gdLst>
                <a:gd name="T0" fmla="*/ 2012 w 2330"/>
                <a:gd name="T1" fmla="*/ 0 h 1834"/>
                <a:gd name="T2" fmla="*/ 0 w 2330"/>
                <a:gd name="T3" fmla="*/ 1674 h 1834"/>
                <a:gd name="T4" fmla="*/ 88 w 2330"/>
                <a:gd name="T5" fmla="*/ 1834 h 1834"/>
                <a:gd name="T6" fmla="*/ 2330 w 2330"/>
                <a:gd name="T7" fmla="*/ 684 h 1834"/>
              </a:gdLst>
              <a:ahLst/>
              <a:cxnLst>
                <a:cxn ang="0">
                  <a:pos x="T0" y="T1"/>
                </a:cxn>
                <a:cxn ang="0">
                  <a:pos x="T2" y="T3"/>
                </a:cxn>
                <a:cxn ang="0">
                  <a:pos x="T4" y="T5"/>
                </a:cxn>
                <a:cxn ang="0">
                  <a:pos x="T6" y="T7"/>
                </a:cxn>
              </a:cxnLst>
              <a:rect l="0" t="0" r="r" b="b"/>
              <a:pathLst>
                <a:path w="2330" h="1834">
                  <a:moveTo>
                    <a:pt x="2012" y="0"/>
                  </a:moveTo>
                  <a:lnTo>
                    <a:pt x="0" y="1674"/>
                  </a:lnTo>
                  <a:lnTo>
                    <a:pt x="88" y="1834"/>
                  </a:lnTo>
                  <a:lnTo>
                    <a:pt x="2330" y="6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 name="Freeform 17"/>
            <p:cNvSpPr>
              <a:spLocks/>
            </p:cNvSpPr>
            <p:nvPr/>
          </p:nvSpPr>
          <p:spPr bwMode="auto">
            <a:xfrm>
              <a:off x="10493375" y="6797675"/>
              <a:ext cx="2978150" cy="1190625"/>
            </a:xfrm>
            <a:custGeom>
              <a:avLst/>
              <a:gdLst>
                <a:gd name="T0" fmla="*/ 0 w 1876"/>
                <a:gd name="T1" fmla="*/ 0 h 750"/>
                <a:gd name="T2" fmla="*/ 1876 w 1876"/>
                <a:gd name="T3" fmla="*/ 400 h 750"/>
                <a:gd name="T4" fmla="*/ 1768 w 1876"/>
                <a:gd name="T5" fmla="*/ 750 h 750"/>
                <a:gd name="T6" fmla="*/ 88 w 1876"/>
                <a:gd name="T7" fmla="*/ 160 h 750"/>
                <a:gd name="T8" fmla="*/ 0 w 1876"/>
                <a:gd name="T9" fmla="*/ 0 h 750"/>
              </a:gdLst>
              <a:ahLst/>
              <a:cxnLst>
                <a:cxn ang="0">
                  <a:pos x="T0" y="T1"/>
                </a:cxn>
                <a:cxn ang="0">
                  <a:pos x="T2" y="T3"/>
                </a:cxn>
                <a:cxn ang="0">
                  <a:pos x="T4" y="T5"/>
                </a:cxn>
                <a:cxn ang="0">
                  <a:pos x="T6" y="T7"/>
                </a:cxn>
                <a:cxn ang="0">
                  <a:pos x="T8" y="T9"/>
                </a:cxn>
              </a:cxnLst>
              <a:rect l="0" t="0" r="r" b="b"/>
              <a:pathLst>
                <a:path w="1876" h="750">
                  <a:moveTo>
                    <a:pt x="0" y="0"/>
                  </a:moveTo>
                  <a:lnTo>
                    <a:pt x="1876" y="400"/>
                  </a:lnTo>
                  <a:lnTo>
                    <a:pt x="1768" y="750"/>
                  </a:lnTo>
                  <a:lnTo>
                    <a:pt x="88" y="160"/>
                  </a:lnTo>
                  <a:lnTo>
                    <a:pt x="0" y="0"/>
                  </a:lnTo>
                  <a:close/>
                </a:path>
              </a:pathLst>
            </a:custGeom>
            <a:solidFill>
              <a:srgbClr val="23CD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6" name="Freeform 18"/>
            <p:cNvSpPr>
              <a:spLocks/>
            </p:cNvSpPr>
            <p:nvPr/>
          </p:nvSpPr>
          <p:spPr bwMode="auto">
            <a:xfrm>
              <a:off x="10902950" y="5422900"/>
              <a:ext cx="3289300" cy="2397125"/>
            </a:xfrm>
            <a:custGeom>
              <a:avLst/>
              <a:gdLst>
                <a:gd name="T0" fmla="*/ 2072 w 2072"/>
                <a:gd name="T1" fmla="*/ 0 h 1510"/>
                <a:gd name="T2" fmla="*/ 0 w 2072"/>
                <a:gd name="T3" fmla="*/ 1336 h 1510"/>
                <a:gd name="T4" fmla="*/ 48 w 2072"/>
                <a:gd name="T5" fmla="*/ 1510 h 1510"/>
                <a:gd name="T6" fmla="*/ 2046 w 2072"/>
                <a:gd name="T7" fmla="*/ 344 h 1510"/>
                <a:gd name="T8" fmla="*/ 2072 w 2072"/>
                <a:gd name="T9" fmla="*/ 0 h 1510"/>
              </a:gdLst>
              <a:ahLst/>
              <a:cxnLst>
                <a:cxn ang="0">
                  <a:pos x="T0" y="T1"/>
                </a:cxn>
                <a:cxn ang="0">
                  <a:pos x="T2" y="T3"/>
                </a:cxn>
                <a:cxn ang="0">
                  <a:pos x="T4" y="T5"/>
                </a:cxn>
                <a:cxn ang="0">
                  <a:pos x="T6" y="T7"/>
                </a:cxn>
                <a:cxn ang="0">
                  <a:pos x="T8" y="T9"/>
                </a:cxn>
              </a:cxnLst>
              <a:rect l="0" t="0" r="r" b="b"/>
              <a:pathLst>
                <a:path w="2072" h="1510">
                  <a:moveTo>
                    <a:pt x="2072" y="0"/>
                  </a:moveTo>
                  <a:lnTo>
                    <a:pt x="0" y="1336"/>
                  </a:lnTo>
                  <a:lnTo>
                    <a:pt x="48" y="1510"/>
                  </a:lnTo>
                  <a:lnTo>
                    <a:pt x="2046" y="344"/>
                  </a:lnTo>
                  <a:lnTo>
                    <a:pt x="2072"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7" name="Freeform 19"/>
            <p:cNvSpPr>
              <a:spLocks/>
            </p:cNvSpPr>
            <p:nvPr/>
          </p:nvSpPr>
          <p:spPr bwMode="auto">
            <a:xfrm>
              <a:off x="10902950" y="5422900"/>
              <a:ext cx="3289300" cy="2397125"/>
            </a:xfrm>
            <a:custGeom>
              <a:avLst/>
              <a:gdLst>
                <a:gd name="T0" fmla="*/ 2072 w 2072"/>
                <a:gd name="T1" fmla="*/ 0 h 1510"/>
                <a:gd name="T2" fmla="*/ 0 w 2072"/>
                <a:gd name="T3" fmla="*/ 1336 h 1510"/>
                <a:gd name="T4" fmla="*/ 48 w 2072"/>
                <a:gd name="T5" fmla="*/ 1510 h 1510"/>
                <a:gd name="T6" fmla="*/ 2046 w 2072"/>
                <a:gd name="T7" fmla="*/ 344 h 1510"/>
              </a:gdLst>
              <a:ahLst/>
              <a:cxnLst>
                <a:cxn ang="0">
                  <a:pos x="T0" y="T1"/>
                </a:cxn>
                <a:cxn ang="0">
                  <a:pos x="T2" y="T3"/>
                </a:cxn>
                <a:cxn ang="0">
                  <a:pos x="T4" y="T5"/>
                </a:cxn>
                <a:cxn ang="0">
                  <a:pos x="T6" y="T7"/>
                </a:cxn>
              </a:cxnLst>
              <a:rect l="0" t="0" r="r" b="b"/>
              <a:pathLst>
                <a:path w="2072" h="1510">
                  <a:moveTo>
                    <a:pt x="2072" y="0"/>
                  </a:moveTo>
                  <a:lnTo>
                    <a:pt x="0" y="1336"/>
                  </a:lnTo>
                  <a:lnTo>
                    <a:pt x="48" y="1510"/>
                  </a:lnTo>
                  <a:lnTo>
                    <a:pt x="2046" y="3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8" name="Freeform 20"/>
            <p:cNvSpPr>
              <a:spLocks/>
            </p:cNvSpPr>
            <p:nvPr/>
          </p:nvSpPr>
          <p:spPr bwMode="auto">
            <a:xfrm>
              <a:off x="10902950" y="7543800"/>
              <a:ext cx="2251075" cy="1050925"/>
            </a:xfrm>
            <a:custGeom>
              <a:avLst/>
              <a:gdLst>
                <a:gd name="T0" fmla="*/ 0 w 1418"/>
                <a:gd name="T1" fmla="*/ 0 h 662"/>
                <a:gd name="T2" fmla="*/ 1418 w 1418"/>
                <a:gd name="T3" fmla="*/ 562 h 662"/>
                <a:gd name="T4" fmla="*/ 1342 w 1418"/>
                <a:gd name="T5" fmla="*/ 662 h 662"/>
                <a:gd name="T6" fmla="*/ 48 w 1418"/>
                <a:gd name="T7" fmla="*/ 174 h 662"/>
                <a:gd name="T8" fmla="*/ 0 w 1418"/>
                <a:gd name="T9" fmla="*/ 0 h 662"/>
              </a:gdLst>
              <a:ahLst/>
              <a:cxnLst>
                <a:cxn ang="0">
                  <a:pos x="T0" y="T1"/>
                </a:cxn>
                <a:cxn ang="0">
                  <a:pos x="T2" y="T3"/>
                </a:cxn>
                <a:cxn ang="0">
                  <a:pos x="T4" y="T5"/>
                </a:cxn>
                <a:cxn ang="0">
                  <a:pos x="T6" y="T7"/>
                </a:cxn>
                <a:cxn ang="0">
                  <a:pos x="T8" y="T9"/>
                </a:cxn>
              </a:cxnLst>
              <a:rect l="0" t="0" r="r" b="b"/>
              <a:pathLst>
                <a:path w="1418" h="662">
                  <a:moveTo>
                    <a:pt x="0" y="0"/>
                  </a:moveTo>
                  <a:lnTo>
                    <a:pt x="1418" y="562"/>
                  </a:lnTo>
                  <a:lnTo>
                    <a:pt x="1342" y="662"/>
                  </a:lnTo>
                  <a:lnTo>
                    <a:pt x="48" y="174"/>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9" name="Freeform 21"/>
            <p:cNvSpPr>
              <a:spLocks/>
            </p:cNvSpPr>
            <p:nvPr/>
          </p:nvSpPr>
          <p:spPr bwMode="auto">
            <a:xfrm>
              <a:off x="10185400" y="3552825"/>
              <a:ext cx="2349500" cy="2546350"/>
            </a:xfrm>
            <a:custGeom>
              <a:avLst/>
              <a:gdLst>
                <a:gd name="T0" fmla="*/ 858 w 1480"/>
                <a:gd name="T1" fmla="*/ 0 h 1604"/>
                <a:gd name="T2" fmla="*/ 0 w 1480"/>
                <a:gd name="T3" fmla="*/ 860 h 1604"/>
                <a:gd name="T4" fmla="*/ 0 w 1480"/>
                <a:gd name="T5" fmla="*/ 1604 h 1604"/>
                <a:gd name="T6" fmla="*/ 1480 w 1480"/>
                <a:gd name="T7" fmla="*/ 0 h 1604"/>
                <a:gd name="T8" fmla="*/ 858 w 1480"/>
                <a:gd name="T9" fmla="*/ 0 h 1604"/>
              </a:gdLst>
              <a:ahLst/>
              <a:cxnLst>
                <a:cxn ang="0">
                  <a:pos x="T0" y="T1"/>
                </a:cxn>
                <a:cxn ang="0">
                  <a:pos x="T2" y="T3"/>
                </a:cxn>
                <a:cxn ang="0">
                  <a:pos x="T4" y="T5"/>
                </a:cxn>
                <a:cxn ang="0">
                  <a:pos x="T6" y="T7"/>
                </a:cxn>
                <a:cxn ang="0">
                  <a:pos x="T8" y="T9"/>
                </a:cxn>
              </a:cxnLst>
              <a:rect l="0" t="0" r="r" b="b"/>
              <a:pathLst>
                <a:path w="1480" h="1604">
                  <a:moveTo>
                    <a:pt x="858" y="0"/>
                  </a:moveTo>
                  <a:lnTo>
                    <a:pt x="0" y="860"/>
                  </a:lnTo>
                  <a:lnTo>
                    <a:pt x="0" y="1604"/>
                  </a:lnTo>
                  <a:lnTo>
                    <a:pt x="1480" y="0"/>
                  </a:lnTo>
                  <a:lnTo>
                    <a:pt x="858" y="0"/>
                  </a:lnTo>
                  <a:close/>
                </a:path>
              </a:pathLst>
            </a:custGeom>
            <a:solidFill>
              <a:srgbClr val="CF12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0" name="Freeform 22"/>
            <p:cNvSpPr>
              <a:spLocks/>
            </p:cNvSpPr>
            <p:nvPr/>
          </p:nvSpPr>
          <p:spPr bwMode="auto">
            <a:xfrm>
              <a:off x="11201400" y="7432675"/>
              <a:ext cx="2270125" cy="1162050"/>
            </a:xfrm>
            <a:custGeom>
              <a:avLst/>
              <a:gdLst>
                <a:gd name="T0" fmla="*/ 90 w 1430"/>
                <a:gd name="T1" fmla="*/ 732 h 732"/>
                <a:gd name="T2" fmla="*/ 1322 w 1430"/>
                <a:gd name="T3" fmla="*/ 350 h 732"/>
                <a:gd name="T4" fmla="*/ 1430 w 1430"/>
                <a:gd name="T5" fmla="*/ 0 h 732"/>
                <a:gd name="T6" fmla="*/ 0 w 1430"/>
                <a:gd name="T7" fmla="*/ 646 h 732"/>
                <a:gd name="T8" fmla="*/ 90 w 1430"/>
                <a:gd name="T9" fmla="*/ 732 h 732"/>
              </a:gdLst>
              <a:ahLst/>
              <a:cxnLst>
                <a:cxn ang="0">
                  <a:pos x="T0" y="T1"/>
                </a:cxn>
                <a:cxn ang="0">
                  <a:pos x="T2" y="T3"/>
                </a:cxn>
                <a:cxn ang="0">
                  <a:pos x="T4" y="T5"/>
                </a:cxn>
                <a:cxn ang="0">
                  <a:pos x="T6" y="T7"/>
                </a:cxn>
                <a:cxn ang="0">
                  <a:pos x="T8" y="T9"/>
                </a:cxn>
              </a:cxnLst>
              <a:rect l="0" t="0" r="r" b="b"/>
              <a:pathLst>
                <a:path w="1430" h="732">
                  <a:moveTo>
                    <a:pt x="90" y="732"/>
                  </a:moveTo>
                  <a:lnTo>
                    <a:pt x="1322" y="350"/>
                  </a:lnTo>
                  <a:lnTo>
                    <a:pt x="1430" y="0"/>
                  </a:lnTo>
                  <a:lnTo>
                    <a:pt x="0" y="646"/>
                  </a:lnTo>
                  <a:lnTo>
                    <a:pt x="90" y="732"/>
                  </a:lnTo>
                  <a:close/>
                </a:path>
              </a:pathLst>
            </a:custGeom>
            <a:solidFill>
              <a:srgbClr val="23CD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1" name="Freeform 23"/>
            <p:cNvSpPr>
              <a:spLocks/>
            </p:cNvSpPr>
            <p:nvPr/>
          </p:nvSpPr>
          <p:spPr bwMode="auto">
            <a:xfrm>
              <a:off x="11201400" y="8435975"/>
              <a:ext cx="1952625" cy="158750"/>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42" name="ZoneTexte 41"/>
          <p:cNvSpPr txBox="1"/>
          <p:nvPr/>
        </p:nvSpPr>
        <p:spPr>
          <a:xfrm>
            <a:off x="587829" y="242155"/>
            <a:ext cx="9323882" cy="707886"/>
          </a:xfrm>
          <a:prstGeom prst="rect">
            <a:avLst/>
          </a:prstGeom>
          <a:noFill/>
        </p:spPr>
        <p:txBody>
          <a:bodyPr wrap="square" rtlCol="0">
            <a:spAutoFit/>
          </a:bodyPr>
          <a:lstStyle/>
          <a:p>
            <a:r>
              <a:rPr lang="fr-FR" sz="4000" dirty="0">
                <a:latin typeface="Candara" panose="020E0502030303020204" pitchFamily="34" charset="0"/>
              </a:rPr>
              <a:t>Pourquoi notre Solution?</a:t>
            </a:r>
          </a:p>
        </p:txBody>
      </p:sp>
    </p:spTree>
    <p:extLst>
      <p:ext uri="{BB962C8B-B14F-4D97-AF65-F5344CB8AC3E}">
        <p14:creationId xmlns:p14="http://schemas.microsoft.com/office/powerpoint/2010/main" val="3218319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339792" y="0"/>
            <a:ext cx="7902663" cy="6858000"/>
          </a:xfrm>
          <a:prstGeom prst="rect">
            <a:avLst/>
          </a:prstGeom>
        </p:spPr>
      </p:pic>
      <p:sp>
        <p:nvSpPr>
          <p:cNvPr id="5" name="Espace réservé du texte 4"/>
          <p:cNvSpPr>
            <a:spLocks noGrp="1"/>
          </p:cNvSpPr>
          <p:nvPr>
            <p:ph type="body" sz="quarter" idx="14"/>
          </p:nvPr>
        </p:nvSpPr>
        <p:spPr>
          <a:xfrm>
            <a:off x="232659" y="2808725"/>
            <a:ext cx="3505200" cy="1240549"/>
          </a:xfrm>
        </p:spPr>
        <p:txBody>
          <a:bodyPr/>
          <a:lstStyle/>
          <a:p>
            <a:pPr marL="0" indent="0">
              <a:buNone/>
            </a:pPr>
            <a:r>
              <a:rPr lang="fr-FR" sz="4000" dirty="0"/>
              <a:t>Démonstration du prototype</a:t>
            </a:r>
          </a:p>
        </p:txBody>
      </p:sp>
    </p:spTree>
    <p:extLst>
      <p:ext uri="{BB962C8B-B14F-4D97-AF65-F5344CB8AC3E}">
        <p14:creationId xmlns:p14="http://schemas.microsoft.com/office/powerpoint/2010/main" val="4050683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37</a:t>
            </a:fld>
            <a:endParaRPr lang="en-US" dirty="0"/>
          </a:p>
        </p:txBody>
      </p:sp>
      <p:sp>
        <p:nvSpPr>
          <p:cNvPr id="3" name="ZoneTexte 2"/>
          <p:cNvSpPr txBox="1"/>
          <p:nvPr/>
        </p:nvSpPr>
        <p:spPr>
          <a:xfrm>
            <a:off x="3179299" y="2222696"/>
            <a:ext cx="7244861" cy="2246769"/>
          </a:xfrm>
          <a:prstGeom prst="rect">
            <a:avLst/>
          </a:prstGeom>
          <a:noFill/>
        </p:spPr>
        <p:txBody>
          <a:bodyPr wrap="square" rtlCol="0">
            <a:spAutoFit/>
          </a:bodyPr>
          <a:lstStyle/>
          <a:p>
            <a:r>
              <a:rPr lang="fr-FR" sz="7000" dirty="0">
                <a:solidFill>
                  <a:srgbClr val="007FFF"/>
                </a:solidFill>
              </a:rPr>
              <a:t>Merci!</a:t>
            </a:r>
          </a:p>
          <a:p>
            <a:r>
              <a:rPr lang="fr-FR" sz="7000" dirty="0"/>
              <a:t>Des questions ?</a:t>
            </a:r>
          </a:p>
        </p:txBody>
      </p:sp>
    </p:spTree>
    <p:extLst>
      <p:ext uri="{BB962C8B-B14F-4D97-AF65-F5344CB8AC3E}">
        <p14:creationId xmlns:p14="http://schemas.microsoft.com/office/powerpoint/2010/main" val="140262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lgn="ctr"/>
            <a:r>
              <a:rPr lang="en-US" dirty="0"/>
              <a:t> Page  </a:t>
            </a:r>
            <a:fld id="{88C9BE40-5795-4EB2-9EF7-3FE93F1DFAF4}" type="slidenum">
              <a:rPr lang="en-US" smtClean="0"/>
              <a:pPr algn="ctr"/>
              <a:t>4</a:t>
            </a:fld>
            <a:endParaRPr lang="en-US" dirty="0"/>
          </a:p>
        </p:txBody>
      </p:sp>
      <p:sp>
        <p:nvSpPr>
          <p:cNvPr id="5" name="ZoneTexte 4"/>
          <p:cNvSpPr txBox="1"/>
          <p:nvPr/>
        </p:nvSpPr>
        <p:spPr>
          <a:xfrm>
            <a:off x="760108" y="541262"/>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Co-fondeurs de l’entreprise </a:t>
            </a:r>
          </a:p>
        </p:txBody>
      </p:sp>
      <p:grpSp>
        <p:nvGrpSpPr>
          <p:cNvPr id="23" name="Groupe 22"/>
          <p:cNvGrpSpPr/>
          <p:nvPr/>
        </p:nvGrpSpPr>
        <p:grpSpPr>
          <a:xfrm>
            <a:off x="475302" y="1722783"/>
            <a:ext cx="2718472" cy="2226227"/>
            <a:chOff x="475303" y="1722783"/>
            <a:chExt cx="1656523" cy="2226227"/>
          </a:xfrm>
        </p:grpSpPr>
        <p:sp>
          <p:nvSpPr>
            <p:cNvPr id="20" name="ZoneTexte 19"/>
            <p:cNvSpPr txBox="1"/>
            <p:nvPr/>
          </p:nvSpPr>
          <p:spPr>
            <a:xfrm>
              <a:off x="475304" y="3579678"/>
              <a:ext cx="1656522" cy="369332"/>
            </a:xfrm>
            <a:prstGeom prst="rect">
              <a:avLst/>
            </a:prstGeom>
            <a:noFill/>
          </p:spPr>
          <p:txBody>
            <a:bodyPr wrap="square" rtlCol="0">
              <a:spAutoFit/>
            </a:bodyPr>
            <a:lstStyle/>
            <a:p>
              <a:r>
                <a:rPr lang="fr-FR" b="1" dirty="0">
                  <a:solidFill>
                    <a:srgbClr val="00B0F0"/>
                  </a:solidFill>
                  <a:latin typeface="Candara" panose="020E0502030303020204" pitchFamily="34" charset="0"/>
                </a:rPr>
                <a:t>TAKLIT </a:t>
              </a:r>
              <a:r>
                <a:rPr lang="fr-FR" b="1" dirty="0">
                  <a:latin typeface="Candara" panose="020E0502030303020204" pitchFamily="34" charset="0"/>
                </a:rPr>
                <a:t>Zina</a:t>
              </a:r>
            </a:p>
          </p:txBody>
        </p:sp>
        <p:sp>
          <p:nvSpPr>
            <p:cNvPr id="21" name="Rectangle 20"/>
            <p:cNvSpPr/>
            <p:nvPr/>
          </p:nvSpPr>
          <p:spPr>
            <a:xfrm>
              <a:off x="475304" y="1722783"/>
              <a:ext cx="1107400" cy="1480815"/>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475303" y="3210346"/>
              <a:ext cx="1240300" cy="338554"/>
            </a:xfrm>
            <a:prstGeom prst="rect">
              <a:avLst/>
            </a:prstGeom>
            <a:solidFill>
              <a:srgbClr val="00B0F0"/>
            </a:solidFill>
            <a:ln>
              <a:solidFill>
                <a:srgbClr val="00B0F0"/>
              </a:solidFill>
            </a:ln>
          </p:spPr>
          <p:txBody>
            <a:bodyPr wrap="square" rtlCol="0">
              <a:spAutoFit/>
            </a:bodyPr>
            <a:lstStyle/>
            <a:p>
              <a:r>
                <a:rPr lang="fr-FR" sz="1600" b="1" dirty="0">
                  <a:solidFill>
                    <a:schemeClr val="bg1"/>
                  </a:solidFill>
                  <a:latin typeface="Candara" panose="020E0502030303020204" pitchFamily="34" charset="0"/>
                </a:rPr>
                <a:t>Chef d’entreprise</a:t>
              </a:r>
            </a:p>
          </p:txBody>
        </p:sp>
      </p:grpSp>
      <p:grpSp>
        <p:nvGrpSpPr>
          <p:cNvPr id="32" name="Groupe 31"/>
          <p:cNvGrpSpPr/>
          <p:nvPr/>
        </p:nvGrpSpPr>
        <p:grpSpPr>
          <a:xfrm>
            <a:off x="4743429" y="1722783"/>
            <a:ext cx="2718470" cy="2226227"/>
            <a:chOff x="471830" y="1722783"/>
            <a:chExt cx="1656522" cy="2226227"/>
          </a:xfrm>
        </p:grpSpPr>
        <p:sp>
          <p:nvSpPr>
            <p:cNvPr id="33" name="ZoneTexte 32"/>
            <p:cNvSpPr txBox="1"/>
            <p:nvPr/>
          </p:nvSpPr>
          <p:spPr>
            <a:xfrm>
              <a:off x="471830" y="3579678"/>
              <a:ext cx="1656522" cy="369332"/>
            </a:xfrm>
            <a:prstGeom prst="rect">
              <a:avLst/>
            </a:prstGeom>
            <a:noFill/>
          </p:spPr>
          <p:txBody>
            <a:bodyPr wrap="square" rtlCol="0">
              <a:spAutoFit/>
            </a:bodyPr>
            <a:lstStyle/>
            <a:p>
              <a:r>
                <a:rPr lang="fr-FR" b="1" dirty="0">
                  <a:solidFill>
                    <a:srgbClr val="00B0F0"/>
                  </a:solidFill>
                  <a:latin typeface="Candara" panose="020E0502030303020204" pitchFamily="34" charset="0"/>
                </a:rPr>
                <a:t>IHADADENE </a:t>
              </a:r>
              <a:r>
                <a:rPr lang="fr-FR" b="1" dirty="0">
                  <a:latin typeface="Candara" panose="020E0502030303020204" pitchFamily="34" charset="0"/>
                </a:rPr>
                <a:t>Thinhinane</a:t>
              </a:r>
            </a:p>
          </p:txBody>
        </p:sp>
        <p:sp>
          <p:nvSpPr>
            <p:cNvPr id="34" name="Rectangle 33"/>
            <p:cNvSpPr/>
            <p:nvPr/>
          </p:nvSpPr>
          <p:spPr>
            <a:xfrm>
              <a:off x="475305" y="1722783"/>
              <a:ext cx="1081753" cy="1480815"/>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475303" y="3210346"/>
              <a:ext cx="1377925" cy="338554"/>
            </a:xfrm>
            <a:prstGeom prst="rect">
              <a:avLst/>
            </a:prstGeom>
            <a:solidFill>
              <a:srgbClr val="00B0F0"/>
            </a:solidFill>
            <a:ln>
              <a:solidFill>
                <a:srgbClr val="00B0F0"/>
              </a:solidFill>
            </a:ln>
          </p:spPr>
          <p:txBody>
            <a:bodyPr wrap="square" rtlCol="0">
              <a:spAutoFit/>
            </a:bodyPr>
            <a:lstStyle/>
            <a:p>
              <a:r>
                <a:rPr lang="fr-FR" sz="1600" b="1" dirty="0">
                  <a:solidFill>
                    <a:schemeClr val="bg1"/>
                  </a:solidFill>
                  <a:latin typeface="Candara" panose="020E0502030303020204" pitchFamily="34" charset="0"/>
                </a:rPr>
                <a:t>Responsable de qualité</a:t>
              </a:r>
            </a:p>
          </p:txBody>
        </p:sp>
      </p:grpSp>
      <p:grpSp>
        <p:nvGrpSpPr>
          <p:cNvPr id="36" name="Groupe 35"/>
          <p:cNvGrpSpPr/>
          <p:nvPr/>
        </p:nvGrpSpPr>
        <p:grpSpPr>
          <a:xfrm>
            <a:off x="8869563" y="1640644"/>
            <a:ext cx="2909146" cy="2226227"/>
            <a:chOff x="475304" y="1722783"/>
            <a:chExt cx="1772712" cy="2226227"/>
          </a:xfrm>
        </p:grpSpPr>
        <p:sp>
          <p:nvSpPr>
            <p:cNvPr id="37" name="ZoneTexte 36"/>
            <p:cNvSpPr txBox="1"/>
            <p:nvPr/>
          </p:nvSpPr>
          <p:spPr>
            <a:xfrm>
              <a:off x="475304" y="3579678"/>
              <a:ext cx="1656522" cy="369332"/>
            </a:xfrm>
            <a:prstGeom prst="rect">
              <a:avLst/>
            </a:prstGeom>
            <a:noFill/>
          </p:spPr>
          <p:txBody>
            <a:bodyPr wrap="square" rtlCol="0">
              <a:spAutoFit/>
            </a:bodyPr>
            <a:lstStyle/>
            <a:p>
              <a:r>
                <a:rPr lang="fr-FR" b="1" dirty="0">
                  <a:solidFill>
                    <a:srgbClr val="00B0F0"/>
                  </a:solidFill>
                  <a:latin typeface="Candara" panose="020E0502030303020204" pitchFamily="34" charset="0"/>
                </a:rPr>
                <a:t>YEBDA </a:t>
              </a:r>
              <a:r>
                <a:rPr lang="fr-FR" b="1" dirty="0">
                  <a:latin typeface="Candara" panose="020E0502030303020204" pitchFamily="34" charset="0"/>
                </a:rPr>
                <a:t>Sadia</a:t>
              </a:r>
            </a:p>
          </p:txBody>
        </p:sp>
        <p:sp>
          <p:nvSpPr>
            <p:cNvPr id="38" name="Rectangle 37"/>
            <p:cNvSpPr/>
            <p:nvPr/>
          </p:nvSpPr>
          <p:spPr>
            <a:xfrm>
              <a:off x="475304" y="1722783"/>
              <a:ext cx="1107813" cy="1480815"/>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475305" y="3265635"/>
              <a:ext cx="1772711" cy="338554"/>
            </a:xfrm>
            <a:prstGeom prst="rect">
              <a:avLst/>
            </a:prstGeom>
            <a:solidFill>
              <a:srgbClr val="00B0F0"/>
            </a:solidFill>
            <a:ln>
              <a:solidFill>
                <a:srgbClr val="00B0F0"/>
              </a:solidFill>
            </a:ln>
          </p:spPr>
          <p:txBody>
            <a:bodyPr wrap="square" rtlCol="0">
              <a:spAutoFit/>
            </a:bodyPr>
            <a:lstStyle/>
            <a:p>
              <a:r>
                <a:rPr lang="fr-FR" sz="1600" b="1" dirty="0">
                  <a:solidFill>
                    <a:schemeClr val="bg1"/>
                  </a:solidFill>
                  <a:latin typeface="Candara" panose="020E0502030303020204" pitchFamily="34" charset="0"/>
                </a:rPr>
                <a:t>Responsable des finances</a:t>
              </a:r>
            </a:p>
          </p:txBody>
        </p:sp>
      </p:grpSp>
      <p:grpSp>
        <p:nvGrpSpPr>
          <p:cNvPr id="40" name="Groupe 39"/>
          <p:cNvGrpSpPr/>
          <p:nvPr/>
        </p:nvGrpSpPr>
        <p:grpSpPr>
          <a:xfrm>
            <a:off x="432426" y="4325090"/>
            <a:ext cx="2860459" cy="2226227"/>
            <a:chOff x="475303" y="1722783"/>
            <a:chExt cx="1743044" cy="2226227"/>
          </a:xfrm>
        </p:grpSpPr>
        <p:sp>
          <p:nvSpPr>
            <p:cNvPr id="41" name="ZoneTexte 40"/>
            <p:cNvSpPr txBox="1"/>
            <p:nvPr/>
          </p:nvSpPr>
          <p:spPr>
            <a:xfrm>
              <a:off x="475303" y="3579678"/>
              <a:ext cx="1743044" cy="369332"/>
            </a:xfrm>
            <a:prstGeom prst="rect">
              <a:avLst/>
            </a:prstGeom>
            <a:noFill/>
          </p:spPr>
          <p:txBody>
            <a:bodyPr wrap="square" rtlCol="0">
              <a:spAutoFit/>
            </a:bodyPr>
            <a:lstStyle/>
            <a:p>
              <a:r>
                <a:rPr lang="fr-FR" b="1" dirty="0">
                  <a:solidFill>
                    <a:srgbClr val="00B0F0"/>
                  </a:solidFill>
                  <a:latin typeface="Candara" panose="020E0502030303020204" pitchFamily="34" charset="0"/>
                </a:rPr>
                <a:t>OUKHENNICHE </a:t>
              </a:r>
              <a:r>
                <a:rPr lang="fr-FR" b="1" dirty="0">
                  <a:latin typeface="Candara" panose="020E0502030303020204" pitchFamily="34" charset="0"/>
                </a:rPr>
                <a:t>Abdelkrim</a:t>
              </a:r>
            </a:p>
          </p:txBody>
        </p:sp>
        <p:sp>
          <p:nvSpPr>
            <p:cNvPr id="42" name="Rectangle 41"/>
            <p:cNvSpPr/>
            <p:nvPr/>
          </p:nvSpPr>
          <p:spPr>
            <a:xfrm>
              <a:off x="475304" y="1722783"/>
              <a:ext cx="1107400" cy="1480815"/>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475304" y="3203598"/>
              <a:ext cx="1551953" cy="345302"/>
            </a:xfrm>
            <a:prstGeom prst="rect">
              <a:avLst/>
            </a:prstGeom>
            <a:solidFill>
              <a:srgbClr val="00B0F0"/>
            </a:solidFill>
            <a:ln>
              <a:solidFill>
                <a:srgbClr val="00B0F0"/>
              </a:solidFill>
            </a:ln>
          </p:spPr>
          <p:txBody>
            <a:bodyPr wrap="square" rtlCol="0">
              <a:spAutoFit/>
            </a:bodyPr>
            <a:lstStyle/>
            <a:p>
              <a:r>
                <a:rPr lang="fr-FR" sz="1600" b="1" dirty="0">
                  <a:solidFill>
                    <a:schemeClr val="bg1"/>
                  </a:solidFill>
                  <a:latin typeface="Candara" panose="020E0502030303020204" pitchFamily="34" charset="0"/>
                </a:rPr>
                <a:t>Responsable des produits</a:t>
              </a:r>
            </a:p>
          </p:txBody>
        </p:sp>
      </p:grpSp>
      <p:grpSp>
        <p:nvGrpSpPr>
          <p:cNvPr id="44" name="Groupe 43"/>
          <p:cNvGrpSpPr/>
          <p:nvPr/>
        </p:nvGrpSpPr>
        <p:grpSpPr>
          <a:xfrm>
            <a:off x="4743425" y="4325090"/>
            <a:ext cx="2718474" cy="2226227"/>
            <a:chOff x="475302" y="1722783"/>
            <a:chExt cx="1656524" cy="2226227"/>
          </a:xfrm>
        </p:grpSpPr>
        <p:sp>
          <p:nvSpPr>
            <p:cNvPr id="45" name="ZoneTexte 44"/>
            <p:cNvSpPr txBox="1"/>
            <p:nvPr/>
          </p:nvSpPr>
          <p:spPr>
            <a:xfrm>
              <a:off x="475304" y="3579678"/>
              <a:ext cx="1656522" cy="369332"/>
            </a:xfrm>
            <a:prstGeom prst="rect">
              <a:avLst/>
            </a:prstGeom>
            <a:noFill/>
          </p:spPr>
          <p:txBody>
            <a:bodyPr wrap="square" rtlCol="0">
              <a:spAutoFit/>
            </a:bodyPr>
            <a:lstStyle/>
            <a:p>
              <a:r>
                <a:rPr lang="fr-FR" b="1" dirty="0">
                  <a:solidFill>
                    <a:srgbClr val="00B0F0"/>
                  </a:solidFill>
                  <a:latin typeface="Candara" panose="020E0502030303020204" pitchFamily="34" charset="0"/>
                </a:rPr>
                <a:t>CHIKH AISSA </a:t>
              </a:r>
              <a:r>
                <a:rPr lang="fr-FR" b="1" dirty="0">
                  <a:latin typeface="Candara" panose="020E0502030303020204" pitchFamily="34" charset="0"/>
                </a:rPr>
                <a:t>Mahfoud</a:t>
              </a:r>
            </a:p>
          </p:txBody>
        </p:sp>
        <p:sp>
          <p:nvSpPr>
            <p:cNvPr id="46" name="Rectangle 45"/>
            <p:cNvSpPr/>
            <p:nvPr/>
          </p:nvSpPr>
          <p:spPr>
            <a:xfrm>
              <a:off x="475304" y="1722783"/>
              <a:ext cx="1107810" cy="1480815"/>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p:cNvSpPr txBox="1"/>
            <p:nvPr/>
          </p:nvSpPr>
          <p:spPr>
            <a:xfrm>
              <a:off x="475302" y="3216728"/>
              <a:ext cx="1381400" cy="338554"/>
            </a:xfrm>
            <a:prstGeom prst="rect">
              <a:avLst/>
            </a:prstGeom>
            <a:solidFill>
              <a:srgbClr val="00B0F0"/>
            </a:solidFill>
            <a:ln>
              <a:solidFill>
                <a:srgbClr val="00B0F0"/>
              </a:solidFill>
            </a:ln>
          </p:spPr>
          <p:txBody>
            <a:bodyPr wrap="square" rtlCol="0">
              <a:spAutoFit/>
            </a:bodyPr>
            <a:lstStyle/>
            <a:p>
              <a:r>
                <a:rPr lang="fr-FR" sz="1600" b="1" dirty="0">
                  <a:solidFill>
                    <a:schemeClr val="bg1"/>
                  </a:solidFill>
                  <a:latin typeface="Candara" panose="020E0502030303020204" pitchFamily="34" charset="0"/>
                </a:rPr>
                <a:t>Responsable marketing </a:t>
              </a:r>
            </a:p>
          </p:txBody>
        </p:sp>
      </p:grpSp>
      <p:grpSp>
        <p:nvGrpSpPr>
          <p:cNvPr id="48" name="Groupe 47"/>
          <p:cNvGrpSpPr/>
          <p:nvPr/>
        </p:nvGrpSpPr>
        <p:grpSpPr>
          <a:xfrm>
            <a:off x="8869565" y="4330117"/>
            <a:ext cx="2718470" cy="2226227"/>
            <a:chOff x="475304" y="1722783"/>
            <a:chExt cx="1656522" cy="2226227"/>
          </a:xfrm>
        </p:grpSpPr>
        <p:sp>
          <p:nvSpPr>
            <p:cNvPr id="49" name="ZoneTexte 48"/>
            <p:cNvSpPr txBox="1"/>
            <p:nvPr/>
          </p:nvSpPr>
          <p:spPr>
            <a:xfrm>
              <a:off x="475304" y="3579678"/>
              <a:ext cx="1656522" cy="369332"/>
            </a:xfrm>
            <a:prstGeom prst="rect">
              <a:avLst/>
            </a:prstGeom>
            <a:noFill/>
          </p:spPr>
          <p:txBody>
            <a:bodyPr wrap="square" rtlCol="0">
              <a:spAutoFit/>
            </a:bodyPr>
            <a:lstStyle/>
            <a:p>
              <a:r>
                <a:rPr lang="fr-FR" b="1" dirty="0">
                  <a:solidFill>
                    <a:srgbClr val="00B0F0"/>
                  </a:solidFill>
                  <a:latin typeface="Candara" panose="020E0502030303020204" pitchFamily="34" charset="0"/>
                </a:rPr>
                <a:t>BALAMANE </a:t>
              </a:r>
              <a:r>
                <a:rPr lang="fr-FR" b="1" dirty="0">
                  <a:latin typeface="Candara" panose="020E0502030303020204" pitchFamily="34" charset="0"/>
                </a:rPr>
                <a:t>Asma</a:t>
              </a:r>
            </a:p>
          </p:txBody>
        </p:sp>
        <p:sp>
          <p:nvSpPr>
            <p:cNvPr id="50" name="Rectangle 49"/>
            <p:cNvSpPr/>
            <p:nvPr/>
          </p:nvSpPr>
          <p:spPr>
            <a:xfrm>
              <a:off x="475304" y="1722783"/>
              <a:ext cx="1107813" cy="1480815"/>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p:cNvSpPr txBox="1"/>
            <p:nvPr/>
          </p:nvSpPr>
          <p:spPr>
            <a:xfrm>
              <a:off x="475304" y="3210346"/>
              <a:ext cx="1225096" cy="338554"/>
            </a:xfrm>
            <a:prstGeom prst="rect">
              <a:avLst/>
            </a:prstGeom>
            <a:solidFill>
              <a:srgbClr val="00B0F0"/>
            </a:solidFill>
            <a:ln>
              <a:solidFill>
                <a:srgbClr val="00B0F0"/>
              </a:solidFill>
            </a:ln>
          </p:spPr>
          <p:txBody>
            <a:bodyPr wrap="square" rtlCol="0">
              <a:spAutoFit/>
            </a:bodyPr>
            <a:lstStyle/>
            <a:p>
              <a:r>
                <a:rPr lang="fr-FR" sz="1600" b="1" dirty="0">
                  <a:solidFill>
                    <a:schemeClr val="bg1"/>
                  </a:solidFill>
                  <a:latin typeface="Candara" panose="020E0502030303020204" pitchFamily="34" charset="0"/>
                </a:rPr>
                <a:t>Responsable RH</a:t>
              </a:r>
            </a:p>
          </p:txBody>
        </p:sp>
      </p:grpSp>
      <p:pic>
        <p:nvPicPr>
          <p:cNvPr id="28" name="Image 27"/>
          <p:cNvPicPr/>
          <p:nvPr/>
        </p:nvPicPr>
        <p:blipFill rotWithShape="1">
          <a:blip r:embed="rId3" cstate="print">
            <a:extLst>
              <a:ext uri="{28A0092B-C50C-407E-A947-70E740481C1C}">
                <a14:useLocalDpi xmlns:a14="http://schemas.microsoft.com/office/drawing/2010/main" val="0"/>
              </a:ext>
            </a:extLst>
          </a:blip>
          <a:srcRect l="5223" r="5112"/>
          <a:stretch/>
        </p:blipFill>
        <p:spPr>
          <a:xfrm>
            <a:off x="8869564" y="4330117"/>
            <a:ext cx="1818000" cy="1482536"/>
          </a:xfrm>
          <a:prstGeom prst="rect">
            <a:avLst/>
          </a:prstGeom>
        </p:spPr>
      </p:pic>
      <p:pic>
        <p:nvPicPr>
          <p:cNvPr id="29" name="Image 28" descr="C:\Users\LE\AppData\Local\Microsoft\Windows\INetCache\Content.Word\33.png"/>
          <p:cNvPicPr/>
          <p:nvPr/>
        </p:nvPicPr>
        <p:blipFill rotWithShape="1">
          <a:blip r:embed="rId4">
            <a:extLst>
              <a:ext uri="{28A0092B-C50C-407E-A947-70E740481C1C}">
                <a14:useLocalDpi xmlns:a14="http://schemas.microsoft.com/office/drawing/2010/main" val="0"/>
              </a:ext>
            </a:extLst>
          </a:blip>
          <a:srcRect l="4906" t="8795" r="8147" b="12612"/>
          <a:stretch/>
        </p:blipFill>
        <p:spPr bwMode="auto">
          <a:xfrm>
            <a:off x="4743424" y="4353719"/>
            <a:ext cx="1818000" cy="1443653"/>
          </a:xfrm>
          <a:prstGeom prst="rect">
            <a:avLst/>
          </a:prstGeom>
          <a:noFill/>
          <a:ln w="3175">
            <a:noFill/>
          </a:ln>
        </p:spPr>
      </p:pic>
      <p:pic>
        <p:nvPicPr>
          <p:cNvPr id="30" name="Image 29" descr="C:\Users\LE\AppData\Local\Microsoft\Windows\INetCache\Content.Word\16473887_1857971054421052_7830115139676758578_n.jpg"/>
          <p:cNvPicPr/>
          <p:nvPr/>
        </p:nvPicPr>
        <p:blipFill rotWithShape="1">
          <a:blip r:embed="rId5" cstate="print">
            <a:extLst>
              <a:ext uri="{28A0092B-C50C-407E-A947-70E740481C1C}">
                <a14:useLocalDpi xmlns:a14="http://schemas.microsoft.com/office/drawing/2010/main" val="0"/>
              </a:ext>
            </a:extLst>
          </a:blip>
          <a:srcRect l="50200" t="2891" r="-1" b="-1"/>
          <a:stretch/>
        </p:blipFill>
        <p:spPr bwMode="auto">
          <a:xfrm>
            <a:off x="8869564" y="1640644"/>
            <a:ext cx="1818000" cy="1535945"/>
          </a:xfrm>
          <a:prstGeom prst="rect">
            <a:avLst/>
          </a:prstGeom>
          <a:noFill/>
          <a:ln w="3175">
            <a:noFill/>
          </a:ln>
          <a:extLst>
            <a:ext uri="{53640926-AAD7-44D8-BBD7-CCE9431645EC}">
              <a14:shadowObscured xmlns:a14="http://schemas.microsoft.com/office/drawing/2010/main"/>
            </a:ext>
          </a:extLst>
        </p:spPr>
      </p:pic>
      <p:pic>
        <p:nvPicPr>
          <p:cNvPr id="31" name="Image 30" descr="C:\Users\Jean\AppData\Local\Microsoft\Windows\INetCache\Content.Word\_20170415_141558.jpg"/>
          <p:cNvPicPr/>
          <p:nvPr/>
        </p:nvPicPr>
        <p:blipFill rotWithShape="1">
          <a:blip r:embed="rId6" cstate="print">
            <a:extLst>
              <a:ext uri="{28A0092B-C50C-407E-A947-70E740481C1C}">
                <a14:useLocalDpi xmlns:a14="http://schemas.microsoft.com/office/drawing/2010/main" val="0"/>
              </a:ext>
            </a:extLst>
          </a:blip>
          <a:srcRect l="-1363" t="2780" r="1363" b="16088"/>
          <a:stretch/>
        </p:blipFill>
        <p:spPr bwMode="auto">
          <a:xfrm>
            <a:off x="4721862" y="1688079"/>
            <a:ext cx="1818000" cy="1522268"/>
          </a:xfrm>
          <a:prstGeom prst="rect">
            <a:avLst/>
          </a:prstGeom>
          <a:noFill/>
          <a:ln>
            <a:noFill/>
          </a:ln>
        </p:spPr>
      </p:pic>
      <p:pic>
        <p:nvPicPr>
          <p:cNvPr id="52" name="Image 51" descr="C:\Users\LE\AppData\Local\Microsoft\Windows\INetCache\Content.Word\IMG_20160711_112604.jpg"/>
          <p:cNvPicPr/>
          <p:nvPr/>
        </p:nvPicPr>
        <p:blipFill rotWithShape="1">
          <a:blip r:embed="rId7" cstate="print">
            <a:extLst>
              <a:ext uri="{28A0092B-C50C-407E-A947-70E740481C1C}">
                <a14:useLocalDpi xmlns:a14="http://schemas.microsoft.com/office/drawing/2010/main" val="0"/>
              </a:ext>
            </a:extLst>
          </a:blip>
          <a:srcRect l="30865" t="9534" r="27442" b="58089"/>
          <a:stretch/>
        </p:blipFill>
        <p:spPr bwMode="auto">
          <a:xfrm>
            <a:off x="475301" y="1714194"/>
            <a:ext cx="1818000" cy="14894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extLst>
            <a:ext uri="{53640926-AAD7-44D8-BBD7-CCE9431645EC}">
              <a14:shadowObscured xmlns:a14="http://schemas.microsoft.com/office/drawing/2010/main"/>
            </a:ext>
          </a:extLst>
        </p:spPr>
      </p:pic>
      <p:pic>
        <p:nvPicPr>
          <p:cNvPr id="53" name="Image 52" descr="D:\aakikimmultimidia\mes photos\onu\me.png"/>
          <p:cNvPicPr/>
          <p:nvPr/>
        </p:nvPicPr>
        <p:blipFill>
          <a:blip r:embed="rId8"/>
          <a:srcRect r="10828" b="7643"/>
          <a:stretch>
            <a:fillRect/>
          </a:stretch>
        </p:blipFill>
        <p:spPr bwMode="auto">
          <a:xfrm>
            <a:off x="432424" y="4307068"/>
            <a:ext cx="1817326" cy="1498837"/>
          </a:xfrm>
          <a:prstGeom prst="rect">
            <a:avLst/>
          </a:prstGeom>
          <a:ln w="3175">
            <a:noFill/>
          </a:ln>
          <a:effectLst/>
        </p:spPr>
      </p:pic>
    </p:spTree>
    <p:extLst>
      <p:ext uri="{BB962C8B-B14F-4D97-AF65-F5344CB8AC3E}">
        <p14:creationId xmlns:p14="http://schemas.microsoft.com/office/powerpoint/2010/main" val="361471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370" r="10370"/>
          <a:stretch>
            <a:fillRect/>
          </a:stretch>
        </p:blipFill>
        <p:spPr/>
      </p:pic>
      <p:sp>
        <p:nvSpPr>
          <p:cNvPr id="3" name="Espace réservé du texte 2"/>
          <p:cNvSpPr>
            <a:spLocks noGrp="1"/>
          </p:cNvSpPr>
          <p:nvPr>
            <p:ph type="body" sz="quarter" idx="14"/>
          </p:nvPr>
        </p:nvSpPr>
        <p:spPr>
          <a:xfrm>
            <a:off x="221673" y="2246276"/>
            <a:ext cx="4121727" cy="2365447"/>
          </a:xfrm>
        </p:spPr>
        <p:txBody>
          <a:bodyPr/>
          <a:lstStyle/>
          <a:p>
            <a:pPr marL="0" indent="0">
              <a:buNone/>
            </a:pPr>
            <a:r>
              <a:rPr lang="fr-FR" sz="7000" dirty="0">
                <a:solidFill>
                  <a:srgbClr val="007FFF"/>
                </a:solidFill>
              </a:rPr>
              <a:t>Contexte du projet</a:t>
            </a:r>
          </a:p>
        </p:txBody>
      </p:sp>
    </p:spTree>
    <p:extLst>
      <p:ext uri="{BB962C8B-B14F-4D97-AF65-F5344CB8AC3E}">
        <p14:creationId xmlns:p14="http://schemas.microsoft.com/office/powerpoint/2010/main" val="283253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lgn="ctr"/>
            <a:r>
              <a:rPr lang="en-US" dirty="0"/>
              <a:t> Page </a:t>
            </a:r>
            <a:fld id="{88C9BE40-5795-4EB2-9EF7-3FE93F1DFAF4}" type="slidenum">
              <a:rPr lang="en-US" smtClean="0"/>
              <a:pPr algn="ctr"/>
              <a:t>6</a:t>
            </a:fld>
            <a:endParaRPr lang="en-US" dirty="0"/>
          </a:p>
        </p:txBody>
      </p:sp>
      <p:sp>
        <p:nvSpPr>
          <p:cNvPr id="5" name="ZoneTexte 4"/>
          <p:cNvSpPr txBox="1"/>
          <p:nvPr/>
        </p:nvSpPr>
        <p:spPr>
          <a:xfrm>
            <a:off x="760108" y="454151"/>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Problématique</a:t>
            </a:r>
          </a:p>
        </p:txBody>
      </p:sp>
      <p:grpSp>
        <p:nvGrpSpPr>
          <p:cNvPr id="22" name="Groupe 21"/>
          <p:cNvGrpSpPr/>
          <p:nvPr/>
        </p:nvGrpSpPr>
        <p:grpSpPr>
          <a:xfrm>
            <a:off x="4814543" y="2389254"/>
            <a:ext cx="1580022" cy="1477108"/>
            <a:chOff x="5050550" y="3221502"/>
            <a:chExt cx="1580022" cy="1477108"/>
          </a:xfrm>
        </p:grpSpPr>
        <p:sp>
          <p:nvSpPr>
            <p:cNvPr id="11" name="Arc plein 10"/>
            <p:cNvSpPr/>
            <p:nvPr/>
          </p:nvSpPr>
          <p:spPr>
            <a:xfrm>
              <a:off x="5054991" y="3221502"/>
              <a:ext cx="1575581" cy="1477108"/>
            </a:xfrm>
            <a:prstGeom prst="blockArc">
              <a:avLst>
                <a:gd name="adj1" fmla="val 10800000"/>
                <a:gd name="adj2" fmla="val 10747589"/>
                <a:gd name="adj3" fmla="val 7122"/>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Arc plein 13"/>
            <p:cNvSpPr/>
            <p:nvPr/>
          </p:nvSpPr>
          <p:spPr>
            <a:xfrm>
              <a:off x="5050550" y="3221502"/>
              <a:ext cx="1575581" cy="1477108"/>
            </a:xfrm>
            <a:prstGeom prst="blockArc">
              <a:avLst>
                <a:gd name="adj1" fmla="val 16012675"/>
                <a:gd name="adj2" fmla="val 3472188"/>
                <a:gd name="adj3" fmla="val 803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4"/>
            <p:cNvSpPr txBox="1"/>
            <p:nvPr/>
          </p:nvSpPr>
          <p:spPr>
            <a:xfrm>
              <a:off x="5432845" y="3667668"/>
              <a:ext cx="1193286" cy="584775"/>
            </a:xfrm>
            <a:prstGeom prst="rect">
              <a:avLst/>
            </a:prstGeom>
            <a:noFill/>
          </p:spPr>
          <p:txBody>
            <a:bodyPr wrap="square" rtlCol="0">
              <a:spAutoFit/>
            </a:bodyPr>
            <a:lstStyle/>
            <a:p>
              <a:r>
                <a:rPr lang="fr-FR" sz="3200" b="1" dirty="0">
                  <a:solidFill>
                    <a:srgbClr val="2B2B2B"/>
                  </a:solidFill>
                  <a:latin typeface="Candara" panose="020E0502030303020204" pitchFamily="34" charset="0"/>
                </a:rPr>
                <a:t>40 %</a:t>
              </a:r>
            </a:p>
          </p:txBody>
        </p:sp>
      </p:grpSp>
      <p:grpSp>
        <p:nvGrpSpPr>
          <p:cNvPr id="21" name="Groupe 20"/>
          <p:cNvGrpSpPr/>
          <p:nvPr/>
        </p:nvGrpSpPr>
        <p:grpSpPr>
          <a:xfrm>
            <a:off x="1230354" y="2342807"/>
            <a:ext cx="1580022" cy="1477108"/>
            <a:chOff x="1219449" y="3221502"/>
            <a:chExt cx="1580022" cy="1477108"/>
          </a:xfrm>
        </p:grpSpPr>
        <p:sp>
          <p:nvSpPr>
            <p:cNvPr id="8" name="Arc plein 7"/>
            <p:cNvSpPr/>
            <p:nvPr/>
          </p:nvSpPr>
          <p:spPr>
            <a:xfrm>
              <a:off x="1223890" y="3221502"/>
              <a:ext cx="1575581" cy="1477108"/>
            </a:xfrm>
            <a:prstGeom prst="blockArc">
              <a:avLst>
                <a:gd name="adj1" fmla="val 10800000"/>
                <a:gd name="adj2" fmla="val 10746486"/>
                <a:gd name="adj3" fmla="val 8074"/>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Arc plein 15"/>
            <p:cNvSpPr/>
            <p:nvPr/>
          </p:nvSpPr>
          <p:spPr>
            <a:xfrm>
              <a:off x="1219449" y="3221502"/>
              <a:ext cx="1575581" cy="1477108"/>
            </a:xfrm>
            <a:prstGeom prst="blockArc">
              <a:avLst>
                <a:gd name="adj1" fmla="val 16278122"/>
                <a:gd name="adj2" fmla="val 19422543"/>
                <a:gd name="adj3" fmla="val 786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p:cNvSpPr txBox="1"/>
            <p:nvPr/>
          </p:nvSpPr>
          <p:spPr>
            <a:xfrm>
              <a:off x="1517337" y="3667667"/>
              <a:ext cx="1193286" cy="584775"/>
            </a:xfrm>
            <a:prstGeom prst="rect">
              <a:avLst/>
            </a:prstGeom>
            <a:noFill/>
          </p:spPr>
          <p:txBody>
            <a:bodyPr wrap="square" rtlCol="0">
              <a:spAutoFit/>
            </a:bodyPr>
            <a:lstStyle/>
            <a:p>
              <a:r>
                <a:rPr lang="fr-FR" sz="3200" b="1" dirty="0">
                  <a:solidFill>
                    <a:srgbClr val="2B2B2B"/>
                  </a:solidFill>
                  <a:latin typeface="Candara" panose="020E0502030303020204" pitchFamily="34" charset="0"/>
                </a:rPr>
                <a:t>16 %</a:t>
              </a:r>
            </a:p>
          </p:txBody>
        </p:sp>
      </p:grpSp>
      <p:grpSp>
        <p:nvGrpSpPr>
          <p:cNvPr id="23" name="Groupe 22"/>
          <p:cNvGrpSpPr/>
          <p:nvPr/>
        </p:nvGrpSpPr>
        <p:grpSpPr>
          <a:xfrm>
            <a:off x="8907646" y="2389254"/>
            <a:ext cx="1575581" cy="1477108"/>
            <a:chOff x="8970499" y="3221502"/>
            <a:chExt cx="1575581" cy="1477108"/>
          </a:xfrm>
        </p:grpSpPr>
        <p:sp>
          <p:nvSpPr>
            <p:cNvPr id="12" name="Arc plein 11"/>
            <p:cNvSpPr/>
            <p:nvPr/>
          </p:nvSpPr>
          <p:spPr>
            <a:xfrm>
              <a:off x="8970499" y="3221502"/>
              <a:ext cx="1575581" cy="1477108"/>
            </a:xfrm>
            <a:prstGeom prst="blockArc">
              <a:avLst>
                <a:gd name="adj1" fmla="val 10800000"/>
                <a:gd name="adj2" fmla="val 10746486"/>
                <a:gd name="adj3" fmla="val 8074"/>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Arc plein 17"/>
            <p:cNvSpPr/>
            <p:nvPr/>
          </p:nvSpPr>
          <p:spPr>
            <a:xfrm>
              <a:off x="8970499" y="3221502"/>
              <a:ext cx="1575581" cy="1477108"/>
            </a:xfrm>
            <a:prstGeom prst="blockArc">
              <a:avLst>
                <a:gd name="adj1" fmla="val 16356154"/>
                <a:gd name="adj2" fmla="val 17541904"/>
                <a:gd name="adj3" fmla="val 7643"/>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ZoneTexte 18"/>
            <p:cNvSpPr txBox="1"/>
            <p:nvPr/>
          </p:nvSpPr>
          <p:spPr>
            <a:xfrm>
              <a:off x="9123022" y="3667667"/>
              <a:ext cx="1423058" cy="584775"/>
            </a:xfrm>
            <a:prstGeom prst="rect">
              <a:avLst/>
            </a:prstGeom>
            <a:noFill/>
          </p:spPr>
          <p:txBody>
            <a:bodyPr wrap="square" rtlCol="0">
              <a:spAutoFit/>
            </a:bodyPr>
            <a:lstStyle/>
            <a:p>
              <a:r>
                <a:rPr lang="fr-FR" sz="3200" b="1" dirty="0">
                  <a:solidFill>
                    <a:srgbClr val="2B2B2B"/>
                  </a:solidFill>
                  <a:latin typeface="Candara" panose="020E0502030303020204" pitchFamily="34" charset="0"/>
                </a:rPr>
                <a:t>0,28 %</a:t>
              </a:r>
            </a:p>
          </p:txBody>
        </p:sp>
      </p:grpSp>
      <p:sp>
        <p:nvSpPr>
          <p:cNvPr id="20" name="ZoneTexte 19"/>
          <p:cNvSpPr txBox="1"/>
          <p:nvPr/>
        </p:nvSpPr>
        <p:spPr>
          <a:xfrm>
            <a:off x="908707" y="1537798"/>
            <a:ext cx="11283293" cy="430887"/>
          </a:xfrm>
          <a:prstGeom prst="rect">
            <a:avLst/>
          </a:prstGeom>
          <a:noFill/>
        </p:spPr>
        <p:txBody>
          <a:bodyPr wrap="square" rtlCol="0">
            <a:spAutoFit/>
          </a:bodyPr>
          <a:lstStyle/>
          <a:p>
            <a:r>
              <a:rPr lang="fr-FR" sz="2200" b="1" dirty="0">
                <a:solidFill>
                  <a:srgbClr val="2B2B2B"/>
                </a:solidFill>
              </a:rPr>
              <a:t>Les maladies ciblées  </a:t>
            </a:r>
          </a:p>
        </p:txBody>
      </p:sp>
      <p:sp>
        <p:nvSpPr>
          <p:cNvPr id="24" name="ZoneTexte 23"/>
          <p:cNvSpPr txBox="1"/>
          <p:nvPr/>
        </p:nvSpPr>
        <p:spPr>
          <a:xfrm>
            <a:off x="954035" y="4019370"/>
            <a:ext cx="2290440" cy="369332"/>
          </a:xfrm>
          <a:prstGeom prst="rect">
            <a:avLst/>
          </a:prstGeom>
          <a:solidFill>
            <a:schemeClr val="bg1"/>
          </a:solidFill>
          <a:ln>
            <a:noFill/>
          </a:ln>
        </p:spPr>
        <p:txBody>
          <a:bodyPr wrap="square" rtlCol="0">
            <a:spAutoFit/>
          </a:bodyPr>
          <a:lstStyle/>
          <a:p>
            <a:r>
              <a:rPr lang="fr-FR" b="1" dirty="0">
                <a:solidFill>
                  <a:srgbClr val="00B0F0"/>
                </a:solidFill>
                <a:latin typeface="Candara" panose="020E0502030303020204" pitchFamily="34" charset="0"/>
              </a:rPr>
              <a:t>Taux de diabétiques</a:t>
            </a:r>
          </a:p>
        </p:txBody>
      </p:sp>
      <p:sp>
        <p:nvSpPr>
          <p:cNvPr id="25" name="ZoneTexte 24"/>
          <p:cNvSpPr txBox="1"/>
          <p:nvPr/>
        </p:nvSpPr>
        <p:spPr>
          <a:xfrm>
            <a:off x="4459334" y="4076350"/>
            <a:ext cx="2290440" cy="646331"/>
          </a:xfrm>
          <a:prstGeom prst="rect">
            <a:avLst/>
          </a:prstGeom>
          <a:solidFill>
            <a:schemeClr val="bg1"/>
          </a:solidFill>
          <a:ln>
            <a:noFill/>
          </a:ln>
        </p:spPr>
        <p:txBody>
          <a:bodyPr wrap="square" rtlCol="0">
            <a:spAutoFit/>
          </a:bodyPr>
          <a:lstStyle/>
          <a:p>
            <a:pPr algn="ctr"/>
            <a:r>
              <a:rPr lang="fr-FR" b="1" dirty="0">
                <a:solidFill>
                  <a:srgbClr val="00B0F0"/>
                </a:solidFill>
                <a:latin typeface="Candara" panose="020E0502030303020204" pitchFamily="34" charset="0"/>
              </a:rPr>
              <a:t>Taux de grossesses à risque</a:t>
            </a:r>
          </a:p>
        </p:txBody>
      </p:sp>
      <p:sp>
        <p:nvSpPr>
          <p:cNvPr id="26" name="ZoneTexte 25"/>
          <p:cNvSpPr txBox="1"/>
          <p:nvPr/>
        </p:nvSpPr>
        <p:spPr>
          <a:xfrm>
            <a:off x="8550216" y="4019370"/>
            <a:ext cx="2290440" cy="646331"/>
          </a:xfrm>
          <a:prstGeom prst="rect">
            <a:avLst/>
          </a:prstGeom>
          <a:solidFill>
            <a:schemeClr val="bg1"/>
          </a:solidFill>
          <a:ln>
            <a:noFill/>
          </a:ln>
        </p:spPr>
        <p:txBody>
          <a:bodyPr wrap="square" rtlCol="0">
            <a:spAutoFit/>
          </a:bodyPr>
          <a:lstStyle/>
          <a:p>
            <a:pPr algn="ctr"/>
            <a:r>
              <a:rPr lang="fr-FR" b="1" dirty="0">
                <a:solidFill>
                  <a:srgbClr val="00B0F0"/>
                </a:solidFill>
                <a:latin typeface="Candara" panose="020E0502030303020204" pitchFamily="34" charset="0"/>
              </a:rPr>
              <a:t>Taux d’atteints d'Alzheimer</a:t>
            </a:r>
          </a:p>
        </p:txBody>
      </p:sp>
      <p:sp>
        <p:nvSpPr>
          <p:cNvPr id="2" name="ZoneTexte 1"/>
          <p:cNvSpPr txBox="1"/>
          <p:nvPr/>
        </p:nvSpPr>
        <p:spPr>
          <a:xfrm>
            <a:off x="848058" y="4805237"/>
            <a:ext cx="10653061" cy="1384995"/>
          </a:xfrm>
          <a:prstGeom prst="rect">
            <a:avLst/>
          </a:prstGeom>
          <a:noFill/>
        </p:spPr>
        <p:txBody>
          <a:bodyPr wrap="square" rtlCol="0">
            <a:spAutoFit/>
          </a:bodyPr>
          <a:lstStyle/>
          <a:p>
            <a:r>
              <a:rPr lang="fr-FR" sz="2200" b="1" dirty="0">
                <a:solidFill>
                  <a:srgbClr val="2B2B2B"/>
                </a:solidFill>
              </a:rPr>
              <a:t>Constats</a:t>
            </a:r>
          </a:p>
          <a:p>
            <a:pPr marL="285750" indent="-285750">
              <a:buFont typeface="Arial" panose="020B0604020202020204" pitchFamily="34" charset="0"/>
              <a:buChar char="•"/>
            </a:pPr>
            <a:r>
              <a:rPr lang="fr-FR" sz="2200" dirty="0">
                <a:solidFill>
                  <a:srgbClr val="2B2B2B"/>
                </a:solidFill>
              </a:rPr>
              <a:t>Surcharge des médecins</a:t>
            </a:r>
          </a:p>
          <a:p>
            <a:pPr marL="285750" indent="-285750">
              <a:buFont typeface="Arial" panose="020B0604020202020204" pitchFamily="34" charset="0"/>
              <a:buChar char="•"/>
            </a:pPr>
            <a:r>
              <a:rPr lang="fr-FR" sz="2200" dirty="0">
                <a:solidFill>
                  <a:srgbClr val="2B2B2B"/>
                </a:solidFill>
              </a:rPr>
              <a:t>Suivi insuffisant </a:t>
            </a:r>
          </a:p>
          <a:p>
            <a:r>
              <a:rPr lang="fr-FR" dirty="0">
                <a:solidFill>
                  <a:srgbClr val="2B2B2B"/>
                </a:solidFill>
              </a:rPr>
              <a:t>  </a:t>
            </a:r>
          </a:p>
        </p:txBody>
      </p:sp>
    </p:spTree>
    <p:extLst>
      <p:ext uri="{BB962C8B-B14F-4D97-AF65-F5344CB8AC3E}">
        <p14:creationId xmlns:p14="http://schemas.microsoft.com/office/powerpoint/2010/main" val="323210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rot="5400000">
            <a:off x="-313230" y="260978"/>
            <a:ext cx="1162037" cy="587829"/>
          </a:xfrm>
        </p:spPr>
        <p:txBody>
          <a:bodyPr/>
          <a:lstStyle/>
          <a:p>
            <a:pPr algn="ctr"/>
            <a:r>
              <a:rPr lang="en-US" dirty="0"/>
              <a:t> Page </a:t>
            </a:r>
            <a:fld id="{88C9BE40-5795-4EB2-9EF7-3FE93F1DFAF4}" type="slidenum">
              <a:rPr lang="en-US" smtClean="0"/>
              <a:pPr algn="ctr"/>
              <a:t>7</a:t>
            </a:fld>
            <a:endParaRPr lang="en-US" dirty="0"/>
          </a:p>
        </p:txBody>
      </p:sp>
      <p:sp>
        <p:nvSpPr>
          <p:cNvPr id="3" name="ZoneTexte 2"/>
          <p:cNvSpPr txBox="1"/>
          <p:nvPr/>
        </p:nvSpPr>
        <p:spPr>
          <a:xfrm>
            <a:off x="760108" y="454151"/>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Objectifs</a:t>
            </a:r>
          </a:p>
        </p:txBody>
      </p:sp>
      <p:sp>
        <p:nvSpPr>
          <p:cNvPr id="10" name="Ellipse 9"/>
          <p:cNvSpPr/>
          <p:nvPr/>
        </p:nvSpPr>
        <p:spPr>
          <a:xfrm>
            <a:off x="581013" y="2151116"/>
            <a:ext cx="2486296" cy="225195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a:latin typeface="Candara" panose="020E0502030303020204" pitchFamily="34" charset="0"/>
              </a:rPr>
              <a:t>Suivi à distance des malades</a:t>
            </a:r>
          </a:p>
        </p:txBody>
      </p:sp>
      <p:sp>
        <p:nvSpPr>
          <p:cNvPr id="11" name="Ellipse 10"/>
          <p:cNvSpPr/>
          <p:nvPr/>
        </p:nvSpPr>
        <p:spPr>
          <a:xfrm>
            <a:off x="4782449" y="2164611"/>
            <a:ext cx="2486296" cy="2251956"/>
          </a:xfrm>
          <a:prstGeom prst="ellipse">
            <a:avLst/>
          </a:prstGeom>
          <a:solidFill>
            <a:srgbClr val="367BBA"/>
          </a:solidFill>
          <a:ln>
            <a:solidFill>
              <a:srgbClr val="367B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a:latin typeface="Candara" panose="020E0502030303020204" pitchFamily="34" charset="0"/>
              </a:rPr>
              <a:t>Meilleure gestion du temps des médecins</a:t>
            </a:r>
          </a:p>
        </p:txBody>
      </p:sp>
      <p:sp>
        <p:nvSpPr>
          <p:cNvPr id="12" name="Ellipse 11"/>
          <p:cNvSpPr/>
          <p:nvPr/>
        </p:nvSpPr>
        <p:spPr>
          <a:xfrm>
            <a:off x="2497198" y="3903729"/>
            <a:ext cx="2486296" cy="2251956"/>
          </a:xfrm>
          <a:prstGeom prst="ellipse">
            <a:avLst/>
          </a:prstGeom>
          <a:solidFill>
            <a:srgbClr val="23CDA5"/>
          </a:solidFill>
          <a:ln>
            <a:solidFill>
              <a:srgbClr val="23C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a:latin typeface="Candara" panose="020E0502030303020204" pitchFamily="34" charset="0"/>
              </a:rPr>
              <a:t>Réduction du taux de mortalité</a:t>
            </a:r>
          </a:p>
        </p:txBody>
      </p:sp>
      <p:sp>
        <p:nvSpPr>
          <p:cNvPr id="13" name="Ellipse 12"/>
          <p:cNvSpPr/>
          <p:nvPr/>
        </p:nvSpPr>
        <p:spPr>
          <a:xfrm>
            <a:off x="9151906" y="2151116"/>
            <a:ext cx="2486296" cy="2251956"/>
          </a:xfrm>
          <a:prstGeom prst="ellipse">
            <a:avLst/>
          </a:prstGeom>
          <a:solidFill>
            <a:srgbClr val="183754"/>
          </a:solidFill>
          <a:ln>
            <a:solidFill>
              <a:srgbClr val="183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a:latin typeface="Candara" panose="020E0502030303020204" pitchFamily="34" charset="0"/>
              </a:rPr>
              <a:t>Prise en charge des urgences à temps</a:t>
            </a:r>
          </a:p>
        </p:txBody>
      </p:sp>
      <p:sp>
        <p:nvSpPr>
          <p:cNvPr id="14" name="Ellipse 13"/>
          <p:cNvSpPr/>
          <p:nvPr/>
        </p:nvSpPr>
        <p:spPr>
          <a:xfrm>
            <a:off x="7067700" y="3897482"/>
            <a:ext cx="2486296" cy="2251956"/>
          </a:xfrm>
          <a:prstGeom prst="ellipse">
            <a:avLst/>
          </a:prstGeom>
          <a:solidFill>
            <a:srgbClr val="1BA181"/>
          </a:solidFill>
          <a:ln>
            <a:solidFill>
              <a:srgbClr val="1BA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a:latin typeface="Candara" panose="020E0502030303020204" pitchFamily="34" charset="0"/>
              </a:rPr>
              <a:t>Amélioration de la disponibilité du transport</a:t>
            </a:r>
          </a:p>
        </p:txBody>
      </p:sp>
    </p:spTree>
    <p:extLst>
      <p:ext uri="{BB962C8B-B14F-4D97-AF65-F5344CB8AC3E}">
        <p14:creationId xmlns:p14="http://schemas.microsoft.com/office/powerpoint/2010/main" val="331576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lgn="ctr"/>
            <a:r>
              <a:rPr lang="en-US" dirty="0"/>
              <a:t>Page </a:t>
            </a:r>
            <a:fld id="{88C9BE40-5795-4EB2-9EF7-3FE93F1DFAF4}" type="slidenum">
              <a:rPr lang="en-US" smtClean="0"/>
              <a:pPr algn="ctr"/>
              <a:t>8</a:t>
            </a:fld>
            <a:endParaRPr lang="en-US" dirty="0"/>
          </a:p>
        </p:txBody>
      </p:sp>
      <p:grpSp>
        <p:nvGrpSpPr>
          <p:cNvPr id="3" name="Group 5"/>
          <p:cNvGrpSpPr/>
          <p:nvPr/>
        </p:nvGrpSpPr>
        <p:grpSpPr>
          <a:xfrm>
            <a:off x="3103896" y="1591606"/>
            <a:ext cx="5984209" cy="3853285"/>
            <a:chOff x="3561557" y="2936567"/>
            <a:chExt cx="5068888" cy="3263902"/>
          </a:xfrm>
        </p:grpSpPr>
        <p:sp>
          <p:nvSpPr>
            <p:cNvPr id="4" name="Freeform 69"/>
            <p:cNvSpPr>
              <a:spLocks/>
            </p:cNvSpPr>
            <p:nvPr/>
          </p:nvSpPr>
          <p:spPr bwMode="auto">
            <a:xfrm rot="5400000">
              <a:off x="3843338" y="4286737"/>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006BD6"/>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70"/>
            <p:cNvSpPr>
              <a:spLocks/>
            </p:cNvSpPr>
            <p:nvPr/>
          </p:nvSpPr>
          <p:spPr bwMode="auto">
            <a:xfrm rot="5400000">
              <a:off x="3703638" y="3686663"/>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53A9FF"/>
            </a:solidFill>
            <a:ln>
              <a:noFill/>
            </a:ln>
          </p:spPr>
          <p:txBody>
            <a:bodyPr vert="horz" wrap="square" lIns="91440" tIns="45720" rIns="91440" bIns="45720" numCol="1" anchor="t" anchorCtr="0" compatLnSpc="1">
              <a:prstTxWarp prst="textNoShape">
                <a:avLst/>
              </a:prstTxWarp>
            </a:bodyPr>
            <a:lstStyle/>
            <a:p>
              <a:endParaRPr lang="id-ID" dirty="0">
                <a:solidFill>
                  <a:srgbClr val="007FFF"/>
                </a:solidFill>
              </a:endParaRPr>
            </a:p>
          </p:txBody>
        </p:sp>
        <p:sp>
          <p:nvSpPr>
            <p:cNvPr id="6" name="Freeform 71"/>
            <p:cNvSpPr>
              <a:spLocks/>
            </p:cNvSpPr>
            <p:nvPr/>
          </p:nvSpPr>
          <p:spPr bwMode="auto">
            <a:xfrm rot="5400000">
              <a:off x="3701257" y="4427231"/>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007FFF"/>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72"/>
            <p:cNvSpPr>
              <a:spLocks/>
            </p:cNvSpPr>
            <p:nvPr/>
          </p:nvSpPr>
          <p:spPr bwMode="auto">
            <a:xfrm rot="5400000">
              <a:off x="4348957" y="4390718"/>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73"/>
            <p:cNvSpPr>
              <a:spLocks/>
            </p:cNvSpPr>
            <p:nvPr/>
          </p:nvSpPr>
          <p:spPr bwMode="auto">
            <a:xfrm rot="5400000">
              <a:off x="4452145" y="3484256"/>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74"/>
            <p:cNvSpPr>
              <a:spLocks/>
            </p:cNvSpPr>
            <p:nvPr/>
          </p:nvSpPr>
          <p:spPr bwMode="auto">
            <a:xfrm rot="5400000">
              <a:off x="4450557" y="4670118"/>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75"/>
            <p:cNvSpPr>
              <a:spLocks/>
            </p:cNvSpPr>
            <p:nvPr/>
          </p:nvSpPr>
          <p:spPr bwMode="auto">
            <a:xfrm rot="5400000">
              <a:off x="6866731" y="4287530"/>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rgbClr val="13735C"/>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76"/>
            <p:cNvSpPr>
              <a:spLocks/>
            </p:cNvSpPr>
            <p:nvPr/>
          </p:nvSpPr>
          <p:spPr bwMode="auto">
            <a:xfrm rot="5400000">
              <a:off x="7750176" y="3686662"/>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rgbClr val="1DAB89"/>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77"/>
            <p:cNvSpPr>
              <a:spLocks/>
            </p:cNvSpPr>
            <p:nvPr/>
          </p:nvSpPr>
          <p:spPr bwMode="auto">
            <a:xfrm rot="5400000">
              <a:off x="7747795" y="4427231"/>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rgbClr val="13735C"/>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78"/>
            <p:cNvSpPr>
              <a:spLocks/>
            </p:cNvSpPr>
            <p:nvPr/>
          </p:nvSpPr>
          <p:spPr bwMode="auto">
            <a:xfrm rot="5400000">
              <a:off x="5469732" y="4390718"/>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rgbClr val="1DAB89"/>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79"/>
            <p:cNvSpPr>
              <a:spLocks/>
            </p:cNvSpPr>
            <p:nvPr/>
          </p:nvSpPr>
          <p:spPr bwMode="auto">
            <a:xfrm rot="5400000">
              <a:off x="6554788" y="3485050"/>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rgbClr val="4DE1BE"/>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80"/>
            <p:cNvSpPr>
              <a:spLocks/>
            </p:cNvSpPr>
            <p:nvPr/>
          </p:nvSpPr>
          <p:spPr bwMode="auto">
            <a:xfrm rot="5400000">
              <a:off x="6553201" y="4670912"/>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rgbClr val="23CDA5"/>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81"/>
            <p:cNvSpPr>
              <a:spLocks/>
            </p:cNvSpPr>
            <p:nvPr/>
          </p:nvSpPr>
          <p:spPr bwMode="auto">
            <a:xfrm rot="5400000">
              <a:off x="5274469" y="3242955"/>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82"/>
            <p:cNvSpPr>
              <a:spLocks/>
            </p:cNvSpPr>
            <p:nvPr/>
          </p:nvSpPr>
          <p:spPr bwMode="auto">
            <a:xfrm rot="5400000">
              <a:off x="5272882" y="4874906"/>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83"/>
            <p:cNvSpPr>
              <a:spLocks/>
            </p:cNvSpPr>
            <p:nvPr/>
          </p:nvSpPr>
          <p:spPr bwMode="auto">
            <a:xfrm rot="5400000">
              <a:off x="8252620" y="4197043"/>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84"/>
            <p:cNvSpPr>
              <a:spLocks/>
            </p:cNvSpPr>
            <p:nvPr/>
          </p:nvSpPr>
          <p:spPr bwMode="auto">
            <a:xfrm rot="5400000">
              <a:off x="7228682" y="4166880"/>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85"/>
            <p:cNvSpPr>
              <a:spLocks/>
            </p:cNvSpPr>
            <p:nvPr/>
          </p:nvSpPr>
          <p:spPr bwMode="auto">
            <a:xfrm rot="5400000">
              <a:off x="3926682" y="4197043"/>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86"/>
            <p:cNvSpPr>
              <a:spLocks/>
            </p:cNvSpPr>
            <p:nvPr/>
          </p:nvSpPr>
          <p:spPr bwMode="auto">
            <a:xfrm rot="5400000">
              <a:off x="4949032" y="4166880"/>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87"/>
            <p:cNvSpPr>
              <a:spLocks/>
            </p:cNvSpPr>
            <p:nvPr/>
          </p:nvSpPr>
          <p:spPr bwMode="auto">
            <a:xfrm rot="5400000">
              <a:off x="6083301" y="4059724"/>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88"/>
            <p:cNvSpPr>
              <a:spLocks/>
            </p:cNvSpPr>
            <p:nvPr/>
          </p:nvSpPr>
          <p:spPr bwMode="auto">
            <a:xfrm rot="5400000">
              <a:off x="7663657" y="4343093"/>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89"/>
            <p:cNvSpPr>
              <a:spLocks/>
            </p:cNvSpPr>
            <p:nvPr/>
          </p:nvSpPr>
          <p:spPr bwMode="auto">
            <a:xfrm rot="5400000">
              <a:off x="7012781" y="4424055"/>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90"/>
            <p:cNvSpPr>
              <a:spLocks/>
            </p:cNvSpPr>
            <p:nvPr/>
          </p:nvSpPr>
          <p:spPr bwMode="auto">
            <a:xfrm rot="5400000">
              <a:off x="6266657" y="4384368"/>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91"/>
            <p:cNvSpPr>
              <a:spLocks/>
            </p:cNvSpPr>
            <p:nvPr/>
          </p:nvSpPr>
          <p:spPr bwMode="auto">
            <a:xfrm rot="5400000">
              <a:off x="5568157" y="4471681"/>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92"/>
            <p:cNvSpPr>
              <a:spLocks/>
            </p:cNvSpPr>
            <p:nvPr/>
          </p:nvSpPr>
          <p:spPr bwMode="auto">
            <a:xfrm rot="5400000">
              <a:off x="3047207" y="4343093"/>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93"/>
            <p:cNvSpPr>
              <a:spLocks/>
            </p:cNvSpPr>
            <p:nvPr/>
          </p:nvSpPr>
          <p:spPr bwMode="auto">
            <a:xfrm rot="5400000">
              <a:off x="3698081" y="4424055"/>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94"/>
            <p:cNvSpPr>
              <a:spLocks/>
            </p:cNvSpPr>
            <p:nvPr/>
          </p:nvSpPr>
          <p:spPr bwMode="auto">
            <a:xfrm rot="5400000">
              <a:off x="3552825" y="4383574"/>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95"/>
            <p:cNvSpPr>
              <a:spLocks/>
            </p:cNvSpPr>
            <p:nvPr/>
          </p:nvSpPr>
          <p:spPr bwMode="auto">
            <a:xfrm rot="5400000">
              <a:off x="4252120" y="4471681"/>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96"/>
            <p:cNvSpPr>
              <a:spLocks/>
            </p:cNvSpPr>
            <p:nvPr/>
          </p:nvSpPr>
          <p:spPr bwMode="auto">
            <a:xfrm rot="5400000">
              <a:off x="4868863" y="4470886"/>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97"/>
            <p:cNvSpPr>
              <a:spLocks/>
            </p:cNvSpPr>
            <p:nvPr/>
          </p:nvSpPr>
          <p:spPr bwMode="auto">
            <a:xfrm rot="5400000">
              <a:off x="4043363" y="4474061"/>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33" name="TextBox 35"/>
          <p:cNvSpPr txBox="1"/>
          <p:nvPr/>
        </p:nvSpPr>
        <p:spPr>
          <a:xfrm>
            <a:off x="5761484" y="2879413"/>
            <a:ext cx="652743" cy="646331"/>
          </a:xfrm>
          <a:prstGeom prst="rect">
            <a:avLst/>
          </a:prstGeom>
          <a:noFill/>
        </p:spPr>
        <p:txBody>
          <a:bodyPr wrap="none" rtlCol="0" anchor="ctr">
            <a:spAutoFit/>
          </a:bodyPr>
          <a:lstStyle/>
          <a:p>
            <a:pPr algn="ctr"/>
            <a:r>
              <a:rPr lang="en-US" sz="3600" b="1">
                <a:solidFill>
                  <a:schemeClr val="bg1"/>
                </a:solidFill>
              </a:rPr>
              <a:t>03</a:t>
            </a:r>
          </a:p>
        </p:txBody>
      </p:sp>
      <p:sp>
        <p:nvSpPr>
          <p:cNvPr id="34" name="TextBox 66"/>
          <p:cNvSpPr txBox="1"/>
          <p:nvPr/>
        </p:nvSpPr>
        <p:spPr>
          <a:xfrm>
            <a:off x="3340352" y="2870042"/>
            <a:ext cx="652743" cy="646331"/>
          </a:xfrm>
          <a:prstGeom prst="rect">
            <a:avLst/>
          </a:prstGeom>
          <a:noFill/>
        </p:spPr>
        <p:txBody>
          <a:bodyPr wrap="none" rtlCol="0" anchor="ctr">
            <a:spAutoFit/>
          </a:bodyPr>
          <a:lstStyle/>
          <a:p>
            <a:pPr algn="ctr"/>
            <a:r>
              <a:rPr lang="en-US" sz="3600" b="1">
                <a:solidFill>
                  <a:schemeClr val="bg1"/>
                </a:solidFill>
              </a:rPr>
              <a:t>01</a:t>
            </a:r>
          </a:p>
        </p:txBody>
      </p:sp>
      <p:sp>
        <p:nvSpPr>
          <p:cNvPr id="35" name="TextBox 67"/>
          <p:cNvSpPr txBox="1"/>
          <p:nvPr/>
        </p:nvSpPr>
        <p:spPr>
          <a:xfrm>
            <a:off x="4523486" y="2870042"/>
            <a:ext cx="652743" cy="646331"/>
          </a:xfrm>
          <a:prstGeom prst="rect">
            <a:avLst/>
          </a:prstGeom>
          <a:noFill/>
        </p:spPr>
        <p:txBody>
          <a:bodyPr wrap="none" rtlCol="0" anchor="ctr">
            <a:spAutoFit/>
          </a:bodyPr>
          <a:lstStyle/>
          <a:p>
            <a:pPr algn="ctr"/>
            <a:r>
              <a:rPr lang="en-US" sz="3600" b="1">
                <a:solidFill>
                  <a:schemeClr val="bg1"/>
                </a:solidFill>
              </a:rPr>
              <a:t>02</a:t>
            </a:r>
          </a:p>
        </p:txBody>
      </p:sp>
      <p:sp>
        <p:nvSpPr>
          <p:cNvPr id="36" name="TextBox 68"/>
          <p:cNvSpPr txBox="1"/>
          <p:nvPr/>
        </p:nvSpPr>
        <p:spPr>
          <a:xfrm>
            <a:off x="6999482" y="2870042"/>
            <a:ext cx="652743" cy="646331"/>
          </a:xfrm>
          <a:prstGeom prst="rect">
            <a:avLst/>
          </a:prstGeom>
          <a:noFill/>
        </p:spPr>
        <p:txBody>
          <a:bodyPr wrap="none" rtlCol="0" anchor="ctr">
            <a:spAutoFit/>
          </a:bodyPr>
          <a:lstStyle/>
          <a:p>
            <a:pPr algn="ctr"/>
            <a:r>
              <a:rPr lang="en-US" sz="3600" b="1" dirty="0">
                <a:solidFill>
                  <a:schemeClr val="bg1"/>
                </a:solidFill>
              </a:rPr>
              <a:t>04</a:t>
            </a:r>
          </a:p>
        </p:txBody>
      </p:sp>
      <p:sp>
        <p:nvSpPr>
          <p:cNvPr id="37" name="TextBox 69"/>
          <p:cNvSpPr txBox="1"/>
          <p:nvPr/>
        </p:nvSpPr>
        <p:spPr>
          <a:xfrm>
            <a:off x="8182615" y="2870042"/>
            <a:ext cx="652743" cy="646331"/>
          </a:xfrm>
          <a:prstGeom prst="rect">
            <a:avLst/>
          </a:prstGeom>
          <a:noFill/>
        </p:spPr>
        <p:txBody>
          <a:bodyPr wrap="none" rtlCol="0" anchor="ctr">
            <a:spAutoFit/>
          </a:bodyPr>
          <a:lstStyle/>
          <a:p>
            <a:pPr algn="ctr"/>
            <a:r>
              <a:rPr lang="en-US" sz="3600" b="1">
                <a:solidFill>
                  <a:schemeClr val="bg1"/>
                </a:solidFill>
              </a:rPr>
              <a:t>05</a:t>
            </a:r>
          </a:p>
        </p:txBody>
      </p:sp>
      <p:grpSp>
        <p:nvGrpSpPr>
          <p:cNvPr id="38" name="Group 94"/>
          <p:cNvGrpSpPr/>
          <p:nvPr/>
        </p:nvGrpSpPr>
        <p:grpSpPr>
          <a:xfrm>
            <a:off x="0" y="2879413"/>
            <a:ext cx="3186359" cy="1457041"/>
            <a:chOff x="290552" y="2661496"/>
            <a:chExt cx="3186359" cy="1457041"/>
          </a:xfrm>
        </p:grpSpPr>
        <p:sp>
          <p:nvSpPr>
            <p:cNvPr id="39" name="Rectangle 1436"/>
            <p:cNvSpPr>
              <a:spLocks noChangeArrowheads="1"/>
            </p:cNvSpPr>
            <p:nvPr/>
          </p:nvSpPr>
          <p:spPr bwMode="auto">
            <a:xfrm>
              <a:off x="290552" y="2661496"/>
              <a:ext cx="3186359" cy="369332"/>
            </a:xfrm>
            <a:prstGeom prst="rect">
              <a:avLst/>
            </a:prstGeom>
            <a:extLst/>
          </p:spPr>
          <p:txBody>
            <a:bodyPr vert="horz" wrap="square" lIns="91440" tIns="45720" rIns="91440" bIns="45720" rtlCol="0">
              <a:spAutoFit/>
            </a:bodyPr>
            <a:lstStyle/>
            <a:p>
              <a:pPr>
                <a:buFont typeface="Arial" pitchFamily="34" charset="0"/>
                <a:buNone/>
              </a:pPr>
              <a:r>
                <a:rPr lang="fr-FR" dirty="0">
                  <a:solidFill>
                    <a:srgbClr val="53A9FF"/>
                  </a:solidFill>
                  <a:latin typeface="Candara" panose="020E0502030303020204" pitchFamily="34" charset="0"/>
                </a:rPr>
                <a:t>Suivi des patients diabétiques</a:t>
              </a:r>
            </a:p>
          </p:txBody>
        </p:sp>
        <p:sp>
          <p:nvSpPr>
            <p:cNvPr id="40" name="Content Placeholder 2"/>
            <p:cNvSpPr txBox="1">
              <a:spLocks/>
            </p:cNvSpPr>
            <p:nvPr/>
          </p:nvSpPr>
          <p:spPr>
            <a:xfrm>
              <a:off x="359461" y="2948986"/>
              <a:ext cx="2697310" cy="1169551"/>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2B2B2B"/>
                  </a:solidFill>
                  <a:latin typeface="Candara" panose="020E0502030303020204" pitchFamily="34" charset="0"/>
                </a:rPr>
                <a:t>Prise de glycémie dans un intervalle défini;</a:t>
              </a:r>
            </a:p>
            <a:p>
              <a:pPr>
                <a:spcBef>
                  <a:spcPts val="0"/>
                </a:spcBef>
              </a:pPr>
              <a:r>
                <a:rPr lang="fr-FR" sz="1400" dirty="0">
                  <a:solidFill>
                    <a:srgbClr val="2B2B2B"/>
                  </a:solidFill>
                  <a:latin typeface="Candara" panose="020E0502030303020204" pitchFamily="34" charset="0"/>
                </a:rPr>
                <a:t>Calcul de la dose d’insuline à injecter pour les insulinodépendants.</a:t>
              </a:r>
            </a:p>
          </p:txBody>
        </p:sp>
      </p:grpSp>
      <p:sp>
        <p:nvSpPr>
          <p:cNvPr id="41" name="Rectangle 1436"/>
          <p:cNvSpPr>
            <a:spLocks noChangeArrowheads="1"/>
          </p:cNvSpPr>
          <p:nvPr/>
        </p:nvSpPr>
        <p:spPr bwMode="auto">
          <a:xfrm>
            <a:off x="1125416" y="4856986"/>
            <a:ext cx="3115050" cy="369332"/>
          </a:xfrm>
          <a:prstGeom prst="rect">
            <a:avLst/>
          </a:prstGeom>
          <a:extLst/>
        </p:spPr>
        <p:txBody>
          <a:bodyPr vert="horz" wrap="square" lIns="91440" tIns="45720" rIns="91440" bIns="45720" rtlCol="0">
            <a:spAutoFit/>
          </a:bodyPr>
          <a:lstStyle/>
          <a:p>
            <a:pPr algn="r">
              <a:buFont typeface="Arial" pitchFamily="34" charset="0"/>
              <a:buNone/>
            </a:pPr>
            <a:r>
              <a:rPr lang="fr-FR" dirty="0">
                <a:solidFill>
                  <a:schemeClr val="accent1"/>
                </a:solidFill>
                <a:latin typeface="Candara" panose="020E0502030303020204" pitchFamily="34" charset="0"/>
              </a:rPr>
              <a:t>Suivi des atteints d’Alzheimer</a:t>
            </a:r>
          </a:p>
        </p:txBody>
      </p:sp>
      <p:sp>
        <p:nvSpPr>
          <p:cNvPr id="42" name="Content Placeholder 2"/>
          <p:cNvSpPr txBox="1">
            <a:spLocks/>
          </p:cNvSpPr>
          <p:nvPr/>
        </p:nvSpPr>
        <p:spPr>
          <a:xfrm>
            <a:off x="1299897" y="5131827"/>
            <a:ext cx="2932644" cy="138499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2B2B2B"/>
                </a:solidFill>
                <a:latin typeface="Candara" panose="020E0502030303020204" pitchFamily="34" charset="0"/>
              </a:rPr>
              <a:t>Définir un périmètre de circulation et signaler la sortie de zone;</a:t>
            </a:r>
          </a:p>
          <a:p>
            <a:pPr>
              <a:spcBef>
                <a:spcPts val="0"/>
              </a:spcBef>
            </a:pPr>
            <a:r>
              <a:rPr lang="fr-FR" sz="1400" dirty="0">
                <a:solidFill>
                  <a:srgbClr val="2B2B2B"/>
                </a:solidFill>
                <a:latin typeface="Candara" panose="020E0502030303020204" pitchFamily="34" charset="0"/>
              </a:rPr>
              <a:t>Définir un assistant pour le patient;</a:t>
            </a:r>
          </a:p>
          <a:p>
            <a:pPr>
              <a:spcBef>
                <a:spcPts val="0"/>
              </a:spcBef>
            </a:pPr>
            <a:r>
              <a:rPr lang="fr-FR" sz="1400" dirty="0">
                <a:solidFill>
                  <a:srgbClr val="2B2B2B"/>
                </a:solidFill>
                <a:latin typeface="Candara" panose="020E0502030303020204" pitchFamily="34" charset="0"/>
              </a:rPr>
              <a:t>Signaler une disparition.</a:t>
            </a:r>
            <a:endParaRPr lang="en-US" sz="1400" dirty="0">
              <a:solidFill>
                <a:schemeClr val="bg2"/>
              </a:solidFill>
              <a:latin typeface="Candara" panose="020E0502030303020204" pitchFamily="34" charset="0"/>
            </a:endParaRPr>
          </a:p>
        </p:txBody>
      </p:sp>
      <p:grpSp>
        <p:nvGrpSpPr>
          <p:cNvPr id="43" name="Group 95"/>
          <p:cNvGrpSpPr/>
          <p:nvPr/>
        </p:nvGrpSpPr>
        <p:grpSpPr>
          <a:xfrm>
            <a:off x="2053883" y="974973"/>
            <a:ext cx="3132215" cy="838549"/>
            <a:chOff x="2218052" y="1354809"/>
            <a:chExt cx="3132215" cy="838549"/>
          </a:xfrm>
        </p:grpSpPr>
        <p:sp>
          <p:nvSpPr>
            <p:cNvPr id="44" name="Rectangle 1436"/>
            <p:cNvSpPr>
              <a:spLocks noChangeArrowheads="1"/>
            </p:cNvSpPr>
            <p:nvPr/>
          </p:nvSpPr>
          <p:spPr bwMode="auto">
            <a:xfrm>
              <a:off x="2218052" y="1354809"/>
              <a:ext cx="3132215" cy="369332"/>
            </a:xfrm>
            <a:prstGeom prst="rect">
              <a:avLst/>
            </a:prstGeom>
            <a:extLst/>
          </p:spPr>
          <p:txBody>
            <a:bodyPr vert="horz" wrap="square" lIns="91440" tIns="45720" rIns="91440" bIns="45720" rtlCol="0">
              <a:spAutoFit/>
            </a:bodyPr>
            <a:lstStyle/>
            <a:p>
              <a:pPr algn="r">
                <a:buFont typeface="Arial" pitchFamily="34" charset="0"/>
                <a:buNone/>
              </a:pPr>
              <a:r>
                <a:rPr lang="fr-FR" dirty="0">
                  <a:solidFill>
                    <a:schemeClr val="accent3"/>
                  </a:solidFill>
                  <a:latin typeface="Candara" panose="020E0502030303020204" pitchFamily="34" charset="0"/>
                </a:rPr>
                <a:t>Suivi des grossesses à risque</a:t>
              </a:r>
            </a:p>
          </p:txBody>
        </p:sp>
        <p:sp>
          <p:nvSpPr>
            <p:cNvPr id="45" name="Content Placeholder 2"/>
            <p:cNvSpPr txBox="1">
              <a:spLocks/>
            </p:cNvSpPr>
            <p:nvPr/>
          </p:nvSpPr>
          <p:spPr>
            <a:xfrm>
              <a:off x="2417623" y="1670138"/>
              <a:ext cx="2932644"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2B2B2B"/>
                  </a:solidFill>
                </a:rPr>
                <a:t>Envoyer des indicateurs définis par le médecin.</a:t>
              </a:r>
            </a:p>
          </p:txBody>
        </p:sp>
      </p:grpSp>
      <p:sp>
        <p:nvSpPr>
          <p:cNvPr id="46" name="Oval 100"/>
          <p:cNvSpPr/>
          <p:nvPr/>
        </p:nvSpPr>
        <p:spPr>
          <a:xfrm>
            <a:off x="6025364" y="1412390"/>
            <a:ext cx="118783" cy="1187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101"/>
          <p:cNvSpPr/>
          <p:nvPr/>
        </p:nvSpPr>
        <p:spPr>
          <a:xfrm>
            <a:off x="4956977" y="4977781"/>
            <a:ext cx="118783" cy="118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02"/>
          <p:cNvSpPr/>
          <p:nvPr/>
        </p:nvSpPr>
        <p:spPr>
          <a:xfrm>
            <a:off x="3881155" y="2490296"/>
            <a:ext cx="118783" cy="1187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103"/>
          <p:cNvGrpSpPr/>
          <p:nvPr/>
        </p:nvGrpSpPr>
        <p:grpSpPr>
          <a:xfrm>
            <a:off x="9355842" y="2883565"/>
            <a:ext cx="2836158" cy="1938164"/>
            <a:chOff x="479911" y="2665648"/>
            <a:chExt cx="2836158" cy="1938164"/>
          </a:xfrm>
        </p:grpSpPr>
        <p:sp>
          <p:nvSpPr>
            <p:cNvPr id="50" name="Rectangle 1436"/>
            <p:cNvSpPr>
              <a:spLocks noChangeArrowheads="1"/>
            </p:cNvSpPr>
            <p:nvPr/>
          </p:nvSpPr>
          <p:spPr bwMode="auto">
            <a:xfrm>
              <a:off x="479911" y="2665648"/>
              <a:ext cx="2690831" cy="646331"/>
            </a:xfrm>
            <a:prstGeom prst="rect">
              <a:avLst/>
            </a:prstGeom>
            <a:extLst/>
          </p:spPr>
          <p:txBody>
            <a:bodyPr vert="horz" lIns="91440" tIns="45720" rIns="91440" bIns="45720" rtlCol="0">
              <a:spAutoFit/>
            </a:bodyPr>
            <a:lstStyle/>
            <a:p>
              <a:pPr lvl="1"/>
              <a:r>
                <a:rPr lang="fr-FR" dirty="0">
                  <a:solidFill>
                    <a:srgbClr val="13735C"/>
                  </a:solidFill>
                  <a:latin typeface="Candara" panose="020E0502030303020204" pitchFamily="34" charset="0"/>
                </a:rPr>
                <a:t>Suivi et assistance des malades</a:t>
              </a:r>
            </a:p>
          </p:txBody>
        </p:sp>
        <p:sp>
          <p:nvSpPr>
            <p:cNvPr id="51" name="Content Placeholder 2"/>
            <p:cNvSpPr txBox="1">
              <a:spLocks/>
            </p:cNvSpPr>
            <p:nvPr/>
          </p:nvSpPr>
          <p:spPr>
            <a:xfrm>
              <a:off x="918479" y="3218817"/>
              <a:ext cx="2397590" cy="1384995"/>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2B2B2B"/>
                  </a:solidFill>
                  <a:latin typeface="Candara" panose="020E0502030303020204" pitchFamily="34" charset="0"/>
                </a:rPr>
                <a:t>Signaler une  urgence;</a:t>
              </a:r>
            </a:p>
            <a:p>
              <a:pPr>
                <a:spcBef>
                  <a:spcPts val="0"/>
                </a:spcBef>
              </a:pPr>
              <a:r>
                <a:rPr lang="fr-FR" sz="1400" dirty="0">
                  <a:solidFill>
                    <a:srgbClr val="2B2B2B"/>
                  </a:solidFill>
                  <a:latin typeface="Candara" panose="020E0502030303020204" pitchFamily="34" charset="0"/>
                </a:rPr>
                <a:t>Créer un dossier médical pour le patient; </a:t>
              </a:r>
            </a:p>
            <a:p>
              <a:pPr>
                <a:spcBef>
                  <a:spcPts val="0"/>
                </a:spcBef>
              </a:pPr>
              <a:r>
                <a:rPr lang="fr-FR" sz="1400" dirty="0">
                  <a:solidFill>
                    <a:srgbClr val="2B2B2B"/>
                  </a:solidFill>
                  <a:latin typeface="Candara" panose="020E0502030303020204" pitchFamily="34" charset="0"/>
                </a:rPr>
                <a:t>Affecter un assistant;</a:t>
              </a:r>
            </a:p>
            <a:p>
              <a:pPr>
                <a:spcBef>
                  <a:spcPts val="0"/>
                </a:spcBef>
              </a:pPr>
              <a:r>
                <a:rPr lang="fr-FR" sz="1400" dirty="0">
                  <a:solidFill>
                    <a:srgbClr val="2B2B2B"/>
                  </a:solidFill>
                  <a:latin typeface="Candara" panose="020E0502030303020204" pitchFamily="34" charset="0"/>
                </a:rPr>
                <a:t>Partage d’informations entre médecins.</a:t>
              </a:r>
            </a:p>
          </p:txBody>
        </p:sp>
      </p:grpSp>
      <p:sp>
        <p:nvSpPr>
          <p:cNvPr id="52" name="Rectangle 1436"/>
          <p:cNvSpPr>
            <a:spLocks noChangeArrowheads="1"/>
          </p:cNvSpPr>
          <p:nvPr/>
        </p:nvSpPr>
        <p:spPr bwMode="auto">
          <a:xfrm>
            <a:off x="7936543" y="4856986"/>
            <a:ext cx="2690831" cy="369332"/>
          </a:xfrm>
          <a:prstGeom prst="rect">
            <a:avLst/>
          </a:prstGeom>
          <a:extLst/>
        </p:spPr>
        <p:txBody>
          <a:bodyPr vert="horz" lIns="91440" tIns="45720" rIns="91440" bIns="45720" rtlCol="0">
            <a:spAutoFit/>
          </a:bodyPr>
          <a:lstStyle/>
          <a:p>
            <a:pPr>
              <a:buFont typeface="Arial" pitchFamily="34" charset="0"/>
              <a:buNone/>
            </a:pPr>
            <a:r>
              <a:rPr lang="en-US" dirty="0">
                <a:solidFill>
                  <a:srgbClr val="23D3A9"/>
                </a:solidFill>
              </a:rPr>
              <a:t>Transport des patients</a:t>
            </a:r>
          </a:p>
        </p:txBody>
      </p:sp>
      <p:sp>
        <p:nvSpPr>
          <p:cNvPr id="53" name="Content Placeholder 2"/>
          <p:cNvSpPr txBox="1">
            <a:spLocks/>
          </p:cNvSpPr>
          <p:nvPr/>
        </p:nvSpPr>
        <p:spPr>
          <a:xfrm>
            <a:off x="7936543" y="5172315"/>
            <a:ext cx="2932644" cy="95410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2B2B2B"/>
                </a:solidFill>
                <a:latin typeface="Candara" panose="020E0502030303020204" pitchFamily="34" charset="0"/>
              </a:rPr>
              <a:t>Réserver un véhicule pour un RDV.</a:t>
            </a:r>
          </a:p>
          <a:p>
            <a:pPr>
              <a:spcBef>
                <a:spcPts val="0"/>
              </a:spcBef>
            </a:pPr>
            <a:r>
              <a:rPr lang="fr-FR" sz="1400" dirty="0">
                <a:solidFill>
                  <a:srgbClr val="2B2B2B"/>
                </a:solidFill>
                <a:latin typeface="Candara" panose="020E0502030303020204" pitchFamily="34" charset="0"/>
              </a:rPr>
              <a:t>Gérer l’affectation des véhicules selon la demande.</a:t>
            </a:r>
          </a:p>
        </p:txBody>
      </p:sp>
      <p:sp>
        <p:nvSpPr>
          <p:cNvPr id="54" name="Oval 110"/>
          <p:cNvSpPr/>
          <p:nvPr/>
        </p:nvSpPr>
        <p:spPr>
          <a:xfrm>
            <a:off x="7134684" y="4977781"/>
            <a:ext cx="118783" cy="118783"/>
          </a:xfrm>
          <a:prstGeom prst="ellipse">
            <a:avLst/>
          </a:prstGeom>
          <a:solidFill>
            <a:srgbClr val="23D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111"/>
          <p:cNvSpPr/>
          <p:nvPr/>
        </p:nvSpPr>
        <p:spPr>
          <a:xfrm>
            <a:off x="8199621" y="2490296"/>
            <a:ext cx="118783" cy="118783"/>
          </a:xfrm>
          <a:prstGeom prst="ellipse">
            <a:avLst/>
          </a:prstGeom>
          <a:solidFill>
            <a:srgbClr val="137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113"/>
          <p:cNvCxnSpPr>
            <a:cxnSpLocks/>
            <a:stCxn id="44" idx="3"/>
            <a:endCxn id="46" idx="0"/>
          </p:cNvCxnSpPr>
          <p:nvPr/>
        </p:nvCxnSpPr>
        <p:spPr>
          <a:xfrm>
            <a:off x="5186098" y="1159639"/>
            <a:ext cx="898658" cy="252751"/>
          </a:xfrm>
          <a:prstGeom prst="bentConnector2">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57" name="Elbow Connector 116"/>
          <p:cNvCxnSpPr>
            <a:cxnSpLocks/>
            <a:stCxn id="39" idx="3"/>
            <a:endCxn id="48" idx="0"/>
          </p:cNvCxnSpPr>
          <p:nvPr/>
        </p:nvCxnSpPr>
        <p:spPr>
          <a:xfrm flipV="1">
            <a:off x="3186359" y="2490296"/>
            <a:ext cx="754188" cy="573783"/>
          </a:xfrm>
          <a:prstGeom prst="bentConnector4">
            <a:avLst>
              <a:gd name="adj1" fmla="val 46063"/>
              <a:gd name="adj2" fmla="val 139841"/>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119"/>
          <p:cNvCxnSpPr>
            <a:stCxn id="50" idx="1"/>
            <a:endCxn id="55" idx="0"/>
          </p:cNvCxnSpPr>
          <p:nvPr/>
        </p:nvCxnSpPr>
        <p:spPr>
          <a:xfrm rot="10800000">
            <a:off x="8259014" y="2490297"/>
            <a:ext cx="1096829" cy="716435"/>
          </a:xfrm>
          <a:prstGeom prst="bentConnector4">
            <a:avLst>
              <a:gd name="adj1" fmla="val 47293"/>
              <a:gd name="adj2" fmla="val 131908"/>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122"/>
          <p:cNvCxnSpPr>
            <a:cxnSpLocks/>
            <a:stCxn id="41" idx="3"/>
            <a:endCxn id="47" idx="2"/>
          </p:cNvCxnSpPr>
          <p:nvPr/>
        </p:nvCxnSpPr>
        <p:spPr>
          <a:xfrm flipV="1">
            <a:off x="4240466" y="5037173"/>
            <a:ext cx="716511" cy="4479"/>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124"/>
          <p:cNvCxnSpPr>
            <a:stCxn id="52" idx="1"/>
            <a:endCxn id="54" idx="6"/>
          </p:cNvCxnSpPr>
          <p:nvPr/>
        </p:nvCxnSpPr>
        <p:spPr>
          <a:xfrm flipH="1" flipV="1">
            <a:off x="7253467" y="5037173"/>
            <a:ext cx="683076" cy="4479"/>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567505" y="28717"/>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Besoins du client</a:t>
            </a:r>
          </a:p>
        </p:txBody>
      </p:sp>
      <p:sp>
        <p:nvSpPr>
          <p:cNvPr id="69" name="ZoneTexte 68"/>
          <p:cNvSpPr txBox="1"/>
          <p:nvPr/>
        </p:nvSpPr>
        <p:spPr>
          <a:xfrm>
            <a:off x="611083" y="677730"/>
            <a:ext cx="3749155" cy="369332"/>
          </a:xfrm>
          <a:prstGeom prst="rect">
            <a:avLst/>
          </a:prstGeom>
          <a:noFill/>
        </p:spPr>
        <p:txBody>
          <a:bodyPr wrap="square" rtlCol="0">
            <a:spAutoFit/>
          </a:bodyPr>
          <a:lstStyle/>
          <a:p>
            <a:r>
              <a:rPr lang="fr-FR" b="1" dirty="0">
                <a:latin typeface="Candara" panose="020E0502030303020204" pitchFamily="34" charset="0"/>
              </a:rPr>
              <a:t>Fonctionnels</a:t>
            </a:r>
          </a:p>
        </p:txBody>
      </p:sp>
    </p:spTree>
    <p:extLst>
      <p:ext uri="{BB962C8B-B14F-4D97-AF65-F5344CB8AC3E}">
        <p14:creationId xmlns:p14="http://schemas.microsoft.com/office/powerpoint/2010/main" val="391471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1"/>
          <p:cNvSpPr>
            <a:spLocks noGrp="1"/>
          </p:cNvSpPr>
          <p:nvPr>
            <p:ph type="sldNum" sz="quarter" idx="12"/>
          </p:nvPr>
        </p:nvSpPr>
        <p:spPr>
          <a:xfrm rot="5400000">
            <a:off x="-313230" y="260978"/>
            <a:ext cx="1162037" cy="587829"/>
          </a:xfrm>
        </p:spPr>
        <p:txBody>
          <a:bodyPr/>
          <a:lstStyle/>
          <a:p>
            <a:pPr algn="ctr"/>
            <a:r>
              <a:rPr lang="en-US" dirty="0"/>
              <a:t>Page </a:t>
            </a:r>
            <a:fld id="{88C9BE40-5795-4EB2-9EF7-3FE93F1DFAF4}" type="slidenum">
              <a:rPr lang="en-US" smtClean="0"/>
              <a:pPr algn="ctr"/>
              <a:t>9</a:t>
            </a:fld>
            <a:endParaRPr lang="en-US" dirty="0"/>
          </a:p>
        </p:txBody>
      </p:sp>
      <p:grpSp>
        <p:nvGrpSpPr>
          <p:cNvPr id="4" name="Group 5"/>
          <p:cNvGrpSpPr/>
          <p:nvPr/>
        </p:nvGrpSpPr>
        <p:grpSpPr>
          <a:xfrm>
            <a:off x="3103896" y="1591606"/>
            <a:ext cx="5984209" cy="3853285"/>
            <a:chOff x="3561557" y="2936567"/>
            <a:chExt cx="5068888" cy="3263902"/>
          </a:xfrm>
        </p:grpSpPr>
        <p:sp>
          <p:nvSpPr>
            <p:cNvPr id="5" name="Freeform 69"/>
            <p:cNvSpPr>
              <a:spLocks/>
            </p:cNvSpPr>
            <p:nvPr/>
          </p:nvSpPr>
          <p:spPr bwMode="auto">
            <a:xfrm rot="5400000">
              <a:off x="3843338" y="4286737"/>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006BD6"/>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72"/>
            <p:cNvSpPr>
              <a:spLocks/>
            </p:cNvSpPr>
            <p:nvPr/>
          </p:nvSpPr>
          <p:spPr bwMode="auto">
            <a:xfrm rot="5400000">
              <a:off x="4348957" y="4390718"/>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73"/>
            <p:cNvSpPr>
              <a:spLocks/>
            </p:cNvSpPr>
            <p:nvPr/>
          </p:nvSpPr>
          <p:spPr bwMode="auto">
            <a:xfrm rot="5400000">
              <a:off x="4452145" y="3484256"/>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74"/>
            <p:cNvSpPr>
              <a:spLocks/>
            </p:cNvSpPr>
            <p:nvPr/>
          </p:nvSpPr>
          <p:spPr bwMode="auto">
            <a:xfrm rot="5400000">
              <a:off x="4450557" y="4670118"/>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75"/>
            <p:cNvSpPr>
              <a:spLocks/>
            </p:cNvSpPr>
            <p:nvPr/>
          </p:nvSpPr>
          <p:spPr bwMode="auto">
            <a:xfrm rot="5400000">
              <a:off x="6866731" y="4287530"/>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rgbClr val="13735C"/>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78"/>
            <p:cNvSpPr>
              <a:spLocks/>
            </p:cNvSpPr>
            <p:nvPr/>
          </p:nvSpPr>
          <p:spPr bwMode="auto">
            <a:xfrm rot="5400000">
              <a:off x="5469732" y="4390718"/>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rgbClr val="1DAB89"/>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79"/>
            <p:cNvSpPr>
              <a:spLocks/>
            </p:cNvSpPr>
            <p:nvPr/>
          </p:nvSpPr>
          <p:spPr bwMode="auto">
            <a:xfrm rot="5400000">
              <a:off x="6554788" y="3485050"/>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rgbClr val="4DE1BE"/>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80"/>
            <p:cNvSpPr>
              <a:spLocks/>
            </p:cNvSpPr>
            <p:nvPr/>
          </p:nvSpPr>
          <p:spPr bwMode="auto">
            <a:xfrm rot="5400000">
              <a:off x="6553201" y="4670912"/>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rgbClr val="23CDA5"/>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81"/>
            <p:cNvSpPr>
              <a:spLocks/>
            </p:cNvSpPr>
            <p:nvPr/>
          </p:nvSpPr>
          <p:spPr bwMode="auto">
            <a:xfrm rot="5400000">
              <a:off x="5274469" y="3242955"/>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82"/>
            <p:cNvSpPr>
              <a:spLocks/>
            </p:cNvSpPr>
            <p:nvPr/>
          </p:nvSpPr>
          <p:spPr bwMode="auto">
            <a:xfrm rot="5400000">
              <a:off x="5272882" y="4874906"/>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83"/>
            <p:cNvSpPr>
              <a:spLocks/>
            </p:cNvSpPr>
            <p:nvPr/>
          </p:nvSpPr>
          <p:spPr bwMode="auto">
            <a:xfrm rot="5400000">
              <a:off x="8252620" y="4197043"/>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84"/>
            <p:cNvSpPr>
              <a:spLocks/>
            </p:cNvSpPr>
            <p:nvPr/>
          </p:nvSpPr>
          <p:spPr bwMode="auto">
            <a:xfrm rot="5400000">
              <a:off x="7228682" y="4166880"/>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85"/>
            <p:cNvSpPr>
              <a:spLocks/>
            </p:cNvSpPr>
            <p:nvPr/>
          </p:nvSpPr>
          <p:spPr bwMode="auto">
            <a:xfrm rot="5400000">
              <a:off x="3926682" y="4197043"/>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86"/>
            <p:cNvSpPr>
              <a:spLocks/>
            </p:cNvSpPr>
            <p:nvPr/>
          </p:nvSpPr>
          <p:spPr bwMode="auto">
            <a:xfrm rot="5400000">
              <a:off x="4949032" y="4166880"/>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87"/>
            <p:cNvSpPr>
              <a:spLocks/>
            </p:cNvSpPr>
            <p:nvPr/>
          </p:nvSpPr>
          <p:spPr bwMode="auto">
            <a:xfrm rot="5400000">
              <a:off x="6083301" y="4059724"/>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88"/>
            <p:cNvSpPr>
              <a:spLocks/>
            </p:cNvSpPr>
            <p:nvPr/>
          </p:nvSpPr>
          <p:spPr bwMode="auto">
            <a:xfrm rot="5400000">
              <a:off x="7663657" y="4343093"/>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89"/>
            <p:cNvSpPr>
              <a:spLocks/>
            </p:cNvSpPr>
            <p:nvPr/>
          </p:nvSpPr>
          <p:spPr bwMode="auto">
            <a:xfrm rot="5400000">
              <a:off x="7012781" y="4424055"/>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90"/>
            <p:cNvSpPr>
              <a:spLocks/>
            </p:cNvSpPr>
            <p:nvPr/>
          </p:nvSpPr>
          <p:spPr bwMode="auto">
            <a:xfrm rot="5400000">
              <a:off x="6266657" y="4384368"/>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91"/>
            <p:cNvSpPr>
              <a:spLocks/>
            </p:cNvSpPr>
            <p:nvPr/>
          </p:nvSpPr>
          <p:spPr bwMode="auto">
            <a:xfrm rot="5400000">
              <a:off x="5568157" y="4471681"/>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92"/>
            <p:cNvSpPr>
              <a:spLocks/>
            </p:cNvSpPr>
            <p:nvPr/>
          </p:nvSpPr>
          <p:spPr bwMode="auto">
            <a:xfrm rot="5400000">
              <a:off x="3047207" y="4343093"/>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93"/>
            <p:cNvSpPr>
              <a:spLocks/>
            </p:cNvSpPr>
            <p:nvPr/>
          </p:nvSpPr>
          <p:spPr bwMode="auto">
            <a:xfrm rot="5400000">
              <a:off x="3698081" y="4424055"/>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94"/>
            <p:cNvSpPr>
              <a:spLocks/>
            </p:cNvSpPr>
            <p:nvPr/>
          </p:nvSpPr>
          <p:spPr bwMode="auto">
            <a:xfrm rot="5400000">
              <a:off x="3552825" y="4383574"/>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95"/>
            <p:cNvSpPr>
              <a:spLocks/>
            </p:cNvSpPr>
            <p:nvPr/>
          </p:nvSpPr>
          <p:spPr bwMode="auto">
            <a:xfrm rot="5400000">
              <a:off x="4252120" y="4471681"/>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96"/>
            <p:cNvSpPr>
              <a:spLocks/>
            </p:cNvSpPr>
            <p:nvPr/>
          </p:nvSpPr>
          <p:spPr bwMode="auto">
            <a:xfrm rot="5400000">
              <a:off x="4868863" y="4470886"/>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97"/>
            <p:cNvSpPr>
              <a:spLocks/>
            </p:cNvSpPr>
            <p:nvPr/>
          </p:nvSpPr>
          <p:spPr bwMode="auto">
            <a:xfrm rot="5400000">
              <a:off x="4043363" y="4474061"/>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34" name="TextBox 35"/>
          <p:cNvSpPr txBox="1"/>
          <p:nvPr/>
        </p:nvSpPr>
        <p:spPr>
          <a:xfrm>
            <a:off x="5761484" y="2879413"/>
            <a:ext cx="652743" cy="646331"/>
          </a:xfrm>
          <a:prstGeom prst="rect">
            <a:avLst/>
          </a:prstGeom>
          <a:noFill/>
        </p:spPr>
        <p:txBody>
          <a:bodyPr wrap="none" rtlCol="0" anchor="ctr">
            <a:spAutoFit/>
          </a:bodyPr>
          <a:lstStyle/>
          <a:p>
            <a:pPr algn="ctr"/>
            <a:r>
              <a:rPr lang="en-US" sz="3600" b="1" dirty="0">
                <a:solidFill>
                  <a:schemeClr val="bg1"/>
                </a:solidFill>
              </a:rPr>
              <a:t>02</a:t>
            </a:r>
          </a:p>
        </p:txBody>
      </p:sp>
      <p:sp>
        <p:nvSpPr>
          <p:cNvPr id="36" name="TextBox 67"/>
          <p:cNvSpPr txBox="1"/>
          <p:nvPr/>
        </p:nvSpPr>
        <p:spPr>
          <a:xfrm>
            <a:off x="4523486" y="2870042"/>
            <a:ext cx="652743" cy="646331"/>
          </a:xfrm>
          <a:prstGeom prst="rect">
            <a:avLst/>
          </a:prstGeom>
          <a:noFill/>
        </p:spPr>
        <p:txBody>
          <a:bodyPr wrap="none" rtlCol="0" anchor="ctr">
            <a:spAutoFit/>
          </a:bodyPr>
          <a:lstStyle/>
          <a:p>
            <a:pPr algn="ctr"/>
            <a:r>
              <a:rPr lang="en-US" sz="3600" b="1" dirty="0">
                <a:solidFill>
                  <a:schemeClr val="bg1"/>
                </a:solidFill>
              </a:rPr>
              <a:t>01</a:t>
            </a:r>
          </a:p>
        </p:txBody>
      </p:sp>
      <p:sp>
        <p:nvSpPr>
          <p:cNvPr id="37" name="TextBox 68"/>
          <p:cNvSpPr txBox="1"/>
          <p:nvPr/>
        </p:nvSpPr>
        <p:spPr>
          <a:xfrm>
            <a:off x="6999482" y="2870042"/>
            <a:ext cx="652743" cy="646331"/>
          </a:xfrm>
          <a:prstGeom prst="rect">
            <a:avLst/>
          </a:prstGeom>
          <a:noFill/>
        </p:spPr>
        <p:txBody>
          <a:bodyPr wrap="none" rtlCol="0" anchor="ctr">
            <a:spAutoFit/>
          </a:bodyPr>
          <a:lstStyle/>
          <a:p>
            <a:pPr algn="ctr"/>
            <a:r>
              <a:rPr lang="en-US" sz="3600" b="1" dirty="0">
                <a:solidFill>
                  <a:schemeClr val="bg1"/>
                </a:solidFill>
              </a:rPr>
              <a:t>03</a:t>
            </a:r>
          </a:p>
        </p:txBody>
      </p:sp>
      <p:sp>
        <p:nvSpPr>
          <p:cNvPr id="42" name="Rectangle 1436"/>
          <p:cNvSpPr>
            <a:spLocks noChangeArrowheads="1"/>
          </p:cNvSpPr>
          <p:nvPr/>
        </p:nvSpPr>
        <p:spPr bwMode="auto">
          <a:xfrm>
            <a:off x="1125416" y="4856986"/>
            <a:ext cx="3115050" cy="369332"/>
          </a:xfrm>
          <a:prstGeom prst="rect">
            <a:avLst/>
          </a:prstGeom>
          <a:extLst/>
        </p:spPr>
        <p:txBody>
          <a:bodyPr vert="horz" wrap="square" lIns="91440" tIns="45720" rIns="91440" bIns="45720" rtlCol="0">
            <a:spAutoFit/>
          </a:bodyPr>
          <a:lstStyle/>
          <a:p>
            <a:pPr>
              <a:buFont typeface="Arial" pitchFamily="34" charset="0"/>
              <a:buNone/>
            </a:pPr>
            <a:r>
              <a:rPr lang="fr-FR" dirty="0">
                <a:solidFill>
                  <a:schemeClr val="accent1"/>
                </a:solidFill>
                <a:latin typeface="Candara" panose="020E0502030303020204" pitchFamily="34" charset="0"/>
              </a:rPr>
              <a:t>Disponibilité du système</a:t>
            </a:r>
          </a:p>
        </p:txBody>
      </p:sp>
      <p:sp>
        <p:nvSpPr>
          <p:cNvPr id="43" name="Content Placeholder 2"/>
          <p:cNvSpPr txBox="1">
            <a:spLocks/>
          </p:cNvSpPr>
          <p:nvPr/>
        </p:nvSpPr>
        <p:spPr>
          <a:xfrm>
            <a:off x="1299896" y="5131827"/>
            <a:ext cx="3344563" cy="73866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2B2B2B"/>
                </a:solidFill>
                <a:latin typeface="Candara" panose="020E0502030303020204" pitchFamily="34" charset="0"/>
              </a:rPr>
              <a:t>Supporter la monté de charge.</a:t>
            </a:r>
          </a:p>
          <a:p>
            <a:pPr>
              <a:spcBef>
                <a:spcPts val="0"/>
              </a:spcBef>
            </a:pPr>
            <a:r>
              <a:rPr lang="fr-FR" sz="1400" dirty="0">
                <a:solidFill>
                  <a:srgbClr val="2B2B2B"/>
                </a:solidFill>
                <a:latin typeface="Candara" panose="020E0502030303020204" pitchFamily="34" charset="0"/>
              </a:rPr>
              <a:t>Le taux de disponibilité du système doit être de 99% .</a:t>
            </a:r>
          </a:p>
        </p:txBody>
      </p:sp>
      <p:grpSp>
        <p:nvGrpSpPr>
          <p:cNvPr id="44" name="Group 95"/>
          <p:cNvGrpSpPr/>
          <p:nvPr/>
        </p:nvGrpSpPr>
        <p:grpSpPr>
          <a:xfrm>
            <a:off x="2305878" y="974973"/>
            <a:ext cx="2968305" cy="1053978"/>
            <a:chOff x="2470047" y="1354809"/>
            <a:chExt cx="2968305" cy="1053978"/>
          </a:xfrm>
        </p:grpSpPr>
        <p:sp>
          <p:nvSpPr>
            <p:cNvPr id="45" name="Rectangle 1436"/>
            <p:cNvSpPr>
              <a:spLocks noChangeArrowheads="1"/>
            </p:cNvSpPr>
            <p:nvPr/>
          </p:nvSpPr>
          <p:spPr bwMode="auto">
            <a:xfrm>
              <a:off x="2562812" y="1354809"/>
              <a:ext cx="2787455" cy="369332"/>
            </a:xfrm>
            <a:prstGeom prst="rect">
              <a:avLst/>
            </a:prstGeom>
            <a:extLst/>
          </p:spPr>
          <p:txBody>
            <a:bodyPr vert="horz" wrap="square" lIns="91440" tIns="45720" rIns="91440" bIns="45720" rtlCol="0">
              <a:spAutoFit/>
            </a:bodyPr>
            <a:lstStyle/>
            <a:p>
              <a:pPr>
                <a:buFont typeface="Arial" pitchFamily="34" charset="0"/>
                <a:buNone/>
              </a:pPr>
              <a:r>
                <a:rPr lang="fr-FR" dirty="0">
                  <a:solidFill>
                    <a:schemeClr val="accent3"/>
                  </a:solidFill>
                  <a:latin typeface="Candara" panose="020E0502030303020204" pitchFamily="34" charset="0"/>
                </a:rPr>
                <a:t>Ergonomie</a:t>
              </a:r>
            </a:p>
          </p:txBody>
        </p:sp>
        <p:sp>
          <p:nvSpPr>
            <p:cNvPr id="46" name="Content Placeholder 2"/>
            <p:cNvSpPr txBox="1">
              <a:spLocks/>
            </p:cNvSpPr>
            <p:nvPr/>
          </p:nvSpPr>
          <p:spPr>
            <a:xfrm>
              <a:off x="2470047" y="1670123"/>
              <a:ext cx="2968305" cy="73866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2B2B2B"/>
                  </a:solidFill>
                </a:rPr>
                <a:t>Le système cible des catégories variées d’utilisateurs auxquels il doit faciliter l’utilisation.</a:t>
              </a:r>
            </a:p>
          </p:txBody>
        </p:sp>
      </p:grpSp>
      <p:sp>
        <p:nvSpPr>
          <p:cNvPr id="47" name="Oval 100"/>
          <p:cNvSpPr/>
          <p:nvPr/>
        </p:nvSpPr>
        <p:spPr>
          <a:xfrm>
            <a:off x="6025364" y="1412390"/>
            <a:ext cx="118783" cy="1187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01"/>
          <p:cNvSpPr/>
          <p:nvPr/>
        </p:nvSpPr>
        <p:spPr>
          <a:xfrm>
            <a:off x="4956977" y="4977781"/>
            <a:ext cx="118783" cy="118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436"/>
          <p:cNvSpPr>
            <a:spLocks noChangeArrowheads="1"/>
          </p:cNvSpPr>
          <p:nvPr/>
        </p:nvSpPr>
        <p:spPr bwMode="auto">
          <a:xfrm>
            <a:off x="7936543" y="4856986"/>
            <a:ext cx="2690831" cy="369332"/>
          </a:xfrm>
          <a:prstGeom prst="rect">
            <a:avLst/>
          </a:prstGeom>
          <a:extLst/>
        </p:spPr>
        <p:txBody>
          <a:bodyPr vert="horz" lIns="91440" tIns="45720" rIns="91440" bIns="45720" rtlCol="0">
            <a:spAutoFit/>
          </a:bodyPr>
          <a:lstStyle/>
          <a:p>
            <a:pPr>
              <a:buFont typeface="Arial" pitchFamily="34" charset="0"/>
              <a:buNone/>
            </a:pPr>
            <a:r>
              <a:rPr lang="en-US" dirty="0" err="1">
                <a:solidFill>
                  <a:srgbClr val="23D3A9"/>
                </a:solidFill>
              </a:rPr>
              <a:t>Sécurité</a:t>
            </a:r>
            <a:r>
              <a:rPr lang="en-US" dirty="0">
                <a:solidFill>
                  <a:srgbClr val="23D3A9"/>
                </a:solidFill>
              </a:rPr>
              <a:t> </a:t>
            </a:r>
          </a:p>
        </p:txBody>
      </p:sp>
      <p:sp>
        <p:nvSpPr>
          <p:cNvPr id="54" name="Content Placeholder 2"/>
          <p:cNvSpPr txBox="1">
            <a:spLocks/>
          </p:cNvSpPr>
          <p:nvPr/>
        </p:nvSpPr>
        <p:spPr>
          <a:xfrm>
            <a:off x="7936543" y="5172315"/>
            <a:ext cx="3306080" cy="52322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fr-FR" sz="1400" dirty="0">
                <a:solidFill>
                  <a:srgbClr val="2B2B2B"/>
                </a:solidFill>
                <a:latin typeface="Candara" panose="020E0502030303020204" pitchFamily="34" charset="0"/>
              </a:rPr>
              <a:t>Assurer les services de sécurité</a:t>
            </a:r>
          </a:p>
          <a:p>
            <a:pPr>
              <a:spcBef>
                <a:spcPts val="0"/>
              </a:spcBef>
            </a:pPr>
            <a:r>
              <a:rPr lang="fr-FR" sz="1400" dirty="0">
                <a:solidFill>
                  <a:srgbClr val="2B2B2B"/>
                </a:solidFill>
                <a:latin typeface="Candara" panose="020E0502030303020204" pitchFamily="34" charset="0"/>
              </a:rPr>
              <a:t>Résister aux attaques informatiques</a:t>
            </a:r>
          </a:p>
        </p:txBody>
      </p:sp>
      <p:sp>
        <p:nvSpPr>
          <p:cNvPr id="55" name="Oval 110"/>
          <p:cNvSpPr/>
          <p:nvPr/>
        </p:nvSpPr>
        <p:spPr>
          <a:xfrm>
            <a:off x="7134684" y="4977781"/>
            <a:ext cx="118783" cy="118783"/>
          </a:xfrm>
          <a:prstGeom prst="ellipse">
            <a:avLst/>
          </a:prstGeom>
          <a:solidFill>
            <a:srgbClr val="23D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Elbow Connector 113"/>
          <p:cNvCxnSpPr>
            <a:cxnSpLocks/>
            <a:stCxn id="45" idx="3"/>
            <a:endCxn id="47" idx="0"/>
          </p:cNvCxnSpPr>
          <p:nvPr/>
        </p:nvCxnSpPr>
        <p:spPr>
          <a:xfrm>
            <a:off x="5186098" y="1159639"/>
            <a:ext cx="898658" cy="252751"/>
          </a:xfrm>
          <a:prstGeom prst="bentConnector2">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122"/>
          <p:cNvCxnSpPr>
            <a:cxnSpLocks/>
            <a:stCxn id="42" idx="3"/>
            <a:endCxn id="48" idx="2"/>
          </p:cNvCxnSpPr>
          <p:nvPr/>
        </p:nvCxnSpPr>
        <p:spPr>
          <a:xfrm flipV="1">
            <a:off x="4240466" y="5037173"/>
            <a:ext cx="716511" cy="4479"/>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124"/>
          <p:cNvCxnSpPr>
            <a:stCxn id="53" idx="1"/>
            <a:endCxn id="55" idx="6"/>
          </p:cNvCxnSpPr>
          <p:nvPr/>
        </p:nvCxnSpPr>
        <p:spPr>
          <a:xfrm flipH="1" flipV="1">
            <a:off x="7253467" y="5037173"/>
            <a:ext cx="683076" cy="4479"/>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62" name="ZoneTexte 61"/>
          <p:cNvSpPr txBox="1"/>
          <p:nvPr/>
        </p:nvSpPr>
        <p:spPr>
          <a:xfrm>
            <a:off x="567505" y="28717"/>
            <a:ext cx="6480313" cy="707886"/>
          </a:xfrm>
          <a:prstGeom prst="rect">
            <a:avLst/>
          </a:prstGeom>
          <a:noFill/>
        </p:spPr>
        <p:txBody>
          <a:bodyPr wrap="square" rtlCol="0">
            <a:spAutoFit/>
          </a:bodyPr>
          <a:lstStyle/>
          <a:p>
            <a:r>
              <a:rPr lang="fr-FR" sz="4000" dirty="0">
                <a:solidFill>
                  <a:srgbClr val="2B2B2B"/>
                </a:solidFill>
                <a:latin typeface="Candara" panose="020E0502030303020204" pitchFamily="34" charset="0"/>
              </a:rPr>
              <a:t>Besoins du client</a:t>
            </a:r>
          </a:p>
        </p:txBody>
      </p:sp>
      <p:sp>
        <p:nvSpPr>
          <p:cNvPr id="63" name="ZoneTexte 62"/>
          <p:cNvSpPr txBox="1"/>
          <p:nvPr/>
        </p:nvSpPr>
        <p:spPr>
          <a:xfrm>
            <a:off x="611083" y="677730"/>
            <a:ext cx="3749155" cy="369332"/>
          </a:xfrm>
          <a:prstGeom prst="rect">
            <a:avLst/>
          </a:prstGeom>
          <a:noFill/>
        </p:spPr>
        <p:txBody>
          <a:bodyPr wrap="square" rtlCol="0">
            <a:spAutoFit/>
          </a:bodyPr>
          <a:lstStyle/>
          <a:p>
            <a:r>
              <a:rPr lang="fr-FR" b="1" dirty="0">
                <a:latin typeface="Candara" panose="020E0502030303020204" pitchFamily="34" charset="0"/>
              </a:rPr>
              <a:t>Techniques</a:t>
            </a:r>
          </a:p>
        </p:txBody>
      </p:sp>
    </p:spTree>
    <p:extLst>
      <p:ext uri="{BB962C8B-B14F-4D97-AF65-F5344CB8AC3E}">
        <p14:creationId xmlns:p14="http://schemas.microsoft.com/office/powerpoint/2010/main" val="35702803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3255</TotalTime>
  <Words>3744</Words>
  <Application>Microsoft Office PowerPoint</Application>
  <PresentationFormat>Grand écran</PresentationFormat>
  <Paragraphs>548</Paragraphs>
  <Slides>37</Slides>
  <Notes>34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37</vt:i4>
      </vt:variant>
    </vt:vector>
  </HeadingPairs>
  <TitlesOfParts>
    <vt:vector size="47" baseType="lpstr">
      <vt:lpstr>Arial</vt:lpstr>
      <vt:lpstr>Calibri</vt:lpstr>
      <vt:lpstr>Calibri Light</vt:lpstr>
      <vt:lpstr>Candara</vt:lpstr>
      <vt:lpstr>Georgia</vt:lpstr>
      <vt:lpstr>Roboto Light</vt:lpstr>
      <vt:lpstr>Times New Roman</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IHADADENE THINHINANE;YEBDA Sadia</dc:creator>
  <cp:lastModifiedBy>LE</cp:lastModifiedBy>
  <cp:revision>495</cp:revision>
  <dcterms:created xsi:type="dcterms:W3CDTF">2017-06-07T20:27:42Z</dcterms:created>
  <dcterms:modified xsi:type="dcterms:W3CDTF">2017-06-11T22:37:25Z</dcterms:modified>
</cp:coreProperties>
</file>