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0" r:id="rId3"/>
    <p:sldId id="264" r:id="rId4"/>
    <p:sldId id="265" r:id="rId5"/>
    <p:sldId id="266" r:id="rId6"/>
    <p:sldId id="267" r:id="rId7"/>
    <p:sldId id="272" r:id="rId8"/>
    <p:sldId id="256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97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737A5A6-0DE0-9463-F8CD-9C6BF047AD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308955-0C09-FFE0-201C-3D36C7B55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FD5B6-E068-4FA6-9608-9F88BF0C4100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05E3C5-20FB-FCB3-1CA8-23E9674D0D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5DE58A-DE2E-58DA-7E7F-938E0D0AFA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32E42-00BF-477C-887B-D2F161D04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F4462-3CE8-4E9F-88CC-24EBD7A01AE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C4486-22BF-4F3A-BCFC-A0418452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34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Здравствуйте!</a:t>
            </a:r>
          </a:p>
          <a:p>
            <a:r>
              <a:rPr lang="ru-RU" dirty="0"/>
              <a:t>Я представляю вам наш проект «СИСТЕМА УПРАВЛЕНИЯ НАВЫКАМИ ГОЛОСОВОГО ПОМОЩНИКА»</a:t>
            </a:r>
          </a:p>
          <a:p>
            <a:pPr marL="0"/>
            <a:r>
              <a:rPr lang="ru-RU" dirty="0"/>
              <a:t>Слоган нашего проекта «Твое слово» и сейчас я расскажу почему.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19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64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Для начала расскажу о существующей проблеме.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В настоящем существует огромное множество голосовых помощников способных выполнять различные задачи.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Однако своей основе они все содержат следующий набор технологий:</a:t>
            </a: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Распознавание речи	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Automatic Speech Recognition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ASR</a:t>
            </a:r>
            <a:endParaRPr lang="ru-RU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Понимание естественного языка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Natural Language Understanding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NLU</a:t>
            </a:r>
            <a:endParaRPr lang="ru-RU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64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Исполнение команд		</a:t>
            </a: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Синтез речи		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Text-to-Speech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TTS</a:t>
            </a:r>
            <a:endParaRPr lang="ru-RU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Разработкой и применением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перечисленных технологий занимаются преимущественно программисты, из-за чего складывается ошибочное впечатление, что только они и участвуют в создание голосового помощника. При этом не учитывается, что в работе участвуют и другие специалисты, например:</a:t>
            </a:r>
            <a:endParaRPr lang="ru-RU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Сценаристы</a:t>
            </a: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Лингвисты</a:t>
            </a: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Тестировщики</a:t>
            </a:r>
            <a:endParaRPr lang="ru-RU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Другие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Как следствие возникает проблема, чтобы эффективно работать с такими системами нужно, либо самому быть программистом, либо иметь штатного программиста.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Пытаясь разрешить данную проблему, наша команда создала сей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2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Так чем же хорош наш проект.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sz="12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Работая над существующей проблемой наша команда вывела для себя следующие цели ориентиры, которые мы обозначили, как: «ПОДАРОК»</a:t>
            </a:r>
          </a:p>
          <a:p>
            <a:pPr algn="just">
              <a:lnSpc>
                <a:spcPct val="100000"/>
              </a:lnSpc>
            </a:pPr>
            <a:r>
              <a:rPr lang="ru-RU" b="1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ПРОГРЕССИВНОСТЬ	(прогресс, 		наш проект будет развиваться другими пользователями)</a:t>
            </a:r>
          </a:p>
          <a:p>
            <a:pPr algn="just">
              <a:lnSpc>
                <a:spcPct val="100000"/>
              </a:lnSpc>
            </a:pPr>
            <a:r>
              <a:rPr lang="ru-RU" b="1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ОБОБЩЕННОСТЬ</a:t>
            </a:r>
            <a:r>
              <a:rPr lang="en-US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(адаптация,		можно адаптировать по любую предметную область)</a:t>
            </a:r>
          </a:p>
          <a:p>
            <a:pPr algn="just">
              <a:lnSpc>
                <a:spcPct val="100000"/>
              </a:lnSpc>
            </a:pPr>
            <a:r>
              <a:rPr lang="ru-RU" b="1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ДОСТУПНОСТЬ</a:t>
            </a:r>
            <a:r>
              <a:rPr lang="en-US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(захват аудитории,	для того чтобы взаимодействовать с нашим проектом необязательно быть программистом)</a:t>
            </a:r>
          </a:p>
          <a:p>
            <a:pPr algn="just">
              <a:lnSpc>
                <a:spcPct val="100000"/>
              </a:lnSpc>
            </a:pPr>
            <a:r>
              <a:rPr lang="ru-RU" b="1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АКТУАЛЬНОСТЬ</a:t>
            </a:r>
            <a:r>
              <a:rPr lang="en-US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(решает существующею проблему)</a:t>
            </a:r>
          </a:p>
          <a:p>
            <a:pPr algn="just">
              <a:lnSpc>
                <a:spcPct val="100000"/>
              </a:lnSpc>
            </a:pPr>
            <a:r>
              <a:rPr lang="ru-RU" b="1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РЕАЛИСТИЧНОСТЬ</a:t>
            </a:r>
            <a:r>
              <a:rPr lang="en-US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(все технологии существуют)</a:t>
            </a:r>
          </a:p>
          <a:p>
            <a:pPr algn="just">
              <a:lnSpc>
                <a:spcPct val="100000"/>
              </a:lnSpc>
            </a:pPr>
            <a:r>
              <a:rPr lang="ru-RU" b="1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ОБУЧАЕМОСТЬ</a:t>
            </a:r>
            <a:r>
              <a:rPr lang="en-US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(легко загружать новые данные)</a:t>
            </a:r>
          </a:p>
          <a:p>
            <a:pPr algn="just">
              <a:lnSpc>
                <a:spcPct val="100000"/>
              </a:lnSpc>
            </a:pPr>
            <a:r>
              <a:rPr lang="ru-RU" sz="1200" b="1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КРЕАТИВНОСТЬ	(наш проект творческий)</a:t>
            </a:r>
            <a:endParaRPr lang="en-US" spc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092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Так что же мы хотим сделать.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sz="12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Если вкратце, то мы хотим создать п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рограмму, с помощью которой специалисты, не являющиеся программистами, смогут легко и просто создать голосового помощника под свою предметную область без необходимости взаимодействовать с кодом или привлечения программистов.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spc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есть, по сути, решить проблему необходимости сопровождения голосового помощника или необходимости </a:t>
            </a:r>
            <a:r>
              <a:rPr lang="ru-RU" dirty="0"/>
              <a:t>содержать штатного программиста.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0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На текущем слайде представлена упрощенная внутренняя схема работы.</a:t>
            </a: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endParaRPr lang="ru-RU" sz="12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Активация по голосу		Voice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VA</a:t>
            </a: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Распознавание речи		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Automatic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Speech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Recognition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ASR</a:t>
            </a: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Понимание естественного языка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Natural Language Understanding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NLU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Генерации естественного языка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Natural Language </a:t>
            </a:r>
            <a:r>
              <a:rPr lang="en-US" sz="2800" dirty="0"/>
              <a:t>Generations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NL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Синтез речи		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Text-To-Speech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TTS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своей сути навыки – приложения, способные взаимодействовать с пользователем естественным образом (с помощью речи) и выполнять предусмотренные задачи.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6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dirty="0"/>
              <a:t>Так как же пользоваться нашей программой.</a:t>
            </a:r>
          </a:p>
          <a:p>
            <a:pPr marL="228600" indent="-228600" algn="l">
              <a:buFont typeface="+mj-lt"/>
              <a:buAutoNum type="arabicPeriod"/>
            </a:pPr>
            <a:r>
              <a:rPr lang="ru-RU" dirty="0"/>
              <a:t>Задача специалиста		(идея) специалист должен определить, что он хочет сделать, какой интерфейс для этого использовать, какими данными он располагает</a:t>
            </a:r>
          </a:p>
          <a:p>
            <a:pPr marL="228600" indent="-228600" algn="l">
              <a:buFont typeface="+mj-lt"/>
              <a:buAutoNum type="arabicPeriod"/>
            </a:pPr>
            <a:r>
              <a:rPr lang="ru-RU" dirty="0"/>
              <a:t>Интерфейс взаимодействия	специалист должен внести всю необходимую информацию, заполнить все необходимые поля</a:t>
            </a:r>
          </a:p>
          <a:p>
            <a:pPr marL="228600" indent="-228600" algn="l">
              <a:buFont typeface="+mj-lt"/>
              <a:buAutoNum type="arabicPeriod"/>
            </a:pPr>
            <a:r>
              <a:rPr lang="ru-RU" dirty="0"/>
              <a:t>Исполнение намерения 		внутренняя обработка задачи и предоставленных данных</a:t>
            </a:r>
          </a:p>
          <a:p>
            <a:pPr marL="0" indent="0" algn="l">
              <a:buFont typeface="+mj-lt"/>
              <a:buNone/>
            </a:pPr>
            <a:endParaRPr lang="ru-RU" dirty="0"/>
          </a:p>
          <a:p>
            <a:pPr marL="540000" indent="-288000" algn="l">
              <a:buFont typeface="+mj-lt"/>
              <a:buAutoNum type="alphaUcPeriod"/>
            </a:pPr>
            <a:r>
              <a:rPr lang="ru-RU" dirty="0"/>
              <a:t>Обработка намерения	программа определяет, возможна ли реализация намерения специалиста, есть ли ошибки и уточняет детали</a:t>
            </a:r>
          </a:p>
          <a:p>
            <a:pPr marL="540000" indent="-288000" algn="l">
              <a:buFont typeface="+mj-lt"/>
              <a:buAutoNum type="alphaUcPeriod"/>
            </a:pPr>
            <a:r>
              <a:rPr lang="ru-RU" dirty="0"/>
              <a:t>Интеграция намерения	если необходимо, меняет внутреннее устройство голосового помощника</a:t>
            </a:r>
          </a:p>
          <a:p>
            <a:pPr marL="540000" indent="-288000" algn="l">
              <a:buFont typeface="+mj-lt"/>
              <a:buAutoNum type="alphaUcPeriod"/>
            </a:pPr>
            <a:r>
              <a:rPr lang="ru-RU" dirty="0"/>
              <a:t>Реализация намерения	выводит результаты (в том числе обработки и интеграции, а также логирование)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1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dirty="0"/>
              <a:t>Прототип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41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Подведем итоги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</a:rPr>
              <a:t>Основная цель проекта – программа, позволяющая легко и быстро создавать голосовые помощники не только программистам, но специалистам в других областях.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4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98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9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November 27,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5314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4" r:id="rId2"/>
    <p:sldLayoutId id="2147483703" r:id="rId3"/>
    <p:sldLayoutId id="2147483702" r:id="rId4"/>
    <p:sldLayoutId id="2147483701" r:id="rId5"/>
    <p:sldLayoutId id="2147483700" r:id="rId6"/>
    <p:sldLayoutId id="2147483699" r:id="rId7"/>
    <p:sldLayoutId id="2147483698" r:id="rId8"/>
    <p:sldLayoutId id="2147483697" r:id="rId9"/>
    <p:sldLayoutId id="2147483696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Система управления навыками голосового помощника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/>
          <a:p>
            <a:r>
              <a:rPr lang="ru-RU" sz="2400" b="1" i="1" spc="1200" dirty="0">
                <a:solidFill>
                  <a:schemeClr val="bg1"/>
                </a:solidFill>
                <a:latin typeface="Gabriola" panose="04040605051002020D02" pitchFamily="82" charset="0"/>
              </a:rPr>
              <a:t>«Твое слово»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26" r="1" b="16157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75E9-FE50-176C-3AC0-6B7EE9BA53AD}"/>
              </a:ext>
            </a:extLst>
          </p:cNvPr>
          <p:cNvSpPr txBox="1"/>
          <p:nvPr/>
        </p:nvSpPr>
        <p:spPr>
          <a:xfrm>
            <a:off x="9862860" y="5200899"/>
            <a:ext cx="2020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ВЫПОЛНИЛИ:</a:t>
            </a:r>
          </a:p>
          <a:p>
            <a:pPr algn="ctr"/>
            <a:r>
              <a:rPr lang="ru-RU" spc="120" dirty="0">
                <a:solidFill>
                  <a:schemeClr val="bg1"/>
                </a:solidFill>
              </a:rPr>
              <a:t>Бронников А.А.</a:t>
            </a:r>
          </a:p>
          <a:p>
            <a:pPr algn="ctr"/>
            <a:r>
              <a:rPr lang="ru-RU" spc="120" dirty="0">
                <a:solidFill>
                  <a:schemeClr val="bg1"/>
                </a:solidFill>
              </a:rPr>
              <a:t>Воронова Д.В.</a:t>
            </a:r>
          </a:p>
          <a:p>
            <a:pPr algn="ctr"/>
            <a:r>
              <a:rPr lang="ru-RU" spc="120" dirty="0">
                <a:solidFill>
                  <a:schemeClr val="bg1"/>
                </a:solidFill>
              </a:rPr>
              <a:t>Лысенко А.А.</a:t>
            </a:r>
          </a:p>
        </p:txBody>
      </p:sp>
    </p:spTree>
    <p:extLst>
      <p:ext uri="{BB962C8B-B14F-4D97-AF65-F5344CB8AC3E}">
        <p14:creationId xmlns:p14="http://schemas.microsoft.com/office/powerpoint/2010/main" val="14295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2F1A68-034C-442E-9134-94BE7AB13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87000"/>
                </a:schemeClr>
              </a:gs>
              <a:gs pos="100000">
                <a:schemeClr val="tx2">
                  <a:lumMod val="50000"/>
                  <a:lumOff val="50000"/>
                  <a:alpha val="6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8"/>
            <a:ext cx="12191999" cy="6401222"/>
          </a:xfrm>
          <a:prstGeom prst="rect">
            <a:avLst/>
          </a:prstGeom>
          <a:gradFill>
            <a:gsLst>
              <a:gs pos="0">
                <a:schemeClr val="accent5">
                  <a:alpha val="69000"/>
                </a:schemeClr>
              </a:gs>
              <a:gs pos="100000">
                <a:schemeClr val="accent2">
                  <a:alpha val="78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3821" y="-864"/>
            <a:ext cx="3608179" cy="6858864"/>
          </a:xfrm>
          <a:prstGeom prst="rect">
            <a:avLst/>
          </a:prstGeom>
          <a:gradFill>
            <a:gsLst>
              <a:gs pos="14000">
                <a:schemeClr val="accent2">
                  <a:alpha val="54000"/>
                </a:schemeClr>
              </a:gs>
              <a:gs pos="99000">
                <a:schemeClr val="accent6">
                  <a:lumMod val="75000"/>
                  <a:alpha val="72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7AAD5-A599-4928-9605-09F207D75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67000" y="-2667003"/>
            <a:ext cx="6858002" cy="12192002"/>
          </a:xfrm>
          <a:prstGeom prst="rect">
            <a:avLst/>
          </a:prstGeom>
          <a:gradFill>
            <a:gsLst>
              <a:gs pos="22000">
                <a:schemeClr val="accent2">
                  <a:alpha val="28000"/>
                </a:schemeClr>
              </a:gs>
              <a:gs pos="99000">
                <a:schemeClr val="accent6">
                  <a:lumMod val="75000"/>
                  <a:alpha val="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07401">
            <a:off x="6057623" y="780015"/>
            <a:ext cx="4967533" cy="4967533"/>
          </a:xfrm>
          <a:prstGeom prst="ellipse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34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766535" cy="2894143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Спасибо за внимание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9" r="36971" b="-2"/>
          <a:stretch/>
        </p:blipFill>
        <p:spPr>
          <a:xfrm>
            <a:off x="8580508" y="751554"/>
            <a:ext cx="2460039" cy="5001428"/>
          </a:xfrm>
          <a:custGeom>
            <a:avLst/>
            <a:gdLst/>
            <a:ahLst/>
            <a:cxnLst/>
            <a:rect l="l" t="t" r="r" b="b"/>
            <a:pathLst>
              <a:path w="2460039" h="5001428">
                <a:moveTo>
                  <a:pt x="0" y="0"/>
                </a:moveTo>
                <a:lnTo>
                  <a:pt x="213067" y="10759"/>
                </a:lnTo>
                <a:cubicBezTo>
                  <a:pt x="1475158" y="138931"/>
                  <a:pt x="2460039" y="1204807"/>
                  <a:pt x="2460039" y="2500714"/>
                </a:cubicBezTo>
                <a:cubicBezTo>
                  <a:pt x="2460039" y="3796621"/>
                  <a:pt x="1475158" y="4862497"/>
                  <a:pt x="213067" y="4990669"/>
                </a:cubicBezTo>
                <a:lnTo>
                  <a:pt x="0" y="50014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344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9" y="617424"/>
            <a:ext cx="6438890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Актуальность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2501548"/>
            <a:ext cx="6438891" cy="3496916"/>
          </a:xfrm>
        </p:spPr>
        <p:txBody>
          <a:bodyPr anchor="t">
            <a:normAutofit/>
          </a:bodyPr>
          <a:lstStyle/>
          <a:p>
            <a:pPr algn="just"/>
            <a:r>
              <a:rPr lang="ru-RU" spc="300" dirty="0">
                <a:solidFill>
                  <a:schemeClr val="bg1"/>
                </a:solidFill>
              </a:rPr>
              <a:t>В настоящее время существует множество голосовых помощников способных выполнять различные задачи.</a:t>
            </a:r>
          </a:p>
          <a:p>
            <a:pPr algn="just"/>
            <a:r>
              <a:rPr lang="ru-RU" spc="300" dirty="0">
                <a:solidFill>
                  <a:schemeClr val="bg1"/>
                </a:solidFill>
              </a:rPr>
              <a:t>Создаются такие системы преимущественно программистами, из-за чего возникает впечатление, что только они и участвуют в создании голосовых помощников. При этом не учитывается, что в работе участвуют и другие специалисты.</a:t>
            </a:r>
            <a:endParaRPr lang="ru-RU" i="1" spc="300" dirty="0">
              <a:solidFill>
                <a:schemeClr val="bg1"/>
              </a:solidFill>
            </a:endParaRP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Существующая проблема</a:t>
            </a:r>
          </a:p>
        </p:txBody>
      </p:sp>
      <p:pic>
        <p:nvPicPr>
          <p:cNvPr id="6" name="Рисунок 5" descr="Изображение выглядит как человек, Человеческое лицо, одежд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0B3027-AF56-6123-ACA6-9AC29B1BD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"/>
          <a:stretch/>
        </p:blipFill>
        <p:spPr>
          <a:xfrm>
            <a:off x="7545840" y="2535989"/>
            <a:ext cx="4460076" cy="3428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A6AB70-6BB7-623E-111B-5E56B67F8D26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69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9" y="617424"/>
            <a:ext cx="6438890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Актуальность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2501548"/>
            <a:ext cx="6438891" cy="3496916"/>
          </a:xfrm>
        </p:spPr>
        <p:txBody>
          <a:bodyPr anchor="t">
            <a:normAutofit/>
          </a:bodyPr>
          <a:lstStyle/>
          <a:p>
            <a:pPr algn="just"/>
            <a:r>
              <a:rPr lang="ru-RU" spc="300" dirty="0">
                <a:solidFill>
                  <a:schemeClr val="bg1"/>
                </a:solidFill>
              </a:rPr>
              <a:t>Работая над существующей проблемой наша команда вывела следующую цель – «</a:t>
            </a:r>
            <a:r>
              <a:rPr lang="ru-RU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подарок</a:t>
            </a:r>
            <a:r>
              <a:rPr lang="ru-RU" spc="300" dirty="0">
                <a:solidFill>
                  <a:schemeClr val="bg1"/>
                </a:solidFill>
              </a:rPr>
              <a:t>»</a:t>
            </a:r>
          </a:p>
          <a:p>
            <a:pPr algn="just">
              <a:lnSpc>
                <a:spcPct val="100000"/>
              </a:lnSpc>
            </a:pPr>
            <a:r>
              <a:rPr lang="ru-RU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spc="300" dirty="0">
                <a:solidFill>
                  <a:schemeClr val="bg1"/>
                </a:solidFill>
              </a:rPr>
              <a:t> – Прогрессивность</a:t>
            </a:r>
          </a:p>
          <a:p>
            <a:pPr algn="just">
              <a:lnSpc>
                <a:spcPct val="100000"/>
              </a:lnSpc>
            </a:pPr>
            <a:r>
              <a:rPr lang="ru-RU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pc="300" dirty="0">
                <a:solidFill>
                  <a:schemeClr val="bg1"/>
                </a:solidFill>
              </a:rPr>
              <a:t> – обобщенность</a:t>
            </a:r>
          </a:p>
          <a:p>
            <a:pPr algn="just">
              <a:lnSpc>
                <a:spcPct val="100000"/>
              </a:lnSpc>
            </a:pPr>
            <a:r>
              <a:rPr lang="ru-RU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r>
              <a:rPr lang="ru-RU" spc="300" dirty="0">
                <a:solidFill>
                  <a:schemeClr val="bg1"/>
                </a:solidFill>
              </a:rPr>
              <a:t> – доступность</a:t>
            </a:r>
          </a:p>
          <a:p>
            <a:pPr algn="just">
              <a:lnSpc>
                <a:spcPct val="100000"/>
              </a:lnSpc>
            </a:pPr>
            <a:r>
              <a:rPr lang="ru-RU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pc="300" dirty="0">
                <a:solidFill>
                  <a:schemeClr val="bg1"/>
                </a:solidFill>
              </a:rPr>
              <a:t> – актуальность</a:t>
            </a:r>
          </a:p>
          <a:p>
            <a:pPr algn="just">
              <a:lnSpc>
                <a:spcPct val="100000"/>
              </a:lnSpc>
            </a:pPr>
            <a:r>
              <a:rPr lang="ru-RU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pc="300" dirty="0">
                <a:solidFill>
                  <a:schemeClr val="bg1"/>
                </a:solidFill>
              </a:rPr>
              <a:t> – реалистичность</a:t>
            </a:r>
          </a:p>
          <a:p>
            <a:pPr algn="just">
              <a:lnSpc>
                <a:spcPct val="100000"/>
              </a:lnSpc>
            </a:pPr>
            <a:r>
              <a:rPr lang="ru-RU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pc="300" dirty="0">
                <a:solidFill>
                  <a:schemeClr val="bg1"/>
                </a:solidFill>
              </a:rPr>
              <a:t> – обучаемость</a:t>
            </a:r>
          </a:p>
          <a:p>
            <a:pPr algn="just">
              <a:lnSpc>
                <a:spcPct val="100000"/>
              </a:lnSpc>
            </a:pPr>
            <a:r>
              <a:rPr lang="ru-RU" sz="1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pc="300" dirty="0">
                <a:solidFill>
                  <a:schemeClr val="bg1"/>
                </a:solidFill>
              </a:rPr>
              <a:t> – креативность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Чем хорош наш проект?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50387-2C90-EEF5-E3DB-861CA7882F8B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9" y="617424"/>
            <a:ext cx="6438890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Что хотим сделать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2501548"/>
            <a:ext cx="6438891" cy="3496916"/>
          </a:xfrm>
        </p:spPr>
        <p:txBody>
          <a:bodyPr anchor="t">
            <a:normAutofit/>
          </a:bodyPr>
          <a:lstStyle/>
          <a:p>
            <a:pPr algn="just"/>
            <a:r>
              <a:rPr lang="ru-RU" spc="300" dirty="0">
                <a:solidFill>
                  <a:schemeClr val="bg1"/>
                </a:solidFill>
              </a:rPr>
              <a:t>Программу, с помощью которой специалисты, не являющиеся программистами, смогут легко и просто создать голосового помощника под свою область без необходимости взаимодействовать с кодом или привлечения программистов.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Наша цель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78D05-EA56-2AC6-D07C-674BBC0CFCC0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4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9" y="617424"/>
            <a:ext cx="6438890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Как это работает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Внутреннее устройство</a:t>
            </a:r>
          </a:p>
        </p:txBody>
      </p:sp>
      <p:pic>
        <p:nvPicPr>
          <p:cNvPr id="7" name="Рисунок 6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631FEC8-2EEC-3641-33AD-50EB92350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9" y="1753755"/>
            <a:ext cx="831532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1DBAB-6E12-EDED-B4A1-188FB7CEB1E5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7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9" y="617424"/>
            <a:ext cx="6438890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Как пользоваться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2" y="2501548"/>
            <a:ext cx="4191494" cy="3496916"/>
          </a:xfrm>
        </p:spPr>
        <p:txBody>
          <a:bodyPr anchor="t">
            <a:normAutofit/>
          </a:bodyPr>
          <a:lstStyle/>
          <a:p>
            <a:pPr algn="just"/>
            <a:r>
              <a:rPr lang="ru-RU" spc="300" dirty="0">
                <a:solidFill>
                  <a:schemeClr val="bg1"/>
                </a:solidFill>
              </a:rPr>
              <a:t>План работы: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pc="300" dirty="0">
                <a:solidFill>
                  <a:schemeClr val="bg1"/>
                </a:solidFill>
              </a:rPr>
              <a:t>задача специалиста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pc="300" dirty="0">
                <a:solidFill>
                  <a:schemeClr val="bg1"/>
                </a:solidFill>
              </a:rPr>
              <a:t>Интерфейс взаимодействия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pc="300" dirty="0">
                <a:solidFill>
                  <a:schemeClr val="bg1"/>
                </a:solidFill>
              </a:rPr>
              <a:t>Исполнение задачи</a:t>
            </a:r>
          </a:p>
          <a:p>
            <a:pPr marL="684000" indent="-342900" algn="just">
              <a:buFont typeface="+mj-lt"/>
              <a:buAutoNum type="alphaLcPeriod"/>
            </a:pPr>
            <a:r>
              <a:rPr lang="ru-RU" spc="300" dirty="0">
                <a:solidFill>
                  <a:schemeClr val="bg1"/>
                </a:solidFill>
              </a:rPr>
              <a:t>Обработка задачи</a:t>
            </a:r>
          </a:p>
          <a:p>
            <a:pPr marL="684000" indent="-342900" algn="just">
              <a:buFont typeface="+mj-lt"/>
              <a:buAutoNum type="alphaLcPeriod"/>
            </a:pPr>
            <a:r>
              <a:rPr lang="ru-RU" spc="300" dirty="0">
                <a:solidFill>
                  <a:schemeClr val="bg1"/>
                </a:solidFill>
              </a:rPr>
              <a:t>Интеграция задачи</a:t>
            </a:r>
          </a:p>
          <a:p>
            <a:pPr marL="684000" indent="-342900" algn="just">
              <a:buFont typeface="+mj-lt"/>
              <a:buAutoNum type="alphaLcPeriod"/>
            </a:pPr>
            <a:r>
              <a:rPr lang="ru-RU" spc="300" dirty="0">
                <a:solidFill>
                  <a:schemeClr val="bg1"/>
                </a:solidFill>
              </a:rPr>
              <a:t>Реализация задачи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План взаимодействия</a:t>
            </a:r>
          </a:p>
        </p:txBody>
      </p:sp>
      <p:pic>
        <p:nvPicPr>
          <p:cNvPr id="7" name="Рисунок 6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0BF351-587E-CCA0-16C1-287C81348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25" y="2501119"/>
            <a:ext cx="6219825" cy="3171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A18882-2B0D-2EF6-C15A-F42DE2C3C63D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3891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9" y="617424"/>
            <a:ext cx="6438890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Как выглядит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интерфейс взаимодействия</a:t>
            </a:r>
          </a:p>
        </p:txBody>
      </p:sp>
      <p:pic>
        <p:nvPicPr>
          <p:cNvPr id="9" name="Рисунок 8" descr="Изображение выглядит как текст, снимок экрана, веб-страниц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FAF9BE0-BD94-AAA8-765F-14F88A36F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9" y="1753754"/>
            <a:ext cx="2090667" cy="44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 descr="Изображение выглядит как текст, программное обеспечение, веб-страница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AC7CCF1F-3316-B241-188F-D211AE84F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1753755"/>
            <a:ext cx="7466667" cy="44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DE6DD5-91A8-5B61-B1C7-92F047C1D7B1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483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FFE9620-9C90-4BC3-B883-01E7265F5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tx2">
                  <a:lumMod val="50000"/>
                  <a:lumOff val="50000"/>
                  <a:alpha val="53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29"/>
            <a:ext cx="12192002" cy="6408743"/>
          </a:xfrm>
          <a:prstGeom prst="rect">
            <a:avLst/>
          </a:prstGeom>
          <a:gradFill>
            <a:gsLst>
              <a:gs pos="0">
                <a:schemeClr val="accent5">
                  <a:alpha val="95000"/>
                </a:schemeClr>
              </a:gs>
              <a:gs pos="100000">
                <a:schemeClr val="tx2">
                  <a:lumMod val="75000"/>
                  <a:lumOff val="25000"/>
                  <a:alpha val="64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608179" cy="6858001"/>
          </a:xfrm>
          <a:prstGeom prst="rect">
            <a:avLst/>
          </a:prstGeom>
          <a:gradFill>
            <a:gsLst>
              <a:gs pos="22000">
                <a:schemeClr val="accent2">
                  <a:alpha val="32000"/>
                </a:schemeClr>
              </a:gs>
              <a:gs pos="99000">
                <a:schemeClr val="accent6">
                  <a:lumMod val="75000"/>
                  <a:alpha val="5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67AAD5-A599-4928-9605-09F207D75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470924" y="-863506"/>
            <a:ext cx="6857571" cy="8584581"/>
          </a:xfrm>
          <a:prstGeom prst="rect">
            <a:avLst/>
          </a:prstGeom>
          <a:gradFill>
            <a:gsLst>
              <a:gs pos="0">
                <a:schemeClr val="accent2">
                  <a:alpha val="61000"/>
                </a:schemeClr>
              </a:gs>
              <a:gs pos="84000">
                <a:schemeClr val="accent6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35682F0-7BC6-4526-8BFA-58EA002C8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348001" y="892771"/>
            <a:ext cx="4675167" cy="50091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43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173479"/>
            <a:ext cx="6598597" cy="233648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</a:rPr>
              <a:t>Выводы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Зачем мы делаем этот проект?</a:t>
            </a:r>
            <a:br>
              <a:rPr lang="ru-RU" sz="2000" dirty="0">
                <a:solidFill>
                  <a:schemeClr val="bg1"/>
                </a:solidFill>
              </a:rPr>
            </a:br>
            <a:br>
              <a:rPr lang="ru-RU" sz="2000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3758499"/>
            <a:ext cx="6598597" cy="1741549"/>
          </a:xfrm>
        </p:spPr>
        <p:txBody>
          <a:bodyPr>
            <a:normAutofit/>
          </a:bodyPr>
          <a:lstStyle/>
          <a:p>
            <a:pPr algn="l"/>
            <a:r>
              <a:rPr lang="ru-RU" sz="1400" dirty="0">
                <a:solidFill>
                  <a:schemeClr val="bg1"/>
                </a:solidFill>
              </a:rPr>
              <a:t>основная цель проекта – программа, позволяющая легко и быстро создавать голосовые помощники не только программистам, но специалистам в других областях.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9" r="36415" b="2"/>
          <a:stretch/>
        </p:blipFill>
        <p:spPr>
          <a:xfrm>
            <a:off x="1037820" y="896184"/>
            <a:ext cx="2569597" cy="5051526"/>
          </a:xfrm>
          <a:custGeom>
            <a:avLst/>
            <a:gdLst/>
            <a:ahLst/>
            <a:cxnLst/>
            <a:rect l="l" t="t" r="r" b="b"/>
            <a:pathLst>
              <a:path w="2569597" h="5051526">
                <a:moveTo>
                  <a:pt x="2525763" y="0"/>
                </a:moveTo>
                <a:lnTo>
                  <a:pt x="2569597" y="2214"/>
                </a:lnTo>
                <a:lnTo>
                  <a:pt x="2569597" y="5049313"/>
                </a:lnTo>
                <a:lnTo>
                  <a:pt x="2525763" y="5051526"/>
                </a:lnTo>
                <a:cubicBezTo>
                  <a:pt x="1130823" y="5051526"/>
                  <a:pt x="0" y="3920703"/>
                  <a:pt x="0" y="2525763"/>
                </a:cubicBezTo>
                <a:cubicBezTo>
                  <a:pt x="0" y="1130823"/>
                  <a:pt x="1130823" y="0"/>
                  <a:pt x="25257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49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pic>
        <p:nvPicPr>
          <p:cNvPr id="7" name="А что так можно было">
            <a:hlinkClick r:id="" action="ppaction://media"/>
            <a:extLst>
              <a:ext uri="{FF2B5EF4-FFF2-40B4-BE49-F238E27FC236}">
                <a16:creationId xmlns:a16="http://schemas.microsoft.com/office/drawing/2014/main" id="{29539D2B-A633-07D3-5FF7-8FCF74BF64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1"/>
            <a:ext cx="12203950" cy="68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9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669</TotalTime>
  <Words>785</Words>
  <Application>Microsoft Office PowerPoint</Application>
  <PresentationFormat>Широкоэкранный</PresentationFormat>
  <Paragraphs>108</Paragraphs>
  <Slides>10</Slides>
  <Notes>10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Gabriola</vt:lpstr>
      <vt:lpstr>Symbol</vt:lpstr>
      <vt:lpstr>Times New Roman</vt:lpstr>
      <vt:lpstr>Tw Cen MT</vt:lpstr>
      <vt:lpstr>GradientRiseVTI</vt:lpstr>
      <vt:lpstr>Система управления навыками голосового помощника</vt:lpstr>
      <vt:lpstr>Актуальность</vt:lpstr>
      <vt:lpstr>Актуальность</vt:lpstr>
      <vt:lpstr>Что хотим сделать</vt:lpstr>
      <vt:lpstr>Как это работает</vt:lpstr>
      <vt:lpstr>Как пользоваться</vt:lpstr>
      <vt:lpstr>Как выглядит</vt:lpstr>
      <vt:lpstr>Выводы Зачем мы делаем этот проект?   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навыками голосового помощника</dc:title>
  <dc:creator>Алексей Бронников</dc:creator>
  <cp:lastModifiedBy>Алексей Бронников</cp:lastModifiedBy>
  <cp:revision>14</cp:revision>
  <dcterms:created xsi:type="dcterms:W3CDTF">2023-11-13T02:37:44Z</dcterms:created>
  <dcterms:modified xsi:type="dcterms:W3CDTF">2023-11-27T04:11:26Z</dcterms:modified>
</cp:coreProperties>
</file>