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18"/>
  </p:notesMasterIdLst>
  <p:handoutMasterIdLst>
    <p:handoutMasterId r:id="rId19"/>
  </p:handoutMasterIdLst>
  <p:sldIdLst>
    <p:sldId id="257" r:id="rId2"/>
    <p:sldId id="260" r:id="rId3"/>
    <p:sldId id="265" r:id="rId4"/>
    <p:sldId id="273" r:id="rId5"/>
    <p:sldId id="266" r:id="rId6"/>
    <p:sldId id="274" r:id="rId7"/>
    <p:sldId id="284" r:id="rId8"/>
    <p:sldId id="279" r:id="rId9"/>
    <p:sldId id="282" r:id="rId10"/>
    <p:sldId id="283" r:id="rId11"/>
    <p:sldId id="280" r:id="rId12"/>
    <p:sldId id="281" r:id="rId13"/>
    <p:sldId id="286" r:id="rId14"/>
    <p:sldId id="287" r:id="rId15"/>
    <p:sldId id="285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9564" autoAdjust="0"/>
  </p:normalViewPr>
  <p:slideViewPr>
    <p:cSldViewPr snapToGrid="0">
      <p:cViewPr varScale="1">
        <p:scale>
          <a:sx n="66" d="100"/>
          <a:sy n="66" d="100"/>
        </p:scale>
        <p:origin x="22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Формальная инспекция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Ф.И. 1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Лист1!$A$2:$A$4</c:f>
              <c:strCache>
                <c:ptCount val="3"/>
                <c:pt idx="0">
                  <c:v>IFD</c:v>
                </c:pt>
                <c:pt idx="1">
                  <c:v>IPR</c:v>
                </c:pt>
                <c:pt idx="2">
                  <c:v>IR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0</c:v>
                </c:pt>
                <c:pt idx="1">
                  <c:v>0.11269999999999999</c:v>
                </c:pt>
                <c:pt idx="2">
                  <c:v>0.45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55-4AEF-AA3F-E6FA7983AB5D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Ф.И. 2</c:v>
                </c:pt>
              </c:strCache>
            </c:strRef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Лист1!$A$2:$A$4</c:f>
              <c:strCache>
                <c:ptCount val="3"/>
                <c:pt idx="0">
                  <c:v>IFD</c:v>
                </c:pt>
                <c:pt idx="1">
                  <c:v>IPR</c:v>
                </c:pt>
                <c:pt idx="2">
                  <c:v>IR</c:v>
                </c:pt>
              </c:strCache>
            </c:strRef>
          </c:cat>
          <c:val>
            <c:numRef>
              <c:f>Лист1!$C$2:$C$4</c:f>
              <c:numCache>
                <c:formatCode>General</c:formatCode>
                <c:ptCount val="3"/>
                <c:pt idx="0">
                  <c:v>0.05</c:v>
                </c:pt>
                <c:pt idx="1">
                  <c:v>1.34</c:v>
                </c:pt>
                <c:pt idx="2">
                  <c:v>0.22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D55-4AEF-AA3F-E6FA7983AB5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1395951359"/>
        <c:axId val="1395960959"/>
      </c:barChart>
      <c:catAx>
        <c:axId val="13959513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95960959"/>
        <c:crosses val="autoZero"/>
        <c:auto val="1"/>
        <c:lblAlgn val="ctr"/>
        <c:lblOffset val="100"/>
        <c:noMultiLvlLbl val="0"/>
      </c:catAx>
      <c:valAx>
        <c:axId val="139596095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959513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A737A5A6-0DE0-9463-F8CD-9C6BF047AD8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1308955-0C09-FFE0-201C-3D36C7B55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FD5B6-E068-4FA6-9608-9F88BF0C4100}" type="datetimeFigureOut">
              <a:rPr lang="ru-RU" smtClean="0"/>
              <a:t>04.04.2024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F05E3C5-20FB-FCB3-1CA8-23E9674D0D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C5DE58A-DE2E-58DA-7E7F-938E0D0AFA9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632E42-00BF-477C-887B-D2F161D045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6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F4462-3CE8-4E9F-88CC-24EBD7A01AEB}" type="datetimeFigureOut">
              <a:rPr lang="ru-RU" smtClean="0"/>
              <a:t>04.04.2024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CC4486-22BF-4F3A-BCFC-A04184528B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4343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Здравствуйте!</a:t>
            </a:r>
          </a:p>
          <a:p>
            <a:r>
              <a:rPr lang="ru-RU" dirty="0"/>
              <a:t>Я представляю вам наш проект «СИСТЕМА УПРАВЛЕНИЯ НАВЫКАМИ ГОЛОСОВОГО ПОМОЩНИКА»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CC4486-22BF-4F3A-BCFC-A04184528B2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51196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CC4486-22BF-4F3A-BCFC-A04184528B2C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86981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Err - 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Ответ неправильный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OK - 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Ответ правильный.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NF -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 Ответ не найден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CC4486-22BF-4F3A-BCFC-A04184528B2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72051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CC4486-22BF-4F3A-BCFC-A04184528B2C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9795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CC4486-22BF-4F3A-BCFC-A04184528B2C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4191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CC4486-22BF-4F3A-BCFC-A04184528B2C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75795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A19E25-A2A0-CA4E-BBED-E3BBA57A6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FF934D5B-CDDF-E44A-7C5B-61FC9C6BCA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A4A802A8-9F2A-1425-AD42-16CB54BC14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Inspection Fault Density (IFD) = 94 / 1613 = 0.05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Inspection Preparation Rate (IPR) = (3 * 1613)/3600 = 1.34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Inspection Rate (IR) = 1613/(2*3600) = 0.22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0533B92-FF43-CF67-0279-794088C9F1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CC4486-22BF-4F3A-BCFC-A04184528B2C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73910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CC4486-22BF-4F3A-BCFC-A04184528B2C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5647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В настоящем существует огромное множество голосовых помощников способных выполнять различные задачи.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Однако в своей основе они все содержат следующий набор технологий:</a:t>
            </a:r>
          </a:p>
          <a:p>
            <a:pPr marL="64575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Распознавание речи		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Automatic Speech Recognition</a:t>
            </a:r>
            <a:r>
              <a:rPr lang="ru-RU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	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ASR</a:t>
            </a:r>
            <a:endParaRPr lang="ru-RU" sz="1800" dirty="0">
              <a:effectLst/>
              <a:latin typeface="Times New Roman" panose="02020603050405020304" pitchFamily="18" charset="0"/>
              <a:ea typeface="Yu Mincho" panose="02020400000000000000" pitchFamily="18" charset="-128"/>
            </a:endParaRPr>
          </a:p>
          <a:p>
            <a:pPr marL="64575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Понимание естественного языка	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Natural Language Understanding</a:t>
            </a:r>
            <a:r>
              <a:rPr lang="ru-RU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	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NLU</a:t>
            </a:r>
            <a:endParaRPr lang="ru-RU" sz="1800" dirty="0">
              <a:effectLst/>
              <a:latin typeface="Times New Roman" panose="02020603050405020304" pitchFamily="18" charset="0"/>
              <a:ea typeface="Yu Mincho" panose="02020400000000000000" pitchFamily="18" charset="-128"/>
            </a:endParaRPr>
          </a:p>
          <a:p>
            <a:pPr marL="645750" marR="0" lvl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Исполнение команд		</a:t>
            </a:r>
          </a:p>
          <a:p>
            <a:pPr marL="64575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Синтез речи			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Text-to-Speech</a:t>
            </a:r>
            <a:r>
              <a:rPr lang="ru-RU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		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TTS</a:t>
            </a:r>
            <a:endParaRPr lang="ru-RU" sz="1800" dirty="0">
              <a:effectLst/>
              <a:latin typeface="Times New Roman" panose="02020603050405020304" pitchFamily="18" charset="0"/>
              <a:ea typeface="Yu Mincho" panose="02020400000000000000" pitchFamily="18" charset="-128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Разработкой и применением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перечисленных технологий занимаются преимущественно программисты, из-за чего складывается ошибочное впечатление, что только они и участвуют в создание голосового помощника. При этом не учитывается, что в работе участвуют и другие специалисты, например:</a:t>
            </a:r>
            <a:endParaRPr lang="ru-RU" sz="1800" dirty="0">
              <a:effectLst/>
              <a:latin typeface="Times New Roman" panose="02020603050405020304" pitchFamily="18" charset="0"/>
              <a:ea typeface="Yu Mincho" panose="02020400000000000000" pitchFamily="18" charset="-128"/>
            </a:endParaRPr>
          </a:p>
          <a:p>
            <a:pPr marL="64575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Сценаристы</a:t>
            </a:r>
          </a:p>
          <a:p>
            <a:pPr marL="64575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Лингвисты</a:t>
            </a:r>
          </a:p>
          <a:p>
            <a:pPr marL="64575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Тестировщики</a:t>
            </a:r>
            <a:endParaRPr lang="ru-RU" sz="1800" dirty="0">
              <a:effectLst/>
              <a:latin typeface="Times New Roman" panose="02020603050405020304" pitchFamily="18" charset="0"/>
              <a:ea typeface="Yu Mincho" panose="02020400000000000000" pitchFamily="18" charset="-128"/>
            </a:endParaRPr>
          </a:p>
          <a:p>
            <a:pPr marL="64575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Другие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Как следствие возникает проблема, чтобы эффективно работать с такими системами нужно, либо самому быть программистом, либо иметь штатного программиста.</a:t>
            </a:r>
          </a:p>
          <a:p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Пытаясь разрешить данную проблему, наша команда создала сей проект.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CC4486-22BF-4F3A-BCFC-A04184528B2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4523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2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Так что же мы хотим сделать.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ru-RU" sz="1200" dirty="0">
              <a:effectLst/>
              <a:latin typeface="Times New Roman" panose="02020603050405020304" pitchFamily="18" charset="0"/>
              <a:ea typeface="Yu Mincho" panose="02020400000000000000" pitchFamily="18" charset="-128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2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Если вкратце, то мы хотим создать п</a:t>
            </a:r>
            <a:r>
              <a:rPr lang="ru-RU" spc="0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рограмму, с помощью которой специалисты, не являющиеся программистами, смогут легко и просто создать голосового помощника под свою предметную область без необходимости взаимодействовать с кодом или привлечения программистов.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ru-RU" spc="0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pc="0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 есть, по сути, решить проблему необходимости сопровождения голосового помощника или необходимости </a:t>
            </a:r>
            <a:r>
              <a:rPr lang="ru-RU" dirty="0"/>
              <a:t>содержать штатного программиста.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CC4486-22BF-4F3A-BCFC-A04184528B2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3806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CC4486-22BF-4F3A-BCFC-A04184528B2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514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CC4486-22BF-4F3A-BCFC-A04184528B2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860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ru-RU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ru-RU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Создана структура дерева с редактируемыми сценами, хранящими шаблоны вопросов и ответов.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Создана функция ведения диалога.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Обрабатывает вопрос (текстом или голосом), выделяет интенты, отправляет их графу и полученный результат использует для формирования ответа, а также для перехода по дереву сцен.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CC4486-22BF-4F3A-BCFC-A04184528B2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9551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Выделение интентов и их значений по одному из шаблонов вопросов сцены (У сцены может быть несколько шаблонов).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CC4486-22BF-4F3A-BCFC-A04184528B2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852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CC4486-22BF-4F3A-BCFC-A04184528B2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2947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CC4486-22BF-4F3A-BCFC-A04184528B2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2577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Thursday, April 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882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Thursday, April 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91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Thursday, April 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58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Thursday, April 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991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Thursday, April 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87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Thursday, April 4,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19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Thursday, April 4,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397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Thursday, April 4,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50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Thursday, April 4,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94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Thursday, April 4,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74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Thursday, April 4,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48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Thursday, April 4, 2024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853143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4" r:id="rId2"/>
    <p:sldLayoutId id="2147483703" r:id="rId3"/>
    <p:sldLayoutId id="2147483702" r:id="rId4"/>
    <p:sldLayoutId id="2147483701" r:id="rId5"/>
    <p:sldLayoutId id="2147483700" r:id="rId6"/>
    <p:sldLayoutId id="2147483699" r:id="rId7"/>
    <p:sldLayoutId id="2147483698" r:id="rId8"/>
    <p:sldLayoutId id="2147483697" r:id="rId9"/>
    <p:sldLayoutId id="2147483696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1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3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tx2">
                  <a:lumMod val="50000"/>
                  <a:lumOff val="50000"/>
                  <a:alpha val="48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456773"/>
            <a:ext cx="12191999" cy="64008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92000">
                <a:schemeClr val="accent2">
                  <a:alpha val="7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13000">
                <a:schemeClr val="accent2">
                  <a:alpha val="61000"/>
                </a:schemeClr>
              </a:gs>
              <a:gs pos="99000">
                <a:schemeClr val="accent4"/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41EE8A-781B-D133-A040-98DA6DB63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918" y="1028700"/>
            <a:ext cx="10614211" cy="1152712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Система управления навыками голосового помощника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2B3ACB3-D689-442E-8A40-8680B0FEB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4063256" y="400727"/>
            <a:ext cx="4065484" cy="8849062"/>
          </a:xfrm>
          <a:custGeom>
            <a:avLst/>
            <a:gdLst>
              <a:gd name="connsiteX0" fmla="*/ 0 w 4065484"/>
              <a:gd name="connsiteY0" fmla="*/ 4424531 h 8849062"/>
              <a:gd name="connsiteX1" fmla="*/ 3899197 w 4065484"/>
              <a:gd name="connsiteY1" fmla="*/ 8840480 h 8849062"/>
              <a:gd name="connsiteX2" fmla="*/ 4065484 w 4065484"/>
              <a:gd name="connsiteY2" fmla="*/ 8849062 h 8849062"/>
              <a:gd name="connsiteX3" fmla="*/ 4065483 w 4065484"/>
              <a:gd name="connsiteY3" fmla="*/ 0 h 8849062"/>
              <a:gd name="connsiteX4" fmla="*/ 3899197 w 4065484"/>
              <a:gd name="connsiteY4" fmla="*/ 8581 h 8849062"/>
              <a:gd name="connsiteX5" fmla="*/ 0 w 4065484"/>
              <a:gd name="connsiteY5" fmla="*/ 4424531 h 8849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5484" h="8849062">
                <a:moveTo>
                  <a:pt x="0" y="4424531"/>
                </a:moveTo>
                <a:cubicBezTo>
                  <a:pt x="0" y="6722831"/>
                  <a:pt x="1709076" y="8613167"/>
                  <a:pt x="3899197" y="8840480"/>
                </a:cubicBezTo>
                <a:lnTo>
                  <a:pt x="4065484" y="8849062"/>
                </a:lnTo>
                <a:lnTo>
                  <a:pt x="4065483" y="0"/>
                </a:lnTo>
                <a:lnTo>
                  <a:pt x="3899197" y="8581"/>
                </a:lnTo>
                <a:cubicBezTo>
                  <a:pt x="1709075" y="235897"/>
                  <a:pt x="0" y="2126232"/>
                  <a:pt x="0" y="4424531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3000"/>
                </a:schemeClr>
              </a:gs>
              <a:gs pos="100000">
                <a:schemeClr val="bg1">
                  <a:alpha val="16000"/>
                </a:schemeClr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571FEE9-4DDE-2A8B-B3BA-6242A5CA9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08518"/>
            <a:ext cx="9144000" cy="609600"/>
          </a:xfrm>
        </p:spPr>
        <p:txBody>
          <a:bodyPr>
            <a:normAutofit/>
          </a:bodyPr>
          <a:lstStyle/>
          <a:p>
            <a:r>
              <a:rPr lang="ru-RU" sz="2400" b="1" i="1" spc="1200" dirty="0">
                <a:solidFill>
                  <a:schemeClr val="bg1"/>
                </a:solidFill>
                <a:latin typeface="Gabriola" panose="04040605051002020D02" pitchFamily="82" charset="0"/>
              </a:rPr>
              <a:t>«Твое слово»</a:t>
            </a:r>
          </a:p>
        </p:txBody>
      </p:sp>
      <p:pic>
        <p:nvPicPr>
          <p:cNvPr id="4" name="Picture 3" descr="Абстрактный фон из дыма">
            <a:extLst>
              <a:ext uri="{FF2B5EF4-FFF2-40B4-BE49-F238E27FC236}">
                <a16:creationId xmlns:a16="http://schemas.microsoft.com/office/drawing/2014/main" id="{B120AF2A-7026-7422-B5B9-7E0CEBB926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726" r="1" b="16157"/>
          <a:stretch/>
        </p:blipFill>
        <p:spPr>
          <a:xfrm>
            <a:off x="2343302" y="3351745"/>
            <a:ext cx="7519558" cy="3506255"/>
          </a:xfrm>
          <a:custGeom>
            <a:avLst/>
            <a:gdLst/>
            <a:ahLst/>
            <a:cxnLst/>
            <a:rect l="l" t="t" r="r" b="b"/>
            <a:pathLst>
              <a:path w="7519558" h="3506255">
                <a:moveTo>
                  <a:pt x="3759779" y="0"/>
                </a:moveTo>
                <a:cubicBezTo>
                  <a:pt x="5713450" y="0"/>
                  <a:pt x="7320331" y="1484777"/>
                  <a:pt x="7513560" y="3387468"/>
                </a:cubicBezTo>
                <a:lnTo>
                  <a:pt x="7519558" y="3506255"/>
                </a:lnTo>
                <a:lnTo>
                  <a:pt x="0" y="3506255"/>
                </a:lnTo>
                <a:lnTo>
                  <a:pt x="5998" y="3387468"/>
                </a:lnTo>
                <a:cubicBezTo>
                  <a:pt x="199227" y="1484777"/>
                  <a:pt x="1806109" y="0"/>
                  <a:pt x="3759779" y="0"/>
                </a:cubicBez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9675E9-FE50-176C-3AC0-6B7EE9BA53AD}"/>
              </a:ext>
            </a:extLst>
          </p:cNvPr>
          <p:cNvSpPr txBox="1"/>
          <p:nvPr/>
        </p:nvSpPr>
        <p:spPr>
          <a:xfrm>
            <a:off x="9862860" y="5200899"/>
            <a:ext cx="20209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ВЫПОЛНИЛИ:</a:t>
            </a:r>
          </a:p>
          <a:p>
            <a:pPr algn="ctr"/>
            <a:r>
              <a:rPr lang="ru-RU" spc="120" dirty="0">
                <a:solidFill>
                  <a:schemeClr val="bg1"/>
                </a:solidFill>
              </a:rPr>
              <a:t>Бронников А.А.</a:t>
            </a:r>
          </a:p>
          <a:p>
            <a:pPr algn="ctr"/>
            <a:r>
              <a:rPr lang="ru-RU" spc="120" dirty="0">
                <a:solidFill>
                  <a:schemeClr val="bg1"/>
                </a:solidFill>
              </a:rPr>
              <a:t>Воронова Д.В.</a:t>
            </a:r>
          </a:p>
          <a:p>
            <a:pPr algn="ctr"/>
            <a:r>
              <a:rPr lang="ru-RU" spc="120" dirty="0">
                <a:solidFill>
                  <a:schemeClr val="bg1"/>
                </a:solidFill>
              </a:rPr>
              <a:t>Лысенко А.А.</a:t>
            </a:r>
          </a:p>
        </p:txBody>
      </p:sp>
    </p:spTree>
    <p:extLst>
      <p:ext uri="{BB962C8B-B14F-4D97-AF65-F5344CB8AC3E}">
        <p14:creationId xmlns:p14="http://schemas.microsoft.com/office/powerpoint/2010/main" val="142954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1">
            <a:extLst>
              <a:ext uri="{FF2B5EF4-FFF2-40B4-BE49-F238E27FC236}">
                <a16:creationId xmlns:a16="http://schemas.microsoft.com/office/drawing/2014/main" id="{F619DE0E-F039-443E-AF60-E4B6AA72D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3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0"/>
            <a:ext cx="8104091" cy="6857571"/>
          </a:xfrm>
          <a:prstGeom prst="rect">
            <a:avLst/>
          </a:prstGeom>
          <a:gradFill>
            <a:gsLst>
              <a:gs pos="0">
                <a:schemeClr val="accent4">
                  <a:alpha val="80000"/>
                </a:schemeClr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5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74250" y="627728"/>
            <a:ext cx="4355593" cy="8104092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91000">
                <a:schemeClr val="accent2">
                  <a:alpha val="43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7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-1"/>
            <a:ext cx="5638801" cy="6886827"/>
          </a:xfrm>
          <a:prstGeom prst="rect">
            <a:avLst/>
          </a:prstGeom>
          <a:gradFill>
            <a:gsLst>
              <a:gs pos="49000">
                <a:schemeClr val="accent6">
                  <a:lumMod val="75000"/>
                  <a:alpha val="0"/>
                </a:schemeClr>
              </a:gs>
              <a:gs pos="99000">
                <a:schemeClr val="accent6">
                  <a:alpha val="79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5993D72-5628-4E5E-BB9F-96066414E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1609180" y="724988"/>
            <a:ext cx="5121259" cy="5458067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41EE8A-781B-D133-A040-98DA6DB63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0148" y="617424"/>
            <a:ext cx="7171994" cy="649901"/>
          </a:xfrm>
        </p:spPr>
        <p:txBody>
          <a:bodyPr anchor="t">
            <a:normAutofit/>
          </a:bodyPr>
          <a:lstStyle/>
          <a:p>
            <a:pPr algn="l"/>
            <a:r>
              <a:rPr lang="ru-RU" dirty="0">
                <a:solidFill>
                  <a:schemeClr val="bg1"/>
                </a:solidFill>
              </a:rPr>
              <a:t>Что мы сделали</a:t>
            </a:r>
          </a:p>
        </p:txBody>
      </p:sp>
      <p:pic>
        <p:nvPicPr>
          <p:cNvPr id="4" name="Picture 3" descr="Абстрактный фон из дыма">
            <a:extLst>
              <a:ext uri="{FF2B5EF4-FFF2-40B4-BE49-F238E27FC236}">
                <a16:creationId xmlns:a16="http://schemas.microsoft.com/office/drawing/2014/main" id="{B120AF2A-7026-7422-B5B9-7E0CEBB926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795" r="33450"/>
          <a:stretch/>
        </p:blipFill>
        <p:spPr>
          <a:xfrm>
            <a:off x="8104092" y="10"/>
            <a:ext cx="4099858" cy="6857990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4E4F10D-ACCA-CF74-EFF5-86F52CBF9064}"/>
              </a:ext>
            </a:extLst>
          </p:cNvPr>
          <p:cNvSpPr txBox="1">
            <a:spLocks/>
          </p:cNvSpPr>
          <p:nvPr/>
        </p:nvSpPr>
        <p:spPr>
          <a:xfrm>
            <a:off x="920151" y="1267326"/>
            <a:ext cx="6438891" cy="37511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i="0" kern="1200" cap="all" spc="7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" dirty="0">
                <a:solidFill>
                  <a:schemeClr val="bg1"/>
                </a:solidFill>
              </a:rPr>
              <a:t>Управление знаниями: граф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478D05-EA56-2AC6-D07C-674BBC0CFCC0}"/>
              </a:ext>
            </a:extLst>
          </p:cNvPr>
          <p:cNvSpPr txBox="1"/>
          <p:nvPr/>
        </p:nvSpPr>
        <p:spPr>
          <a:xfrm>
            <a:off x="11266103" y="6142926"/>
            <a:ext cx="468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pic>
        <p:nvPicPr>
          <p:cNvPr id="6" name="Рисунок 5" descr="Изображение выглядит как диаграмма, текст, линия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4C4ED4CB-DFD6-5520-47F2-10196D2711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48" y="1757797"/>
            <a:ext cx="7760647" cy="45409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3534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1">
            <a:extLst>
              <a:ext uri="{FF2B5EF4-FFF2-40B4-BE49-F238E27FC236}">
                <a16:creationId xmlns:a16="http://schemas.microsoft.com/office/drawing/2014/main" id="{F619DE0E-F039-443E-AF60-E4B6AA72D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3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0"/>
            <a:ext cx="8104091" cy="6857571"/>
          </a:xfrm>
          <a:prstGeom prst="rect">
            <a:avLst/>
          </a:prstGeom>
          <a:gradFill>
            <a:gsLst>
              <a:gs pos="0">
                <a:schemeClr val="accent4">
                  <a:alpha val="80000"/>
                </a:schemeClr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5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74250" y="627728"/>
            <a:ext cx="4355593" cy="8104092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91000">
                <a:schemeClr val="accent2">
                  <a:alpha val="43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7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-1"/>
            <a:ext cx="5638801" cy="6886827"/>
          </a:xfrm>
          <a:prstGeom prst="rect">
            <a:avLst/>
          </a:prstGeom>
          <a:gradFill>
            <a:gsLst>
              <a:gs pos="49000">
                <a:schemeClr val="accent6">
                  <a:lumMod val="75000"/>
                  <a:alpha val="0"/>
                </a:schemeClr>
              </a:gs>
              <a:gs pos="99000">
                <a:schemeClr val="accent6">
                  <a:alpha val="79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5993D72-5628-4E5E-BB9F-96066414E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1609180" y="724988"/>
            <a:ext cx="5121259" cy="5458067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41EE8A-781B-D133-A040-98DA6DB63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0148" y="617424"/>
            <a:ext cx="7171994" cy="649901"/>
          </a:xfrm>
        </p:spPr>
        <p:txBody>
          <a:bodyPr anchor="t">
            <a:normAutofit/>
          </a:bodyPr>
          <a:lstStyle/>
          <a:p>
            <a:pPr algn="l"/>
            <a:r>
              <a:rPr lang="ru-RU" dirty="0">
                <a:solidFill>
                  <a:schemeClr val="bg1"/>
                </a:solidFill>
              </a:rPr>
              <a:t>Что мы сделали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571FEE9-4DDE-2A8B-B3BA-6242A5CA9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0152" y="2501548"/>
            <a:ext cx="4249725" cy="1257300"/>
          </a:xfrm>
        </p:spPr>
        <p:txBody>
          <a:bodyPr anchor="t">
            <a:normAutofit fontScale="85000" lnSpcReduction="10000"/>
          </a:bodyPr>
          <a:lstStyle/>
          <a:p>
            <a:pPr algn="just">
              <a:spcBef>
                <a:spcPts val="0"/>
              </a:spcBef>
            </a:pPr>
            <a:r>
              <a:rPr lang="ru-RU" sz="1400" spc="300" dirty="0">
                <a:solidFill>
                  <a:schemeClr val="bg1"/>
                </a:solidFill>
              </a:rPr>
              <a:t>В ходе работы был реализован модуль «Тестирование».</a:t>
            </a:r>
          </a:p>
          <a:p>
            <a:pPr algn="just">
              <a:spcBef>
                <a:spcPts val="0"/>
              </a:spcBef>
            </a:pPr>
            <a:r>
              <a:rPr lang="ru-RU" sz="1400" spc="300" dirty="0">
                <a:solidFill>
                  <a:schemeClr val="bg1"/>
                </a:solidFill>
              </a:rPr>
              <a:t>были достигнуты следующие результаты и приняты следующие решения:</a:t>
            </a:r>
          </a:p>
        </p:txBody>
      </p:sp>
      <p:pic>
        <p:nvPicPr>
          <p:cNvPr id="4" name="Picture 3" descr="Абстрактный фон из дыма">
            <a:extLst>
              <a:ext uri="{FF2B5EF4-FFF2-40B4-BE49-F238E27FC236}">
                <a16:creationId xmlns:a16="http://schemas.microsoft.com/office/drawing/2014/main" id="{B120AF2A-7026-7422-B5B9-7E0CEBB926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795" r="33450"/>
          <a:stretch/>
        </p:blipFill>
        <p:spPr>
          <a:xfrm>
            <a:off x="8104092" y="10"/>
            <a:ext cx="4099858" cy="6857990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4E4F10D-ACCA-CF74-EFF5-86F52CBF9064}"/>
              </a:ext>
            </a:extLst>
          </p:cNvPr>
          <p:cNvSpPr txBox="1">
            <a:spLocks/>
          </p:cNvSpPr>
          <p:nvPr/>
        </p:nvSpPr>
        <p:spPr>
          <a:xfrm>
            <a:off x="920151" y="1267326"/>
            <a:ext cx="6438891" cy="37511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i="0" kern="1200" cap="all" spc="7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" dirty="0">
                <a:solidFill>
                  <a:schemeClr val="bg1"/>
                </a:solidFill>
              </a:rPr>
              <a:t>Тестирование</a:t>
            </a:r>
          </a:p>
        </p:txBody>
      </p:sp>
      <p:sp>
        <p:nvSpPr>
          <p:cNvPr id="13" name="Подзаголовок 2">
            <a:extLst>
              <a:ext uri="{FF2B5EF4-FFF2-40B4-BE49-F238E27FC236}">
                <a16:creationId xmlns:a16="http://schemas.microsoft.com/office/drawing/2014/main" id="{77409E3A-D1B6-7EEF-9F2A-3858D0AD1F36}"/>
              </a:ext>
            </a:extLst>
          </p:cNvPr>
          <p:cNvSpPr txBox="1">
            <a:spLocks/>
          </p:cNvSpPr>
          <p:nvPr/>
        </p:nvSpPr>
        <p:spPr>
          <a:xfrm>
            <a:off x="920148" y="3889725"/>
            <a:ext cx="6438894" cy="210873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00" indent="-2880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400" spc="300" dirty="0">
                <a:solidFill>
                  <a:schemeClr val="bg1"/>
                </a:solidFill>
              </a:rPr>
              <a:t>Файлы логирования были разделены на три части по успешности работы: </a:t>
            </a:r>
            <a:r>
              <a:rPr lang="en-US" sz="1400" spc="300" dirty="0">
                <a:solidFill>
                  <a:schemeClr val="bg1"/>
                </a:solidFill>
              </a:rPr>
              <a:t>ERR, ok, </a:t>
            </a:r>
            <a:r>
              <a:rPr lang="en-US" sz="1400" spc="300" dirty="0" err="1">
                <a:solidFill>
                  <a:schemeClr val="bg1"/>
                </a:solidFill>
              </a:rPr>
              <a:t>Nf</a:t>
            </a:r>
            <a:r>
              <a:rPr lang="en-US" sz="1400" spc="300" dirty="0">
                <a:solidFill>
                  <a:schemeClr val="bg1"/>
                </a:solidFill>
              </a:rPr>
              <a:t>.</a:t>
            </a:r>
            <a:endParaRPr lang="ru-RU" sz="1400" spc="300" dirty="0">
              <a:solidFill>
                <a:schemeClr val="bg1"/>
              </a:solidFill>
            </a:endParaRPr>
          </a:p>
          <a:p>
            <a:pPr marL="360000" indent="-2880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400" spc="300" dirty="0">
                <a:solidFill>
                  <a:schemeClr val="bg1"/>
                </a:solidFill>
              </a:rPr>
              <a:t>Реализация функции автоматического тестирования и ручного тестирования.</a:t>
            </a:r>
          </a:p>
          <a:p>
            <a:pPr marL="360000" indent="-2880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400" spc="300" dirty="0">
                <a:solidFill>
                  <a:schemeClr val="bg1"/>
                </a:solidFill>
              </a:rPr>
              <a:t>Реализация функции тестирования модуля диалога и графа знаний.</a:t>
            </a:r>
          </a:p>
        </p:txBody>
      </p:sp>
      <p:pic>
        <p:nvPicPr>
          <p:cNvPr id="6" name="Рисунок 5" descr="Изображение выглядит как текст, снимок экрана, Шрифт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5E27E27D-EC0B-638C-E929-9E329C688E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948" y="2500690"/>
            <a:ext cx="4914900" cy="1247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FA204D-3E1C-F02B-9657-4E15B853ADBF}"/>
              </a:ext>
            </a:extLst>
          </p:cNvPr>
          <p:cNvSpPr txBox="1"/>
          <p:nvPr/>
        </p:nvSpPr>
        <p:spPr>
          <a:xfrm>
            <a:off x="11266103" y="6142926"/>
            <a:ext cx="468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42532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1">
            <a:extLst>
              <a:ext uri="{FF2B5EF4-FFF2-40B4-BE49-F238E27FC236}">
                <a16:creationId xmlns:a16="http://schemas.microsoft.com/office/drawing/2014/main" id="{F619DE0E-F039-443E-AF60-E4B6AA72D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3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0"/>
            <a:ext cx="8104091" cy="6857571"/>
          </a:xfrm>
          <a:prstGeom prst="rect">
            <a:avLst/>
          </a:prstGeom>
          <a:gradFill>
            <a:gsLst>
              <a:gs pos="0">
                <a:schemeClr val="accent4">
                  <a:alpha val="80000"/>
                </a:schemeClr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5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74250" y="627728"/>
            <a:ext cx="4355593" cy="8104092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91000">
                <a:schemeClr val="accent2">
                  <a:alpha val="43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7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-1"/>
            <a:ext cx="5638801" cy="6886827"/>
          </a:xfrm>
          <a:prstGeom prst="rect">
            <a:avLst/>
          </a:prstGeom>
          <a:gradFill>
            <a:gsLst>
              <a:gs pos="49000">
                <a:schemeClr val="accent6">
                  <a:lumMod val="75000"/>
                  <a:alpha val="0"/>
                </a:schemeClr>
              </a:gs>
              <a:gs pos="99000">
                <a:schemeClr val="accent6">
                  <a:alpha val="79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5993D72-5628-4E5E-BB9F-96066414E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1609180" y="724988"/>
            <a:ext cx="5121259" cy="5458067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41EE8A-781B-D133-A040-98DA6DB63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0148" y="617424"/>
            <a:ext cx="7171994" cy="649901"/>
          </a:xfrm>
        </p:spPr>
        <p:txBody>
          <a:bodyPr anchor="t">
            <a:normAutofit/>
          </a:bodyPr>
          <a:lstStyle/>
          <a:p>
            <a:pPr algn="l"/>
            <a:r>
              <a:rPr lang="ru-RU" dirty="0">
                <a:solidFill>
                  <a:schemeClr val="bg1"/>
                </a:solidFill>
              </a:rPr>
              <a:t>Что мы сделали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571FEE9-4DDE-2A8B-B3BA-6242A5CA9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0151" y="2501548"/>
            <a:ext cx="6438891" cy="3496916"/>
          </a:xfrm>
        </p:spPr>
        <p:txBody>
          <a:bodyPr anchor="t">
            <a:normAutofit fontScale="92500" lnSpcReduction="20000"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&lt;log&gt;</a:t>
            </a:r>
            <a:b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&lt;date&gt;2024-02-14&lt;/date&gt;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&lt;time&gt;01:50:11&lt;/time&gt;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&lt;text&gt;&lt;intent&gt;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балл&lt;/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intent&gt;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 &lt;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intent&gt;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специальности&lt;/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intent&gt; &lt;value&gt;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программной инженерии&lt;/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value&gt; 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endParaRPr lang="en-US" sz="16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value&gt;2020&lt;/value&gt; &lt;intent&gt;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году&lt;/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intent&gt;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&lt;/text&gt;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&lt;place&gt;2030ed&lt;/place&gt;</a:t>
            </a:r>
            <a:b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&lt;/log&gt;</a:t>
            </a:r>
            <a:endParaRPr lang="ru-RU" sz="1050" cap="none" spc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Абстрактный фон из дыма">
            <a:extLst>
              <a:ext uri="{FF2B5EF4-FFF2-40B4-BE49-F238E27FC236}">
                <a16:creationId xmlns:a16="http://schemas.microsoft.com/office/drawing/2014/main" id="{B120AF2A-7026-7422-B5B9-7E0CEBB926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795" r="33450"/>
          <a:stretch/>
        </p:blipFill>
        <p:spPr>
          <a:xfrm>
            <a:off x="8104092" y="10"/>
            <a:ext cx="4099858" cy="6857990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4E4F10D-ACCA-CF74-EFF5-86F52CBF9064}"/>
              </a:ext>
            </a:extLst>
          </p:cNvPr>
          <p:cNvSpPr txBox="1">
            <a:spLocks/>
          </p:cNvSpPr>
          <p:nvPr/>
        </p:nvSpPr>
        <p:spPr>
          <a:xfrm>
            <a:off x="920151" y="1267326"/>
            <a:ext cx="6438891" cy="37511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i="0" kern="1200" cap="all" spc="7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" dirty="0">
                <a:solidFill>
                  <a:schemeClr val="bg1"/>
                </a:solidFill>
              </a:rPr>
              <a:t>Тестирование: лог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70756C-BC31-113A-9ED9-73E10524E8AF}"/>
              </a:ext>
            </a:extLst>
          </p:cNvPr>
          <p:cNvSpPr txBox="1"/>
          <p:nvPr/>
        </p:nvSpPr>
        <p:spPr>
          <a:xfrm>
            <a:off x="11266103" y="6142926"/>
            <a:ext cx="468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148646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1">
            <a:extLst>
              <a:ext uri="{FF2B5EF4-FFF2-40B4-BE49-F238E27FC236}">
                <a16:creationId xmlns:a16="http://schemas.microsoft.com/office/drawing/2014/main" id="{F619DE0E-F039-443E-AF60-E4B6AA72D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3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0"/>
            <a:ext cx="8104091" cy="6857571"/>
          </a:xfrm>
          <a:prstGeom prst="rect">
            <a:avLst/>
          </a:prstGeom>
          <a:gradFill>
            <a:gsLst>
              <a:gs pos="0">
                <a:schemeClr val="accent4">
                  <a:alpha val="80000"/>
                </a:schemeClr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5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74250" y="627728"/>
            <a:ext cx="4355593" cy="8104092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91000">
                <a:schemeClr val="accent2">
                  <a:alpha val="43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7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-1"/>
            <a:ext cx="5638801" cy="6886827"/>
          </a:xfrm>
          <a:prstGeom prst="rect">
            <a:avLst/>
          </a:prstGeom>
          <a:gradFill>
            <a:gsLst>
              <a:gs pos="49000">
                <a:schemeClr val="accent6">
                  <a:lumMod val="75000"/>
                  <a:alpha val="0"/>
                </a:schemeClr>
              </a:gs>
              <a:gs pos="99000">
                <a:schemeClr val="accent6">
                  <a:alpha val="79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5993D72-5628-4E5E-BB9F-96066414E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1609180" y="724988"/>
            <a:ext cx="5121259" cy="5458067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41EE8A-781B-D133-A040-98DA6DB63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0148" y="617424"/>
            <a:ext cx="7171994" cy="649901"/>
          </a:xfrm>
        </p:spPr>
        <p:txBody>
          <a:bodyPr anchor="t">
            <a:normAutofit/>
          </a:bodyPr>
          <a:lstStyle/>
          <a:p>
            <a:pPr algn="l"/>
            <a:r>
              <a:rPr lang="ru-RU" dirty="0">
                <a:solidFill>
                  <a:schemeClr val="bg1"/>
                </a:solidFill>
              </a:rPr>
              <a:t>Что мы сделали</a:t>
            </a:r>
          </a:p>
        </p:txBody>
      </p:sp>
      <p:pic>
        <p:nvPicPr>
          <p:cNvPr id="4" name="Picture 3" descr="Абстрактный фон из дыма">
            <a:extLst>
              <a:ext uri="{FF2B5EF4-FFF2-40B4-BE49-F238E27FC236}">
                <a16:creationId xmlns:a16="http://schemas.microsoft.com/office/drawing/2014/main" id="{B120AF2A-7026-7422-B5B9-7E0CEBB926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795" r="33450"/>
          <a:stretch/>
        </p:blipFill>
        <p:spPr>
          <a:xfrm>
            <a:off x="8104092" y="10"/>
            <a:ext cx="4099858" cy="6857990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4E4F10D-ACCA-CF74-EFF5-86F52CBF9064}"/>
              </a:ext>
            </a:extLst>
          </p:cNvPr>
          <p:cNvSpPr txBox="1">
            <a:spLocks/>
          </p:cNvSpPr>
          <p:nvPr/>
        </p:nvSpPr>
        <p:spPr>
          <a:xfrm>
            <a:off x="920151" y="1267326"/>
            <a:ext cx="6438891" cy="37511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i="0" kern="1200" cap="all" spc="7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" dirty="0">
                <a:solidFill>
                  <a:schemeClr val="bg1"/>
                </a:solidFill>
              </a:rPr>
              <a:t>Тестирование: интерфейс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70756C-BC31-113A-9ED9-73E10524E8AF}"/>
              </a:ext>
            </a:extLst>
          </p:cNvPr>
          <p:cNvSpPr txBox="1"/>
          <p:nvPr/>
        </p:nvSpPr>
        <p:spPr>
          <a:xfrm>
            <a:off x="11266103" y="6142926"/>
            <a:ext cx="468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095FC53-9076-9C31-CBD2-9E1DCDC8D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148" y="2501547"/>
            <a:ext cx="7953375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4334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1">
            <a:extLst>
              <a:ext uri="{FF2B5EF4-FFF2-40B4-BE49-F238E27FC236}">
                <a16:creationId xmlns:a16="http://schemas.microsoft.com/office/drawing/2014/main" id="{F619DE0E-F039-443E-AF60-E4B6AA72D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3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0"/>
            <a:ext cx="8104091" cy="6857571"/>
          </a:xfrm>
          <a:prstGeom prst="rect">
            <a:avLst/>
          </a:prstGeom>
          <a:gradFill>
            <a:gsLst>
              <a:gs pos="0">
                <a:schemeClr val="accent4">
                  <a:alpha val="80000"/>
                </a:schemeClr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5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74250" y="627728"/>
            <a:ext cx="4355593" cy="8104092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91000">
                <a:schemeClr val="accent2">
                  <a:alpha val="43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7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-1"/>
            <a:ext cx="5638801" cy="6886827"/>
          </a:xfrm>
          <a:prstGeom prst="rect">
            <a:avLst/>
          </a:prstGeom>
          <a:gradFill>
            <a:gsLst>
              <a:gs pos="49000">
                <a:schemeClr val="accent6">
                  <a:lumMod val="75000"/>
                  <a:alpha val="0"/>
                </a:schemeClr>
              </a:gs>
              <a:gs pos="99000">
                <a:schemeClr val="accent6">
                  <a:alpha val="79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5993D72-5628-4E5E-BB9F-96066414E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1609180" y="724988"/>
            <a:ext cx="5121259" cy="5458067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41EE8A-781B-D133-A040-98DA6DB63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0148" y="617424"/>
            <a:ext cx="7171994" cy="649901"/>
          </a:xfrm>
        </p:spPr>
        <p:txBody>
          <a:bodyPr anchor="t">
            <a:normAutofit/>
          </a:bodyPr>
          <a:lstStyle/>
          <a:p>
            <a:pPr algn="l"/>
            <a:r>
              <a:rPr lang="ru-RU" dirty="0">
                <a:solidFill>
                  <a:schemeClr val="bg1"/>
                </a:solidFill>
              </a:rPr>
              <a:t>Что мы сделали</a:t>
            </a:r>
          </a:p>
        </p:txBody>
      </p:sp>
      <p:pic>
        <p:nvPicPr>
          <p:cNvPr id="4" name="Picture 3" descr="Абстрактный фон из дыма">
            <a:extLst>
              <a:ext uri="{FF2B5EF4-FFF2-40B4-BE49-F238E27FC236}">
                <a16:creationId xmlns:a16="http://schemas.microsoft.com/office/drawing/2014/main" id="{B120AF2A-7026-7422-B5B9-7E0CEBB926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795" r="33450"/>
          <a:stretch/>
        </p:blipFill>
        <p:spPr>
          <a:xfrm>
            <a:off x="8104092" y="10"/>
            <a:ext cx="4099858" cy="6857990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4E4F10D-ACCA-CF74-EFF5-86F52CBF9064}"/>
              </a:ext>
            </a:extLst>
          </p:cNvPr>
          <p:cNvSpPr txBox="1">
            <a:spLocks/>
          </p:cNvSpPr>
          <p:nvPr/>
        </p:nvSpPr>
        <p:spPr>
          <a:xfrm>
            <a:off x="920151" y="1267326"/>
            <a:ext cx="6438891" cy="37511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i="0" kern="1200" cap="all" spc="7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" dirty="0">
                <a:solidFill>
                  <a:schemeClr val="bg1"/>
                </a:solidFill>
              </a:rPr>
              <a:t>Статистика: интерфейс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70756C-BC31-113A-9ED9-73E10524E8AF}"/>
              </a:ext>
            </a:extLst>
          </p:cNvPr>
          <p:cNvSpPr txBox="1"/>
          <p:nvPr/>
        </p:nvSpPr>
        <p:spPr>
          <a:xfrm>
            <a:off x="11266103" y="6142926"/>
            <a:ext cx="468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8EC2545-AE7E-ADA0-588C-86223D6F65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787"/>
          <a:stretch/>
        </p:blipFill>
        <p:spPr bwMode="auto">
          <a:xfrm>
            <a:off x="920147" y="1794755"/>
            <a:ext cx="5913271" cy="4451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3438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6E0C81-8AD4-FF0D-1CFC-096FB9ED09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1">
            <a:extLst>
              <a:ext uri="{FF2B5EF4-FFF2-40B4-BE49-F238E27FC236}">
                <a16:creationId xmlns:a16="http://schemas.microsoft.com/office/drawing/2014/main" id="{F4EE584C-834B-2F6F-436F-E818C79B2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3">
            <a:extLst>
              <a:ext uri="{FF2B5EF4-FFF2-40B4-BE49-F238E27FC236}">
                <a16:creationId xmlns:a16="http://schemas.microsoft.com/office/drawing/2014/main" id="{7792F567-9B6D-AD01-CB24-476275D509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0"/>
            <a:ext cx="8104091" cy="6857571"/>
          </a:xfrm>
          <a:prstGeom prst="rect">
            <a:avLst/>
          </a:prstGeom>
          <a:gradFill>
            <a:gsLst>
              <a:gs pos="0">
                <a:schemeClr val="accent4">
                  <a:alpha val="80000"/>
                </a:schemeClr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5">
            <a:extLst>
              <a:ext uri="{FF2B5EF4-FFF2-40B4-BE49-F238E27FC236}">
                <a16:creationId xmlns:a16="http://schemas.microsoft.com/office/drawing/2014/main" id="{C1B19BC4-9D79-946A-4D41-9F846ABA8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74250" y="627728"/>
            <a:ext cx="4355593" cy="8104092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91000">
                <a:schemeClr val="accent2">
                  <a:alpha val="43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7">
            <a:extLst>
              <a:ext uri="{FF2B5EF4-FFF2-40B4-BE49-F238E27FC236}">
                <a16:creationId xmlns:a16="http://schemas.microsoft.com/office/drawing/2014/main" id="{3FA3D868-A817-6784-2E15-0C80F4C3B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-1"/>
            <a:ext cx="5638801" cy="6886827"/>
          </a:xfrm>
          <a:prstGeom prst="rect">
            <a:avLst/>
          </a:prstGeom>
          <a:gradFill>
            <a:gsLst>
              <a:gs pos="49000">
                <a:schemeClr val="accent6">
                  <a:lumMod val="75000"/>
                  <a:alpha val="0"/>
                </a:schemeClr>
              </a:gs>
              <a:gs pos="99000">
                <a:schemeClr val="accent6">
                  <a:alpha val="79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B2D8535-C2E6-6ECC-2B2F-4A4ACC1BD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1609180" y="724988"/>
            <a:ext cx="5121259" cy="5458067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3450FC-57F0-970C-D0F7-12AE15ED1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0148" y="617424"/>
            <a:ext cx="7171994" cy="649901"/>
          </a:xfrm>
        </p:spPr>
        <p:txBody>
          <a:bodyPr anchor="t">
            <a:normAutofit/>
          </a:bodyPr>
          <a:lstStyle/>
          <a:p>
            <a:pPr algn="l"/>
            <a:r>
              <a:rPr lang="ru-RU" dirty="0">
                <a:solidFill>
                  <a:schemeClr val="bg1"/>
                </a:solidFill>
              </a:rPr>
              <a:t>Каковы итоги</a:t>
            </a:r>
          </a:p>
        </p:txBody>
      </p:sp>
      <p:pic>
        <p:nvPicPr>
          <p:cNvPr id="4" name="Picture 3" descr="Абстрактный фон из дыма">
            <a:extLst>
              <a:ext uri="{FF2B5EF4-FFF2-40B4-BE49-F238E27FC236}">
                <a16:creationId xmlns:a16="http://schemas.microsoft.com/office/drawing/2014/main" id="{DD12C74F-D481-A539-A5F1-0516D4B0D7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795" r="33450"/>
          <a:stretch/>
        </p:blipFill>
        <p:spPr>
          <a:xfrm>
            <a:off x="8104092" y="10"/>
            <a:ext cx="4099858" cy="6857990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C5A53E2-6009-3CBA-1BCC-D7E9038A7A24}"/>
              </a:ext>
            </a:extLst>
          </p:cNvPr>
          <p:cNvSpPr txBox="1">
            <a:spLocks/>
          </p:cNvSpPr>
          <p:nvPr/>
        </p:nvSpPr>
        <p:spPr>
          <a:xfrm>
            <a:off x="920151" y="1267326"/>
            <a:ext cx="6438891" cy="37511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i="0" kern="1200" cap="all" spc="7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" dirty="0">
                <a:solidFill>
                  <a:schemeClr val="bg1"/>
                </a:solidFill>
              </a:rPr>
              <a:t>метрики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01DAA0-E91D-EBEA-9D9E-1F4FE29C3C58}"/>
              </a:ext>
            </a:extLst>
          </p:cNvPr>
          <p:cNvSpPr txBox="1"/>
          <p:nvPr/>
        </p:nvSpPr>
        <p:spPr>
          <a:xfrm>
            <a:off x="11266103" y="6142926"/>
            <a:ext cx="468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</p:txBody>
      </p:sp>
      <p:graphicFrame>
        <p:nvGraphicFramePr>
          <p:cNvPr id="9" name="Диаграмма 8">
            <a:extLst>
              <a:ext uri="{FF2B5EF4-FFF2-40B4-BE49-F238E27FC236}">
                <a16:creationId xmlns:a16="http://schemas.microsoft.com/office/drawing/2014/main" id="{F9ADFFCA-6A58-73DC-31CE-67E5A50CEA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02594"/>
              </p:ext>
            </p:extLst>
          </p:nvPr>
        </p:nvGraphicFramePr>
        <p:xfrm>
          <a:off x="906235" y="1954053"/>
          <a:ext cx="4607326" cy="4508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514764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92F1A68-034C-442E-9134-94BE7AB13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1" cy="6858000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87000"/>
                </a:schemeClr>
              </a:gs>
              <a:gs pos="100000">
                <a:schemeClr val="tx2">
                  <a:lumMod val="50000"/>
                  <a:lumOff val="50000"/>
                  <a:alpha val="6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8"/>
            <a:ext cx="12191999" cy="6401222"/>
          </a:xfrm>
          <a:prstGeom prst="rect">
            <a:avLst/>
          </a:prstGeom>
          <a:gradFill>
            <a:gsLst>
              <a:gs pos="0">
                <a:schemeClr val="accent5">
                  <a:alpha val="69000"/>
                </a:schemeClr>
              </a:gs>
              <a:gs pos="100000">
                <a:schemeClr val="accent2">
                  <a:alpha val="78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83821" y="-864"/>
            <a:ext cx="3608179" cy="6858864"/>
          </a:xfrm>
          <a:prstGeom prst="rect">
            <a:avLst/>
          </a:prstGeom>
          <a:gradFill>
            <a:gsLst>
              <a:gs pos="14000">
                <a:schemeClr val="accent2">
                  <a:alpha val="54000"/>
                </a:schemeClr>
              </a:gs>
              <a:gs pos="99000">
                <a:schemeClr val="accent6">
                  <a:lumMod val="75000"/>
                  <a:alpha val="72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67AAD5-A599-4928-9605-09F207D75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667000" y="-2667003"/>
            <a:ext cx="6858002" cy="12192002"/>
          </a:xfrm>
          <a:prstGeom prst="rect">
            <a:avLst/>
          </a:prstGeom>
          <a:gradFill>
            <a:gsLst>
              <a:gs pos="22000">
                <a:schemeClr val="accent2">
                  <a:alpha val="28000"/>
                </a:schemeClr>
              </a:gs>
              <a:gs pos="99000">
                <a:schemeClr val="accent6">
                  <a:lumMod val="75000"/>
                  <a:alpha val="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07401">
            <a:off x="6057623" y="780015"/>
            <a:ext cx="4967533" cy="4967533"/>
          </a:xfrm>
          <a:prstGeom prst="ellipse">
            <a:avLst/>
          </a:prstGeom>
          <a:gradFill>
            <a:gsLst>
              <a:gs pos="0">
                <a:schemeClr val="accent6">
                  <a:alpha val="0"/>
                </a:schemeClr>
              </a:gs>
              <a:gs pos="100000">
                <a:schemeClr val="accent6">
                  <a:lumMod val="60000"/>
                  <a:lumOff val="40000"/>
                  <a:alpha val="34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41EE8A-781B-D133-A040-98DA6DB63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766535" cy="2894143"/>
          </a:xfrm>
        </p:spPr>
        <p:txBody>
          <a:bodyPr>
            <a:norm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</a:rPr>
              <a:t>Спасибо за внимание</a:t>
            </a:r>
          </a:p>
        </p:txBody>
      </p:sp>
      <p:pic>
        <p:nvPicPr>
          <p:cNvPr id="4" name="Picture 3" descr="Абстрактный фон из дыма">
            <a:extLst>
              <a:ext uri="{FF2B5EF4-FFF2-40B4-BE49-F238E27FC236}">
                <a16:creationId xmlns:a16="http://schemas.microsoft.com/office/drawing/2014/main" id="{B120AF2A-7026-7422-B5B9-7E0CEBB926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319" r="36971" b="-2"/>
          <a:stretch/>
        </p:blipFill>
        <p:spPr>
          <a:xfrm>
            <a:off x="8580508" y="751554"/>
            <a:ext cx="2460039" cy="5001428"/>
          </a:xfrm>
          <a:custGeom>
            <a:avLst/>
            <a:gdLst/>
            <a:ahLst/>
            <a:cxnLst/>
            <a:rect l="l" t="t" r="r" b="b"/>
            <a:pathLst>
              <a:path w="2460039" h="5001428">
                <a:moveTo>
                  <a:pt x="0" y="0"/>
                </a:moveTo>
                <a:lnTo>
                  <a:pt x="213067" y="10759"/>
                </a:lnTo>
                <a:cubicBezTo>
                  <a:pt x="1475158" y="138931"/>
                  <a:pt x="2460039" y="1204807"/>
                  <a:pt x="2460039" y="2500714"/>
                </a:cubicBezTo>
                <a:cubicBezTo>
                  <a:pt x="2460039" y="3796621"/>
                  <a:pt x="1475158" y="4862497"/>
                  <a:pt x="213067" y="4990669"/>
                </a:cubicBezTo>
                <a:lnTo>
                  <a:pt x="0" y="500142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73443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1">
            <a:extLst>
              <a:ext uri="{FF2B5EF4-FFF2-40B4-BE49-F238E27FC236}">
                <a16:creationId xmlns:a16="http://schemas.microsoft.com/office/drawing/2014/main" id="{F619DE0E-F039-443E-AF60-E4B6AA72D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3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0"/>
            <a:ext cx="8104091" cy="6857571"/>
          </a:xfrm>
          <a:prstGeom prst="rect">
            <a:avLst/>
          </a:prstGeom>
          <a:gradFill>
            <a:gsLst>
              <a:gs pos="0">
                <a:schemeClr val="accent4">
                  <a:alpha val="80000"/>
                </a:schemeClr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5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74250" y="627728"/>
            <a:ext cx="4355593" cy="8104092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91000">
                <a:schemeClr val="accent2">
                  <a:alpha val="43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7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-1"/>
            <a:ext cx="5638801" cy="6886827"/>
          </a:xfrm>
          <a:prstGeom prst="rect">
            <a:avLst/>
          </a:prstGeom>
          <a:gradFill>
            <a:gsLst>
              <a:gs pos="49000">
                <a:schemeClr val="accent6">
                  <a:lumMod val="75000"/>
                  <a:alpha val="0"/>
                </a:schemeClr>
              </a:gs>
              <a:gs pos="99000">
                <a:schemeClr val="accent6">
                  <a:alpha val="79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5993D72-5628-4E5E-BB9F-96066414E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1609180" y="724988"/>
            <a:ext cx="5121259" cy="5458067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41EE8A-781B-D133-A040-98DA6DB63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0149" y="617424"/>
            <a:ext cx="6438890" cy="649901"/>
          </a:xfrm>
        </p:spPr>
        <p:txBody>
          <a:bodyPr anchor="t">
            <a:normAutofit/>
          </a:bodyPr>
          <a:lstStyle/>
          <a:p>
            <a:pPr algn="l"/>
            <a:r>
              <a:rPr lang="ru-RU" dirty="0">
                <a:solidFill>
                  <a:schemeClr val="bg1"/>
                </a:solidFill>
              </a:rPr>
              <a:t>Актуальность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571FEE9-4DDE-2A8B-B3BA-6242A5CA9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0151" y="2501548"/>
            <a:ext cx="6438891" cy="3496916"/>
          </a:xfrm>
        </p:spPr>
        <p:txBody>
          <a:bodyPr anchor="t">
            <a:normAutofit/>
          </a:bodyPr>
          <a:lstStyle/>
          <a:p>
            <a:pPr algn="just"/>
            <a:r>
              <a:rPr lang="ru-RU" spc="300" dirty="0">
                <a:solidFill>
                  <a:schemeClr val="bg1"/>
                </a:solidFill>
              </a:rPr>
              <a:t>В настоящее время существует множество голосовых помощников способных выполнять различные задачи.</a:t>
            </a:r>
          </a:p>
          <a:p>
            <a:pPr algn="just"/>
            <a:r>
              <a:rPr lang="ru-RU" spc="300" dirty="0">
                <a:solidFill>
                  <a:schemeClr val="bg1"/>
                </a:solidFill>
              </a:rPr>
              <a:t>Создаются такие системы преимущественно программистами, из-за чего возникает впечатление, что только они и участвуют в создании голосовых помощников. При этом не учитывается, что в работе участвуют и другие специалисты.</a:t>
            </a:r>
            <a:endParaRPr lang="ru-RU" i="1" spc="300" dirty="0">
              <a:solidFill>
                <a:schemeClr val="bg1"/>
              </a:solidFill>
            </a:endParaRPr>
          </a:p>
        </p:txBody>
      </p:sp>
      <p:pic>
        <p:nvPicPr>
          <p:cNvPr id="4" name="Picture 3" descr="Абстрактный фон из дыма">
            <a:extLst>
              <a:ext uri="{FF2B5EF4-FFF2-40B4-BE49-F238E27FC236}">
                <a16:creationId xmlns:a16="http://schemas.microsoft.com/office/drawing/2014/main" id="{B120AF2A-7026-7422-B5B9-7E0CEBB926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795" r="33450"/>
          <a:stretch/>
        </p:blipFill>
        <p:spPr>
          <a:xfrm>
            <a:off x="8104092" y="10"/>
            <a:ext cx="4099858" cy="6857990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4E4F10D-ACCA-CF74-EFF5-86F52CBF9064}"/>
              </a:ext>
            </a:extLst>
          </p:cNvPr>
          <p:cNvSpPr txBox="1">
            <a:spLocks/>
          </p:cNvSpPr>
          <p:nvPr/>
        </p:nvSpPr>
        <p:spPr>
          <a:xfrm>
            <a:off x="920151" y="1267326"/>
            <a:ext cx="6438891" cy="37511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i="0" kern="1200" cap="all" spc="7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" dirty="0">
                <a:solidFill>
                  <a:schemeClr val="bg1"/>
                </a:solidFill>
              </a:rPr>
              <a:t>Существующая проблема</a:t>
            </a:r>
          </a:p>
        </p:txBody>
      </p:sp>
      <p:pic>
        <p:nvPicPr>
          <p:cNvPr id="6" name="Рисунок 5" descr="Изображение выглядит как человек, Человеческое лицо, одежда,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F0B3027-AF56-6123-ACA6-9AC29B1BD67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5"/>
          <a:stretch/>
        </p:blipFill>
        <p:spPr>
          <a:xfrm>
            <a:off x="7545840" y="2535989"/>
            <a:ext cx="4460076" cy="34280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2A6AB70-6BB7-623E-111B-5E56B67F8D26}"/>
              </a:ext>
            </a:extLst>
          </p:cNvPr>
          <p:cNvSpPr txBox="1"/>
          <p:nvPr/>
        </p:nvSpPr>
        <p:spPr>
          <a:xfrm>
            <a:off x="11423496" y="6142926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96984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1">
            <a:extLst>
              <a:ext uri="{FF2B5EF4-FFF2-40B4-BE49-F238E27FC236}">
                <a16:creationId xmlns:a16="http://schemas.microsoft.com/office/drawing/2014/main" id="{F619DE0E-F039-443E-AF60-E4B6AA72D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3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0"/>
            <a:ext cx="8104091" cy="6857571"/>
          </a:xfrm>
          <a:prstGeom prst="rect">
            <a:avLst/>
          </a:prstGeom>
          <a:gradFill>
            <a:gsLst>
              <a:gs pos="0">
                <a:schemeClr val="accent4">
                  <a:alpha val="80000"/>
                </a:schemeClr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5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74250" y="627728"/>
            <a:ext cx="4355593" cy="8104092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91000">
                <a:schemeClr val="accent2">
                  <a:alpha val="43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7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-1"/>
            <a:ext cx="5638801" cy="6886827"/>
          </a:xfrm>
          <a:prstGeom prst="rect">
            <a:avLst/>
          </a:prstGeom>
          <a:gradFill>
            <a:gsLst>
              <a:gs pos="49000">
                <a:schemeClr val="accent6">
                  <a:lumMod val="75000"/>
                  <a:alpha val="0"/>
                </a:schemeClr>
              </a:gs>
              <a:gs pos="99000">
                <a:schemeClr val="accent6">
                  <a:alpha val="79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5993D72-5628-4E5E-BB9F-96066414E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1609180" y="724988"/>
            <a:ext cx="5121259" cy="5458067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41EE8A-781B-D133-A040-98DA6DB63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0148" y="617424"/>
            <a:ext cx="7171994" cy="649901"/>
          </a:xfrm>
        </p:spPr>
        <p:txBody>
          <a:bodyPr anchor="t">
            <a:normAutofit/>
          </a:bodyPr>
          <a:lstStyle/>
          <a:p>
            <a:pPr algn="l"/>
            <a:r>
              <a:rPr lang="ru-RU" dirty="0">
                <a:solidFill>
                  <a:schemeClr val="bg1"/>
                </a:solidFill>
              </a:rPr>
              <a:t>Что хотели сделать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571FEE9-4DDE-2A8B-B3BA-6242A5CA9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0151" y="2501548"/>
            <a:ext cx="6438891" cy="3496916"/>
          </a:xfrm>
        </p:spPr>
        <p:txBody>
          <a:bodyPr anchor="t">
            <a:normAutofit/>
          </a:bodyPr>
          <a:lstStyle/>
          <a:p>
            <a:pPr algn="just"/>
            <a:r>
              <a:rPr lang="ru-RU" spc="300" dirty="0">
                <a:solidFill>
                  <a:schemeClr val="bg1"/>
                </a:solidFill>
              </a:rPr>
              <a:t>Программу, с помощью которой специалисты, не являющиеся программистами, смогут легко и просто создать голосового помощника под свою область без необходимости взаимодействовать с кодом или привлечения программистов.</a:t>
            </a:r>
          </a:p>
        </p:txBody>
      </p:sp>
      <p:pic>
        <p:nvPicPr>
          <p:cNvPr id="4" name="Picture 3" descr="Абстрактный фон из дыма">
            <a:extLst>
              <a:ext uri="{FF2B5EF4-FFF2-40B4-BE49-F238E27FC236}">
                <a16:creationId xmlns:a16="http://schemas.microsoft.com/office/drawing/2014/main" id="{B120AF2A-7026-7422-B5B9-7E0CEBB926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795" r="33450"/>
          <a:stretch/>
        </p:blipFill>
        <p:spPr>
          <a:xfrm>
            <a:off x="8104092" y="10"/>
            <a:ext cx="4099858" cy="6857990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4E4F10D-ACCA-CF74-EFF5-86F52CBF9064}"/>
              </a:ext>
            </a:extLst>
          </p:cNvPr>
          <p:cNvSpPr txBox="1">
            <a:spLocks/>
          </p:cNvSpPr>
          <p:nvPr/>
        </p:nvSpPr>
        <p:spPr>
          <a:xfrm>
            <a:off x="920151" y="1267326"/>
            <a:ext cx="6438891" cy="37511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i="0" kern="1200" cap="all" spc="7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" dirty="0">
                <a:solidFill>
                  <a:schemeClr val="bg1"/>
                </a:solidFill>
              </a:rPr>
              <a:t>Наша цель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478D05-EA56-2AC6-D07C-674BBC0CFCC0}"/>
              </a:ext>
            </a:extLst>
          </p:cNvPr>
          <p:cNvSpPr txBox="1"/>
          <p:nvPr/>
        </p:nvSpPr>
        <p:spPr>
          <a:xfrm>
            <a:off x="11423496" y="6142926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44041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EFFE9620-9C90-4BC3-B883-01E7265F5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1" cy="6858000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100000">
                <a:schemeClr val="tx2">
                  <a:lumMod val="50000"/>
                  <a:lumOff val="50000"/>
                  <a:alpha val="53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429"/>
            <a:ext cx="12192002" cy="6408743"/>
          </a:xfrm>
          <a:prstGeom prst="rect">
            <a:avLst/>
          </a:prstGeom>
          <a:gradFill>
            <a:gsLst>
              <a:gs pos="0">
                <a:schemeClr val="accent5">
                  <a:alpha val="95000"/>
                </a:schemeClr>
              </a:gs>
              <a:gs pos="100000">
                <a:schemeClr val="tx2">
                  <a:lumMod val="75000"/>
                  <a:lumOff val="25000"/>
                  <a:alpha val="64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3608179" cy="6858001"/>
          </a:xfrm>
          <a:prstGeom prst="rect">
            <a:avLst/>
          </a:prstGeom>
          <a:gradFill>
            <a:gsLst>
              <a:gs pos="22000">
                <a:schemeClr val="accent2">
                  <a:alpha val="32000"/>
                </a:schemeClr>
              </a:gs>
              <a:gs pos="99000">
                <a:schemeClr val="accent6">
                  <a:lumMod val="75000"/>
                  <a:alpha val="5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467AAD5-A599-4928-9605-09F207D75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470924" y="-863506"/>
            <a:ext cx="6857571" cy="8584581"/>
          </a:xfrm>
          <a:prstGeom prst="rect">
            <a:avLst/>
          </a:prstGeom>
          <a:gradFill>
            <a:gsLst>
              <a:gs pos="0">
                <a:schemeClr val="accent2">
                  <a:alpha val="61000"/>
                </a:schemeClr>
              </a:gs>
              <a:gs pos="84000">
                <a:schemeClr val="accent6">
                  <a:alpha val="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835682F0-7BC6-4526-8BFA-58EA002C8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1348001" y="892771"/>
            <a:ext cx="4675167" cy="5009112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43000">
                <a:schemeClr val="bg1">
                  <a:alpha val="0"/>
                </a:schemeClr>
              </a:gs>
              <a:gs pos="100000">
                <a:schemeClr val="accent6">
                  <a:alpha val="35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41EE8A-781B-D133-A040-98DA6DB63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1803" y="1173479"/>
            <a:ext cx="6598597" cy="2336483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ru-RU" dirty="0">
                <a:solidFill>
                  <a:schemeClr val="bg1"/>
                </a:solidFill>
              </a:rPr>
              <a:t>результаты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sz="2000" dirty="0">
                <a:solidFill>
                  <a:schemeClr val="bg1"/>
                </a:solidFill>
              </a:rPr>
              <a:t>Что мы сделали?</a:t>
            </a:r>
            <a:br>
              <a:rPr lang="ru-RU" sz="2000" dirty="0">
                <a:solidFill>
                  <a:schemeClr val="bg1"/>
                </a:solidFill>
              </a:rPr>
            </a:br>
            <a:br>
              <a:rPr lang="ru-RU" sz="2000" dirty="0">
                <a:solidFill>
                  <a:schemeClr val="bg1"/>
                </a:solidFill>
              </a:rPr>
            </a:br>
            <a:br>
              <a:rPr lang="ru-RU" dirty="0">
                <a:solidFill>
                  <a:schemeClr val="bg1"/>
                </a:solidFill>
              </a:rPr>
            </a:b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571FEE9-4DDE-2A8B-B3BA-6242A5CA9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1803" y="3758499"/>
            <a:ext cx="6598597" cy="1741549"/>
          </a:xfrm>
        </p:spPr>
        <p:txBody>
          <a:bodyPr>
            <a:normAutofit/>
          </a:bodyPr>
          <a:lstStyle/>
          <a:p>
            <a:pPr algn="l"/>
            <a:r>
              <a:rPr lang="ru-RU" sz="1400" dirty="0">
                <a:solidFill>
                  <a:schemeClr val="bg1"/>
                </a:solidFill>
              </a:rPr>
              <a:t>основная цель проекта – программа, позволяющая легко и быстро создавать голосовые помощники не только программистам, но специалистам в других областях.</a:t>
            </a:r>
          </a:p>
        </p:txBody>
      </p:sp>
      <p:pic>
        <p:nvPicPr>
          <p:cNvPr id="4" name="Picture 3" descr="Абстрактный фон из дыма">
            <a:extLst>
              <a:ext uri="{FF2B5EF4-FFF2-40B4-BE49-F238E27FC236}">
                <a16:creationId xmlns:a16="http://schemas.microsoft.com/office/drawing/2014/main" id="{B120AF2A-7026-7422-B5B9-7E0CEBB926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759" r="36415" b="2"/>
          <a:stretch/>
        </p:blipFill>
        <p:spPr>
          <a:xfrm>
            <a:off x="1037820" y="896184"/>
            <a:ext cx="2569597" cy="5051526"/>
          </a:xfrm>
          <a:custGeom>
            <a:avLst/>
            <a:gdLst/>
            <a:ahLst/>
            <a:cxnLst/>
            <a:rect l="l" t="t" r="r" b="b"/>
            <a:pathLst>
              <a:path w="2569597" h="5051526">
                <a:moveTo>
                  <a:pt x="2525763" y="0"/>
                </a:moveTo>
                <a:lnTo>
                  <a:pt x="2569597" y="2214"/>
                </a:lnTo>
                <a:lnTo>
                  <a:pt x="2569597" y="5049313"/>
                </a:lnTo>
                <a:lnTo>
                  <a:pt x="2525763" y="5051526"/>
                </a:lnTo>
                <a:cubicBezTo>
                  <a:pt x="1130823" y="5051526"/>
                  <a:pt x="0" y="3920703"/>
                  <a:pt x="0" y="2525763"/>
                </a:cubicBezTo>
                <a:cubicBezTo>
                  <a:pt x="0" y="1130823"/>
                  <a:pt x="1130823" y="0"/>
                  <a:pt x="252576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11031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1">
            <a:extLst>
              <a:ext uri="{FF2B5EF4-FFF2-40B4-BE49-F238E27FC236}">
                <a16:creationId xmlns:a16="http://schemas.microsoft.com/office/drawing/2014/main" id="{F619DE0E-F039-443E-AF60-E4B6AA72D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3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0"/>
            <a:ext cx="8104091" cy="6857571"/>
          </a:xfrm>
          <a:prstGeom prst="rect">
            <a:avLst/>
          </a:prstGeom>
          <a:gradFill>
            <a:gsLst>
              <a:gs pos="0">
                <a:schemeClr val="accent4">
                  <a:alpha val="80000"/>
                </a:schemeClr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5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74250" y="627728"/>
            <a:ext cx="4355593" cy="8104092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91000">
                <a:schemeClr val="accent2">
                  <a:alpha val="43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7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-1"/>
            <a:ext cx="5638801" cy="6886827"/>
          </a:xfrm>
          <a:prstGeom prst="rect">
            <a:avLst/>
          </a:prstGeom>
          <a:gradFill>
            <a:gsLst>
              <a:gs pos="49000">
                <a:schemeClr val="accent6">
                  <a:lumMod val="75000"/>
                  <a:alpha val="0"/>
                </a:schemeClr>
              </a:gs>
              <a:gs pos="99000">
                <a:schemeClr val="accent6">
                  <a:alpha val="79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5993D72-5628-4E5E-BB9F-96066414E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1609180" y="724988"/>
            <a:ext cx="5121259" cy="5458067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41EE8A-781B-D133-A040-98DA6DB63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0149" y="617424"/>
            <a:ext cx="6438890" cy="649901"/>
          </a:xfrm>
        </p:spPr>
        <p:txBody>
          <a:bodyPr anchor="t">
            <a:normAutofit/>
          </a:bodyPr>
          <a:lstStyle/>
          <a:p>
            <a:pPr algn="l"/>
            <a:r>
              <a:rPr lang="ru-RU" dirty="0">
                <a:solidFill>
                  <a:schemeClr val="bg1"/>
                </a:solidFill>
              </a:rPr>
              <a:t>Общая схема</a:t>
            </a:r>
          </a:p>
        </p:txBody>
      </p:sp>
      <p:pic>
        <p:nvPicPr>
          <p:cNvPr id="4" name="Picture 3" descr="Абстрактный фон из дыма">
            <a:extLst>
              <a:ext uri="{FF2B5EF4-FFF2-40B4-BE49-F238E27FC236}">
                <a16:creationId xmlns:a16="http://schemas.microsoft.com/office/drawing/2014/main" id="{B120AF2A-7026-7422-B5B9-7E0CEBB926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795" r="33450"/>
          <a:stretch/>
        </p:blipFill>
        <p:spPr>
          <a:xfrm>
            <a:off x="8104092" y="10"/>
            <a:ext cx="4099858" cy="6857990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4E4F10D-ACCA-CF74-EFF5-86F52CBF9064}"/>
              </a:ext>
            </a:extLst>
          </p:cNvPr>
          <p:cNvSpPr txBox="1">
            <a:spLocks/>
          </p:cNvSpPr>
          <p:nvPr/>
        </p:nvSpPr>
        <p:spPr>
          <a:xfrm>
            <a:off x="920151" y="1267326"/>
            <a:ext cx="6438891" cy="37511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i="0" kern="1200" cap="all" spc="7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" dirty="0">
                <a:solidFill>
                  <a:schemeClr val="bg1"/>
                </a:solidFill>
              </a:rPr>
              <a:t>Внутреннее устройство</a:t>
            </a:r>
          </a:p>
        </p:txBody>
      </p:sp>
      <p:pic>
        <p:nvPicPr>
          <p:cNvPr id="7" name="Рисунок 6" descr="Изображение выглядит как текст, снимок экрана, диаграмм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0631FEC8-2EEC-3641-33AD-50EB92350F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49" y="1753755"/>
            <a:ext cx="8315325" cy="45053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F672140-9C56-8C23-5F8D-91D5815AB3AB}"/>
              </a:ext>
            </a:extLst>
          </p:cNvPr>
          <p:cNvSpPr txBox="1"/>
          <p:nvPr/>
        </p:nvSpPr>
        <p:spPr>
          <a:xfrm>
            <a:off x="11423496" y="6142926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303679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1">
            <a:extLst>
              <a:ext uri="{FF2B5EF4-FFF2-40B4-BE49-F238E27FC236}">
                <a16:creationId xmlns:a16="http://schemas.microsoft.com/office/drawing/2014/main" id="{F619DE0E-F039-443E-AF60-E4B6AA72D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3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0"/>
            <a:ext cx="8104091" cy="6857571"/>
          </a:xfrm>
          <a:prstGeom prst="rect">
            <a:avLst/>
          </a:prstGeom>
          <a:gradFill>
            <a:gsLst>
              <a:gs pos="0">
                <a:schemeClr val="accent4">
                  <a:alpha val="80000"/>
                </a:schemeClr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5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74250" y="627728"/>
            <a:ext cx="4355593" cy="8104092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91000">
                <a:schemeClr val="accent2">
                  <a:alpha val="43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7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-1"/>
            <a:ext cx="5638801" cy="6886827"/>
          </a:xfrm>
          <a:prstGeom prst="rect">
            <a:avLst/>
          </a:prstGeom>
          <a:gradFill>
            <a:gsLst>
              <a:gs pos="49000">
                <a:schemeClr val="accent6">
                  <a:lumMod val="75000"/>
                  <a:alpha val="0"/>
                </a:schemeClr>
              </a:gs>
              <a:gs pos="99000">
                <a:schemeClr val="accent6">
                  <a:alpha val="79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5993D72-5628-4E5E-BB9F-96066414E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1609180" y="724988"/>
            <a:ext cx="5121259" cy="5458067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41EE8A-781B-D133-A040-98DA6DB63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0148" y="617424"/>
            <a:ext cx="7171994" cy="649901"/>
          </a:xfrm>
        </p:spPr>
        <p:txBody>
          <a:bodyPr anchor="t">
            <a:normAutofit/>
          </a:bodyPr>
          <a:lstStyle/>
          <a:p>
            <a:pPr algn="l"/>
            <a:r>
              <a:rPr lang="ru-RU" dirty="0">
                <a:solidFill>
                  <a:schemeClr val="bg1"/>
                </a:solidFill>
              </a:rPr>
              <a:t>Что мы сделали</a:t>
            </a:r>
          </a:p>
        </p:txBody>
      </p:sp>
      <p:pic>
        <p:nvPicPr>
          <p:cNvPr id="4" name="Picture 3" descr="Абстрактный фон из дыма">
            <a:extLst>
              <a:ext uri="{FF2B5EF4-FFF2-40B4-BE49-F238E27FC236}">
                <a16:creationId xmlns:a16="http://schemas.microsoft.com/office/drawing/2014/main" id="{B120AF2A-7026-7422-B5B9-7E0CEBB926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795" r="33450"/>
          <a:stretch/>
        </p:blipFill>
        <p:spPr>
          <a:xfrm>
            <a:off x="8104092" y="10"/>
            <a:ext cx="4099858" cy="6857990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4E4F10D-ACCA-CF74-EFF5-86F52CBF9064}"/>
              </a:ext>
            </a:extLst>
          </p:cNvPr>
          <p:cNvSpPr txBox="1">
            <a:spLocks/>
          </p:cNvSpPr>
          <p:nvPr/>
        </p:nvSpPr>
        <p:spPr>
          <a:xfrm>
            <a:off x="920151" y="1267326"/>
            <a:ext cx="6438891" cy="37511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i="0" kern="1200" cap="all" spc="7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" dirty="0">
                <a:solidFill>
                  <a:schemeClr val="bg1"/>
                </a:solidFill>
              </a:rPr>
              <a:t>Управление навыками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478D05-EA56-2AC6-D07C-674BBC0CFCC0}"/>
              </a:ext>
            </a:extLst>
          </p:cNvPr>
          <p:cNvSpPr txBox="1"/>
          <p:nvPr/>
        </p:nvSpPr>
        <p:spPr>
          <a:xfrm>
            <a:off x="11423496" y="6142926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pic>
        <p:nvPicPr>
          <p:cNvPr id="7" name="Рисунок 6" descr="Изображение выглядит как текст, снимок экрана, Шрифт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A3518603-5E70-9C8C-BAE6-2ACCFBEAE5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860" y="2501548"/>
            <a:ext cx="4914900" cy="1257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9" name="Подзаголовок 2">
            <a:extLst>
              <a:ext uri="{FF2B5EF4-FFF2-40B4-BE49-F238E27FC236}">
                <a16:creationId xmlns:a16="http://schemas.microsoft.com/office/drawing/2014/main" id="{FDF8EDCA-8475-C2E2-DD04-2941150AEB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0152" y="2501548"/>
            <a:ext cx="4249725" cy="1257300"/>
          </a:xfrm>
        </p:spPr>
        <p:txBody>
          <a:bodyPr anchor="t">
            <a:normAutofit fontScale="85000" lnSpcReduction="10000"/>
          </a:bodyPr>
          <a:lstStyle/>
          <a:p>
            <a:pPr algn="just">
              <a:spcBef>
                <a:spcPts val="0"/>
              </a:spcBef>
            </a:pPr>
            <a:r>
              <a:rPr lang="ru-RU" sz="1400" spc="300" dirty="0">
                <a:solidFill>
                  <a:schemeClr val="bg1"/>
                </a:solidFill>
              </a:rPr>
              <a:t>В ходе работы был реализован модуль «управление навыками»</a:t>
            </a:r>
          </a:p>
          <a:p>
            <a:pPr algn="just">
              <a:spcBef>
                <a:spcPts val="0"/>
              </a:spcBef>
            </a:pPr>
            <a:r>
              <a:rPr lang="ru-RU" sz="1400" spc="300" dirty="0">
                <a:solidFill>
                  <a:schemeClr val="bg1"/>
                </a:solidFill>
              </a:rPr>
              <a:t>были достигнуты следующие результаты и приняты следующие решения:</a:t>
            </a:r>
          </a:p>
        </p:txBody>
      </p:sp>
      <p:sp>
        <p:nvSpPr>
          <p:cNvPr id="20" name="Подзаголовок 2">
            <a:extLst>
              <a:ext uri="{FF2B5EF4-FFF2-40B4-BE49-F238E27FC236}">
                <a16:creationId xmlns:a16="http://schemas.microsoft.com/office/drawing/2014/main" id="{4FF4CDCF-9B15-DF19-D77A-2DD3355C6846}"/>
              </a:ext>
            </a:extLst>
          </p:cNvPr>
          <p:cNvSpPr txBox="1">
            <a:spLocks/>
          </p:cNvSpPr>
          <p:nvPr/>
        </p:nvSpPr>
        <p:spPr>
          <a:xfrm>
            <a:off x="920148" y="3889725"/>
            <a:ext cx="6438894" cy="210873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00" indent="-2880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400" spc="300" dirty="0">
                <a:solidFill>
                  <a:schemeClr val="bg1"/>
                </a:solidFill>
              </a:rPr>
              <a:t>Создана структура дерева диалога с редактируемыми сценами.</a:t>
            </a:r>
          </a:p>
          <a:p>
            <a:pPr marL="360000" indent="-2880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400" spc="300" dirty="0">
                <a:solidFill>
                  <a:schemeClr val="bg1"/>
                </a:solidFill>
              </a:rPr>
              <a:t>Создана функция ведения диалога.</a:t>
            </a:r>
          </a:p>
          <a:p>
            <a:pPr marL="360000" indent="-2880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400" spc="300" dirty="0">
                <a:solidFill>
                  <a:schemeClr val="bg1"/>
                </a:solidFill>
              </a:rPr>
              <a:t>Реализовано обработка вопроса (текст, голос).</a:t>
            </a:r>
          </a:p>
          <a:p>
            <a:pPr marL="360000" indent="-28800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ru-RU" sz="1400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941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1">
            <a:extLst>
              <a:ext uri="{FF2B5EF4-FFF2-40B4-BE49-F238E27FC236}">
                <a16:creationId xmlns:a16="http://schemas.microsoft.com/office/drawing/2014/main" id="{F619DE0E-F039-443E-AF60-E4B6AA72D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3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0"/>
            <a:ext cx="8104091" cy="6857571"/>
          </a:xfrm>
          <a:prstGeom prst="rect">
            <a:avLst/>
          </a:prstGeom>
          <a:gradFill>
            <a:gsLst>
              <a:gs pos="0">
                <a:schemeClr val="accent4">
                  <a:alpha val="80000"/>
                </a:schemeClr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5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74250" y="627728"/>
            <a:ext cx="4355593" cy="8104092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91000">
                <a:schemeClr val="accent2">
                  <a:alpha val="43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7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-1"/>
            <a:ext cx="5638801" cy="6886827"/>
          </a:xfrm>
          <a:prstGeom prst="rect">
            <a:avLst/>
          </a:prstGeom>
          <a:gradFill>
            <a:gsLst>
              <a:gs pos="49000">
                <a:schemeClr val="accent6">
                  <a:lumMod val="75000"/>
                  <a:alpha val="0"/>
                </a:schemeClr>
              </a:gs>
              <a:gs pos="99000">
                <a:schemeClr val="accent6">
                  <a:alpha val="79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5993D72-5628-4E5E-BB9F-96066414E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1609180" y="724988"/>
            <a:ext cx="5121259" cy="5458067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41EE8A-781B-D133-A040-98DA6DB63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0148" y="617424"/>
            <a:ext cx="7171994" cy="649901"/>
          </a:xfrm>
        </p:spPr>
        <p:txBody>
          <a:bodyPr anchor="t">
            <a:normAutofit/>
          </a:bodyPr>
          <a:lstStyle/>
          <a:p>
            <a:pPr algn="l"/>
            <a:r>
              <a:rPr lang="ru-RU" dirty="0">
                <a:solidFill>
                  <a:schemeClr val="bg1"/>
                </a:solidFill>
              </a:rPr>
              <a:t>Что мы сделали</a:t>
            </a:r>
          </a:p>
        </p:txBody>
      </p:sp>
      <p:pic>
        <p:nvPicPr>
          <p:cNvPr id="4" name="Picture 3" descr="Абстрактный фон из дыма">
            <a:extLst>
              <a:ext uri="{FF2B5EF4-FFF2-40B4-BE49-F238E27FC236}">
                <a16:creationId xmlns:a16="http://schemas.microsoft.com/office/drawing/2014/main" id="{B120AF2A-7026-7422-B5B9-7E0CEBB926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795" r="33450"/>
          <a:stretch/>
        </p:blipFill>
        <p:spPr>
          <a:xfrm>
            <a:off x="8104092" y="10"/>
            <a:ext cx="4099858" cy="6857990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4E4F10D-ACCA-CF74-EFF5-86F52CBF9064}"/>
              </a:ext>
            </a:extLst>
          </p:cNvPr>
          <p:cNvSpPr txBox="1">
            <a:spLocks/>
          </p:cNvSpPr>
          <p:nvPr/>
        </p:nvSpPr>
        <p:spPr>
          <a:xfrm>
            <a:off x="920151" y="1267326"/>
            <a:ext cx="7183940" cy="37511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i="0" kern="1200" cap="all" spc="7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" dirty="0">
                <a:solidFill>
                  <a:schemeClr val="bg1"/>
                </a:solidFill>
              </a:rPr>
              <a:t>Управление навыками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478D05-EA56-2AC6-D07C-674BBC0CFCC0}"/>
              </a:ext>
            </a:extLst>
          </p:cNvPr>
          <p:cNvSpPr txBox="1"/>
          <p:nvPr/>
        </p:nvSpPr>
        <p:spPr>
          <a:xfrm>
            <a:off x="11423496" y="6142926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E9127F8-683E-17A3-EF25-CD4274608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147" y="1776538"/>
            <a:ext cx="10291276" cy="43014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003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1">
            <a:extLst>
              <a:ext uri="{FF2B5EF4-FFF2-40B4-BE49-F238E27FC236}">
                <a16:creationId xmlns:a16="http://schemas.microsoft.com/office/drawing/2014/main" id="{F619DE0E-F039-443E-AF60-E4B6AA72D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3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0"/>
            <a:ext cx="8104091" cy="6857571"/>
          </a:xfrm>
          <a:prstGeom prst="rect">
            <a:avLst/>
          </a:prstGeom>
          <a:gradFill>
            <a:gsLst>
              <a:gs pos="0">
                <a:schemeClr val="accent4">
                  <a:alpha val="80000"/>
                </a:schemeClr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5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74250" y="627728"/>
            <a:ext cx="4355593" cy="8104092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91000">
                <a:schemeClr val="accent2">
                  <a:alpha val="43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7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-1"/>
            <a:ext cx="5638801" cy="6886827"/>
          </a:xfrm>
          <a:prstGeom prst="rect">
            <a:avLst/>
          </a:prstGeom>
          <a:gradFill>
            <a:gsLst>
              <a:gs pos="49000">
                <a:schemeClr val="accent6">
                  <a:lumMod val="75000"/>
                  <a:alpha val="0"/>
                </a:schemeClr>
              </a:gs>
              <a:gs pos="99000">
                <a:schemeClr val="accent6">
                  <a:alpha val="79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5993D72-5628-4E5E-BB9F-96066414E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1609180" y="724988"/>
            <a:ext cx="5121259" cy="5458067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41EE8A-781B-D133-A040-98DA6DB63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0148" y="617424"/>
            <a:ext cx="7171994" cy="649901"/>
          </a:xfrm>
        </p:spPr>
        <p:txBody>
          <a:bodyPr anchor="t">
            <a:normAutofit/>
          </a:bodyPr>
          <a:lstStyle/>
          <a:p>
            <a:pPr algn="l"/>
            <a:r>
              <a:rPr lang="ru-RU" dirty="0">
                <a:solidFill>
                  <a:schemeClr val="bg1"/>
                </a:solidFill>
              </a:rPr>
              <a:t>Что мы сделали</a:t>
            </a:r>
          </a:p>
        </p:txBody>
      </p:sp>
      <p:pic>
        <p:nvPicPr>
          <p:cNvPr id="4" name="Picture 3" descr="Абстрактный фон из дыма">
            <a:extLst>
              <a:ext uri="{FF2B5EF4-FFF2-40B4-BE49-F238E27FC236}">
                <a16:creationId xmlns:a16="http://schemas.microsoft.com/office/drawing/2014/main" id="{B120AF2A-7026-7422-B5B9-7E0CEBB926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795" r="33450"/>
          <a:stretch/>
        </p:blipFill>
        <p:spPr>
          <a:xfrm>
            <a:off x="8104092" y="10"/>
            <a:ext cx="4099858" cy="6857990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4E4F10D-ACCA-CF74-EFF5-86F52CBF9064}"/>
              </a:ext>
            </a:extLst>
          </p:cNvPr>
          <p:cNvSpPr txBox="1">
            <a:spLocks/>
          </p:cNvSpPr>
          <p:nvPr/>
        </p:nvSpPr>
        <p:spPr>
          <a:xfrm>
            <a:off x="920151" y="1267326"/>
            <a:ext cx="6438891" cy="37511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i="0" kern="1200" cap="all" spc="7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" dirty="0">
                <a:solidFill>
                  <a:schemeClr val="bg1"/>
                </a:solidFill>
              </a:rPr>
              <a:t>Управление знаниями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478D05-EA56-2AC6-D07C-674BBC0CFCC0}"/>
              </a:ext>
            </a:extLst>
          </p:cNvPr>
          <p:cNvSpPr txBox="1"/>
          <p:nvPr/>
        </p:nvSpPr>
        <p:spPr>
          <a:xfrm>
            <a:off x="11423496" y="6142926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3" name="Подзаголовок 2">
            <a:extLst>
              <a:ext uri="{FF2B5EF4-FFF2-40B4-BE49-F238E27FC236}">
                <a16:creationId xmlns:a16="http://schemas.microsoft.com/office/drawing/2014/main" id="{77409E3A-D1B6-7EEF-9F2A-3858D0AD1F36}"/>
              </a:ext>
            </a:extLst>
          </p:cNvPr>
          <p:cNvSpPr txBox="1">
            <a:spLocks/>
          </p:cNvSpPr>
          <p:nvPr/>
        </p:nvSpPr>
        <p:spPr>
          <a:xfrm>
            <a:off x="920148" y="3889725"/>
            <a:ext cx="6438894" cy="210873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00" indent="-2880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400" spc="300" dirty="0">
                <a:solidFill>
                  <a:schemeClr val="bg1"/>
                </a:solidFill>
              </a:rPr>
              <a:t>Реализация функции распознавания текстовых кластеров (</a:t>
            </a:r>
            <a:r>
              <a:rPr lang="en-US" sz="1400" spc="300" dirty="0" err="1">
                <a:solidFill>
                  <a:schemeClr val="bg1"/>
                </a:solidFill>
              </a:rPr>
              <a:t>Nlp</a:t>
            </a:r>
            <a:r>
              <a:rPr lang="en-US" sz="1400" spc="300" dirty="0">
                <a:solidFill>
                  <a:schemeClr val="bg1"/>
                </a:solidFill>
              </a:rPr>
              <a:t>).</a:t>
            </a:r>
          </a:p>
          <a:p>
            <a:pPr marL="360000" indent="-2880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400" spc="300" dirty="0">
                <a:solidFill>
                  <a:schemeClr val="bg1"/>
                </a:solidFill>
              </a:rPr>
              <a:t>Реализация функций создания, контроля и представления графа знаний.</a:t>
            </a:r>
          </a:p>
        </p:txBody>
      </p:sp>
      <p:pic>
        <p:nvPicPr>
          <p:cNvPr id="8" name="Рисунок 7" descr="Изображение выглядит как текст, снимок экрана, Шрифт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655788CD-12EA-9497-502F-41FDF86FE8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948" y="2500690"/>
            <a:ext cx="4914900" cy="1247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Подзаголовок 2">
            <a:extLst>
              <a:ext uri="{FF2B5EF4-FFF2-40B4-BE49-F238E27FC236}">
                <a16:creationId xmlns:a16="http://schemas.microsoft.com/office/drawing/2014/main" id="{B6E6290D-3D9D-65A5-21EF-5582A61529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0152" y="2501548"/>
            <a:ext cx="4249725" cy="1257300"/>
          </a:xfrm>
        </p:spPr>
        <p:txBody>
          <a:bodyPr anchor="t">
            <a:normAutofit fontScale="85000" lnSpcReduction="10000"/>
          </a:bodyPr>
          <a:lstStyle/>
          <a:p>
            <a:pPr algn="just">
              <a:spcBef>
                <a:spcPts val="0"/>
              </a:spcBef>
            </a:pPr>
            <a:r>
              <a:rPr lang="ru-RU" sz="1400" spc="300" dirty="0">
                <a:solidFill>
                  <a:schemeClr val="bg1"/>
                </a:solidFill>
              </a:rPr>
              <a:t>В ходе работы был реализован модуль «управление знаниями».</a:t>
            </a:r>
          </a:p>
          <a:p>
            <a:pPr algn="just">
              <a:spcBef>
                <a:spcPts val="0"/>
              </a:spcBef>
            </a:pPr>
            <a:r>
              <a:rPr lang="ru-RU" sz="1400" spc="300" dirty="0">
                <a:solidFill>
                  <a:schemeClr val="bg1"/>
                </a:solidFill>
              </a:rPr>
              <a:t>были достигнуты следующие результаты и приняты следующие решения:</a:t>
            </a:r>
          </a:p>
        </p:txBody>
      </p:sp>
    </p:spTree>
    <p:extLst>
      <p:ext uri="{BB962C8B-B14F-4D97-AF65-F5344CB8AC3E}">
        <p14:creationId xmlns:p14="http://schemas.microsoft.com/office/powerpoint/2010/main" val="4081773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1">
            <a:extLst>
              <a:ext uri="{FF2B5EF4-FFF2-40B4-BE49-F238E27FC236}">
                <a16:creationId xmlns:a16="http://schemas.microsoft.com/office/drawing/2014/main" id="{F619DE0E-F039-443E-AF60-E4B6AA72D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3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0"/>
            <a:ext cx="8104091" cy="6857571"/>
          </a:xfrm>
          <a:prstGeom prst="rect">
            <a:avLst/>
          </a:prstGeom>
          <a:gradFill>
            <a:gsLst>
              <a:gs pos="0">
                <a:schemeClr val="accent4">
                  <a:alpha val="80000"/>
                </a:schemeClr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5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74250" y="627728"/>
            <a:ext cx="4355593" cy="8104092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91000">
                <a:schemeClr val="accent2">
                  <a:alpha val="43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7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-1"/>
            <a:ext cx="5638801" cy="6886827"/>
          </a:xfrm>
          <a:prstGeom prst="rect">
            <a:avLst/>
          </a:prstGeom>
          <a:gradFill>
            <a:gsLst>
              <a:gs pos="49000">
                <a:schemeClr val="accent6">
                  <a:lumMod val="75000"/>
                  <a:alpha val="0"/>
                </a:schemeClr>
              </a:gs>
              <a:gs pos="99000">
                <a:schemeClr val="accent6">
                  <a:alpha val="79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5993D72-5628-4E5E-BB9F-96066414E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1609180" y="724988"/>
            <a:ext cx="5121259" cy="5458067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41EE8A-781B-D133-A040-98DA6DB63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0148" y="617424"/>
            <a:ext cx="7171994" cy="649901"/>
          </a:xfrm>
        </p:spPr>
        <p:txBody>
          <a:bodyPr anchor="t">
            <a:normAutofit/>
          </a:bodyPr>
          <a:lstStyle/>
          <a:p>
            <a:pPr algn="l"/>
            <a:r>
              <a:rPr lang="ru-RU" dirty="0">
                <a:solidFill>
                  <a:schemeClr val="bg1"/>
                </a:solidFill>
              </a:rPr>
              <a:t>Что мы сделали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571FEE9-4DDE-2A8B-B3BA-6242A5CA9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0151" y="2501548"/>
            <a:ext cx="6438891" cy="3496916"/>
          </a:xfrm>
        </p:spPr>
        <p:txBody>
          <a:bodyPr anchor="t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400" cap="none" spc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[0, 1]</a:t>
            </a:r>
            <a:r>
              <a:rPr lang="en-US" altLang="ru-RU" sz="1400" cap="none" spc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altLang="ru-RU" sz="1400" cap="none" spc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['Проходные', 'Баллы’]</a:t>
            </a:r>
            <a:r>
              <a:rPr lang="en-US" altLang="ru-RU" sz="1400" cap="none" spc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altLang="ru-RU" sz="1400" cap="none" spc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['Проходной', 'Балл’]</a:t>
            </a:r>
            <a:r>
              <a:rPr lang="en-US" altLang="ru-RU" sz="1400" cap="none" spc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altLang="ru-RU" sz="1400" cap="none" spc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altLang="ru-RU" sz="1400" cap="none" spc="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lang="en-US" altLang="ru-RU" sz="1400" cap="none" spc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altLang="ru-RU" sz="1400" cap="none" spc="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luster</a:t>
            </a:r>
            <a:r>
              <a:rPr lang="en-US" altLang="ru-RU" sz="1400" cap="none" spc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altLang="ru-RU" sz="1400" cap="none" spc="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Intent</a:t>
            </a:r>
            <a:r>
              <a:rPr lang="en-US" altLang="ru-RU" sz="1400" cap="none" spc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altLang="ru-RU" sz="1400" cap="none" spc="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altLang="ru-RU" sz="1400" cap="none" spc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u-RU" altLang="ru-RU" sz="1400" cap="none" spc="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eaning</a:t>
            </a:r>
            <a:br>
              <a:rPr lang="ru-RU" altLang="ru-RU" sz="1400" cap="none" spc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1400" cap="none" spc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  <a:r>
              <a:rPr lang="en-US" altLang="ru-RU" sz="1400" cap="none" spc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altLang="ru-RU" sz="1400" cap="none" spc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['Направлению’]</a:t>
            </a:r>
            <a:r>
              <a:rPr lang="en-US" altLang="ru-RU" sz="1400" cap="none" spc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altLang="ru-RU" sz="1400" cap="none" spc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['Направление’]</a:t>
            </a:r>
            <a:r>
              <a:rPr lang="en-US" altLang="ru-RU" sz="1400" cap="none" spc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altLang="ru-RU" sz="1400" cap="none" spc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altLang="ru-RU" sz="1400" cap="none" spc="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lang="en-US" altLang="ru-RU" sz="1400" cap="none" spc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altLang="ru-RU" sz="1400" cap="none" spc="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luster</a:t>
            </a:r>
            <a:r>
              <a:rPr lang="ru-RU" altLang="ru-RU" sz="1400" cap="none" spc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1400" cap="none" spc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altLang="ru-RU" sz="1400" cap="none" spc="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Intent</a:t>
            </a:r>
            <a:r>
              <a:rPr lang="en-US" altLang="ru-RU" sz="1400" cap="none" spc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altLang="ru-RU" sz="1400" cap="none" spc="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altLang="ru-RU" sz="1400" cap="none" spc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u-RU" altLang="ru-RU" sz="1400" cap="none" spc="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eaning</a:t>
            </a:r>
            <a:br>
              <a:rPr lang="ru-RU" altLang="ru-RU" sz="1400" cap="none" spc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1400" cap="none" spc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[4]</a:t>
            </a:r>
            <a:r>
              <a:rPr lang="en-US" altLang="ru-RU" sz="1400" cap="none" spc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altLang="ru-RU" sz="1400" cap="none" spc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['Подготовки’]</a:t>
            </a:r>
            <a:r>
              <a:rPr lang="en-US" altLang="ru-RU" sz="1400" cap="none" spc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altLang="ru-RU" sz="1400" cap="none" spc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['Подготовка’]</a:t>
            </a:r>
            <a:r>
              <a:rPr lang="en-US" altLang="ru-RU" sz="1400" cap="none" spc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altLang="ru-RU" sz="1400" cap="none" spc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altLang="ru-RU" sz="1400" cap="none" spc="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lang="en-US" altLang="ru-RU" sz="1400" cap="none" spc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altLang="ru-RU" sz="1400" cap="none" spc="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luster</a:t>
            </a:r>
            <a:r>
              <a:rPr lang="en-US" altLang="ru-RU" sz="1400" cap="none" spc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altLang="ru-RU" sz="1400" cap="none" spc="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Intent</a:t>
            </a:r>
            <a:r>
              <a:rPr lang="en-US" altLang="ru-RU" sz="1400" cap="none" spc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altLang="ru-RU" sz="1400" cap="none" spc="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altLang="ru-RU" sz="1400" cap="none" spc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u-RU" altLang="ru-RU" sz="1400" cap="none" spc="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eaning</a:t>
            </a:r>
            <a:br>
              <a:rPr lang="ru-RU" altLang="ru-RU" sz="1400" cap="none" spc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1400" cap="none" spc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[5]</a:t>
            </a:r>
            <a:r>
              <a:rPr lang="en-US" altLang="ru-RU" sz="1400" cap="none" spc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altLang="ru-RU" sz="1400" cap="none" spc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['Бакалавриата’]</a:t>
            </a:r>
            <a:r>
              <a:rPr lang="en-US" altLang="ru-RU" sz="1400" cap="none" spc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altLang="ru-RU" sz="1400" cap="none" spc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['Бакалавриат’]</a:t>
            </a:r>
            <a:r>
              <a:rPr lang="en-US" altLang="ru-RU" sz="1400" cap="none" spc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altLang="ru-RU" sz="1400" cap="none" spc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altLang="ru-RU" sz="1400" cap="none" spc="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lang="en-US" altLang="ru-RU" sz="1400" cap="none" spc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altLang="ru-RU" sz="1400" cap="none" spc="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luster</a:t>
            </a:r>
            <a:r>
              <a:rPr lang="en-US" altLang="ru-RU" sz="1400" cap="none" spc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altLang="ru-RU" sz="1400" cap="none" spc="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Intent</a:t>
            </a:r>
            <a:r>
              <a:rPr lang="en-US" altLang="ru-RU" sz="1400" cap="none" spc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altLang="ru-RU" sz="1400" cap="none" spc="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altLang="ru-RU" sz="1400" cap="none" spc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u-RU" altLang="ru-RU" sz="1400" cap="none" spc="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eaning</a:t>
            </a:r>
            <a:br>
              <a:rPr lang="ru-RU" altLang="ru-RU" sz="1400" cap="none" spc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1400" cap="none" spc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[7]</a:t>
            </a:r>
            <a:r>
              <a:rPr lang="en-US" altLang="ru-RU" sz="1400" cap="none" spc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altLang="ru-RU" sz="1400" cap="none" spc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['Специалитета’]</a:t>
            </a:r>
            <a:r>
              <a:rPr lang="en-US" altLang="ru-RU" sz="1400" cap="none" spc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altLang="ru-RU" sz="1400" cap="none" spc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['Специалитета’]</a:t>
            </a:r>
            <a:r>
              <a:rPr lang="en-US" altLang="ru-RU" sz="1400" cap="none" spc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altLang="ru-RU" sz="1400" cap="none" spc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altLang="ru-RU" sz="1400" cap="none" spc="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lang="en-US" altLang="ru-RU" sz="1400" cap="none" spc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altLang="ru-RU" sz="1400" cap="none" spc="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luster</a:t>
            </a:r>
            <a:r>
              <a:rPr lang="ru-RU" altLang="ru-RU" sz="1400" cap="none" spc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1400" cap="none" spc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altLang="ru-RU" sz="1400" cap="none" spc="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Intent</a:t>
            </a:r>
            <a:r>
              <a:rPr lang="en-US" altLang="ru-RU" sz="1400" cap="none" spc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altLang="ru-RU" sz="1400" cap="none" spc="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altLang="ru-RU" sz="1400" cap="none" spc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u-RU" altLang="ru-RU" sz="1400" cap="none" spc="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eaning</a:t>
            </a:r>
            <a:br>
              <a:rPr lang="ru-RU" altLang="ru-RU" sz="1400" cap="none" spc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1400" cap="none" spc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[9]</a:t>
            </a:r>
            <a:r>
              <a:rPr lang="en-US" altLang="ru-RU" sz="1400" cap="none" spc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altLang="ru-RU" sz="1400" cap="none" spc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['2020’]</a:t>
            </a:r>
            <a:r>
              <a:rPr lang="en-US" altLang="ru-RU" sz="1400" cap="none" spc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altLang="ru-RU" sz="1400" cap="none" spc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['2020’]</a:t>
            </a:r>
            <a:r>
              <a:rPr lang="en-US" altLang="ru-RU" sz="1400" cap="none" spc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altLang="ru-RU" sz="1400" cap="none" spc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ru-RU" sz="1400" cap="none" spc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400" cap="none" spc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altLang="ru-RU" sz="1400" cap="none" spc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ru-RU" altLang="ru-RU" sz="1400" cap="none" spc="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Meaning</a:t>
            </a:r>
            <a:br>
              <a:rPr lang="ru-RU" altLang="ru-RU" sz="1400" cap="none" spc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1400" cap="none" spc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[11]</a:t>
            </a:r>
            <a:r>
              <a:rPr lang="en-US" altLang="ru-RU" sz="1400" cap="none" spc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altLang="ru-RU" sz="1400" cap="none" spc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['2021’]</a:t>
            </a:r>
            <a:r>
              <a:rPr lang="en-US" altLang="ru-RU" sz="1400" cap="none" spc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altLang="ru-RU" sz="1400" cap="none" spc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['2021’]</a:t>
            </a:r>
            <a:r>
              <a:rPr lang="en-US" altLang="ru-RU" sz="1400" cap="none" spc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altLang="ru-RU" sz="1400" cap="none" spc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ru-RU" sz="1400" cap="none" spc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400" cap="none" spc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altLang="ru-RU" sz="1400" cap="none" spc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ru-RU" altLang="ru-RU" sz="1400" cap="none" spc="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Meaning</a:t>
            </a:r>
            <a:br>
              <a:rPr lang="ru-RU" altLang="ru-RU" sz="1400" cap="none" spc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1400" cap="none" spc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[13]</a:t>
            </a:r>
            <a:r>
              <a:rPr lang="en-US" altLang="ru-RU" sz="1400" cap="none" spc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altLang="ru-RU" sz="1400" cap="none" spc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['2022’]</a:t>
            </a:r>
            <a:r>
              <a:rPr lang="en-US" altLang="ru-RU" sz="1400" cap="none" spc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altLang="ru-RU" sz="1400" cap="none" spc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['2022’]</a:t>
            </a:r>
            <a:r>
              <a:rPr lang="en-US" altLang="ru-RU" sz="1400" cap="none" spc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altLang="ru-RU" sz="1400" cap="none" spc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Number</a:t>
            </a:r>
            <a:r>
              <a:rPr lang="en-US" altLang="ru-RU" sz="1400" cap="none" spc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ru-RU" altLang="ru-RU" sz="1400" cap="none" spc="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Meaning</a:t>
            </a:r>
            <a:br>
              <a:rPr lang="ru-RU" altLang="ru-RU" sz="1400" cap="none" spc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1400" cap="none" spc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[15]</a:t>
            </a:r>
            <a:r>
              <a:rPr lang="en-US" altLang="ru-RU" sz="1400" cap="none" spc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altLang="ru-RU" sz="1400" cap="none" spc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['2023’]</a:t>
            </a:r>
            <a:r>
              <a:rPr lang="en-US" altLang="ru-RU" sz="1400" cap="none" spc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altLang="ru-RU" sz="1400" cap="none" spc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['2023’]</a:t>
            </a:r>
            <a:r>
              <a:rPr lang="en-US" altLang="ru-RU" sz="1400" cap="none" spc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altLang="ru-RU" sz="1400" cap="none" spc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ru-RU" sz="1400" cap="none" spc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400" cap="none" spc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altLang="ru-RU" sz="1400" cap="none" spc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ru-RU" altLang="ru-RU" sz="1400" cap="none" spc="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Meaning</a:t>
            </a:r>
            <a:br>
              <a:rPr lang="ru-RU" altLang="ru-RU" sz="1400" cap="none" spc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1400" cap="none" spc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[16]</a:t>
            </a:r>
            <a:r>
              <a:rPr lang="en-US" altLang="ru-RU" sz="1400" cap="none" spc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altLang="ru-RU" sz="1400" cap="none" spc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['Год’]</a:t>
            </a:r>
            <a:r>
              <a:rPr lang="en-US" altLang="ru-RU" sz="1400" cap="none" spc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altLang="ru-RU" sz="1400" cap="none" spc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['Год’]</a:t>
            </a:r>
            <a:r>
              <a:rPr lang="en-US" altLang="ru-RU" sz="1400" cap="none" spc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altLang="ru-RU" sz="1400" cap="none" spc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altLang="ru-RU" sz="1400" cap="none" spc="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lang="en-US" altLang="ru-RU" sz="1400" cap="none" spc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altLang="ru-RU" sz="1400" cap="none" spc="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luster</a:t>
            </a:r>
            <a:r>
              <a:rPr lang="en-US" altLang="ru-RU" sz="1400" cap="none" spc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altLang="ru-RU" sz="1400" cap="none" spc="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Intent</a:t>
            </a:r>
            <a:endParaRPr lang="ru-RU" altLang="ru-RU" sz="1400" cap="none" spc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Абстрактный фон из дыма">
            <a:extLst>
              <a:ext uri="{FF2B5EF4-FFF2-40B4-BE49-F238E27FC236}">
                <a16:creationId xmlns:a16="http://schemas.microsoft.com/office/drawing/2014/main" id="{B120AF2A-7026-7422-B5B9-7E0CEBB926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795" r="33450"/>
          <a:stretch/>
        </p:blipFill>
        <p:spPr>
          <a:xfrm>
            <a:off x="8104092" y="10"/>
            <a:ext cx="4099858" cy="6857990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4E4F10D-ACCA-CF74-EFF5-86F52CBF9064}"/>
              </a:ext>
            </a:extLst>
          </p:cNvPr>
          <p:cNvSpPr txBox="1">
            <a:spLocks/>
          </p:cNvSpPr>
          <p:nvPr/>
        </p:nvSpPr>
        <p:spPr>
          <a:xfrm>
            <a:off x="920151" y="1267326"/>
            <a:ext cx="7171991" cy="37511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i="0" kern="1200" cap="all" spc="7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" dirty="0">
                <a:solidFill>
                  <a:schemeClr val="bg1"/>
                </a:solidFill>
              </a:rPr>
              <a:t>Управление знаниями: Кластер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478D05-EA56-2AC6-D07C-674BBC0CFCC0}"/>
              </a:ext>
            </a:extLst>
          </p:cNvPr>
          <p:cNvSpPr txBox="1"/>
          <p:nvPr/>
        </p:nvSpPr>
        <p:spPr>
          <a:xfrm>
            <a:off x="11423496" y="6142926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84744506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DarkSeedLeftStep">
      <a:dk1>
        <a:srgbClr val="000000"/>
      </a:dk1>
      <a:lt1>
        <a:srgbClr val="FFFFFF"/>
      </a:lt1>
      <a:dk2>
        <a:srgbClr val="301B2D"/>
      </a:dk2>
      <a:lt2>
        <a:srgbClr val="F0F3F2"/>
      </a:lt2>
      <a:accent1>
        <a:srgbClr val="E72983"/>
      </a:accent1>
      <a:accent2>
        <a:srgbClr val="D517C0"/>
      </a:accent2>
      <a:accent3>
        <a:srgbClr val="AD29E7"/>
      </a:accent3>
      <a:accent4>
        <a:srgbClr val="5725D7"/>
      </a:accent4>
      <a:accent5>
        <a:srgbClr val="2944E7"/>
      </a:accent5>
      <a:accent6>
        <a:srgbClr val="1781D5"/>
      </a:accent6>
      <a:hlink>
        <a:srgbClr val="433FBF"/>
      </a:hlink>
      <a:folHlink>
        <a:srgbClr val="7F7F7F"/>
      </a:folHlink>
    </a:clrScheme>
    <a:fontScheme name="Avenir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1043</TotalTime>
  <Words>979</Words>
  <Application>Microsoft Office PowerPoint</Application>
  <PresentationFormat>Широкоэкранный</PresentationFormat>
  <Paragraphs>122</Paragraphs>
  <Slides>16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-apple-system</vt:lpstr>
      <vt:lpstr>Arial</vt:lpstr>
      <vt:lpstr>Calibri</vt:lpstr>
      <vt:lpstr>Gabriola</vt:lpstr>
      <vt:lpstr>Times New Roman</vt:lpstr>
      <vt:lpstr>Tw Cen MT</vt:lpstr>
      <vt:lpstr>GradientRiseVTI</vt:lpstr>
      <vt:lpstr>Система управления навыками голосового помощника</vt:lpstr>
      <vt:lpstr>Актуальность</vt:lpstr>
      <vt:lpstr>Что хотели сделать</vt:lpstr>
      <vt:lpstr>результаты Что мы сделали?   </vt:lpstr>
      <vt:lpstr>Общая схема</vt:lpstr>
      <vt:lpstr>Что мы сделали</vt:lpstr>
      <vt:lpstr>Что мы сделали</vt:lpstr>
      <vt:lpstr>Что мы сделали</vt:lpstr>
      <vt:lpstr>Что мы сделали</vt:lpstr>
      <vt:lpstr>Что мы сделали</vt:lpstr>
      <vt:lpstr>Что мы сделали</vt:lpstr>
      <vt:lpstr>Что мы сделали</vt:lpstr>
      <vt:lpstr>Что мы сделали</vt:lpstr>
      <vt:lpstr>Что мы сделали</vt:lpstr>
      <vt:lpstr>Каковы итоги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управления навыками голосового помощника</dc:title>
  <dc:creator>Алексей Бронников</dc:creator>
  <cp:lastModifiedBy>Алексей Бронников</cp:lastModifiedBy>
  <cp:revision>21</cp:revision>
  <dcterms:created xsi:type="dcterms:W3CDTF">2023-11-13T02:37:44Z</dcterms:created>
  <dcterms:modified xsi:type="dcterms:W3CDTF">2024-04-04T02:30:14Z</dcterms:modified>
</cp:coreProperties>
</file>