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3"/>
  </p:notesMasterIdLst>
  <p:sldIdLst>
    <p:sldId id="256" r:id="rId5"/>
    <p:sldId id="257" r:id="rId6"/>
    <p:sldId id="258" r:id="rId7"/>
    <p:sldId id="262"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92" autoAdjust="0"/>
    <p:restoredTop sz="95934"/>
  </p:normalViewPr>
  <p:slideViewPr>
    <p:cSldViewPr snapToGrid="0">
      <p:cViewPr>
        <p:scale>
          <a:sx n="91" d="100"/>
          <a:sy n="91" d="100"/>
        </p:scale>
        <p:origin x="63" y="48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163292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rmAutofit/>
          </a:bodyPr>
          <a:lstStyle/>
          <a:p>
            <a:r>
              <a:rPr lang="en-US" dirty="0"/>
              <a:t>Big Mountain Ticket Price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normAutofit/>
          </a:bodyPr>
          <a:lstStyle/>
          <a:p>
            <a:r>
              <a:rPr lang="en-US" dirty="0">
                <a:cs typeface="Calibri"/>
              </a:rPr>
              <a:t>Dina Batros</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30307" y="536573"/>
            <a:ext cx="3856679" cy="1453003"/>
          </a:xfrm>
        </p:spPr>
        <p:txBody>
          <a:bodyPr wrap="square" anchor="b">
            <a:normAutofit/>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907606" y="2877018"/>
            <a:ext cx="3060000" cy="2938561"/>
          </a:xfrm>
        </p:spPr>
        <p:txBody>
          <a:bodyPr>
            <a:normAutofit/>
          </a:bodyPr>
          <a:lstStyle/>
          <a:p>
            <a:r>
              <a:rPr lang="en-US" dirty="0"/>
              <a:t>Problem</a:t>
            </a:r>
          </a:p>
          <a:p>
            <a:r>
              <a:rPr lang="en-US" dirty="0"/>
              <a:t>Key Findings</a:t>
            </a:r>
          </a:p>
          <a:p>
            <a:r>
              <a:rPr lang="en-US" dirty="0"/>
              <a:t>Model &amp; Analysis</a:t>
            </a:r>
          </a:p>
          <a:p>
            <a:r>
              <a:rPr lang="en-US" dirty="0"/>
              <a:t>Recommendations</a:t>
            </a:r>
          </a:p>
          <a:p>
            <a:endParaRPr lang="en-US" dirty="0"/>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a:xfrm>
            <a:off x="9982800" y="6357600"/>
            <a:ext cx="1760150" cy="460800"/>
          </a:xfrm>
        </p:spPr>
        <p:txBody>
          <a:bodyPr>
            <a:normAutofit/>
          </a:bodyPr>
          <a:lstStyle/>
          <a:p>
            <a:fld id="{D39607A7-8386-47DB-8578-DDEDD194E5D4}" type="slidenum">
              <a:rPr lang="en-US" smtClean="0"/>
              <a:pPr/>
              <a:t>2</a:t>
            </a:fld>
            <a:endParaRPr lang="en-US" dirty="0"/>
          </a:p>
        </p:txBody>
      </p:sp>
      <p:pic>
        <p:nvPicPr>
          <p:cNvPr id="1030" name="Picture 6" descr="Everything's bigger in Montana, including these three go-to resorts just  across the Continental Divide | Snowlander | Spokane | The Pacific  Northwest Inlander | News, Politics, Music, Calendar, Events in Spokane,  Coeur">
            <a:extLst>
              <a:ext uri="{FF2B5EF4-FFF2-40B4-BE49-F238E27FC236}">
                <a16:creationId xmlns:a16="http://schemas.microsoft.com/office/drawing/2014/main" id="{27DC7220-F4A1-02AC-755B-7AFDF3CC1935}"/>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l="12447" r="1244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056600" y="536573"/>
            <a:ext cx="4078800" cy="1453003"/>
          </a:xfrm>
        </p:spPr>
        <p:txBody>
          <a:bodyPr wrap="square" anchor="b">
            <a:normAutofit/>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5780" y="2682108"/>
            <a:ext cx="10631213" cy="2875321"/>
          </a:xfrm>
        </p:spPr>
        <p:txBody>
          <a:bodyPr>
            <a:noAutofit/>
          </a:bodyPr>
          <a:lstStyle/>
          <a:p>
            <a:r>
              <a:rPr lang="en-US" sz="1800" dirty="0">
                <a:effectLst/>
                <a:latin typeface="Times New Roman" panose="02020603050405020304" pitchFamily="18" charset="0"/>
                <a:ea typeface="Aptos" panose="020B0004020202020204" pitchFamily="34" charset="0"/>
              </a:rPr>
              <a:t>Big Mountain Resort offers spectacular views of Glacier National Park and Flathead National Forest, with access to 105 trails. Every year about 350,000 people ski or snowboard at Big Mountain. This mountain can accommodate skiers and riders of all levels and abilities. These are serviced by 11 lifts, 2 T-bars, and 1 magic carpet for novice skiers. The longest run is named Hellfire and is 3.3 miles in length. The base elevation is 4,464 ft, and the summit is 6,817 ft with a vertical drop of 2,353 ft. Big Mountain Resort has recently installed an additional chair lift to help increase the distribution of visitors across the mountain. This additional chair increases their operating costs by $1.54M this season. The resort's pricing strategy has been to charge a premium above the average price of resorts in its market segment.</a:t>
            </a:r>
            <a:endParaRPr lang="en-US" dirty="0"/>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89400" y="563402"/>
            <a:ext cx="4075200" cy="2058573"/>
          </a:xfrm>
        </p:spPr>
        <p:txBody>
          <a:bodyPr>
            <a:normAutofit/>
          </a:bodyPr>
          <a:lstStyle/>
          <a:p>
            <a:r>
              <a:rPr lang="en-US" dirty="0"/>
              <a:t>Problem</a:t>
            </a:r>
          </a:p>
        </p:txBody>
      </p: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a:xfrm>
            <a:off x="493986" y="4004443"/>
            <a:ext cx="5111532" cy="2580288"/>
          </a:xfrm>
        </p:spPr>
        <p:txBody>
          <a:bodyPr>
            <a:normAutofit/>
          </a:bodyPr>
          <a:lstStyle/>
          <a:p>
            <a:pPr marL="285750" marR="0" indent="-285750" algn="l">
              <a:lnSpc>
                <a:spcPct val="107000"/>
              </a:lnSpc>
              <a:spcBef>
                <a:spcPts val="0"/>
              </a:spcBef>
              <a:spcAft>
                <a:spcPts val="800"/>
              </a:spcAft>
              <a:buFont typeface="Arial" panose="020B0604020202020204" pitchFamily="34" charset="0"/>
              <a:buChar char="•"/>
            </a:pPr>
            <a:r>
              <a:rPr lang="en-US" sz="1800" b="1" kern="100" dirty="0">
                <a:effectLst/>
                <a:latin typeface="+mj-lt"/>
                <a:ea typeface="Aptos" panose="020B0004020202020204" pitchFamily="34" charset="0"/>
                <a:cs typeface="Arial" panose="020B0604020202020204" pitchFamily="34" charset="0"/>
              </a:rPr>
              <a:t>New Chair lift: increases the operation cost to $1.54 million.</a:t>
            </a:r>
          </a:p>
          <a:p>
            <a:pPr marL="285750" marR="0" indent="-285750" algn="l">
              <a:lnSpc>
                <a:spcPct val="107000"/>
              </a:lnSpc>
              <a:spcBef>
                <a:spcPts val="0"/>
              </a:spcBef>
              <a:spcAft>
                <a:spcPts val="800"/>
              </a:spcAft>
              <a:buFont typeface="Arial" panose="020B0604020202020204" pitchFamily="34" charset="0"/>
              <a:buChar char="•"/>
            </a:pPr>
            <a:r>
              <a:rPr lang="en-US" sz="1800" b="1" kern="100" dirty="0">
                <a:latin typeface="+mj-lt"/>
                <a:ea typeface="Aptos" panose="020B0004020202020204" pitchFamily="34" charset="0"/>
                <a:cs typeface="Arial" panose="020B0604020202020204" pitchFamily="34" charset="0"/>
              </a:rPr>
              <a:t>How do we increase the revenue and stay at the top of what we offer in the new upcoming season?</a:t>
            </a:r>
            <a:endParaRPr lang="en-US" sz="1800" b="1" kern="100" dirty="0">
              <a:effectLst/>
              <a:latin typeface="+mj-lt"/>
              <a:ea typeface="Aptos" panose="020B0004020202020204" pitchFamily="34" charset="0"/>
              <a:cs typeface="Arial" panose="020B0604020202020204" pitchFamily="34" charset="0"/>
            </a:endParaRPr>
          </a:p>
        </p:txBody>
      </p:sp>
      <p:pic>
        <p:nvPicPr>
          <p:cNvPr id="14" name="Picture Placeholder 13" descr="A picture containing snow, nature, outdoor, covered">
            <a:extLst>
              <a:ext uri="{FF2B5EF4-FFF2-40B4-BE49-F238E27FC236}">
                <a16:creationId xmlns:a16="http://schemas.microsoft.com/office/drawing/2014/main" id="{5C0075ED-C567-4784-9E43-B86220CE123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654800" y="3587750"/>
            <a:ext cx="4995863" cy="2698750"/>
          </a:xfrm>
        </p:spPr>
      </p:pic>
      <p:pic>
        <p:nvPicPr>
          <p:cNvPr id="2050" name="Picture 2">
            <a:extLst>
              <a:ext uri="{FF2B5EF4-FFF2-40B4-BE49-F238E27FC236}">
                <a16:creationId xmlns:a16="http://schemas.microsoft.com/office/drawing/2014/main" id="{008E468B-32D5-1E6E-6D16-5C30AA2A4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4800" y="642390"/>
            <a:ext cx="4995862" cy="270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73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469138" y="0"/>
            <a:ext cx="10213200" cy="1112836"/>
          </a:xfrm>
        </p:spPr>
        <p:txBody>
          <a:bodyPr/>
          <a:lstStyle/>
          <a:p>
            <a:r>
              <a:rPr lang="en-US" dirty="0"/>
              <a:t>Key Findings &amp; Recommendations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989400" y="1443284"/>
            <a:ext cx="4928400" cy="3347244"/>
          </a:xfrm>
        </p:spPr>
        <p:txBody>
          <a:bodyPr vert="horz" lIns="91440" tIns="45720" rIns="91440" bIns="45720" rtlCol="0" anchor="t">
            <a:noAutofit/>
          </a:bodyPr>
          <a:lstStyle/>
          <a:p>
            <a:pPr marL="457200" indent="-457200" algn="l">
              <a:buFont typeface="Wingdings" panose="05000000000000000000" pitchFamily="2" charset="2"/>
              <a:buChar char="§"/>
            </a:pPr>
            <a:r>
              <a:rPr lang="en-US" sz="1600" b="1" dirty="0">
                <a:solidFill>
                  <a:schemeClr val="tx1">
                    <a:lumMod val="95000"/>
                    <a:lumOff val="5000"/>
                    <a:alpha val="60000"/>
                  </a:schemeClr>
                </a:solidFill>
                <a:latin typeface="+mj-lt"/>
                <a:ea typeface="Aptos" panose="020B0004020202020204" pitchFamily="34" charset="0"/>
              </a:rPr>
              <a:t>C</a:t>
            </a:r>
            <a:r>
              <a:rPr lang="en-US" sz="1600" b="1" dirty="0">
                <a:solidFill>
                  <a:schemeClr val="tx1">
                    <a:lumMod val="95000"/>
                    <a:lumOff val="5000"/>
                    <a:alpha val="60000"/>
                  </a:schemeClr>
                </a:solidFill>
                <a:effectLst/>
                <a:latin typeface="+mj-lt"/>
                <a:ea typeface="Aptos" panose="020B0004020202020204" pitchFamily="34" charset="0"/>
              </a:rPr>
              <a:t>lose</a:t>
            </a:r>
            <a:r>
              <a:rPr lang="en-US" sz="1600" b="1" kern="0" dirty="0">
                <a:solidFill>
                  <a:schemeClr val="tx1">
                    <a:lumMod val="95000"/>
                    <a:lumOff val="5000"/>
                    <a:alpha val="60000"/>
                  </a:schemeClr>
                </a:solidFill>
                <a:effectLst/>
                <a:latin typeface="+mj-lt"/>
                <a:ea typeface="Times New Roman" panose="02020603050405020304" pitchFamily="18" charset="0"/>
              </a:rPr>
              <a:t> up to 10 of the least used runs. </a:t>
            </a:r>
          </a:p>
          <a:p>
            <a:pPr marL="457200" indent="-457200" algn="l">
              <a:buFont typeface="Wingdings" panose="05000000000000000000" pitchFamily="2" charset="2"/>
              <a:buChar char="§"/>
            </a:pPr>
            <a:r>
              <a:rPr lang="en-US" sz="1600" b="1" kern="0" dirty="0">
                <a:solidFill>
                  <a:schemeClr val="tx1">
                    <a:lumMod val="95000"/>
                    <a:lumOff val="5000"/>
                    <a:alpha val="60000"/>
                  </a:schemeClr>
                </a:solidFill>
                <a:effectLst/>
                <a:latin typeface="+mj-lt"/>
                <a:ea typeface="Times New Roman" panose="02020603050405020304" pitchFamily="18" charset="0"/>
              </a:rPr>
              <a:t>Increase the vertical drop by adding a run to a point 150 feet lower down but requiring the installation of an additional chair lift.</a:t>
            </a:r>
          </a:p>
          <a:p>
            <a:r>
              <a:rPr lang="en-US" sz="1600" b="1" i="0" kern="0" dirty="0">
                <a:solidFill>
                  <a:schemeClr val="tx1">
                    <a:lumMod val="95000"/>
                    <a:lumOff val="5000"/>
                    <a:alpha val="60000"/>
                  </a:schemeClr>
                </a:solidFill>
                <a:latin typeface="+mj-lt"/>
                <a:ea typeface="Times New Roman" panose="02020603050405020304" pitchFamily="18" charset="0"/>
              </a:rPr>
              <a:t>Increase support for ticket price by $8.67, with revenue of $15M.</a:t>
            </a:r>
            <a:endParaRPr lang="en-US" sz="1600" b="1" kern="0" dirty="0">
              <a:solidFill>
                <a:schemeClr val="tx1">
                  <a:lumMod val="95000"/>
                  <a:lumOff val="5000"/>
                  <a:alpha val="60000"/>
                </a:schemeClr>
              </a:solidFill>
              <a:effectLst/>
              <a:latin typeface="+mj-lt"/>
              <a:ea typeface="Times New Roman" panose="02020603050405020304" pitchFamily="18" charset="0"/>
            </a:endParaRPr>
          </a:p>
          <a:p>
            <a:pPr marL="457200" indent="-457200" algn="l">
              <a:buFont typeface="Wingdings" panose="05000000000000000000" pitchFamily="2" charset="2"/>
              <a:buChar char="§"/>
            </a:pPr>
            <a:r>
              <a:rPr lang="en-US" sz="1600" b="1" kern="0" dirty="0">
                <a:solidFill>
                  <a:schemeClr val="tx1">
                    <a:lumMod val="95000"/>
                    <a:lumOff val="5000"/>
                    <a:alpha val="60000"/>
                  </a:schemeClr>
                </a:solidFill>
                <a:latin typeface="+mj-lt"/>
                <a:ea typeface="Times New Roman" panose="02020603050405020304" pitchFamily="18" charset="0"/>
              </a:rPr>
              <a:t>A</a:t>
            </a:r>
            <a:r>
              <a:rPr lang="en-US" sz="1600" b="1" kern="0" dirty="0">
                <a:solidFill>
                  <a:schemeClr val="tx1">
                    <a:lumMod val="95000"/>
                    <a:lumOff val="5000"/>
                    <a:alpha val="60000"/>
                  </a:schemeClr>
                </a:solidFill>
                <a:effectLst/>
                <a:latin typeface="+mj-lt"/>
                <a:ea typeface="Times New Roman" panose="02020603050405020304" pitchFamily="18" charset="0"/>
              </a:rPr>
              <a:t>dding 2 acres of snow making cover.</a:t>
            </a:r>
          </a:p>
          <a:p>
            <a:r>
              <a:rPr lang="en-US" sz="1600" b="1" i="0" kern="0" dirty="0">
                <a:solidFill>
                  <a:schemeClr val="tx1">
                    <a:lumMod val="95000"/>
                    <a:lumOff val="5000"/>
                    <a:alpha val="60000"/>
                  </a:schemeClr>
                </a:solidFill>
                <a:latin typeface="+mj-lt"/>
                <a:ea typeface="Times New Roman" panose="02020603050405020304" pitchFamily="18" charset="0"/>
              </a:rPr>
              <a:t> Increase support for ticket price by $10.59 with additional revenue of $18M.</a:t>
            </a:r>
            <a:endParaRPr lang="en-US" sz="1600" b="1" kern="0" dirty="0">
              <a:solidFill>
                <a:schemeClr val="tx1">
                  <a:lumMod val="95000"/>
                  <a:lumOff val="5000"/>
                  <a:alpha val="60000"/>
                </a:schemeClr>
              </a:solidFill>
              <a:effectLst/>
              <a:latin typeface="+mj-lt"/>
              <a:ea typeface="Times New Roman" panose="02020603050405020304" pitchFamily="18" charset="0"/>
            </a:endParaRPr>
          </a:p>
          <a:p>
            <a:pPr marL="457200" indent="-457200" algn="l">
              <a:buFont typeface="Wingdings" panose="05000000000000000000" pitchFamily="2" charset="2"/>
              <a:buChar char="§"/>
            </a:pPr>
            <a:r>
              <a:rPr lang="en-US" sz="1600" b="1" kern="0" dirty="0">
                <a:solidFill>
                  <a:schemeClr val="tx1">
                    <a:lumMod val="95000"/>
                    <a:lumOff val="5000"/>
                    <a:alpha val="60000"/>
                  </a:schemeClr>
                </a:solidFill>
                <a:latin typeface="+mj-lt"/>
                <a:ea typeface="Times New Roman" panose="02020603050405020304" pitchFamily="18" charset="0"/>
              </a:rPr>
              <a:t>I</a:t>
            </a:r>
            <a:r>
              <a:rPr lang="en-US" sz="1600" b="1" kern="0" dirty="0">
                <a:solidFill>
                  <a:schemeClr val="tx1">
                    <a:lumMod val="95000"/>
                    <a:lumOff val="5000"/>
                    <a:alpha val="60000"/>
                  </a:schemeClr>
                </a:solidFill>
                <a:effectLst/>
                <a:latin typeface="+mj-lt"/>
                <a:ea typeface="Times New Roman" panose="02020603050405020304" pitchFamily="18" charset="0"/>
              </a:rPr>
              <a:t>ncrease the longest run by 0.2 mile to boast 3.5 miles length, requiring an additional snow making coverage of 4 acres.</a:t>
            </a:r>
            <a:endParaRPr lang="en-US" sz="1600" b="1" kern="0" dirty="0">
              <a:solidFill>
                <a:schemeClr val="tx1">
                  <a:lumMod val="95000"/>
                  <a:lumOff val="5000"/>
                  <a:alpha val="60000"/>
                </a:schemeClr>
              </a:solidFill>
              <a:latin typeface="+mj-lt"/>
            </a:endParaRPr>
          </a:p>
        </p:txBody>
      </p:sp>
      <p:sp>
        <p:nvSpPr>
          <p:cNvPr id="14" name="Slide Number Placeholder 49">
            <a:extLst>
              <a:ext uri="{FF2B5EF4-FFF2-40B4-BE49-F238E27FC236}">
                <a16:creationId xmlns:a16="http://schemas.microsoft.com/office/drawing/2014/main" id="{FE0E29C1-3AC9-4C3D-A129-4AE522CD0F15}"/>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5</a:t>
            </a:fld>
            <a:endParaRPr lang="en-US" dirty="0"/>
          </a:p>
        </p:txBody>
      </p:sp>
      <p:pic>
        <p:nvPicPr>
          <p:cNvPr id="15" name="Picture 14">
            <a:extLst>
              <a:ext uri="{FF2B5EF4-FFF2-40B4-BE49-F238E27FC236}">
                <a16:creationId xmlns:a16="http://schemas.microsoft.com/office/drawing/2014/main" id="{FE7C1529-D0E2-B904-3205-A45ACC1A6593}"/>
              </a:ext>
            </a:extLst>
          </p:cNvPr>
          <p:cNvPicPr>
            <a:picLocks noChangeAspect="1"/>
          </p:cNvPicPr>
          <p:nvPr/>
        </p:nvPicPr>
        <p:blipFill>
          <a:blip r:embed="rId2"/>
          <a:stretch>
            <a:fillRect/>
          </a:stretch>
        </p:blipFill>
        <p:spPr>
          <a:xfrm>
            <a:off x="6096000" y="2007547"/>
            <a:ext cx="5922675" cy="4261802"/>
          </a:xfrm>
          <a:prstGeom prst="rect">
            <a:avLst/>
          </a:prstGeom>
        </p:spPr>
      </p:pic>
    </p:spTree>
    <p:extLst>
      <p:ext uri="{BB962C8B-B14F-4D97-AF65-F5344CB8AC3E}">
        <p14:creationId xmlns:p14="http://schemas.microsoft.com/office/powerpoint/2010/main" val="256311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989400" y="395289"/>
            <a:ext cx="10213200" cy="1112836"/>
          </a:xfrm>
        </p:spPr>
        <p:txBody>
          <a:bodyPr/>
          <a:lstStyle/>
          <a:p>
            <a:r>
              <a:rPr lang="en-US" dirty="0"/>
              <a:t>Model and Analysis</a:t>
            </a:r>
          </a:p>
        </p:txBody>
      </p:sp>
      <p:sp>
        <p:nvSpPr>
          <p:cNvPr id="3" name="Text Placeholder 2">
            <a:extLst>
              <a:ext uri="{FF2B5EF4-FFF2-40B4-BE49-F238E27FC236}">
                <a16:creationId xmlns:a16="http://schemas.microsoft.com/office/drawing/2014/main" id="{8DC8BCA7-27B2-4252-9991-74F7AAB1BA37}"/>
              </a:ext>
            </a:extLst>
          </p:cNvPr>
          <p:cNvSpPr>
            <a:spLocks noGrp="1"/>
          </p:cNvSpPr>
          <p:nvPr>
            <p:ph type="body" idx="1"/>
          </p:nvPr>
        </p:nvSpPr>
        <p:spPr>
          <a:xfrm>
            <a:off x="989399" y="1736731"/>
            <a:ext cx="4602104" cy="1027489"/>
          </a:xfrm>
        </p:spPr>
        <p:txBody>
          <a:bodyPr>
            <a:normAutofit fontScale="92500" lnSpcReduction="10000"/>
          </a:bodyPr>
          <a:lstStyle/>
          <a:p>
            <a:r>
              <a:rPr lang="en-US" dirty="0"/>
              <a:t>The resort can close to 6 runs without a large drop in revenue</a:t>
            </a:r>
          </a:p>
        </p:txBody>
      </p:sp>
      <p:sp>
        <p:nvSpPr>
          <p:cNvPr id="40" name="Slide Number Placeholder 49">
            <a:extLst>
              <a:ext uri="{FF2B5EF4-FFF2-40B4-BE49-F238E27FC236}">
                <a16:creationId xmlns:a16="http://schemas.microsoft.com/office/drawing/2014/main" id="{10BF64B1-224D-4CB5-B4AF-D944A4C4745A}"/>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6</a:t>
            </a:fld>
            <a:endParaRPr lang="en-US" dirty="0"/>
          </a:p>
        </p:txBody>
      </p:sp>
      <p:pic>
        <p:nvPicPr>
          <p:cNvPr id="19" name="Content Placeholder 18" descr="A graph of a price&#10;&#10;Description automatically generated with medium confidence">
            <a:extLst>
              <a:ext uri="{FF2B5EF4-FFF2-40B4-BE49-F238E27FC236}">
                <a16:creationId xmlns:a16="http://schemas.microsoft.com/office/drawing/2014/main" id="{EAF90768-2D77-C799-A077-809731D4238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36308" y="2992825"/>
            <a:ext cx="6500696" cy="3513077"/>
          </a:xfrm>
          <a:prstGeom prst="rect">
            <a:avLst/>
          </a:prstGeom>
          <a:noFill/>
          <a:ln>
            <a:noFill/>
          </a:ln>
        </p:spPr>
      </p:pic>
    </p:spTree>
    <p:extLst>
      <p:ext uri="{BB962C8B-B14F-4D97-AF65-F5344CB8AC3E}">
        <p14:creationId xmlns:p14="http://schemas.microsoft.com/office/powerpoint/2010/main" val="272150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318001" y="536573"/>
            <a:ext cx="7424950" cy="1453003"/>
          </a:xfrm>
        </p:spPr>
        <p:txBody>
          <a:bodyPr wrap="square" anchor="b">
            <a:normAutofit/>
          </a:bodyPr>
          <a:lstStyle/>
          <a:p>
            <a:r>
              <a:rPr lang="en-US" dirty="0"/>
              <a:t>Conclusion</a:t>
            </a:r>
          </a:p>
        </p:txBody>
      </p:sp>
      <p:pic>
        <p:nvPicPr>
          <p:cNvPr id="10" name="Picture Placeholder 9" descr="A picture containing outdoor crops">
            <a:extLst>
              <a:ext uri="{FF2B5EF4-FFF2-40B4-BE49-F238E27FC236}">
                <a16:creationId xmlns:a16="http://schemas.microsoft.com/office/drawing/2014/main" id="{1A068317-699A-4C96-BD22-58E7B50ADDE8}"/>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627063" y="536575"/>
            <a:ext cx="2616200" cy="1743075"/>
          </a:xfrm>
        </p:spPr>
      </p:pic>
      <p:pic>
        <p:nvPicPr>
          <p:cNvPr id="12" name="Picture Placeholder 11" descr="A picture containing outdoor, plant, nature, tall">
            <a:extLst>
              <a:ext uri="{FF2B5EF4-FFF2-40B4-BE49-F238E27FC236}">
                <a16:creationId xmlns:a16="http://schemas.microsoft.com/office/drawing/2014/main" id="{472D5204-8793-4F5F-9D4D-550EEED5A17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16853" y="2557090"/>
            <a:ext cx="2616200" cy="1743075"/>
          </a:xfrm>
        </p:spPr>
      </p:pic>
      <p:pic>
        <p:nvPicPr>
          <p:cNvPr id="14" name="Picture Placeholder 13" descr="A tree covered in snow">
            <a:extLst>
              <a:ext uri="{FF2B5EF4-FFF2-40B4-BE49-F238E27FC236}">
                <a16:creationId xmlns:a16="http://schemas.microsoft.com/office/drawing/2014/main" id="{42894B38-95F7-4427-AF6B-DD2678CF1C78}"/>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27063" y="4576347"/>
            <a:ext cx="2616200" cy="1743075"/>
          </a:xfrm>
        </p:spPr>
      </p:pic>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7"/>
          </p:nvPr>
        </p:nvSpPr>
        <p:spPr>
          <a:xfrm>
            <a:off x="4864100" y="2876550"/>
            <a:ext cx="6332538" cy="3219450"/>
          </a:xfrm>
          <a:ln>
            <a:noFill/>
          </a:ln>
        </p:spPr>
        <p:txBody>
          <a:bodyPr>
            <a:normAutofit/>
          </a:bodyPr>
          <a:lstStyle/>
          <a:p>
            <a:r>
              <a:rPr lang="en-US" dirty="0"/>
              <a:t>Big Mountain resort is a high-end resort with many significant facilities that are enjoyable by customers.</a:t>
            </a:r>
          </a:p>
          <a:p>
            <a:r>
              <a:rPr lang="en-US" dirty="0"/>
              <a:t>There might better resolutions to consider in order to increase revenue and still have the resort running for many more years to come.</a:t>
            </a:r>
          </a:p>
        </p:txBody>
      </p:sp>
      <p:sp>
        <p:nvSpPr>
          <p:cNvPr id="38" name="Slide Number Placeholder 49">
            <a:extLst>
              <a:ext uri="{FF2B5EF4-FFF2-40B4-BE49-F238E27FC236}">
                <a16:creationId xmlns:a16="http://schemas.microsoft.com/office/drawing/2014/main" id="{7664B428-9BC3-4DBA-A039-5DCE1AC97916}"/>
              </a:ext>
            </a:extLst>
          </p:cNvPr>
          <p:cNvSpPr>
            <a:spLocks noGrp="1"/>
          </p:cNvSpPr>
          <p:nvPr>
            <p:ph type="sldNum" sz="quarter" idx="12"/>
          </p:nvPr>
        </p:nvSpPr>
        <p:spPr>
          <a:xfrm>
            <a:off x="9982800" y="6357600"/>
            <a:ext cx="1760150" cy="460800"/>
          </a:xfrm>
          <a:ln>
            <a:noFill/>
          </a:ln>
        </p:spPr>
        <p:txBody>
          <a:bodyPr/>
          <a:lstStyle/>
          <a:p>
            <a:fld id="{D39607A7-8386-47DB-8578-DDEDD194E5D4}" type="slidenum">
              <a:rPr lang="en-US" smtClean="0"/>
              <a:pPr/>
              <a:t>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794707" y="536573"/>
            <a:ext cx="3856679" cy="1453003"/>
          </a:xfrm>
        </p:spPr>
        <p:txBody>
          <a:bodyPr wrap="square" anchor="b">
            <a:normAutofit/>
          </a:bodyPr>
          <a:lstStyle/>
          <a:p>
            <a:r>
              <a:rPr lang="en-US" dirty="0"/>
              <a:t>Thank you</a:t>
            </a: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8</a:t>
            </a:fld>
            <a:endParaRPr lang="en-US" dirty="0"/>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body" sz="quarter" idx="14"/>
          </p:nvPr>
        </p:nvSpPr>
        <p:spPr>
          <a:xfrm>
            <a:off x="8181686" y="2876550"/>
            <a:ext cx="3059113" cy="2983947"/>
          </a:xfrm>
        </p:spPr>
        <p:txBody>
          <a:bodyPr>
            <a:normAutofit/>
          </a:bodyPr>
          <a:lstStyle/>
          <a:p>
            <a:r>
              <a:rPr lang="en-US" dirty="0"/>
              <a:t>Any Questions?</a:t>
            </a:r>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 id="{15B931B0-C7D8-4B07-ACB9-C7EFD4E6970A}" vid="{8BE1E89A-FBDD-488C-8247-991A3117B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B9D788-52D8-46C3-92EC-553D7E4077CF}">
  <ds:schemaRefs>
    <ds:schemaRef ds:uri="http://schemas.microsoft.com/sharepoint/v3/contenttype/forms"/>
  </ds:schemaRefs>
</ds:datastoreItem>
</file>

<file path=customXml/itemProps2.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{177CAB28-EA32-4CEC-9F90-9C6635171554}tf11158769_win32</Template>
  <TotalTime>56</TotalTime>
  <Words>374</Words>
  <Application>Microsoft Office PowerPoint</Application>
  <PresentationFormat>Widescreen</PresentationFormat>
  <Paragraphs>33</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Avenir Next LT Pro</vt:lpstr>
      <vt:lpstr>Calibri</vt:lpstr>
      <vt:lpstr>Goudy Old Style</vt:lpstr>
      <vt:lpstr>Times New Roman</vt:lpstr>
      <vt:lpstr>Wingdings</vt:lpstr>
      <vt:lpstr>FrostyVTI</vt:lpstr>
      <vt:lpstr>Big Mountain Ticket Price</vt:lpstr>
      <vt:lpstr>Agenda</vt:lpstr>
      <vt:lpstr>Introduction</vt:lpstr>
      <vt:lpstr>Problem</vt:lpstr>
      <vt:lpstr>Key Findings &amp; Recommendations</vt:lpstr>
      <vt:lpstr>Model and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Ticket Price</dc:title>
  <dc:creator>Dina Batros</dc:creator>
  <cp:lastModifiedBy>Dina Batros</cp:lastModifiedBy>
  <cp:revision>1</cp:revision>
  <dcterms:created xsi:type="dcterms:W3CDTF">2024-01-14T18:14:03Z</dcterms:created>
  <dcterms:modified xsi:type="dcterms:W3CDTF">2024-01-14T19:10:51Z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