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322" r:id="rId5"/>
    <p:sldId id="321" r:id="rId6"/>
    <p:sldId id="320" r:id="rId7"/>
    <p:sldId id="318" r:id="rId8"/>
    <p:sldId id="317" r:id="rId9"/>
    <p:sldId id="314" r:id="rId10"/>
    <p:sldId id="312" r:id="rId11"/>
    <p:sldId id="311" r:id="rId12"/>
    <p:sldId id="313" r:id="rId13"/>
    <p:sldId id="31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A1729A-60CB-4A8B-B115-7291F49F592B}" v="325" dt="2024-06-11T10:06:21.944"/>
  </p1510:revLst>
</p1510:revInfo>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5388" autoAdjust="0"/>
  </p:normalViewPr>
  <p:slideViewPr>
    <p:cSldViewPr snapToGrid="0">
      <p:cViewPr>
        <p:scale>
          <a:sx n="100" d="100"/>
          <a:sy n="100" d="100"/>
        </p:scale>
        <p:origin x="-610" y="-533"/>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6/11/2024</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6/11/2024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dirty="0"/>
              <a:t>Click icon to add table</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dirty="0"/>
              <a:t>Click icon to add table</a:t>
            </a:r>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dirty="0"/>
              <a:t>Click icon to add picture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C9E-20FB-B999-9303-C71D1334BAD7}"/>
              </a:ext>
            </a:extLst>
          </p:cNvPr>
          <p:cNvSpPr>
            <a:spLocks noGrp="1"/>
          </p:cNvSpPr>
          <p:nvPr>
            <p:ph type="title"/>
          </p:nvPr>
        </p:nvSpPr>
        <p:spPr>
          <a:xfrm>
            <a:off x="1317615" y="690511"/>
            <a:ext cx="6984555" cy="5253089"/>
          </a:xfrm>
        </p:spPr>
        <p:txBody>
          <a:bodyPr>
            <a:normAutofit/>
          </a:bodyPr>
          <a:lstStyle/>
          <a:p>
            <a:r>
              <a:rPr lang="en-US" b="1" dirty="0">
                <a:ea typeface="+mj-lt"/>
                <a:cs typeface="+mj-lt"/>
              </a:rPr>
              <a:t>Breast Cancer Wisconsin</a:t>
            </a:r>
            <a:endParaRPr lang="en-US" b="1" dirty="0"/>
          </a:p>
        </p:txBody>
      </p:sp>
    </p:spTree>
    <p:extLst>
      <p:ext uri="{BB962C8B-B14F-4D97-AF65-F5344CB8AC3E}">
        <p14:creationId xmlns:p14="http://schemas.microsoft.com/office/powerpoint/2010/main" val="337882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01732C-7338-DBA0-BD19-1FA88304749F}"/>
              </a:ext>
            </a:extLst>
          </p:cNvPr>
          <p:cNvSpPr>
            <a:spLocks noGrp="1"/>
          </p:cNvSpPr>
          <p:nvPr>
            <p:ph type="title"/>
          </p:nvPr>
        </p:nvSpPr>
        <p:spPr>
          <a:xfrm>
            <a:off x="1317614" y="690511"/>
            <a:ext cx="4964671" cy="5253089"/>
          </a:xfrm>
        </p:spPr>
        <p:txBody>
          <a:bodyPr/>
          <a:lstStyle/>
          <a:p>
            <a:r>
              <a:rPr lang="en-US" dirty="0"/>
              <a:t>Thank</a:t>
            </a:r>
            <a:br>
              <a:rPr lang="en-US" dirty="0"/>
            </a:br>
            <a:r>
              <a:rPr lang="en-US" dirty="0"/>
              <a:t>you</a:t>
            </a:r>
          </a:p>
        </p:txBody>
      </p:sp>
      <p:sp>
        <p:nvSpPr>
          <p:cNvPr id="2" name="Content Placeholder 1">
            <a:extLst>
              <a:ext uri="{FF2B5EF4-FFF2-40B4-BE49-F238E27FC236}">
                <a16:creationId xmlns:a16="http://schemas.microsoft.com/office/drawing/2014/main" id="{70ECFE66-A9E7-A365-967B-2FD670CB3923}"/>
              </a:ext>
            </a:extLst>
          </p:cNvPr>
          <p:cNvSpPr>
            <a:spLocks noGrp="1"/>
          </p:cNvSpPr>
          <p:nvPr>
            <p:ph sz="quarter" idx="10"/>
          </p:nvPr>
        </p:nvSpPr>
        <p:spPr>
          <a:xfrm>
            <a:off x="6282286" y="690465"/>
            <a:ext cx="4784372" cy="5253089"/>
          </a:xfrm>
        </p:spPr>
        <p:txBody>
          <a:bodyPr/>
          <a:lstStyle/>
          <a:p>
            <a:r>
              <a:rPr lang="en-US" dirty="0"/>
              <a:t>Dina </a:t>
            </a:r>
            <a:r>
              <a:rPr lang="en-US" dirty="0" err="1"/>
              <a:t>Batros</a:t>
            </a:r>
            <a:endParaRPr lang="en-US" dirty="0"/>
          </a:p>
          <a:p>
            <a:endParaRPr lang="en-US" dirty="0"/>
          </a:p>
        </p:txBody>
      </p:sp>
    </p:spTree>
    <p:extLst>
      <p:ext uri="{BB962C8B-B14F-4D97-AF65-F5344CB8AC3E}">
        <p14:creationId xmlns:p14="http://schemas.microsoft.com/office/powerpoint/2010/main" val="70437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a:xfrm>
            <a:off x="1455583" y="737115"/>
            <a:ext cx="4640418" cy="5407091"/>
          </a:xfrm>
        </p:spPr>
        <p:txBody>
          <a:bodyPr/>
          <a:lstStyle/>
          <a:p>
            <a:r>
              <a:rPr lang="en-US" dirty="0"/>
              <a:t>Agenda</a:t>
            </a:r>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a:xfrm>
            <a:off x="6388461" y="737115"/>
            <a:ext cx="4449712" cy="5407091"/>
          </a:xfrm>
        </p:spPr>
        <p:txBody>
          <a:bodyPr/>
          <a:lstStyle/>
          <a:p>
            <a:r>
              <a:rPr lang="en-US" dirty="0"/>
              <a:t>Introduction</a:t>
            </a:r>
          </a:p>
          <a:p>
            <a:r>
              <a:rPr lang="en-US" dirty="0">
                <a:ea typeface="+mn-lt"/>
                <a:cs typeface="+mn-lt"/>
              </a:rPr>
              <a:t>Data Description</a:t>
            </a:r>
            <a:endParaRPr lang="en-US" dirty="0"/>
          </a:p>
          <a:p>
            <a:r>
              <a:rPr lang="en-US" dirty="0"/>
              <a:t>Data Preprocessing</a:t>
            </a:r>
          </a:p>
          <a:p>
            <a:r>
              <a:rPr lang="en-US" dirty="0"/>
              <a:t>Model Selection and Evaluation</a:t>
            </a:r>
          </a:p>
          <a:p>
            <a:r>
              <a:rPr lang="en-US" dirty="0"/>
              <a:t>Results</a:t>
            </a:r>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2</a:t>
            </a:fld>
            <a:endParaRPr lang="en-US" dirty="0"/>
          </a:p>
        </p:txBody>
      </p:sp>
    </p:spTree>
    <p:extLst>
      <p:ext uri="{BB962C8B-B14F-4D97-AF65-F5344CB8AC3E}">
        <p14:creationId xmlns:p14="http://schemas.microsoft.com/office/powerpoint/2010/main" val="160745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D0E47E-D228-15EB-5886-33E9AA181D03}"/>
              </a:ext>
            </a:extLst>
          </p:cNvPr>
          <p:cNvSpPr>
            <a:spLocks noGrp="1"/>
          </p:cNvSpPr>
          <p:nvPr>
            <p:ph type="title"/>
          </p:nvPr>
        </p:nvSpPr>
        <p:spPr>
          <a:xfrm>
            <a:off x="1353827" y="417805"/>
            <a:ext cx="5000318" cy="6044548"/>
          </a:xfrm>
        </p:spPr>
        <p:txBody>
          <a:bodyPr>
            <a:noAutofit/>
          </a:bodyPr>
          <a:lstStyle/>
          <a:p>
            <a:pPr marL="285750" indent="-285750">
              <a:buFont typeface="Arial"/>
              <a:buChar char="•"/>
            </a:pPr>
            <a:r>
              <a:rPr lang="en-US" sz="1800" dirty="0">
                <a:ea typeface="+mj-lt"/>
                <a:cs typeface="+mj-lt"/>
              </a:rPr>
              <a:t>The Breast Cancer Wisconsin dataset comprises 569 instances of breast cancer cases.</a:t>
            </a:r>
            <a:endParaRPr lang="en-US" sz="1800" dirty="0"/>
          </a:p>
          <a:p>
            <a:pPr marL="285750" indent="-285750">
              <a:buFont typeface="Arial"/>
              <a:buChar char="•"/>
            </a:pPr>
            <a:r>
              <a:rPr lang="en-US" sz="1800" dirty="0">
                <a:ea typeface="+mj-lt"/>
                <a:cs typeface="+mj-lt"/>
              </a:rPr>
              <a:t>Each case is described by 30 numerical features derived from digitized images of fine needle aspirates (FNAs) of breast masses.</a:t>
            </a:r>
            <a:endParaRPr lang="en-US" sz="1800" dirty="0"/>
          </a:p>
          <a:p>
            <a:pPr marL="285750" indent="-285750">
              <a:buFont typeface="Arial"/>
              <a:buChar char="•"/>
            </a:pPr>
            <a:r>
              <a:rPr lang="en-US" sz="1800" dirty="0">
                <a:ea typeface="+mj-lt"/>
                <a:cs typeface="+mj-lt"/>
              </a:rPr>
              <a:t>Features include measurements such as radius, texture, perimeter, area, and smoothness, computed for mean, standard error, and worst-case scenarios.</a:t>
            </a:r>
            <a:endParaRPr lang="en-US" sz="1800" dirty="0"/>
          </a:p>
          <a:p>
            <a:pPr marL="285750" indent="-285750">
              <a:buFont typeface="Arial"/>
              <a:buChar char="•"/>
            </a:pPr>
            <a:r>
              <a:rPr lang="en-US" sz="1800" dirty="0">
                <a:ea typeface="+mj-lt"/>
                <a:cs typeface="+mj-lt"/>
              </a:rPr>
              <a:t>The dataset's primary objective is to predict breast tumor diagnosis, with the outcome variable 'diagnosis' denoting malignancy (M) or benignancy (B).</a:t>
            </a:r>
            <a:endParaRPr lang="en-US" sz="1800" dirty="0"/>
          </a:p>
          <a:p>
            <a:pPr marL="285750" indent="-285750">
              <a:buFont typeface="Arial"/>
              <a:buChar char="•"/>
            </a:pPr>
            <a:r>
              <a:rPr lang="en-US" sz="1800" dirty="0">
                <a:ea typeface="+mj-lt"/>
                <a:cs typeface="+mj-lt"/>
              </a:rPr>
              <a:t>Researchers leverage advanced machine learning techniques to enhance breast cancer diagnosis accuracy and efficiency.</a:t>
            </a:r>
            <a:endParaRPr lang="en-US" sz="1800" dirty="0"/>
          </a:p>
          <a:p>
            <a:pPr marL="285750" indent="-285750">
              <a:buFont typeface="Arial"/>
              <a:buChar char="•"/>
            </a:pPr>
            <a:r>
              <a:rPr lang="en-US" sz="1800" dirty="0">
                <a:ea typeface="+mj-lt"/>
                <a:cs typeface="+mj-lt"/>
              </a:rPr>
              <a:t>Ultimately, the dataset aims to improve patient outcomes by providing insights into breast cancer diagnosis.</a:t>
            </a:r>
            <a:endParaRPr lang="en-US" sz="1800" dirty="0"/>
          </a:p>
          <a:p>
            <a:endParaRPr lang="en-US" sz="1800" dirty="0">
              <a:latin typeface="system-ui"/>
            </a:endParaRPr>
          </a:p>
        </p:txBody>
      </p:sp>
      <p:pic>
        <p:nvPicPr>
          <p:cNvPr id="6" name="Picture Placeholder 5" descr="A close-up of a microscope&#10;&#10;Description automatically generated">
            <a:extLst>
              <a:ext uri="{FF2B5EF4-FFF2-40B4-BE49-F238E27FC236}">
                <a16:creationId xmlns:a16="http://schemas.microsoft.com/office/drawing/2014/main" id="{AC007BEB-D933-363D-C40D-74BA14E6A5F9}"/>
              </a:ext>
            </a:extLst>
          </p:cNvPr>
          <p:cNvPicPr>
            <a:picLocks noGrp="1" noChangeAspect="1"/>
          </p:cNvPicPr>
          <p:nvPr>
            <p:ph type="pic" sz="quarter" idx="13"/>
          </p:nvPr>
        </p:nvPicPr>
        <p:blipFill rotWithShape="1">
          <a:blip r:embed="rId2"/>
          <a:srcRect l="16255" t="5446" r="42059" b="-5522"/>
          <a:stretch/>
        </p:blipFill>
        <p:spPr>
          <a:xfrm>
            <a:off x="7284945" y="217713"/>
            <a:ext cx="4639457" cy="6863196"/>
          </a:xfrm>
        </p:spPr>
      </p:pic>
    </p:spTree>
    <p:extLst>
      <p:ext uri="{BB962C8B-B14F-4D97-AF65-F5344CB8AC3E}">
        <p14:creationId xmlns:p14="http://schemas.microsoft.com/office/powerpoint/2010/main" val="375211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7627020" y="534955"/>
            <a:ext cx="3982552" cy="1583094"/>
          </a:xfrm>
        </p:spPr>
        <p:txBody>
          <a:bodyPr/>
          <a:lstStyle/>
          <a:p>
            <a:r>
              <a:rPr lang="en-US" dirty="0"/>
              <a:t>Data Description</a:t>
            </a:r>
          </a:p>
        </p:txBody>
      </p:sp>
      <p:sp>
        <p:nvSpPr>
          <p:cNvPr id="3" name="Content Placeholder 2">
            <a:extLst>
              <a:ext uri="{FF2B5EF4-FFF2-40B4-BE49-F238E27FC236}">
                <a16:creationId xmlns:a16="http://schemas.microsoft.com/office/drawing/2014/main" id="{1EBEE570-1B5E-FFD1-485D-D77E4E6FE7C0}"/>
              </a:ext>
            </a:extLst>
          </p:cNvPr>
          <p:cNvSpPr>
            <a:spLocks noGrp="1"/>
          </p:cNvSpPr>
          <p:nvPr>
            <p:ph sz="quarter" idx="12"/>
          </p:nvPr>
        </p:nvSpPr>
        <p:spPr>
          <a:xfrm>
            <a:off x="1377581" y="320355"/>
            <a:ext cx="8541897" cy="3269340"/>
          </a:xfrm>
        </p:spPr>
        <p:txBody>
          <a:bodyPr vert="horz" lIns="0" tIns="0" rIns="0" bIns="0" rtlCol="0" anchor="t">
            <a:noAutofit/>
          </a:bodyPr>
          <a:lstStyle/>
          <a:p>
            <a:pPr marL="0" indent="0">
              <a:buNone/>
            </a:pPr>
            <a:endParaRPr lang="en-US" sz="1600" dirty="0">
              <a:latin typeface="Tisa Offc Serif Pro"/>
              <a:ea typeface="+mn-lt"/>
              <a:cs typeface="+mn-lt"/>
            </a:endParaRPr>
          </a:p>
          <a:p>
            <a:r>
              <a:rPr lang="en-US" sz="1600" dirty="0">
                <a:latin typeface="Tisa Offc Serif Pro"/>
                <a:ea typeface="+mn-lt"/>
                <a:cs typeface="+mn-lt"/>
              </a:rPr>
              <a:t>Total Entries: 569</a:t>
            </a:r>
            <a:endParaRPr lang="en-US" sz="1600">
              <a:latin typeface="Tisa Offc Serif Pro"/>
            </a:endParaRPr>
          </a:p>
          <a:p>
            <a:r>
              <a:rPr lang="en-US" sz="1600" dirty="0">
                <a:latin typeface="Tisa Offc Serif Pro"/>
                <a:ea typeface="+mn-lt"/>
                <a:cs typeface="+mn-lt"/>
              </a:rPr>
              <a:t>Columns: 33</a:t>
            </a:r>
            <a:endParaRPr lang="en-US" sz="1600">
              <a:latin typeface="Tisa Offc Serif Pro"/>
            </a:endParaRPr>
          </a:p>
          <a:p>
            <a:r>
              <a:rPr lang="en-US" sz="1600" dirty="0">
                <a:latin typeface="Tisa Offc Serif Pro"/>
                <a:ea typeface="+mn-lt"/>
                <a:cs typeface="+mn-lt"/>
              </a:rPr>
              <a:t>Data Types:</a:t>
            </a:r>
            <a:endParaRPr lang="en-US" sz="1600">
              <a:latin typeface="Tisa Offc Serif Pro"/>
            </a:endParaRPr>
          </a:p>
          <a:p>
            <a:pPr lvl="1"/>
            <a:r>
              <a:rPr lang="en-US" sz="1600" dirty="0">
                <a:latin typeface="Tisa Offc Serif Pro"/>
              </a:rPr>
              <a:t>int64</a:t>
            </a:r>
            <a:r>
              <a:rPr lang="en-US" sz="1600" dirty="0">
                <a:latin typeface="Tisa Offc Serif Pro"/>
                <a:ea typeface="+mn-lt"/>
                <a:cs typeface="+mn-lt"/>
              </a:rPr>
              <a:t>: 1 column (</a:t>
            </a:r>
            <a:r>
              <a:rPr lang="en-US" sz="1600" dirty="0">
                <a:latin typeface="Tisa Offc Serif Pro"/>
              </a:rPr>
              <a:t>id</a:t>
            </a:r>
            <a:r>
              <a:rPr lang="en-US" sz="1600" dirty="0">
                <a:latin typeface="Tisa Offc Serif Pro"/>
                <a:ea typeface="+mn-lt"/>
                <a:cs typeface="+mn-lt"/>
              </a:rPr>
              <a:t>)</a:t>
            </a:r>
            <a:endParaRPr lang="en-US" sz="1600">
              <a:latin typeface="Tisa Offc Serif Pro"/>
            </a:endParaRPr>
          </a:p>
          <a:p>
            <a:pPr lvl="1"/>
            <a:r>
              <a:rPr lang="en-US" sz="1600" dirty="0">
                <a:latin typeface="Tisa Offc Serif Pro"/>
              </a:rPr>
              <a:t>object</a:t>
            </a:r>
            <a:r>
              <a:rPr lang="en-US" sz="1600" dirty="0">
                <a:latin typeface="Tisa Offc Serif Pro"/>
                <a:ea typeface="+mn-lt"/>
                <a:cs typeface="+mn-lt"/>
              </a:rPr>
              <a:t>: 1 column (</a:t>
            </a:r>
            <a:r>
              <a:rPr lang="en-US" sz="1600" dirty="0">
                <a:latin typeface="Tisa Offc Serif Pro"/>
              </a:rPr>
              <a:t>diagnosis</a:t>
            </a:r>
            <a:r>
              <a:rPr lang="en-US" sz="1600" dirty="0">
                <a:latin typeface="Tisa Offc Serif Pro"/>
                <a:ea typeface="+mn-lt"/>
                <a:cs typeface="+mn-lt"/>
              </a:rPr>
              <a:t>)</a:t>
            </a:r>
            <a:endParaRPr lang="en-US" sz="1600">
              <a:latin typeface="Tisa Offc Serif Pro"/>
            </a:endParaRPr>
          </a:p>
          <a:p>
            <a:pPr lvl="1"/>
            <a:r>
              <a:rPr lang="en-US" sz="1600" dirty="0">
                <a:latin typeface="Tisa Offc Serif Pro"/>
              </a:rPr>
              <a:t>float64</a:t>
            </a:r>
            <a:r>
              <a:rPr lang="en-US" sz="1600" dirty="0">
                <a:latin typeface="Tisa Offc Serif Pro"/>
                <a:ea typeface="+mn-lt"/>
                <a:cs typeface="+mn-lt"/>
              </a:rPr>
              <a:t>: 31 columns (numerical features)</a:t>
            </a:r>
            <a:endParaRPr lang="en-US" sz="1600">
              <a:latin typeface="Tisa Offc Serif Pro"/>
            </a:endParaRPr>
          </a:p>
          <a:p>
            <a:r>
              <a:rPr lang="en-US" sz="1600" dirty="0">
                <a:latin typeface="Tisa Offc Serif Pro"/>
                <a:ea typeface="+mn-lt"/>
                <a:cs typeface="+mn-lt"/>
              </a:rPr>
              <a:t>Non-Null Counts: All columns have 569 non-null entries.</a:t>
            </a:r>
            <a:endParaRPr lang="en-US" sz="1600">
              <a:latin typeface="Tisa Offc Serif Pro"/>
            </a:endParaRPr>
          </a:p>
          <a:p>
            <a:r>
              <a:rPr lang="en-US" sz="1600" dirty="0">
                <a:latin typeface="Tisa Offc Serif Pro"/>
                <a:ea typeface="+mn-lt"/>
                <a:cs typeface="+mn-lt"/>
              </a:rPr>
              <a:t>Description:</a:t>
            </a:r>
            <a:endParaRPr lang="en-US" sz="1600">
              <a:latin typeface="Tisa Offc Serif Pro"/>
            </a:endParaRPr>
          </a:p>
          <a:p>
            <a:pPr lvl="1"/>
            <a:r>
              <a:rPr lang="en-US" sz="1600" dirty="0">
                <a:latin typeface="Tisa Offc Serif Pro"/>
                <a:ea typeface="+mn-lt"/>
                <a:cs typeface="+mn-lt"/>
              </a:rPr>
              <a:t>The dataset contains clinical data related to breast cancer.</a:t>
            </a:r>
            <a:endParaRPr lang="en-US" sz="1600">
              <a:latin typeface="Tisa Offc Serif Pro"/>
            </a:endParaRPr>
          </a:p>
          <a:p>
            <a:pPr lvl="1"/>
            <a:r>
              <a:rPr lang="en-US" sz="1600" dirty="0">
                <a:latin typeface="Tisa Offc Serif Pro"/>
                <a:ea typeface="+mn-lt"/>
                <a:cs typeface="+mn-lt"/>
              </a:rPr>
              <a:t>Features include mean, standard error, and worst-case measurements of various parameters such as radius, texture, perimeter, area, smoothness, compactness, concavity, concave points, symmetry, and fractal dimension.</a:t>
            </a:r>
            <a:endParaRPr lang="en-US" sz="1600">
              <a:latin typeface="Tisa Offc Serif Pro"/>
            </a:endParaRPr>
          </a:p>
          <a:p>
            <a:pPr lvl="1"/>
            <a:r>
              <a:rPr lang="en-US" sz="1600" dirty="0">
                <a:latin typeface="Tisa Offc Serif Pro"/>
                <a:ea typeface="+mn-lt"/>
                <a:cs typeface="+mn-lt"/>
              </a:rPr>
              <a:t>The target variable is </a:t>
            </a:r>
            <a:r>
              <a:rPr lang="en-US" sz="1600" dirty="0">
                <a:latin typeface="Tisa Offc Serif Pro"/>
              </a:rPr>
              <a:t>diagnosis</a:t>
            </a:r>
            <a:r>
              <a:rPr lang="en-US" sz="1600" dirty="0">
                <a:latin typeface="Tisa Offc Serif Pro"/>
                <a:ea typeface="+mn-lt"/>
                <a:cs typeface="+mn-lt"/>
              </a:rPr>
              <a:t>, indicating whether the tumor is malignant (M) or benign (B).</a:t>
            </a:r>
            <a:endParaRPr lang="en-US" sz="1600">
              <a:latin typeface="Tisa Offc Serif Pro"/>
            </a:endParaRPr>
          </a:p>
          <a:p>
            <a:r>
              <a:rPr lang="en-US" sz="1600" dirty="0">
                <a:latin typeface="Tisa Offc Serif Pro"/>
                <a:ea typeface="+mn-lt"/>
                <a:cs typeface="+mn-lt"/>
              </a:rPr>
              <a:t>Unnamed Column: There's an unnamed column (</a:t>
            </a:r>
            <a:r>
              <a:rPr lang="en-US" sz="1600" dirty="0">
                <a:latin typeface="Tisa Offc Serif Pro"/>
              </a:rPr>
              <a:t>Unnamed: 32</a:t>
            </a:r>
            <a:r>
              <a:rPr lang="en-US" sz="1600" dirty="0">
                <a:latin typeface="Tisa Offc Serif Pro"/>
                <a:ea typeface="+mn-lt"/>
                <a:cs typeface="+mn-lt"/>
              </a:rPr>
              <a:t>) with 0 non-null entries, possibly an artifact that should be dropped.</a:t>
            </a:r>
            <a:endParaRPr lang="en-US" sz="1600" b="1" dirty="0">
              <a:latin typeface="Tisa Offc Serif Pro"/>
            </a:endParaRPr>
          </a:p>
          <a:p>
            <a:endParaRPr lang="en-US" sz="1600" dirty="0"/>
          </a:p>
        </p:txBody>
      </p:sp>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p:txBody>
          <a:bodyPr/>
          <a:lstStyle/>
          <a:p>
            <a:fld id="{18D65601-5AE2-46FC-B138-694DDD2B510D}" type="slidenum">
              <a:rPr lang="en-US" smtClean="0"/>
              <a:pPr/>
              <a:t>4</a:t>
            </a:fld>
            <a:endParaRPr lang="en-US" dirty="0"/>
          </a:p>
        </p:txBody>
      </p:sp>
    </p:spTree>
    <p:extLst>
      <p:ext uri="{BB962C8B-B14F-4D97-AF65-F5344CB8AC3E}">
        <p14:creationId xmlns:p14="http://schemas.microsoft.com/office/powerpoint/2010/main" val="290615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1384-8C2A-AC46-D296-2DF95CBF10BB}"/>
              </a:ext>
            </a:extLst>
          </p:cNvPr>
          <p:cNvSpPr>
            <a:spLocks noGrp="1"/>
          </p:cNvSpPr>
          <p:nvPr>
            <p:ph type="title"/>
          </p:nvPr>
        </p:nvSpPr>
        <p:spPr>
          <a:xfrm>
            <a:off x="1038031" y="-129260"/>
            <a:ext cx="10115939" cy="913917"/>
          </a:xfrm>
        </p:spPr>
        <p:txBody>
          <a:bodyPr/>
          <a:lstStyle/>
          <a:p>
            <a:r>
              <a:rPr lang="en-US" dirty="0">
                <a:solidFill>
                  <a:srgbClr val="FFFFFF"/>
                </a:solidFill>
                <a:latin typeface="Tisa Offc Serif Pro"/>
                <a:cs typeface="Arial"/>
              </a:rPr>
              <a:t>Data Preprocessing</a:t>
            </a:r>
            <a:endParaRPr lang="en-ZA" dirty="0"/>
          </a:p>
        </p:txBody>
      </p:sp>
      <p:sp>
        <p:nvSpPr>
          <p:cNvPr id="3" name="Text Placeholder 2">
            <a:extLst>
              <a:ext uri="{FF2B5EF4-FFF2-40B4-BE49-F238E27FC236}">
                <a16:creationId xmlns:a16="http://schemas.microsoft.com/office/drawing/2014/main" id="{FEF606B8-D15C-3916-2C66-49DEC593A3C2}"/>
              </a:ext>
            </a:extLst>
          </p:cNvPr>
          <p:cNvSpPr>
            <a:spLocks noGrp="1"/>
          </p:cNvSpPr>
          <p:nvPr>
            <p:ph type="body" sz="quarter" idx="12"/>
          </p:nvPr>
        </p:nvSpPr>
        <p:spPr>
          <a:xfrm>
            <a:off x="841051" y="1165661"/>
            <a:ext cx="10115939" cy="4665638"/>
          </a:xfrm>
        </p:spPr>
        <p:txBody>
          <a:bodyPr vert="horz" lIns="91440" tIns="45720" rIns="91440" bIns="45720" rtlCol="0" anchor="t">
            <a:noAutofit/>
          </a:bodyPr>
          <a:lstStyle/>
          <a:p>
            <a:pPr marL="285750" indent="-285750" algn="l">
              <a:buFont typeface="Arial"/>
              <a:buChar char="•"/>
            </a:pPr>
            <a:r>
              <a:rPr lang="en-US" sz="2400" dirty="0">
                <a:latin typeface="Tisa Offc Serif Pro"/>
                <a:ea typeface="+mn-lt"/>
                <a:cs typeface="+mn-lt"/>
              </a:rPr>
              <a:t>Loaded the Breast Cancer Wisconsin dataset and inspected its structure to understand its features and target variable.</a:t>
            </a:r>
            <a:endParaRPr lang="en-US" sz="2400">
              <a:latin typeface="Tisa Offc Serif Pro"/>
            </a:endParaRPr>
          </a:p>
          <a:p>
            <a:pPr algn="l"/>
            <a:endParaRPr lang="en-US" sz="2400" dirty="0">
              <a:latin typeface="Tisa Offc Serif Pro"/>
              <a:ea typeface="+mn-lt"/>
              <a:cs typeface="+mn-lt"/>
            </a:endParaRPr>
          </a:p>
          <a:p>
            <a:pPr marL="285750" indent="-285750" algn="l">
              <a:buFont typeface="Arial"/>
              <a:buChar char="•"/>
            </a:pPr>
            <a:r>
              <a:rPr lang="en-US" sz="2400" dirty="0">
                <a:latin typeface="Tisa Offc Serif Pro"/>
                <a:ea typeface="+mn-lt"/>
                <a:cs typeface="+mn-lt"/>
              </a:rPr>
              <a:t>Handled missing values by checking for any null values and applying appropriate methods to handle them, ensuring data integrity.</a:t>
            </a:r>
            <a:endParaRPr lang="en-US" sz="2400">
              <a:latin typeface="Tisa Offc Serif Pro"/>
            </a:endParaRPr>
          </a:p>
          <a:p>
            <a:pPr algn="l"/>
            <a:endParaRPr lang="en-US" sz="2400" dirty="0">
              <a:latin typeface="Tisa Offc Serif Pro"/>
              <a:ea typeface="+mn-lt"/>
              <a:cs typeface="+mn-lt"/>
            </a:endParaRPr>
          </a:p>
          <a:p>
            <a:pPr marL="285750" indent="-285750" algn="l">
              <a:buFont typeface="Arial"/>
              <a:buChar char="•"/>
            </a:pPr>
            <a:r>
              <a:rPr lang="en-US" sz="2400" dirty="0">
                <a:latin typeface="Tisa Offc Serif Pro"/>
                <a:ea typeface="+mn-lt"/>
                <a:cs typeface="+mn-lt"/>
              </a:rPr>
              <a:t>Encoded categorical variables, such as the diagnosis column, into numerical format to make them suitable for modeling.</a:t>
            </a:r>
            <a:endParaRPr lang="en-US" sz="2400">
              <a:latin typeface="Tisa Offc Serif Pro"/>
            </a:endParaRPr>
          </a:p>
          <a:p>
            <a:pPr algn="l"/>
            <a:endParaRPr lang="en-US" sz="2400" dirty="0">
              <a:latin typeface="Tisa Offc Serif Pro"/>
              <a:ea typeface="+mn-lt"/>
              <a:cs typeface="+mn-lt"/>
            </a:endParaRPr>
          </a:p>
          <a:p>
            <a:pPr marL="285750" indent="-285750" algn="l">
              <a:buFont typeface="Arial"/>
              <a:buChar char="•"/>
            </a:pPr>
            <a:r>
              <a:rPr lang="en-US" sz="2400" dirty="0">
                <a:latin typeface="Tisa Offc Serif Pro"/>
                <a:ea typeface="+mn-lt"/>
                <a:cs typeface="+mn-lt"/>
              </a:rPr>
              <a:t>Scaled numerical features using </a:t>
            </a:r>
            <a:r>
              <a:rPr lang="en-US" sz="2400" err="1">
                <a:latin typeface="Tisa Offc Serif Pro"/>
                <a:ea typeface="+mn-lt"/>
                <a:cs typeface="+mn-lt"/>
              </a:rPr>
              <a:t>StandardScaler</a:t>
            </a:r>
            <a:r>
              <a:rPr lang="en-US" sz="2400" dirty="0">
                <a:latin typeface="Tisa Offc Serif Pro"/>
                <a:ea typeface="+mn-lt"/>
                <a:cs typeface="+mn-lt"/>
              </a:rPr>
              <a:t> to ensure that all features have a similar scale, enhancing the performance of machine learning algorithms.</a:t>
            </a:r>
            <a:endParaRPr lang="en-US" sz="2400">
              <a:latin typeface="Tisa Offc Serif Pro"/>
            </a:endParaRPr>
          </a:p>
          <a:p>
            <a:pPr algn="l"/>
            <a:endParaRPr lang="en-US" sz="2400" dirty="0">
              <a:latin typeface="Tisa Offc Serif Pro"/>
              <a:ea typeface="+mn-lt"/>
              <a:cs typeface="+mn-lt"/>
            </a:endParaRPr>
          </a:p>
          <a:p>
            <a:pPr marL="285750" indent="-285750" algn="l">
              <a:buFont typeface="Arial"/>
              <a:buChar char="•"/>
            </a:pPr>
            <a:r>
              <a:rPr lang="en-US" sz="2400" dirty="0">
                <a:latin typeface="Tisa Offc Serif Pro"/>
                <a:ea typeface="+mn-lt"/>
                <a:cs typeface="+mn-lt"/>
              </a:rPr>
              <a:t>Split the dataset into training and testing subsets to evaluate the model's performance on unseen data.</a:t>
            </a:r>
            <a:endParaRPr lang="en-US" sz="2400">
              <a:latin typeface="Tisa Offc Serif Pro"/>
            </a:endParaRPr>
          </a:p>
          <a:p>
            <a:endParaRPr lang="en-US" dirty="0"/>
          </a:p>
        </p:txBody>
      </p:sp>
    </p:spTree>
    <p:extLst>
      <p:ext uri="{BB962C8B-B14F-4D97-AF65-F5344CB8AC3E}">
        <p14:creationId xmlns:p14="http://schemas.microsoft.com/office/powerpoint/2010/main" val="4011334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EF1C1-5933-D909-38D2-D22F630A85FE}"/>
              </a:ext>
            </a:extLst>
          </p:cNvPr>
          <p:cNvSpPr>
            <a:spLocks noGrp="1"/>
          </p:cNvSpPr>
          <p:nvPr>
            <p:ph type="title"/>
          </p:nvPr>
        </p:nvSpPr>
        <p:spPr>
          <a:xfrm>
            <a:off x="1375508" y="1037770"/>
            <a:ext cx="9808773" cy="551545"/>
          </a:xfrm>
        </p:spPr>
        <p:txBody>
          <a:bodyPr>
            <a:normAutofit fontScale="90000"/>
          </a:bodyPr>
          <a:lstStyle/>
          <a:p>
            <a:r>
              <a:rPr lang="en-US" b="1" dirty="0">
                <a:ea typeface="+mj-lt"/>
                <a:cs typeface="+mj-lt"/>
              </a:rPr>
              <a:t>Model Training and Evaluation</a:t>
            </a:r>
            <a:endParaRPr lang="en-US" dirty="0"/>
          </a:p>
          <a:p>
            <a:pPr marL="285750" indent="-285750">
              <a:buFont typeface="Arial"/>
              <a:buChar char="•"/>
            </a:pPr>
            <a:endParaRPr lang="en-US"/>
          </a:p>
          <a:p>
            <a:endParaRPr lang="en-US" dirty="0"/>
          </a:p>
        </p:txBody>
      </p:sp>
      <p:sp>
        <p:nvSpPr>
          <p:cNvPr id="2" name="Slide Number Placeholder 1">
            <a:extLst>
              <a:ext uri="{FF2B5EF4-FFF2-40B4-BE49-F238E27FC236}">
                <a16:creationId xmlns:a16="http://schemas.microsoft.com/office/drawing/2014/main" id="{C1D94129-1999-7159-E6E3-7D6C478655BD}"/>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6</a:t>
            </a:fld>
            <a:endParaRPr lang="en-US" dirty="0"/>
          </a:p>
        </p:txBody>
      </p:sp>
      <p:sp>
        <p:nvSpPr>
          <p:cNvPr id="3" name="Content Placeholder 2">
            <a:extLst>
              <a:ext uri="{FF2B5EF4-FFF2-40B4-BE49-F238E27FC236}">
                <a16:creationId xmlns:a16="http://schemas.microsoft.com/office/drawing/2014/main" id="{43B3004F-891E-E0B4-FC2D-A5949EC33A3D}"/>
              </a:ext>
            </a:extLst>
          </p:cNvPr>
          <p:cNvSpPr>
            <a:spLocks noGrp="1"/>
          </p:cNvSpPr>
          <p:nvPr>
            <p:ph sz="quarter" idx="11"/>
          </p:nvPr>
        </p:nvSpPr>
        <p:spPr>
          <a:xfrm>
            <a:off x="1194079" y="1715798"/>
            <a:ext cx="10083503" cy="4769495"/>
          </a:xfrm>
        </p:spPr>
        <p:txBody>
          <a:bodyPr vert="horz" lIns="0" tIns="45720" rIns="91440" bIns="45720" rtlCol="0" anchor="t">
            <a:noAutofit/>
          </a:bodyPr>
          <a:lstStyle/>
          <a:p>
            <a:pPr marL="285750" indent="-285750">
              <a:buFont typeface="Arial"/>
              <a:buChar char="•"/>
            </a:pPr>
            <a:r>
              <a:rPr lang="en-US" sz="2400" dirty="0">
                <a:latin typeface="Tisa Offc Serif Pro"/>
                <a:ea typeface="+mn-lt"/>
                <a:cs typeface="+mn-lt"/>
              </a:rPr>
              <a:t>Explored various machine learning models for classification, including Logistic Regression, Random Forest, and Support Vector Machines (SVM).</a:t>
            </a:r>
            <a:endParaRPr lang="en-US" sz="2400">
              <a:latin typeface="Tisa Offc Serif Pro"/>
            </a:endParaRPr>
          </a:p>
          <a:p>
            <a:pPr marL="285750" indent="-285750">
              <a:buFont typeface="Arial"/>
              <a:buChar char="•"/>
            </a:pPr>
            <a:r>
              <a:rPr lang="en-US" sz="2400" dirty="0">
                <a:latin typeface="Tisa Offc Serif Pro"/>
                <a:ea typeface="+mn-lt"/>
                <a:cs typeface="+mn-lt"/>
              </a:rPr>
              <a:t>Trained the models on the preprocessed training data to learn patterns and relationships between features and target variables.</a:t>
            </a:r>
            <a:endParaRPr lang="en-US" sz="2400">
              <a:latin typeface="Tisa Offc Serif Pro"/>
            </a:endParaRPr>
          </a:p>
          <a:p>
            <a:pPr marL="285750" indent="-285750">
              <a:buFont typeface="Arial"/>
              <a:buChar char="•"/>
            </a:pPr>
            <a:r>
              <a:rPr lang="en-US" sz="2400" dirty="0">
                <a:latin typeface="Tisa Offc Serif Pro"/>
                <a:ea typeface="+mn-lt"/>
                <a:cs typeface="+mn-lt"/>
              </a:rPr>
              <a:t>Evaluated model performance using metrics such as accuracy, precision, recall, F1-score, and ROC-AUC to assess their effectiveness in classifying breast cancer instances.</a:t>
            </a:r>
            <a:endParaRPr lang="en-US" sz="2400">
              <a:latin typeface="Tisa Offc Serif Pro"/>
            </a:endParaRPr>
          </a:p>
          <a:p>
            <a:pPr marL="285750" indent="-285750">
              <a:buFont typeface="Arial"/>
              <a:buChar char="•"/>
            </a:pPr>
            <a:r>
              <a:rPr lang="en-US" sz="2400" dirty="0">
                <a:latin typeface="Tisa Offc Serif Pro"/>
                <a:ea typeface="+mn-lt"/>
                <a:cs typeface="+mn-lt"/>
              </a:rPr>
              <a:t>Compared the performance of different models to select the most suitable one for this classification task, considering both predictive accuracy and interpretability.</a:t>
            </a:r>
            <a:endParaRPr lang="en-US" sz="2400" dirty="0">
              <a:latin typeface="Tisa Offc Serif Pro"/>
            </a:endParaRPr>
          </a:p>
          <a:p>
            <a:endParaRPr lang="en-US" dirty="0"/>
          </a:p>
        </p:txBody>
      </p:sp>
    </p:spTree>
    <p:extLst>
      <p:ext uri="{BB962C8B-B14F-4D97-AF65-F5344CB8AC3E}">
        <p14:creationId xmlns:p14="http://schemas.microsoft.com/office/powerpoint/2010/main" val="8225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FFCC8-C04D-0071-3B14-4AF828E000B0}"/>
              </a:ext>
            </a:extLst>
          </p:cNvPr>
          <p:cNvSpPr>
            <a:spLocks noGrp="1"/>
          </p:cNvSpPr>
          <p:nvPr>
            <p:ph type="title"/>
          </p:nvPr>
        </p:nvSpPr>
        <p:spPr>
          <a:xfrm>
            <a:off x="1468814" y="503852"/>
            <a:ext cx="9808773" cy="1427585"/>
          </a:xfrm>
        </p:spPr>
        <p:txBody>
          <a:bodyPr/>
          <a:lstStyle/>
          <a:p>
            <a:r>
              <a:rPr lang="en-US" sz="3200" b="1" dirty="0">
                <a:ea typeface="+mj-lt"/>
                <a:cs typeface="+mj-lt"/>
              </a:rPr>
              <a:t>Model Training and Evaluation</a:t>
            </a:r>
            <a:endParaRPr lang="en-US" sz="3200" dirty="0">
              <a:ea typeface="+mj-lt"/>
              <a:cs typeface="+mj-lt"/>
            </a:endParaRPr>
          </a:p>
          <a:p>
            <a:endParaRPr lang="en-US" dirty="0"/>
          </a:p>
        </p:txBody>
      </p:sp>
      <p:sp>
        <p:nvSpPr>
          <p:cNvPr id="6" name="Content Placeholder 5">
            <a:extLst>
              <a:ext uri="{FF2B5EF4-FFF2-40B4-BE49-F238E27FC236}">
                <a16:creationId xmlns:a16="http://schemas.microsoft.com/office/drawing/2014/main" id="{9F0E1748-5A63-CCAD-65B2-FB5DB78846F2}"/>
              </a:ext>
            </a:extLst>
          </p:cNvPr>
          <p:cNvSpPr>
            <a:spLocks noGrp="1"/>
          </p:cNvSpPr>
          <p:nvPr>
            <p:ph sz="quarter" idx="10"/>
          </p:nvPr>
        </p:nvSpPr>
        <p:spPr>
          <a:xfrm>
            <a:off x="1468814" y="1636487"/>
            <a:ext cx="6452876" cy="5044230"/>
          </a:xfrm>
        </p:spPr>
        <p:txBody>
          <a:bodyPr vert="horz" lIns="0" tIns="45720" rIns="91440" bIns="45720" rtlCol="0" anchor="t">
            <a:normAutofit/>
          </a:bodyPr>
          <a:lstStyle/>
          <a:p>
            <a:pPr marL="0" indent="0">
              <a:buNone/>
            </a:pPr>
            <a:r>
              <a:rPr lang="en-US" b="1" dirty="0">
                <a:latin typeface="Tisa Offc Serif Pro"/>
                <a:ea typeface="+mn-lt"/>
                <a:cs typeface="+mn-lt"/>
              </a:rPr>
              <a:t>Random Forest Modeling:</a:t>
            </a:r>
            <a:endParaRPr lang="en-US">
              <a:latin typeface="Tisa Offc Serif Pro"/>
            </a:endParaRPr>
          </a:p>
          <a:p>
            <a:r>
              <a:rPr lang="en-US" dirty="0">
                <a:latin typeface="Tisa Offc Serif Pro"/>
                <a:ea typeface="+mn-lt"/>
                <a:cs typeface="+mn-lt"/>
              </a:rPr>
              <a:t>Utilized the Random Forest algorithm for classification due to its ability to handle complex data and provide insights into feature importance.</a:t>
            </a:r>
            <a:endParaRPr lang="en-US">
              <a:latin typeface="Tisa Offc Serif Pro"/>
            </a:endParaRPr>
          </a:p>
          <a:p>
            <a:r>
              <a:rPr lang="en-US" dirty="0">
                <a:latin typeface="Tisa Offc Serif Pro"/>
                <a:ea typeface="+mn-lt"/>
                <a:cs typeface="+mn-lt"/>
              </a:rPr>
              <a:t>Tuned hyperparameters, such as the number of estimators and maximum depth, using techniques like </a:t>
            </a:r>
            <a:r>
              <a:rPr lang="en-US" dirty="0" err="1">
                <a:latin typeface="Tisa Offc Serif Pro"/>
                <a:ea typeface="+mn-lt"/>
                <a:cs typeface="+mn-lt"/>
              </a:rPr>
              <a:t>GridSearchCV</a:t>
            </a:r>
            <a:r>
              <a:rPr lang="en-US" dirty="0">
                <a:latin typeface="Tisa Offc Serif Pro"/>
                <a:ea typeface="+mn-lt"/>
                <a:cs typeface="+mn-lt"/>
              </a:rPr>
              <a:t> to optimize model performance.</a:t>
            </a:r>
            <a:endParaRPr lang="en-US">
              <a:latin typeface="Tisa Offc Serif Pro"/>
            </a:endParaRPr>
          </a:p>
          <a:p>
            <a:r>
              <a:rPr lang="en-US" dirty="0">
                <a:latin typeface="Tisa Offc Serif Pro"/>
                <a:ea typeface="+mn-lt"/>
                <a:cs typeface="+mn-lt"/>
              </a:rPr>
              <a:t>Analyzed feature importance using </a:t>
            </a:r>
            <a:r>
              <a:rPr lang="en-US" dirty="0" err="1">
                <a:latin typeface="Tisa Offc Serif Pro"/>
                <a:ea typeface="+mn-lt"/>
                <a:cs typeface="+mn-lt"/>
              </a:rPr>
              <a:t>RandomForestClassifier</a:t>
            </a:r>
            <a:r>
              <a:rPr lang="en-US" dirty="0">
                <a:latin typeface="Tisa Offc Serif Pro"/>
                <a:ea typeface="+mn-lt"/>
                <a:cs typeface="+mn-lt"/>
              </a:rPr>
              <a:t> to identify key predictors contributing to the classification of breast cancer instances.</a:t>
            </a:r>
            <a:endParaRPr lang="en-US" dirty="0">
              <a:latin typeface="Tisa Offc Serif Pro"/>
            </a:endParaRPr>
          </a:p>
          <a:p>
            <a:endParaRPr lang="en-US"/>
          </a:p>
        </p:txBody>
      </p:sp>
      <p:sp>
        <p:nvSpPr>
          <p:cNvPr id="7" name="Content Placeholder 6">
            <a:extLst>
              <a:ext uri="{FF2B5EF4-FFF2-40B4-BE49-F238E27FC236}">
                <a16:creationId xmlns:a16="http://schemas.microsoft.com/office/drawing/2014/main" id="{39118A24-4E50-F77D-EF17-46A29F012C34}"/>
              </a:ext>
            </a:extLst>
          </p:cNvPr>
          <p:cNvSpPr>
            <a:spLocks noGrp="1"/>
          </p:cNvSpPr>
          <p:nvPr>
            <p:ph sz="quarter" idx="11"/>
          </p:nvPr>
        </p:nvSpPr>
        <p:spPr>
          <a:xfrm>
            <a:off x="8055155" y="-1555"/>
            <a:ext cx="3917044" cy="6029130"/>
          </a:xfrm>
        </p:spPr>
        <p:txBody>
          <a:bodyPr vert="horz" lIns="0" tIns="45720" rIns="91440" bIns="45720" rtlCol="0" anchor="t">
            <a:noAutofit/>
          </a:bodyPr>
          <a:lstStyle/>
          <a:p>
            <a:endParaRPr lang="en-US" sz="1600" b="1" dirty="0">
              <a:latin typeface="Tisa Offc Serif Pro"/>
              <a:cs typeface="Arial"/>
            </a:endParaRPr>
          </a:p>
          <a:p>
            <a:endParaRPr lang="en-US" sz="1600" b="1" dirty="0">
              <a:latin typeface="Tisa Offc Serif Pro"/>
              <a:cs typeface="Arial"/>
            </a:endParaRPr>
          </a:p>
          <a:p>
            <a:r>
              <a:rPr lang="en-US" b="1" dirty="0">
                <a:latin typeface="Tisa Offc Serif Pro"/>
                <a:cs typeface="Arial"/>
              </a:rPr>
              <a:t>LIME Explanation:</a:t>
            </a:r>
            <a:endParaRPr lang="en-US" dirty="0">
              <a:latin typeface="Tisa Offc Serif Pro"/>
              <a:cs typeface="Arial"/>
            </a:endParaRPr>
          </a:p>
          <a:p>
            <a:pPr marL="285750" indent="-285750">
              <a:buFont typeface="Arial"/>
              <a:buChar char="•"/>
            </a:pPr>
            <a:r>
              <a:rPr lang="en-US" dirty="0">
                <a:latin typeface="Tisa Offc Serif Pro"/>
                <a:cs typeface="Arial"/>
              </a:rPr>
              <a:t>Employed Local Interpretable Model-agnostic Explanations (LIME) to interpret and explain individual model predictions.</a:t>
            </a:r>
          </a:p>
          <a:p>
            <a:pPr marL="285750" indent="-285750">
              <a:buFont typeface="Arial"/>
              <a:buChar char="•"/>
            </a:pPr>
            <a:r>
              <a:rPr lang="en-US" dirty="0">
                <a:latin typeface="Tisa Offc Serif Pro"/>
                <a:cs typeface="Arial"/>
              </a:rPr>
              <a:t>Visualized feature contributions for individual predictions, providing insights into how specific features influence the model's decision-making process.</a:t>
            </a:r>
          </a:p>
          <a:p>
            <a:pPr marL="285750" indent="-285750">
              <a:buFont typeface="Arial"/>
              <a:buChar char="•"/>
            </a:pPr>
            <a:r>
              <a:rPr lang="en-US" dirty="0">
                <a:latin typeface="Tisa Offc Serif Pro"/>
                <a:cs typeface="Arial"/>
              </a:rPr>
              <a:t>Interpreted model decisions and highlighted key features that significantly contributed to the classification of breast cancer as malignant or benign.</a:t>
            </a:r>
          </a:p>
          <a:p>
            <a:pPr marL="285750" indent="-285750">
              <a:buFont typeface="Arial"/>
              <a:buChar char="•"/>
            </a:pPr>
            <a:endParaRPr lang="en-US" dirty="0">
              <a:latin typeface="Arial"/>
              <a:cs typeface="Arial"/>
            </a:endParaRPr>
          </a:p>
          <a:p>
            <a:endParaRPr lang="en-US" dirty="0"/>
          </a:p>
        </p:txBody>
      </p:sp>
      <p:sp>
        <p:nvSpPr>
          <p:cNvPr id="3" name="Slide Number Placeholder 2">
            <a:extLst>
              <a:ext uri="{FF2B5EF4-FFF2-40B4-BE49-F238E27FC236}">
                <a16:creationId xmlns:a16="http://schemas.microsoft.com/office/drawing/2014/main" id="{D9D6A759-37B6-1E14-BD05-D652BEECEA33}"/>
              </a:ext>
            </a:extLst>
          </p:cNvPr>
          <p:cNvSpPr>
            <a:spLocks noGrp="1"/>
          </p:cNvSpPr>
          <p:nvPr>
            <p:ph type="sldNum" sz="quarter" idx="15"/>
          </p:nvPr>
        </p:nvSpPr>
        <p:spPr/>
        <p:txBody>
          <a:bodyPr/>
          <a:lstStyle/>
          <a:p>
            <a:fld id="{18D65601-5AE2-46FC-B138-694DDD2B510D}" type="slidenum">
              <a:rPr lang="en-US" smtClean="0"/>
              <a:pPr/>
              <a:t>7</a:t>
            </a:fld>
            <a:endParaRPr lang="en-US" dirty="0"/>
          </a:p>
        </p:txBody>
      </p:sp>
    </p:spTree>
    <p:extLst>
      <p:ext uri="{BB962C8B-B14F-4D97-AF65-F5344CB8AC3E}">
        <p14:creationId xmlns:p14="http://schemas.microsoft.com/office/powerpoint/2010/main" val="952135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7BF639-9897-7AC5-9AE9-B87BE1DE79F3}"/>
              </a:ext>
            </a:extLst>
          </p:cNvPr>
          <p:cNvSpPr>
            <a:spLocks noGrp="1"/>
          </p:cNvSpPr>
          <p:nvPr>
            <p:ph type="title"/>
          </p:nvPr>
        </p:nvSpPr>
        <p:spPr>
          <a:xfrm>
            <a:off x="1048936" y="-61168"/>
            <a:ext cx="9808773" cy="1427585"/>
          </a:xfrm>
        </p:spPr>
        <p:txBody>
          <a:bodyPr/>
          <a:lstStyle/>
          <a:p>
            <a:r>
              <a:rPr lang="en-US" dirty="0"/>
              <a:t>Confusion Matrix</a:t>
            </a:r>
          </a:p>
        </p:txBody>
      </p:sp>
      <p:sp>
        <p:nvSpPr>
          <p:cNvPr id="2" name="Slide Number Placeholder 1">
            <a:extLst>
              <a:ext uri="{FF2B5EF4-FFF2-40B4-BE49-F238E27FC236}">
                <a16:creationId xmlns:a16="http://schemas.microsoft.com/office/drawing/2014/main" id="{D444EDC2-BFBF-920F-CB70-9AF732466054}"/>
              </a:ext>
            </a:extLst>
          </p:cNvPr>
          <p:cNvSpPr>
            <a:spLocks noGrp="1"/>
          </p:cNvSpPr>
          <p:nvPr>
            <p:ph type="sldNum" sz="quarter" idx="15"/>
          </p:nvPr>
        </p:nvSpPr>
        <p:spPr/>
        <p:txBody>
          <a:bodyPr/>
          <a:lstStyle/>
          <a:p>
            <a:fld id="{18D65601-5AE2-46FC-B138-694DDD2B510D}" type="slidenum">
              <a:rPr lang="en-US" smtClean="0"/>
              <a:pPr/>
              <a:t>8</a:t>
            </a:fld>
            <a:endParaRPr lang="en-US" dirty="0"/>
          </a:p>
        </p:txBody>
      </p:sp>
      <p:pic>
        <p:nvPicPr>
          <p:cNvPr id="7" name="Picture 6" descr="A green squares with white numbers&#10;&#10;Description automatically generated">
            <a:extLst>
              <a:ext uri="{FF2B5EF4-FFF2-40B4-BE49-F238E27FC236}">
                <a16:creationId xmlns:a16="http://schemas.microsoft.com/office/drawing/2014/main" id="{8F6581CA-B7CE-7413-AB08-6776DCA9F951}"/>
              </a:ext>
            </a:extLst>
          </p:cNvPr>
          <p:cNvPicPr>
            <a:picLocks noChangeAspect="1"/>
          </p:cNvPicPr>
          <p:nvPr/>
        </p:nvPicPr>
        <p:blipFill>
          <a:blip r:embed="rId2"/>
          <a:stretch>
            <a:fillRect/>
          </a:stretch>
        </p:blipFill>
        <p:spPr>
          <a:xfrm>
            <a:off x="5956959" y="1102051"/>
            <a:ext cx="6094160" cy="4607247"/>
          </a:xfrm>
          <a:prstGeom prst="rect">
            <a:avLst/>
          </a:prstGeom>
        </p:spPr>
      </p:pic>
      <p:sp>
        <p:nvSpPr>
          <p:cNvPr id="9" name="TextBox 8">
            <a:extLst>
              <a:ext uri="{FF2B5EF4-FFF2-40B4-BE49-F238E27FC236}">
                <a16:creationId xmlns:a16="http://schemas.microsoft.com/office/drawing/2014/main" id="{A6EE376B-981D-9311-DB8D-AB08FD1EE617}"/>
              </a:ext>
            </a:extLst>
          </p:cNvPr>
          <p:cNvSpPr txBox="1"/>
          <p:nvPr/>
        </p:nvSpPr>
        <p:spPr>
          <a:xfrm>
            <a:off x="898430" y="1102468"/>
            <a:ext cx="485699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Tisa Offc Serif Pro"/>
              </a:rPr>
              <a:t>The confusion matrix provides a detailed breakdown of the model's performance in classifying breast cancer tumors.</a:t>
            </a:r>
            <a:endParaRPr lang="en-US"/>
          </a:p>
          <a:p>
            <a:endParaRPr lang="en-US" sz="1600" dirty="0">
              <a:latin typeface="Tisa Offc Serif Pro"/>
            </a:endParaRPr>
          </a:p>
          <a:p>
            <a:pPr>
              <a:buFont typeface=""/>
              <a:buChar char="•"/>
            </a:pPr>
            <a:r>
              <a:rPr lang="en-US" sz="1600" b="1" dirty="0">
                <a:latin typeface="Tisa Offc Serif Pro"/>
              </a:rPr>
              <a:t>True Positives (TP):</a:t>
            </a:r>
            <a:r>
              <a:rPr lang="en-US" sz="1600" dirty="0">
                <a:latin typeface="Tisa Offc Serif Pro"/>
              </a:rPr>
              <a:t> 107 instances were correctly classified as malignant tumors, demonstrating the model's ability to accurately identify cancerous growths.</a:t>
            </a:r>
          </a:p>
          <a:p>
            <a:pPr>
              <a:buFont typeface=""/>
              <a:buChar char="•"/>
            </a:pPr>
            <a:r>
              <a:rPr lang="en-US" sz="1600" b="1" dirty="0">
                <a:latin typeface="Tisa Offc Serif Pro"/>
              </a:rPr>
              <a:t>False Positives (FP):</a:t>
            </a:r>
            <a:r>
              <a:rPr lang="en-US" sz="1600" dirty="0">
                <a:latin typeface="Tisa Offc Serif Pro"/>
              </a:rPr>
              <a:t> Only 1 benign tumor was incorrectly classified as malignant, indicating a low rate of false alarms.</a:t>
            </a:r>
          </a:p>
          <a:p>
            <a:pPr>
              <a:buFont typeface=""/>
              <a:buChar char="•"/>
            </a:pPr>
            <a:r>
              <a:rPr lang="en-US" sz="1600" b="1" dirty="0">
                <a:latin typeface="Tisa Offc Serif Pro"/>
              </a:rPr>
              <a:t>False Negatives (FN):</a:t>
            </a:r>
            <a:r>
              <a:rPr lang="en-US" sz="1600" dirty="0">
                <a:latin typeface="Tisa Offc Serif Pro"/>
              </a:rPr>
              <a:t> 4 malignant tumors were mistakenly classified as benign, which is concerning as it represents cases where cancerous growths were missed by the model.</a:t>
            </a:r>
          </a:p>
          <a:p>
            <a:pPr>
              <a:buFont typeface=""/>
              <a:buChar char="•"/>
            </a:pPr>
            <a:r>
              <a:rPr lang="en-US" sz="1600" b="1" dirty="0">
                <a:latin typeface="Tisa Offc Serif Pro"/>
              </a:rPr>
              <a:t>True Negatives (TN):</a:t>
            </a:r>
            <a:r>
              <a:rPr lang="en-US" sz="1600" dirty="0">
                <a:latin typeface="Tisa Offc Serif Pro"/>
              </a:rPr>
              <a:t> 59 instances were correctly classified as benign tumors, reflecting the model's proficiency in identifying non-cancerous growths.</a:t>
            </a:r>
          </a:p>
        </p:txBody>
      </p:sp>
    </p:spTree>
    <p:extLst>
      <p:ext uri="{BB962C8B-B14F-4D97-AF65-F5344CB8AC3E}">
        <p14:creationId xmlns:p14="http://schemas.microsoft.com/office/powerpoint/2010/main" val="1669023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5AA6ED-97F0-825D-71BB-D4D461E7870C}"/>
              </a:ext>
            </a:extLst>
          </p:cNvPr>
          <p:cNvSpPr>
            <a:spLocks noGrp="1"/>
          </p:cNvSpPr>
          <p:nvPr>
            <p:ph type="title"/>
          </p:nvPr>
        </p:nvSpPr>
        <p:spPr>
          <a:xfrm>
            <a:off x="1468814" y="503852"/>
            <a:ext cx="9808773" cy="1427585"/>
          </a:xfrm>
        </p:spPr>
        <p:txBody>
          <a:bodyPr/>
          <a:lstStyle/>
          <a:p>
            <a:r>
              <a:rPr lang="en-US" dirty="0"/>
              <a:t>Conclusion</a:t>
            </a:r>
            <a:endParaRPr lang="en-ZA" dirty="0"/>
          </a:p>
        </p:txBody>
      </p:sp>
      <p:sp>
        <p:nvSpPr>
          <p:cNvPr id="2" name="Content Placeholder 1">
            <a:extLst>
              <a:ext uri="{FF2B5EF4-FFF2-40B4-BE49-F238E27FC236}">
                <a16:creationId xmlns:a16="http://schemas.microsoft.com/office/drawing/2014/main" id="{6059FD0C-3CC0-6307-C5F3-CCBE0B14A19F}"/>
              </a:ext>
            </a:extLst>
          </p:cNvPr>
          <p:cNvSpPr>
            <a:spLocks noGrp="1"/>
          </p:cNvSpPr>
          <p:nvPr>
            <p:ph sz="quarter" idx="11"/>
          </p:nvPr>
        </p:nvSpPr>
        <p:spPr>
          <a:xfrm>
            <a:off x="1468814" y="2057400"/>
            <a:ext cx="9384006" cy="3877905"/>
          </a:xfrm>
        </p:spPr>
        <p:txBody>
          <a:bodyPr vert="horz" lIns="0" tIns="45720" rIns="91440" bIns="45720" rtlCol="0" anchor="t">
            <a:normAutofit/>
          </a:bodyPr>
          <a:lstStyle/>
          <a:p>
            <a:r>
              <a:rPr lang="en-US" sz="2400" b="1" dirty="0">
                <a:latin typeface="Tisa Offc Serif Pro"/>
                <a:ea typeface="+mn-lt"/>
                <a:cs typeface="+mn-lt"/>
              </a:rPr>
              <a:t>Summary of Results:</a:t>
            </a:r>
            <a:endParaRPr lang="en-US" sz="2400">
              <a:latin typeface="Tisa Offc Serif Pro"/>
            </a:endParaRPr>
          </a:p>
          <a:p>
            <a:pPr marL="1085850" lvl="1" indent="-285750">
              <a:buFont typeface="Arial"/>
              <a:buChar char="•"/>
            </a:pPr>
            <a:r>
              <a:rPr lang="en-US" sz="2400" dirty="0">
                <a:latin typeface="Tisa Offc Serif Pro"/>
                <a:ea typeface="+mn-lt"/>
                <a:cs typeface="+mn-lt"/>
              </a:rPr>
              <a:t>Achieved high accuracy and predictive performance with the Random Forest model, which accurately classified breast cancer instances as malignant or benign.</a:t>
            </a:r>
            <a:endParaRPr lang="en-US" sz="2400">
              <a:latin typeface="Tisa Offc Serif Pro"/>
            </a:endParaRPr>
          </a:p>
          <a:p>
            <a:pPr marL="1085850" lvl="1" indent="-285750">
              <a:buFont typeface="Arial"/>
              <a:buChar char="•"/>
            </a:pPr>
            <a:r>
              <a:rPr lang="en-US" sz="2400" dirty="0">
                <a:latin typeface="Tisa Offc Serif Pro"/>
                <a:ea typeface="+mn-lt"/>
                <a:cs typeface="+mn-lt"/>
              </a:rPr>
              <a:t>Identified key features contributing to the classification, such as concave </a:t>
            </a:r>
            <a:r>
              <a:rPr lang="en-US" sz="2400" err="1">
                <a:latin typeface="Tisa Offc Serif Pro"/>
                <a:ea typeface="+mn-lt"/>
                <a:cs typeface="+mn-lt"/>
              </a:rPr>
              <a:t>points_mean</a:t>
            </a:r>
            <a:r>
              <a:rPr lang="en-US" sz="2400" dirty="0">
                <a:latin typeface="Tisa Offc Serif Pro"/>
                <a:ea typeface="+mn-lt"/>
                <a:cs typeface="+mn-lt"/>
              </a:rPr>
              <a:t>, concave </a:t>
            </a:r>
            <a:r>
              <a:rPr lang="en-US" sz="2400" err="1">
                <a:latin typeface="Tisa Offc Serif Pro"/>
                <a:ea typeface="+mn-lt"/>
                <a:cs typeface="+mn-lt"/>
              </a:rPr>
              <a:t>points_worst</a:t>
            </a:r>
            <a:r>
              <a:rPr lang="en-US" sz="2400" dirty="0">
                <a:latin typeface="Tisa Offc Serif Pro"/>
                <a:ea typeface="+mn-lt"/>
                <a:cs typeface="+mn-lt"/>
              </a:rPr>
              <a:t>, </a:t>
            </a:r>
            <a:r>
              <a:rPr lang="en-US" sz="2400" err="1">
                <a:latin typeface="Tisa Offc Serif Pro"/>
                <a:ea typeface="+mn-lt"/>
                <a:cs typeface="+mn-lt"/>
              </a:rPr>
              <a:t>area_worst</a:t>
            </a:r>
            <a:r>
              <a:rPr lang="en-US" sz="2400" dirty="0">
                <a:latin typeface="Tisa Offc Serif Pro"/>
                <a:ea typeface="+mn-lt"/>
                <a:cs typeface="+mn-lt"/>
              </a:rPr>
              <a:t>, and </a:t>
            </a:r>
            <a:r>
              <a:rPr lang="en-US" sz="2400" err="1">
                <a:latin typeface="Tisa Offc Serif Pro"/>
                <a:ea typeface="+mn-lt"/>
                <a:cs typeface="+mn-lt"/>
              </a:rPr>
              <a:t>concavity_mean</a:t>
            </a:r>
            <a:r>
              <a:rPr lang="en-US" sz="2400" dirty="0">
                <a:latin typeface="Tisa Offc Serif Pro"/>
                <a:ea typeface="+mn-lt"/>
                <a:cs typeface="+mn-lt"/>
              </a:rPr>
              <a:t>.</a:t>
            </a:r>
            <a:endParaRPr lang="en-US" sz="2400" dirty="0">
              <a:latin typeface="Tisa Offc Serif Pro"/>
            </a:endParaRPr>
          </a:p>
          <a:p>
            <a:pPr marL="285750" indent="-285750">
              <a:buFont typeface="Arial"/>
              <a:buChar char="•"/>
            </a:pPr>
            <a:endParaRPr lang="en-US"/>
          </a:p>
          <a:p>
            <a:endParaRPr lang="en-US" dirty="0"/>
          </a:p>
        </p:txBody>
      </p:sp>
      <p:sp>
        <p:nvSpPr>
          <p:cNvPr id="3" name="Slide Number Placeholder 2">
            <a:extLst>
              <a:ext uri="{FF2B5EF4-FFF2-40B4-BE49-F238E27FC236}">
                <a16:creationId xmlns:a16="http://schemas.microsoft.com/office/drawing/2014/main" id="{71592F51-55CE-19DC-B632-AD19560BA9D1}"/>
              </a:ext>
            </a:extLst>
          </p:cNvPr>
          <p:cNvSpPr>
            <a:spLocks noGrp="1"/>
          </p:cNvSpPr>
          <p:nvPr>
            <p:ph type="sldNum" sz="quarter" idx="15"/>
          </p:nvPr>
        </p:nvSpPr>
        <p:spPr/>
        <p:txBody>
          <a:bodyPr/>
          <a:lstStyle/>
          <a:p>
            <a:fld id="{18D65601-5AE2-46FC-B138-694DDD2B510D}" type="slidenum">
              <a:rPr lang="en-US" smtClean="0"/>
              <a:pPr/>
              <a:t>9</a:t>
            </a:fld>
            <a:endParaRPr lang="en-US" dirty="0"/>
          </a:p>
        </p:txBody>
      </p:sp>
    </p:spTree>
    <p:extLst>
      <p:ext uri="{BB962C8B-B14F-4D97-AF65-F5344CB8AC3E}">
        <p14:creationId xmlns:p14="http://schemas.microsoft.com/office/powerpoint/2010/main" val="2224546682"/>
      </p:ext>
    </p:extLst>
  </p:cSld>
  <p:clrMapOvr>
    <a:masterClrMapping/>
  </p:clrMapOvr>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DD27D0-5B6E-4A0E-95B2-BB37F9D8861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98CD342-50C4-441F-B4A3-7D5ADB057132}">
  <ds:schemaRefs>
    <ds:schemaRef ds:uri="http://schemas.microsoft.com/sharepoint/v3/contenttype/forms"/>
  </ds:schemaRefs>
</ds:datastoreItem>
</file>

<file path=customXml/itemProps3.xml><?xml version="1.0" encoding="utf-8"?>
<ds:datastoreItem xmlns:ds="http://schemas.openxmlformats.org/officeDocument/2006/customXml" ds:itemID="{3FAE0208-DBD5-43E1-AC6B-D2AD9623F0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419</Words>
  <Application>Microsoft Office PowerPoint</Application>
  <PresentationFormat>Widescreen</PresentationFormat>
  <Paragraphs>118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Custom</vt:lpstr>
      <vt:lpstr>Breast Cancer Wisconsin</vt:lpstr>
      <vt:lpstr>Agenda</vt:lpstr>
      <vt:lpstr>The Breast Cancer Wisconsin dataset comprises 569 instances of breast cancer cases. Each case is described by 30 numerical features derived from digitized images of fine needle aspirates (FNAs) of breast masses. Features include measurements such as radius, texture, perimeter, area, and smoothness, computed for mean, standard error, and worst-case scenarios. The dataset's primary objective is to predict breast tumor diagnosis, with the outcome variable 'diagnosis' denoting malignancy (M) or benignancy (B). Researchers leverage advanced machine learning techniques to enhance breast cancer diagnosis accuracy and efficiency. Ultimately, the dataset aims to improve patient outcomes by providing insights into breast cancer diagnosis. </vt:lpstr>
      <vt:lpstr>Data Description</vt:lpstr>
      <vt:lpstr>Data Preprocessing</vt:lpstr>
      <vt:lpstr>Model Training and Evaluation  </vt:lpstr>
      <vt:lpstr>Model Training and Evaluation </vt:lpstr>
      <vt:lpstr>Confusion Matrix</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lastModifiedBy/>
  <cp:revision>174</cp:revision>
  <dcterms:created xsi:type="dcterms:W3CDTF">2024-06-11T09:13:49Z</dcterms:created>
  <dcterms:modified xsi:type="dcterms:W3CDTF">2024-06-11T10:06:36Z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