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8" r:id="rId4"/>
  </p:sldMasterIdLst>
  <p:notesMasterIdLst>
    <p:notesMasterId r:id="rId16"/>
  </p:notesMasterIdLst>
  <p:handoutMasterIdLst>
    <p:handoutMasterId r:id="rId17"/>
  </p:handoutMasterIdLst>
  <p:sldIdLst>
    <p:sldId id="325" r:id="rId5"/>
    <p:sldId id="307" r:id="rId6"/>
    <p:sldId id="324" r:id="rId7"/>
    <p:sldId id="312" r:id="rId8"/>
    <p:sldId id="338" r:id="rId9"/>
    <p:sldId id="339" r:id="rId10"/>
    <p:sldId id="317" r:id="rId11"/>
    <p:sldId id="336" r:id="rId12"/>
    <p:sldId id="337" r:id="rId13"/>
    <p:sldId id="315"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AD6050-0A39-46F5-9D7A-B55855A6BB39}" v="543" dt="2024-06-19T06:27:00.894"/>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45" autoAdjust="0"/>
    <p:restoredTop sz="95394" autoAdjust="0"/>
  </p:normalViewPr>
  <p:slideViewPr>
    <p:cSldViewPr snapToGrid="0">
      <p:cViewPr varScale="1">
        <p:scale>
          <a:sx n="109" d="100"/>
          <a:sy n="109" d="100"/>
        </p:scale>
        <p:origin x="69" y="441"/>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6/18/2024</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6/18/2024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2050576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425584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304603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4194206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38497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229487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416713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761844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250438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40805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970669"/>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dirty="0"/>
              <a:t>Click icon to add picture</a:t>
            </a:r>
          </a:p>
        </p:txBody>
      </p:sp>
    </p:spTree>
    <p:extLst>
      <p:ext uri="{BB962C8B-B14F-4D97-AF65-F5344CB8AC3E}">
        <p14:creationId xmlns:p14="http://schemas.microsoft.com/office/powerpoint/2010/main" val="1603442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6186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753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dirty="0"/>
              <a:t>Click icon to add picture</a:t>
            </a:r>
          </a:p>
        </p:txBody>
      </p:sp>
      <p:sp>
        <p:nvSpPr>
          <p:cNvPr id="6" name="Rectangle 5">
            <a:extLst>
              <a:ext uri="{FF2B5EF4-FFF2-40B4-BE49-F238E27FC236}">
                <a16:creationId xmlns:a16="http://schemas.microsoft.com/office/drawing/2014/main" id="{EA4F6DF6-2D97-1E21-15A5-D0E9397E2F2A}"/>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836501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B6FBD3-8FFB-2E51-CAC4-CFB7B5AFBB37}"/>
              </a:ext>
              <a:ext uri="{C183D7F6-B498-43B3-948B-1728B52AA6E4}">
                <adec:decorative xmlns:adec="http://schemas.microsoft.com/office/drawing/2017/decorative" val="1"/>
              </a:ext>
            </a:extLst>
          </p:cNvPr>
          <p:cNvSpPr/>
          <p:nvPr userDrawn="1"/>
        </p:nvSpPr>
        <p:spPr>
          <a:xfrm rot="10800000">
            <a:off x="11491640" y="0"/>
            <a:ext cx="708823" cy="713232"/>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hasCustomPrompt="1"/>
          </p:nvPr>
        </p:nvSpPr>
        <p:spPr>
          <a:xfrm>
            <a:off x="422178" y="365125"/>
            <a:ext cx="10660350" cy="1325563"/>
          </a:xfrm>
        </p:spPr>
        <p:txBody>
          <a:bodyPr>
            <a:normAutofit/>
          </a:bodyPr>
          <a:lstStyle>
            <a:lvl1pPr>
              <a:defRPr sz="4400"/>
            </a:lvl1pPr>
          </a:lstStyle>
          <a:p>
            <a:r>
              <a:rPr lang="en-US" dirty="0"/>
              <a:t>Click to add title</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hasCustomPrompt="1"/>
          </p:nvPr>
        </p:nvSpPr>
        <p:spPr>
          <a:xfrm>
            <a:off x="422178" y="2198914"/>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a:t>
            </a:fld>
            <a:endParaRPr lang="en-US" dirty="0"/>
          </a:p>
        </p:txBody>
      </p:sp>
      <p:sp>
        <p:nvSpPr>
          <p:cNvPr id="3" name="Content Placeholder 3">
            <a:extLst>
              <a:ext uri="{FF2B5EF4-FFF2-40B4-BE49-F238E27FC236}">
                <a16:creationId xmlns:a16="http://schemas.microsoft.com/office/drawing/2014/main" id="{E620B83B-1673-865A-1958-873C4765EFA0}"/>
              </a:ext>
            </a:extLst>
          </p:cNvPr>
          <p:cNvSpPr>
            <a:spLocks noGrp="1"/>
          </p:cNvSpPr>
          <p:nvPr>
            <p:ph sz="half" idx="13" hasCustomPrompt="1"/>
          </p:nvPr>
        </p:nvSpPr>
        <p:spPr>
          <a:xfrm>
            <a:off x="5924741" y="2198913"/>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4429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ntent 2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hasCustomPrompt="1"/>
          </p:nvPr>
        </p:nvSpPr>
        <p:spPr>
          <a:xfrm>
            <a:off x="420624" y="365125"/>
            <a:ext cx="10654936" cy="1325563"/>
          </a:xfrm>
        </p:spPr>
        <p:txBody>
          <a:bodyPr>
            <a:normAutofit/>
          </a:bodyPr>
          <a:lstStyle>
            <a:lvl1pPr>
              <a:defRPr sz="4400"/>
            </a:lvl1pPr>
          </a:lstStyle>
          <a:p>
            <a:r>
              <a:rPr lang="en-US" sz="4400" dirty="0"/>
              <a:t>Click to add title </a:t>
            </a:r>
            <a:endParaRPr lang="en-US" dirty="0"/>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hasCustomPrompt="1"/>
          </p:nvPr>
        </p:nvSpPr>
        <p:spPr>
          <a:xfrm>
            <a:off x="7105342" y="2198914"/>
            <a:ext cx="3970218" cy="3445987"/>
          </a:xfrm>
        </p:spPr>
        <p:txBody>
          <a:bodyPr>
            <a:normAutofit/>
          </a:bodyPr>
          <a:lstStyle>
            <a:lvl1pPr>
              <a:defRPr sz="1800"/>
            </a:lvl1pPr>
            <a:lvl2pPr>
              <a:defRPr sz="1800"/>
            </a:lvl2pPr>
            <a:lvl3pPr>
              <a:defRPr sz="1400"/>
            </a:lvl3pPr>
            <a:lvl4pPr>
              <a:defRPr sz="1200"/>
            </a:lvl4pPr>
            <a:lvl5pPr>
              <a:defRPr sz="11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B845EA08-ECD8-E8B5-40BF-E899F315098D}"/>
              </a:ext>
            </a:extLst>
          </p:cNvPr>
          <p:cNvSpPr>
            <a:spLocks noGrp="1"/>
          </p:cNvSpPr>
          <p:nvPr>
            <p:ph type="sldNum" sz="quarter" idx="1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
        <p:nvSpPr>
          <p:cNvPr id="12" name="Rectangle 11">
            <a:extLst>
              <a:ext uri="{FF2B5EF4-FFF2-40B4-BE49-F238E27FC236}">
                <a16:creationId xmlns:a16="http://schemas.microsoft.com/office/drawing/2014/main" id="{100C4E27-95CA-78A5-BD7A-6109D75C8AE0}"/>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 name="Content Placeholder 3">
            <a:extLst>
              <a:ext uri="{FF2B5EF4-FFF2-40B4-BE49-F238E27FC236}">
                <a16:creationId xmlns:a16="http://schemas.microsoft.com/office/drawing/2014/main" id="{8AE4F7BC-B724-2456-4104-1C5E254EEF37}"/>
              </a:ext>
            </a:extLst>
          </p:cNvPr>
          <p:cNvSpPr>
            <a:spLocks noGrp="1"/>
          </p:cNvSpPr>
          <p:nvPr>
            <p:ph sz="half" idx="15" hasCustomPrompt="1"/>
          </p:nvPr>
        </p:nvSpPr>
        <p:spPr>
          <a:xfrm>
            <a:off x="422178" y="2198914"/>
            <a:ext cx="6487908"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621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6814248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11491640" y="5610"/>
            <a:ext cx="708823" cy="713232"/>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 name="Title 2">
            <a:extLst>
              <a:ext uri="{FF2B5EF4-FFF2-40B4-BE49-F238E27FC236}">
                <a16:creationId xmlns:a16="http://schemas.microsoft.com/office/drawing/2014/main" id="{99F130D9-40F7-D817-3F42-72C9D585799A}"/>
              </a:ext>
            </a:extLst>
          </p:cNvPr>
          <p:cNvSpPr>
            <a:spLocks noGrp="1"/>
          </p:cNvSpPr>
          <p:nvPr>
            <p:ph type="title" hasCustomPrompt="1"/>
          </p:nvPr>
        </p:nvSpPr>
        <p:spPr>
          <a:xfrm>
            <a:off x="393843" y="667582"/>
            <a:ext cx="5102717" cy="2482018"/>
          </a:xfrm>
        </p:spPr>
        <p:txBody>
          <a:bodyPr anchor="t" anchorCtr="0">
            <a:noAutofit/>
          </a:bodyPr>
          <a:lstStyle>
            <a:lvl1pPr>
              <a:defRPr sz="4400"/>
            </a:lvl1pPr>
          </a:lstStyle>
          <a:p>
            <a:r>
              <a:rPr lang="en-US" sz="4400" dirty="0"/>
              <a:t>Click to add title </a:t>
            </a:r>
            <a:endParaRPr lang="en-US" dirty="0"/>
          </a:p>
        </p:txBody>
      </p:sp>
      <p:sp>
        <p:nvSpPr>
          <p:cNvPr id="8" name="Content Placeholder 7">
            <a:extLst>
              <a:ext uri="{FF2B5EF4-FFF2-40B4-BE49-F238E27FC236}">
                <a16:creationId xmlns:a16="http://schemas.microsoft.com/office/drawing/2014/main" id="{488A7439-0E5E-18D2-A4C7-D377032ED256}"/>
              </a:ext>
            </a:extLst>
          </p:cNvPr>
          <p:cNvSpPr>
            <a:spLocks noGrp="1"/>
          </p:cNvSpPr>
          <p:nvPr>
            <p:ph sz="quarter" idx="15" hasCustomPrompt="1"/>
          </p:nvPr>
        </p:nvSpPr>
        <p:spPr>
          <a:xfrm>
            <a:off x="5668964" y="667582"/>
            <a:ext cx="5827220" cy="2482018"/>
          </a:xfrm>
        </p:spPr>
        <p:txBody>
          <a:bodyPr tIns="91440">
            <a:normAutofit/>
          </a:bodyPr>
          <a:lstStyle>
            <a:lvl1pPr marL="0" indent="0">
              <a:buNone/>
              <a:defRPr sz="18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393843" y="3362959"/>
            <a:ext cx="11102339" cy="2827459"/>
          </a:xfrm>
          <a:solidFill>
            <a:schemeClr val="accent3"/>
          </a:solidFill>
        </p:spPr>
        <p:txBody>
          <a:bodyPr>
            <a:normAutofit/>
          </a:bodyPr>
          <a:lstStyle>
            <a:lvl1pPr marL="0" indent="0" algn="ctr">
              <a:buNone/>
              <a:defRPr sz="1800"/>
            </a:lvl1pPr>
          </a:lstStyle>
          <a:p>
            <a:r>
              <a:rPr lang="en-US" dirty="0"/>
              <a:t>Click icon to add picture</a:t>
            </a:r>
          </a:p>
        </p:txBody>
      </p:sp>
      <p:sp>
        <p:nvSpPr>
          <p:cNvPr id="10" name="Slide Number Placeholder 5">
            <a:extLst>
              <a:ext uri="{FF2B5EF4-FFF2-40B4-BE49-F238E27FC236}">
                <a16:creationId xmlns:a16="http://schemas.microsoft.com/office/drawing/2014/main" id="{3FB3B490-399A-EF1F-9626-CCCE0F5FF317}"/>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82311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hasCustomPrompt="1"/>
          </p:nvPr>
        </p:nvSpPr>
        <p:spPr>
          <a:xfrm>
            <a:off x="420623" y="365760"/>
            <a:ext cx="11067089" cy="1325880"/>
          </a:xfrm>
        </p:spPr>
        <p:txBody>
          <a:bodyPr anchor="ctr">
            <a:normAutofit/>
          </a:bodyPr>
          <a:lstStyle>
            <a:lvl1pPr>
              <a:lnSpc>
                <a:spcPts val="2800"/>
              </a:lnSpc>
              <a:spcBef>
                <a:spcPts val="1000"/>
              </a:spcBef>
              <a:defRPr sz="4400" b="0" i="0"/>
            </a:lvl1pPr>
          </a:lstStyle>
          <a:p>
            <a:r>
              <a:rPr lang="en-US" sz="4400" dirty="0"/>
              <a:t>Click to add title </a:t>
            </a:r>
            <a:endParaRPr lang="en-US" dirty="0"/>
          </a:p>
        </p:txBody>
      </p: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8" name="Text Placeholder 7">
            <a:extLst>
              <a:ext uri="{FF2B5EF4-FFF2-40B4-BE49-F238E27FC236}">
                <a16:creationId xmlns:a16="http://schemas.microsoft.com/office/drawing/2014/main" id="{8A7B33CF-0773-56F3-9F3B-1619AA66673B}"/>
              </a:ext>
            </a:extLst>
          </p:cNvPr>
          <p:cNvSpPr>
            <a:spLocks noGrp="1"/>
          </p:cNvSpPr>
          <p:nvPr>
            <p:ph type="body" sz="quarter" idx="11" hasCustomPrompt="1"/>
          </p:nvPr>
        </p:nvSpPr>
        <p:spPr>
          <a:xfrm>
            <a:off x="420624" y="2189377"/>
            <a:ext cx="3568990" cy="3517679"/>
          </a:xfrm>
        </p:spPr>
        <p:txBody>
          <a:bodyPr tIns="0" bIns="0">
            <a:normAutofit/>
          </a:bodyPr>
          <a:lstStyle>
            <a:lvl1pPr>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able Placeholder 3">
            <a:extLst>
              <a:ext uri="{FF2B5EF4-FFF2-40B4-BE49-F238E27FC236}">
                <a16:creationId xmlns:a16="http://schemas.microsoft.com/office/drawing/2014/main" id="{EB4A43A1-5A81-D0D1-BD71-0485EDDD4CC8}"/>
              </a:ext>
            </a:extLst>
          </p:cNvPr>
          <p:cNvSpPr>
            <a:spLocks noGrp="1"/>
          </p:cNvSpPr>
          <p:nvPr>
            <p:ph type="tbl" sz="quarter" idx="10"/>
          </p:nvPr>
        </p:nvSpPr>
        <p:spPr>
          <a:xfrm>
            <a:off x="4501469" y="2189377"/>
            <a:ext cx="6565769" cy="3517686"/>
          </a:xfrm>
        </p:spPr>
        <p:txBody>
          <a:bodyPr/>
          <a:lstStyle>
            <a:lvl1pPr>
              <a:defRPr/>
            </a:lvl1pPr>
          </a:lstStyle>
          <a:p>
            <a:r>
              <a:rPr lang="en-US" dirty="0"/>
              <a:t>Click icon to add table</a:t>
            </a:r>
          </a:p>
        </p:txBody>
      </p:sp>
      <p:sp>
        <p:nvSpPr>
          <p:cNvPr id="7" name="Slide Number Placeholder 5">
            <a:extLst>
              <a:ext uri="{FF2B5EF4-FFF2-40B4-BE49-F238E27FC236}">
                <a16:creationId xmlns:a16="http://schemas.microsoft.com/office/drawing/2014/main" id="{E6A39699-E09B-80CC-75A3-1A20865ABB68}"/>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449047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hasCustomPrompt="1"/>
          </p:nvPr>
        </p:nvSpPr>
        <p:spPr>
          <a:xfrm>
            <a:off x="420624" y="365125"/>
            <a:ext cx="10654936" cy="1325563"/>
          </a:xfrm>
        </p:spPr>
        <p:txBody>
          <a:bodyPr>
            <a:normAutofit/>
          </a:bodyPr>
          <a:lstStyle>
            <a:lvl1pPr>
              <a:defRPr sz="4400"/>
            </a:lvl1pPr>
          </a:lstStyle>
          <a:p>
            <a:r>
              <a:rPr lang="en-US" sz="4400" dirty="0"/>
              <a:t>Click to add title </a:t>
            </a:r>
            <a:endParaRPr lang="en-US" dirty="0"/>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hasCustomPrompt="1"/>
          </p:nvPr>
        </p:nvSpPr>
        <p:spPr>
          <a:xfrm>
            <a:off x="413657" y="2198914"/>
            <a:ext cx="3970218" cy="3445987"/>
          </a:xfrm>
        </p:spPr>
        <p:txBody>
          <a:bodyPr>
            <a:normAutofit/>
          </a:bodyPr>
          <a:lstStyle>
            <a:lvl1pPr>
              <a:defRPr sz="1800"/>
            </a:lvl1pPr>
            <a:lvl2pPr>
              <a:defRPr sz="1800"/>
            </a:lvl2pPr>
            <a:lvl3pPr>
              <a:defRPr sz="1400"/>
            </a:lvl3pPr>
            <a:lvl4pPr>
              <a:defRPr sz="1200"/>
            </a:lvl4pPr>
            <a:lvl5pPr>
              <a:defRPr sz="11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hasCustomPrompt="1"/>
          </p:nvPr>
        </p:nvSpPr>
        <p:spPr>
          <a:xfrm>
            <a:off x="4921213" y="2198914"/>
            <a:ext cx="6154347" cy="3445987"/>
          </a:xfrm>
        </p:spPr>
        <p:txBody>
          <a:bodyPr>
            <a:normAutofit/>
          </a:bodyPr>
          <a:lstStyle>
            <a:lvl1pPr marL="0" indent="0">
              <a:buNone/>
              <a:defRPr sz="1800"/>
            </a:lvl1pPr>
            <a:lvl2pPr>
              <a:defRPr sz="1800"/>
            </a:lvl2pPr>
            <a:lvl3pPr>
              <a:defRPr sz="1400"/>
            </a:lvl3pPr>
            <a:lvl4pPr>
              <a:defRPr sz="1200"/>
            </a:lvl4pPr>
            <a:lvl5pPr>
              <a:defRPr sz="11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A53A46AB-E26C-4F66-A0B8-4CDBD5F4011C}"/>
              </a:ext>
              <a:ext uri="{C183D7F6-B498-43B3-948B-1728B52AA6E4}">
                <adec:decorative xmlns:adec="http://schemas.microsoft.com/office/drawing/2017/decorative" val="1"/>
              </a:ext>
            </a:extLst>
          </p:cNvPr>
          <p:cNvSpPr/>
          <p:nvPr userDrawn="1"/>
        </p:nvSpPr>
        <p:spPr>
          <a:xfrm rot="10800000">
            <a:off x="11494040" y="4282928"/>
            <a:ext cx="699477" cy="1898809"/>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Slide Number Placeholder 5">
            <a:extLst>
              <a:ext uri="{FF2B5EF4-FFF2-40B4-BE49-F238E27FC236}">
                <a16:creationId xmlns:a16="http://schemas.microsoft.com/office/drawing/2014/main" id="{B845EA08-ECD8-E8B5-40BF-E899F315098D}"/>
              </a:ext>
            </a:extLst>
          </p:cNvPr>
          <p:cNvSpPr>
            <a:spLocks noGrp="1"/>
          </p:cNvSpPr>
          <p:nvPr>
            <p:ph type="sldNum" sz="quarter" idx="1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15834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hasCustomPrompt="1"/>
          </p:nvPr>
        </p:nvSpPr>
        <p:spPr>
          <a:xfrm>
            <a:off x="420624" y="365125"/>
            <a:ext cx="10661904" cy="1325563"/>
          </a:xfrm>
        </p:spPr>
        <p:txBody>
          <a:bodyPr>
            <a:normAutofit/>
          </a:bodyPr>
          <a:lstStyle>
            <a:lvl1pPr>
              <a:lnSpc>
                <a:spcPct val="90000"/>
              </a:lnSpc>
              <a:defRPr sz="4400"/>
            </a:lvl1pPr>
          </a:lstStyle>
          <a:p>
            <a:r>
              <a:rPr lang="en-US" dirty="0"/>
              <a:t>Click to add title</a:t>
            </a:r>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5" name="Table Placeholder 4">
            <a:extLst>
              <a:ext uri="{FF2B5EF4-FFF2-40B4-BE49-F238E27FC236}">
                <a16:creationId xmlns:a16="http://schemas.microsoft.com/office/drawing/2014/main" id="{402F1FD3-6A03-65D9-EE3B-3A0AE0FD8D8F}"/>
              </a:ext>
            </a:extLst>
          </p:cNvPr>
          <p:cNvSpPr>
            <a:spLocks noGrp="1"/>
          </p:cNvSpPr>
          <p:nvPr>
            <p:ph type="tbl" sz="quarter" idx="13"/>
          </p:nvPr>
        </p:nvSpPr>
        <p:spPr>
          <a:xfrm>
            <a:off x="420688" y="2189377"/>
            <a:ext cx="10661840" cy="3490925"/>
          </a:xfrm>
        </p:spPr>
        <p:txBody>
          <a:bodyPr/>
          <a:lstStyle>
            <a:lvl1pPr>
              <a:defRPr/>
            </a:lvl1pPr>
          </a:lstStyle>
          <a:p>
            <a:r>
              <a:rPr lang="en-US" dirty="0"/>
              <a:t>Click icon to add table</a:t>
            </a:r>
          </a:p>
        </p:txBody>
      </p:sp>
    </p:spTree>
    <p:extLst>
      <p:ext uri="{BB962C8B-B14F-4D97-AF65-F5344CB8AC3E}">
        <p14:creationId xmlns:p14="http://schemas.microsoft.com/office/powerpoint/2010/main" val="3481647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281822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2486623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141273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0993503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551870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9288823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086430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5518540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6935531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US" dirty="0">
                <a:ea typeface="+mj-lt"/>
                <a:cs typeface="+mj-lt"/>
              </a:rPr>
              <a:t>Predicting Sleep Disorders</a:t>
            </a:r>
            <a:endParaRPr lang="en-US" dirty="0"/>
          </a:p>
        </p:txBody>
      </p:sp>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458798-14B3-4E65-8F8B-DCED649CBF77}"/>
              </a:ext>
            </a:extLst>
          </p:cNvPr>
          <p:cNvSpPr>
            <a:spLocks noGrp="1"/>
          </p:cNvSpPr>
          <p:nvPr>
            <p:ph type="title"/>
          </p:nvPr>
        </p:nvSpPr>
        <p:spPr/>
        <p:txBody>
          <a:bodyPr>
            <a:normAutofit/>
          </a:bodyPr>
          <a:lstStyle/>
          <a:p>
            <a:r>
              <a:rPr lang="en-US" dirty="0"/>
              <a:t>Conclusion</a:t>
            </a:r>
          </a:p>
        </p:txBody>
      </p:sp>
      <p:sp>
        <p:nvSpPr>
          <p:cNvPr id="10" name="Slide Number Placeholder 9">
            <a:extLst>
              <a:ext uri="{FF2B5EF4-FFF2-40B4-BE49-F238E27FC236}">
                <a16:creationId xmlns:a16="http://schemas.microsoft.com/office/drawing/2014/main" id="{C5FD66AD-F50E-028D-B4E4-7C072A555294}"/>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
        <p:nvSpPr>
          <p:cNvPr id="4" name="TextBox 3">
            <a:extLst>
              <a:ext uri="{FF2B5EF4-FFF2-40B4-BE49-F238E27FC236}">
                <a16:creationId xmlns:a16="http://schemas.microsoft.com/office/drawing/2014/main" id="{28FDD1B5-9CA3-7537-28FB-CAF29EAF6DB5}"/>
              </a:ext>
            </a:extLst>
          </p:cNvPr>
          <p:cNvSpPr txBox="1"/>
          <p:nvPr/>
        </p:nvSpPr>
        <p:spPr>
          <a:xfrm>
            <a:off x="1027043" y="1791409"/>
            <a:ext cx="965303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2800" dirty="0"/>
              <a:t>The model exhibits robust performance with high accuracy, precision, recall, and F1-score.</a:t>
            </a:r>
          </a:p>
          <a:p>
            <a:pPr>
              <a:buFont typeface=""/>
              <a:buChar char="•"/>
            </a:pPr>
            <a:endParaRPr lang="en-US" sz="2800" dirty="0"/>
          </a:p>
          <a:p>
            <a:pPr>
              <a:buFont typeface=""/>
              <a:buChar char="•"/>
            </a:pPr>
            <a:r>
              <a:rPr lang="en-US" sz="2800" dirty="0"/>
              <a:t>ROC-AUC score indicates strong class differentiation capability.</a:t>
            </a:r>
          </a:p>
          <a:p>
            <a:endParaRPr lang="en-US" sz="2800" dirty="0"/>
          </a:p>
          <a:p>
            <a:pPr>
              <a:buFont typeface=""/>
              <a:buChar char="•"/>
            </a:pPr>
            <a:r>
              <a:rPr lang="en-US" sz="2800" dirty="0"/>
              <a:t>Hyperparameter tuning has further optimized model accuracy.</a:t>
            </a:r>
          </a:p>
          <a:p>
            <a:endParaRPr lang="en-US" sz="2800" dirty="0"/>
          </a:p>
          <a:p>
            <a:pPr>
              <a:buFont typeface=""/>
              <a:buChar char="•"/>
            </a:pPr>
            <a:r>
              <a:rPr lang="en-US" sz="2800" dirty="0"/>
              <a:t>Overall, the model proves effective for predicting sleep disorders, particularly insomnia, offering valuable insights for healthcare applications.</a:t>
            </a:r>
          </a:p>
        </p:txBody>
      </p:sp>
    </p:spTree>
    <p:extLst>
      <p:ext uri="{BB962C8B-B14F-4D97-AF65-F5344CB8AC3E}">
        <p14:creationId xmlns:p14="http://schemas.microsoft.com/office/powerpoint/2010/main" val="426539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dirty="0"/>
              <a:t>Dina </a:t>
            </a:r>
            <a:r>
              <a:rPr lang="en-US" dirty="0" err="1"/>
              <a:t>Batros</a:t>
            </a:r>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p:txBody>
          <a:bodyPr>
            <a:normAutofit lnSpcReduction="10000"/>
          </a:bodyPr>
          <a:lstStyle/>
          <a:p>
            <a:r>
              <a:rPr lang="en-US" dirty="0"/>
              <a:t>Dataset Overview</a:t>
            </a:r>
            <a:endParaRPr lang="en-US"/>
          </a:p>
          <a:p>
            <a:r>
              <a:rPr lang="en-US" dirty="0">
                <a:ea typeface="+mn-lt"/>
                <a:cs typeface="+mn-lt"/>
              </a:rPr>
              <a:t>Data Wrangling</a:t>
            </a:r>
          </a:p>
          <a:p>
            <a:r>
              <a:rPr lang="en-US" dirty="0">
                <a:ea typeface="+mn-lt"/>
                <a:cs typeface="+mn-lt"/>
              </a:rPr>
              <a:t>Exploratory Data Analysis (EDA)</a:t>
            </a:r>
            <a:endParaRPr lang="en-US"/>
          </a:p>
          <a:p>
            <a:r>
              <a:rPr lang="en-US" dirty="0">
                <a:ea typeface="+mn-lt"/>
                <a:cs typeface="+mn-lt"/>
              </a:rPr>
              <a:t>Preprocessing Overview</a:t>
            </a:r>
          </a:p>
          <a:p>
            <a:r>
              <a:rPr lang="en-US" dirty="0">
                <a:ea typeface="+mn-lt"/>
                <a:cs typeface="+mn-lt"/>
              </a:rPr>
              <a:t>Model Evaluation Metrics</a:t>
            </a:r>
          </a:p>
          <a:p>
            <a:r>
              <a:rPr lang="en-US" dirty="0">
                <a:ea typeface="+mn-lt"/>
                <a:cs typeface="+mn-lt"/>
              </a:rPr>
              <a:t>Confusion Matrix</a:t>
            </a:r>
            <a:endParaRPr lang="en-US" dirty="0"/>
          </a:p>
          <a:p>
            <a:r>
              <a:rPr lang="en-US" dirty="0">
                <a:ea typeface="+mn-lt"/>
                <a:cs typeface="+mn-lt"/>
              </a:rPr>
              <a:t>Conclusion</a:t>
            </a:r>
            <a:endParaRPr lang="en-US" dirty="0"/>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225918" y="-82064"/>
            <a:ext cx="11441887" cy="7016350"/>
          </a:xfrm>
        </p:spPr>
        <p:txBody>
          <a:bodyPr>
            <a:normAutofit/>
          </a:bodyPr>
          <a:lstStyle/>
          <a:p>
            <a:r>
              <a:rPr lang="en-US" sz="4000" b="1" dirty="0"/>
              <a:t>Dataset Overview</a:t>
            </a:r>
            <a:br>
              <a:rPr lang="en-US" sz="4000" b="1" dirty="0"/>
            </a:br>
            <a:endParaRPr lang="en-US"/>
          </a:p>
          <a:p>
            <a:pPr marL="285750" indent="-285750">
              <a:buFont typeface="Arial"/>
              <a:buChar char="•"/>
            </a:pPr>
            <a:r>
              <a:rPr lang="en-US" sz="2800" dirty="0">
                <a:solidFill>
                  <a:srgbClr val="3C4043"/>
                </a:solidFill>
                <a:ea typeface="+mj-lt"/>
                <a:cs typeface="+mj-lt"/>
              </a:rPr>
              <a:t>The Sleep Health and Lifestyle Dataset comprises 400 rows and 13 columns, covering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p>
          <a:p>
            <a:endParaRPr lang="en-US" dirty="0"/>
          </a:p>
        </p:txBody>
      </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pPr>
              <a:lnSpc>
                <a:spcPct val="110000"/>
              </a:lnSpc>
              <a:spcBef>
                <a:spcPts val="1000"/>
              </a:spcBef>
            </a:pPr>
            <a:r>
              <a:rPr lang="en-US" sz="3600" b="1" dirty="0">
                <a:latin typeface="Dante"/>
                <a:cs typeface="Arial"/>
              </a:rPr>
              <a:t> Data Wrangling</a:t>
            </a:r>
            <a:endParaRPr lang="en-US" sz="3600" b="1">
              <a:solidFill>
                <a:srgbClr val="000000"/>
              </a:solidFill>
              <a:latin typeface="Dante"/>
              <a:cs typeface="Arial"/>
            </a:endParaRPr>
          </a:p>
          <a:p>
            <a:endParaRPr lang="en-US" dirty="0"/>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24290" y="1338425"/>
            <a:ext cx="9741183" cy="3345316"/>
          </a:xfrm>
        </p:spPr>
        <p:txBody>
          <a:bodyPr vert="horz" lIns="91440" tIns="45720" rIns="91440" bIns="45720" rtlCol="0" anchor="t" anchorCtr="0">
            <a:noAutofit/>
          </a:bodyPr>
          <a:lstStyle/>
          <a:p>
            <a:pPr>
              <a:buFont typeface="Arial" panose="05020102010507070707" pitchFamily="18" charset="2"/>
              <a:buChar char="•"/>
            </a:pPr>
            <a:r>
              <a:rPr lang="en-US" sz="3200" b="1" dirty="0">
                <a:ea typeface="+mn-lt"/>
                <a:cs typeface="+mn-lt"/>
              </a:rPr>
              <a:t>Identified Missing Values</a:t>
            </a:r>
            <a:r>
              <a:rPr lang="en-US" sz="3200" dirty="0">
                <a:ea typeface="+mn-lt"/>
                <a:cs typeface="+mn-lt"/>
              </a:rPr>
              <a:t>: Addressed missing data to ensure completeness and accuracy.</a:t>
            </a:r>
            <a:endParaRPr lang="en-US" sz="3200" dirty="0"/>
          </a:p>
          <a:p>
            <a:pPr>
              <a:buFont typeface="Arial" panose="05020102010507070707" pitchFamily="18" charset="2"/>
              <a:buChar char="•"/>
            </a:pPr>
            <a:r>
              <a:rPr lang="en-US" sz="3200" b="1" dirty="0">
                <a:ea typeface="+mn-lt"/>
                <a:cs typeface="+mn-lt"/>
              </a:rPr>
              <a:t>Handled Duplicates</a:t>
            </a:r>
            <a:r>
              <a:rPr lang="en-US" sz="3200" dirty="0">
                <a:ea typeface="+mn-lt"/>
                <a:cs typeface="+mn-lt"/>
              </a:rPr>
              <a:t>: Removed duplicate entries for data consistency.</a:t>
            </a:r>
          </a:p>
          <a:p>
            <a:pPr>
              <a:buFont typeface="Arial" panose="05020102010507070707" pitchFamily="18" charset="2"/>
              <a:buChar char="•"/>
            </a:pPr>
            <a:r>
              <a:rPr lang="en-US" sz="3200" b="1" dirty="0">
                <a:ea typeface="+mn-lt"/>
                <a:cs typeface="+mn-lt"/>
              </a:rPr>
              <a:t>Descriptive Statistics</a:t>
            </a:r>
            <a:r>
              <a:rPr lang="en-US" sz="3200" dirty="0">
                <a:ea typeface="+mn-lt"/>
                <a:cs typeface="+mn-lt"/>
              </a:rPr>
              <a:t>: Calculated mean and median values to understand central tendencies.</a:t>
            </a:r>
            <a:endParaRPr lang="en-US" sz="3200"/>
          </a:p>
          <a:p>
            <a:pPr>
              <a:buFont typeface="Arial" panose="05020102010507070707" pitchFamily="18" charset="2"/>
              <a:buChar char="•"/>
            </a:pPr>
            <a:r>
              <a:rPr lang="en-US" sz="3200" b="1" dirty="0">
                <a:ea typeface="+mn-lt"/>
                <a:cs typeface="+mn-lt"/>
              </a:rPr>
              <a:t>Data Exploration</a:t>
            </a:r>
            <a:r>
              <a:rPr lang="en-US" sz="3200" dirty="0">
                <a:ea typeface="+mn-lt"/>
                <a:cs typeface="+mn-lt"/>
              </a:rPr>
              <a:t>: Used initial data exploration to inform subsequent analytical steps.</a:t>
            </a:r>
            <a:endParaRPr lang="en-US" sz="3200" dirty="0"/>
          </a:p>
          <a:p>
            <a:pPr>
              <a:buFont typeface="Arial" panose="05020102010507070707" pitchFamily="18" charset="2"/>
              <a:buChar char="•"/>
            </a:pPr>
            <a:endParaRPr lang="en-US" sz="2000" dirty="0"/>
          </a:p>
          <a:p>
            <a:pPr>
              <a:buFont typeface="Arial" panose="05020102010507070707" pitchFamily="18" charset="2"/>
              <a:buChar char="•"/>
            </a:pPr>
            <a:endParaRPr lang="en-US" sz="2000" dirty="0"/>
          </a:p>
          <a:p>
            <a:pPr marL="285750" indent="-285750">
              <a:buFont typeface="Arial" panose="05020102010507070707" pitchFamily="18" charset="2"/>
              <a:buChar char="•"/>
            </a:pPr>
            <a:endParaRPr lang="en-US" sz="2000" dirty="0"/>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4</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119562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576263"/>
            <a:ext cx="5651724" cy="572699"/>
          </a:xfrm>
        </p:spPr>
        <p:txBody>
          <a:bodyPr>
            <a:normAutofit fontScale="90000"/>
          </a:bodyPr>
          <a:lstStyle/>
          <a:p>
            <a:endParaRPr lang="en-US" dirty="0"/>
          </a:p>
          <a:p>
            <a:br>
              <a:rPr lang="en-US" sz="2100" b="1" dirty="0">
                <a:latin typeface="Arial"/>
                <a:cs typeface="Arial"/>
              </a:rPr>
            </a:br>
            <a:br>
              <a:rPr lang="en-US" sz="2100" b="1" dirty="0">
                <a:latin typeface="Arial"/>
                <a:cs typeface="Arial"/>
              </a:rPr>
            </a:br>
            <a:br>
              <a:rPr lang="en-US" sz="2100" b="1" dirty="0">
                <a:latin typeface="Arial"/>
                <a:cs typeface="Arial"/>
              </a:rPr>
            </a:br>
            <a:r>
              <a:rPr lang="en-US" sz="2100" b="1" dirty="0">
                <a:latin typeface="Arial"/>
                <a:cs typeface="Arial"/>
              </a:rPr>
              <a:t>Exploratory Data Analysis (EDA)</a:t>
            </a:r>
            <a:endParaRPr lang="en-US" sz="2100" b="1" dirty="0">
              <a:solidFill>
                <a:srgbClr val="000000"/>
              </a:solidFill>
              <a:latin typeface="Arial"/>
              <a:cs typeface="Arial"/>
            </a:endParaRPr>
          </a:p>
          <a:p>
            <a:endParaRPr lang="en-US" dirty="0"/>
          </a:p>
        </p:txBody>
      </p:sp>
      <p:sp>
        <p:nvSpPr>
          <p:cNvPr id="6" name="Subtitle 5">
            <a:extLst>
              <a:ext uri="{FF2B5EF4-FFF2-40B4-BE49-F238E27FC236}">
                <a16:creationId xmlns:a16="http://schemas.microsoft.com/office/drawing/2014/main" id="{4552F1CF-68AA-447B-B5B0-C65BB72A5D6D}"/>
              </a:ext>
            </a:extLst>
          </p:cNvPr>
          <p:cNvSpPr>
            <a:spLocks noGrp="1"/>
          </p:cNvSpPr>
          <p:nvPr>
            <p:ph type="body" sz="quarter" idx="10"/>
          </p:nvPr>
        </p:nvSpPr>
        <p:spPr>
          <a:xfrm>
            <a:off x="422275" y="1151975"/>
            <a:ext cx="5663360" cy="5530557"/>
          </a:xfrm>
        </p:spPr>
        <p:txBody>
          <a:bodyPr vert="horz" lIns="91440" tIns="45720" rIns="91440" bIns="45720" rtlCol="0" anchor="t">
            <a:normAutofit/>
          </a:bodyPr>
          <a:lstStyle/>
          <a:p>
            <a:pPr marL="285750" indent="-285750">
              <a:buFont typeface="Arial"/>
              <a:buChar char="•"/>
            </a:pPr>
            <a:r>
              <a:rPr lang="en-US" b="1" dirty="0">
                <a:ea typeface="+mn-lt"/>
                <a:cs typeface="+mn-lt"/>
              </a:rPr>
              <a:t>Objective</a:t>
            </a:r>
            <a:r>
              <a:rPr lang="en-US" dirty="0">
                <a:ea typeface="+mn-lt"/>
                <a:cs typeface="+mn-lt"/>
              </a:rPr>
              <a:t>: Gained insights into dataset characteristics and relationships between variables.</a:t>
            </a:r>
            <a:endParaRPr lang="en-US" dirty="0"/>
          </a:p>
          <a:p>
            <a:pPr marL="285750" indent="-285750">
              <a:buFont typeface="Arial"/>
              <a:buChar char="•"/>
            </a:pPr>
            <a:r>
              <a:rPr lang="en-US" b="1" dirty="0">
                <a:ea typeface="+mn-lt"/>
                <a:cs typeface="+mn-lt"/>
              </a:rPr>
              <a:t>Methods</a:t>
            </a:r>
            <a:r>
              <a:rPr lang="en-US" dirty="0">
                <a:ea typeface="+mn-lt"/>
                <a:cs typeface="+mn-lt"/>
              </a:rPr>
              <a:t>: Utilized descriptive statistics (</a:t>
            </a:r>
            <a:r>
              <a:rPr lang="en-US" dirty="0">
                <a:latin typeface="Consolas"/>
                <a:ea typeface="+mn-lt"/>
                <a:cs typeface="+mn-lt"/>
              </a:rPr>
              <a:t>describe()</a:t>
            </a:r>
            <a:r>
              <a:rPr lang="en-US" dirty="0">
                <a:ea typeface="+mn-lt"/>
                <a:cs typeface="+mn-lt"/>
              </a:rPr>
              <a:t> function) and visualizations (histograms, count plots) to explore data distributions and categorical variables.</a:t>
            </a:r>
          </a:p>
          <a:p>
            <a:pPr marL="285750" indent="-285750">
              <a:buFont typeface="Arial"/>
              <a:buChar char="•"/>
            </a:pPr>
            <a:r>
              <a:rPr lang="en-US" b="1" dirty="0">
                <a:ea typeface="+mn-lt"/>
                <a:cs typeface="+mn-lt"/>
              </a:rPr>
              <a:t>Insights</a:t>
            </a:r>
            <a:r>
              <a:rPr lang="en-US" dirty="0">
                <a:ea typeface="+mn-lt"/>
                <a:cs typeface="+mn-lt"/>
              </a:rPr>
              <a:t>: Highlighted key findings and initial observations to guide further analysis and modeling decisions.</a:t>
            </a:r>
          </a:p>
          <a:p>
            <a:endParaRPr lang="en-US" dirty="0">
              <a:ea typeface="+mn-lt"/>
              <a:cs typeface="+mn-lt"/>
            </a:endParaRPr>
          </a:p>
          <a:p>
            <a:endParaRPr lang="en-US" dirty="0">
              <a:ea typeface="+mn-lt"/>
              <a:cs typeface="+mn-lt"/>
            </a:endParaRPr>
          </a:p>
          <a:p>
            <a:endParaRPr lang="en-US" dirty="0">
              <a:ea typeface="+mn-lt"/>
              <a:cs typeface="+mn-lt"/>
            </a:endParaRPr>
          </a:p>
          <a:p>
            <a:pPr marL="285750" indent="-285750">
              <a:buFont typeface="Arial"/>
              <a:buChar char="•"/>
            </a:pPr>
            <a:endParaRPr lang="en-US" dirty="0"/>
          </a:p>
          <a:p>
            <a:endParaRPr lang="en-US" dirty="0"/>
          </a:p>
        </p:txBody>
      </p:sp>
    </p:spTree>
    <p:extLst>
      <p:ext uri="{BB962C8B-B14F-4D97-AF65-F5344CB8AC3E}">
        <p14:creationId xmlns:p14="http://schemas.microsoft.com/office/powerpoint/2010/main" val="404560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33264" y="-175369"/>
            <a:ext cx="5662092" cy="1106617"/>
          </a:xfrm>
        </p:spPr>
        <p:txBody>
          <a:bodyPr>
            <a:normAutofit/>
          </a:bodyPr>
          <a:lstStyle/>
          <a:p>
            <a:r>
              <a:rPr lang="en-US" dirty="0"/>
              <a:t>Preprocessing Overview</a:t>
            </a:r>
          </a:p>
        </p:txBody>
      </p:sp>
      <p:sp>
        <p:nvSpPr>
          <p:cNvPr id="3" name="Subtitle 2">
            <a:extLst>
              <a:ext uri="{FF2B5EF4-FFF2-40B4-BE49-F238E27FC236}">
                <a16:creationId xmlns:a16="http://schemas.microsoft.com/office/drawing/2014/main" id="{9DA6A002-1BEB-AE76-169E-13071F90919E}"/>
              </a:ext>
            </a:extLst>
          </p:cNvPr>
          <p:cNvSpPr>
            <a:spLocks noGrp="1"/>
          </p:cNvSpPr>
          <p:nvPr>
            <p:ph type="body" sz="quarter" idx="10"/>
          </p:nvPr>
        </p:nvSpPr>
        <p:spPr>
          <a:xfrm>
            <a:off x="292682" y="1229731"/>
            <a:ext cx="12412502" cy="5426883"/>
          </a:xfrm>
        </p:spPr>
        <p:txBody>
          <a:bodyPr vert="horz" lIns="91440" tIns="45720" rIns="91440" bIns="45720" rtlCol="0" anchor="t">
            <a:noAutofit/>
          </a:bodyPr>
          <a:lstStyle/>
          <a:p>
            <a:pPr marL="285750" indent="-285750">
              <a:buFont typeface="Arial"/>
              <a:buChar char="•"/>
            </a:pPr>
            <a:r>
              <a:rPr lang="en-US" sz="2000" b="1" dirty="0">
                <a:ea typeface="+mn-lt"/>
                <a:cs typeface="+mn-lt"/>
              </a:rPr>
              <a:t>Handling Missing Values</a:t>
            </a:r>
            <a:r>
              <a:rPr lang="en-US" sz="2000" dirty="0">
                <a:ea typeface="+mn-lt"/>
                <a:cs typeface="+mn-lt"/>
              </a:rPr>
              <a:t>:</a:t>
            </a:r>
            <a:endParaRPr lang="en-US" sz="2000" dirty="0"/>
          </a:p>
          <a:p>
            <a:pPr marL="285750" indent="-285750">
              <a:buFont typeface="Arial"/>
              <a:buChar char="•"/>
            </a:pPr>
            <a:r>
              <a:rPr lang="en-US" sz="2000" dirty="0">
                <a:ea typeface="+mn-lt"/>
                <a:cs typeface="+mn-lt"/>
              </a:rPr>
              <a:t>Checked and filled missing values in 'Sleep Disorder' with 'Unknown' category.</a:t>
            </a:r>
            <a:endParaRPr lang="en-US" sz="2000" dirty="0"/>
          </a:p>
          <a:p>
            <a:pPr marL="285750" indent="-285750">
              <a:buFont typeface="Arial"/>
              <a:buChar char="•"/>
            </a:pPr>
            <a:r>
              <a:rPr lang="en-US" sz="2000" dirty="0">
                <a:ea typeface="+mn-lt"/>
                <a:cs typeface="+mn-lt"/>
              </a:rPr>
              <a:t>Ensured dataset integrity with no remaining missing values.</a:t>
            </a:r>
            <a:endParaRPr lang="en-US" sz="2000" dirty="0"/>
          </a:p>
          <a:p>
            <a:pPr marL="285750" indent="-285750">
              <a:buFont typeface="Arial"/>
              <a:buChar char="•"/>
            </a:pPr>
            <a:r>
              <a:rPr lang="en-US" sz="2000" b="1" dirty="0">
                <a:ea typeface="+mn-lt"/>
                <a:cs typeface="+mn-lt"/>
              </a:rPr>
              <a:t>Data Transformation</a:t>
            </a:r>
            <a:r>
              <a:rPr lang="en-US" sz="2000" dirty="0">
                <a:ea typeface="+mn-lt"/>
                <a:cs typeface="+mn-lt"/>
              </a:rPr>
              <a:t>:</a:t>
            </a:r>
            <a:endParaRPr lang="en-US" sz="2000" dirty="0"/>
          </a:p>
          <a:p>
            <a:pPr marL="285750" indent="-285750">
              <a:buFont typeface="Arial"/>
              <a:buChar char="•"/>
            </a:pPr>
            <a:r>
              <a:rPr lang="en-US" sz="2000" dirty="0">
                <a:ea typeface="+mn-lt"/>
                <a:cs typeface="+mn-lt"/>
              </a:rPr>
              <a:t>Converted categorical variables into dummy variables for modeling.</a:t>
            </a:r>
            <a:endParaRPr lang="en-US" sz="2000" dirty="0"/>
          </a:p>
          <a:p>
            <a:pPr marL="285750" indent="-285750">
              <a:buFont typeface="Arial"/>
              <a:buChar char="•"/>
            </a:pPr>
            <a:r>
              <a:rPr lang="en-US" sz="2000" dirty="0">
                <a:ea typeface="+mn-lt"/>
                <a:cs typeface="+mn-lt"/>
              </a:rPr>
              <a:t>Applied </a:t>
            </a:r>
            <a:r>
              <a:rPr lang="en-US" sz="2000" err="1">
                <a:ea typeface="+mn-lt"/>
                <a:cs typeface="+mn-lt"/>
              </a:rPr>
              <a:t>StandardScaler</a:t>
            </a:r>
            <a:r>
              <a:rPr lang="en-US" sz="2000" dirty="0">
                <a:ea typeface="+mn-lt"/>
                <a:cs typeface="+mn-lt"/>
              </a:rPr>
              <a:t> to normalize numeric features.</a:t>
            </a:r>
            <a:endParaRPr lang="en-US" sz="2000"/>
          </a:p>
          <a:p>
            <a:pPr marL="285750" indent="-285750">
              <a:buFont typeface="Arial"/>
              <a:buChar char="•"/>
            </a:pPr>
            <a:r>
              <a:rPr lang="en-US" sz="2000" b="1" dirty="0">
                <a:ea typeface="+mn-lt"/>
                <a:cs typeface="+mn-lt"/>
              </a:rPr>
              <a:t>Feature Selection</a:t>
            </a:r>
            <a:r>
              <a:rPr lang="en-US" sz="2000" dirty="0">
                <a:ea typeface="+mn-lt"/>
                <a:cs typeface="+mn-lt"/>
              </a:rPr>
              <a:t>:</a:t>
            </a:r>
            <a:endParaRPr lang="en-US" sz="2000"/>
          </a:p>
          <a:p>
            <a:pPr marL="285750" indent="-285750">
              <a:buFont typeface="Arial"/>
              <a:buChar char="•"/>
            </a:pPr>
            <a:r>
              <a:rPr lang="en-US" sz="2000" dirty="0">
                <a:ea typeface="+mn-lt"/>
                <a:cs typeface="+mn-lt"/>
              </a:rPr>
              <a:t>Identified and prepared relevant features (X) and target (y) variables.</a:t>
            </a:r>
            <a:endParaRPr lang="en-US" sz="2000"/>
          </a:p>
          <a:p>
            <a:pPr marL="285750" indent="-285750">
              <a:buFont typeface="Arial"/>
              <a:buChar char="•"/>
            </a:pPr>
            <a:r>
              <a:rPr lang="en-US" sz="2000" dirty="0">
                <a:ea typeface="+mn-lt"/>
                <a:cs typeface="+mn-lt"/>
              </a:rPr>
              <a:t>Ensured data readiness for machine learning tasks.</a:t>
            </a:r>
            <a:endParaRPr lang="en-US" sz="2000"/>
          </a:p>
          <a:p>
            <a:pPr marL="285750" indent="-285750">
              <a:buFont typeface="Arial"/>
              <a:buChar char="•"/>
            </a:pPr>
            <a:r>
              <a:rPr lang="en-US" sz="2000" b="1" dirty="0">
                <a:ea typeface="+mn-lt"/>
                <a:cs typeface="+mn-lt"/>
              </a:rPr>
              <a:t>Train-Test Split</a:t>
            </a:r>
            <a:r>
              <a:rPr lang="en-US" sz="2000" dirty="0">
                <a:ea typeface="+mn-lt"/>
                <a:cs typeface="+mn-lt"/>
              </a:rPr>
              <a:t>:</a:t>
            </a:r>
            <a:endParaRPr lang="en-US" sz="2000"/>
          </a:p>
          <a:p>
            <a:pPr marL="285750" indent="-285750">
              <a:buFont typeface="Arial"/>
              <a:buChar char="•"/>
            </a:pPr>
            <a:r>
              <a:rPr lang="en-US" sz="2000" dirty="0">
                <a:ea typeface="+mn-lt"/>
                <a:cs typeface="+mn-lt"/>
              </a:rPr>
              <a:t>Segmented data into training (80%) and testing (20%) sets.</a:t>
            </a:r>
            <a:endParaRPr lang="en-US" sz="2000"/>
          </a:p>
          <a:p>
            <a:pPr marL="285750" indent="-285750">
              <a:buFont typeface="Arial"/>
              <a:buChar char="•"/>
            </a:pPr>
            <a:r>
              <a:rPr lang="en-US" sz="2000" dirty="0">
                <a:ea typeface="+mn-lt"/>
                <a:cs typeface="+mn-lt"/>
              </a:rPr>
              <a:t>Verified data split integrity for modeling.</a:t>
            </a:r>
            <a:endParaRPr lang="en-US" sz="2000" dirty="0"/>
          </a:p>
          <a:p>
            <a:endParaRPr lang="en-US" dirty="0"/>
          </a:p>
        </p:txBody>
      </p:sp>
    </p:spTree>
    <p:extLst>
      <p:ext uri="{BB962C8B-B14F-4D97-AF65-F5344CB8AC3E}">
        <p14:creationId xmlns:p14="http://schemas.microsoft.com/office/powerpoint/2010/main" val="387496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p:txBody>
          <a:bodyPr>
            <a:normAutofit/>
          </a:bodyPr>
          <a:lstStyle/>
          <a:p>
            <a:r>
              <a:rPr lang="en-US" b="1" dirty="0">
                <a:ea typeface="+mj-lt"/>
                <a:cs typeface="+mj-lt"/>
              </a:rPr>
              <a:t>Selection of Random Forest Algorithm</a:t>
            </a:r>
            <a:r>
              <a:rPr lang="en-US" dirty="0">
                <a:ea typeface="+mj-lt"/>
                <a:cs typeface="+mj-lt"/>
              </a:rPr>
              <a:t>:</a:t>
            </a:r>
          </a:p>
        </p:txBody>
      </p:sp>
      <p:sp>
        <p:nvSpPr>
          <p:cNvPr id="4" name="Content Placeholder 3">
            <a:extLst>
              <a:ext uri="{FF2B5EF4-FFF2-40B4-BE49-F238E27FC236}">
                <a16:creationId xmlns:a16="http://schemas.microsoft.com/office/drawing/2014/main" id="{BB6FF9F1-02F2-4FD4-A3BF-42428815EF2E}"/>
              </a:ext>
            </a:extLst>
          </p:cNvPr>
          <p:cNvSpPr>
            <a:spLocks noGrp="1"/>
          </p:cNvSpPr>
          <p:nvPr>
            <p:ph sz="half" idx="2"/>
          </p:nvPr>
        </p:nvSpPr>
        <p:spPr>
          <a:xfrm>
            <a:off x="422178" y="1587241"/>
            <a:ext cx="10839093" cy="4067598"/>
          </a:xfrm>
        </p:spPr>
        <p:txBody>
          <a:bodyPr vert="horz" lIns="91440" tIns="45720" rIns="91440" bIns="45720" rtlCol="0" anchor="t">
            <a:normAutofit/>
          </a:bodyPr>
          <a:lstStyle/>
          <a:p>
            <a:r>
              <a:rPr lang="en-US" sz="3600" dirty="0">
                <a:ea typeface="+mn-lt"/>
                <a:cs typeface="+mn-lt"/>
              </a:rPr>
              <a:t>Upon thorough evaluation, Random Forest was selected for its robustness in managing complex data structures, ability to mitigate overfitting, and capacity to discern significant features, thereby enhancing predictive accuracy in sleep disorder classification.</a:t>
            </a:r>
            <a:endParaRPr lang="en-US" sz="3600" dirty="0"/>
          </a:p>
        </p:txBody>
      </p:sp>
      <p:sp>
        <p:nvSpPr>
          <p:cNvPr id="33" name="Slide Number Placeholder 32">
            <a:extLst>
              <a:ext uri="{FF2B5EF4-FFF2-40B4-BE49-F238E27FC236}">
                <a16:creationId xmlns:a16="http://schemas.microsoft.com/office/drawing/2014/main" id="{EC64CEEC-83BF-60C7-B00E-F2DE1BC02BC2}"/>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289768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5544-C200-BEF3-61CE-CCB5EE891064}"/>
              </a:ext>
            </a:extLst>
          </p:cNvPr>
          <p:cNvSpPr>
            <a:spLocks noGrp="1"/>
          </p:cNvSpPr>
          <p:nvPr>
            <p:ph type="title"/>
          </p:nvPr>
        </p:nvSpPr>
        <p:spPr/>
        <p:txBody>
          <a:bodyPr/>
          <a:lstStyle/>
          <a:p>
            <a:r>
              <a:rPr lang="en-US" sz="4000" b="1" dirty="0">
                <a:ea typeface="+mj-lt"/>
                <a:cs typeface="+mj-lt"/>
              </a:rPr>
              <a:t>Random Forest Classifier</a:t>
            </a:r>
            <a:endParaRPr lang="en-US" sz="4000" b="1">
              <a:solidFill>
                <a:srgbClr val="000000"/>
              </a:solidFill>
              <a:ea typeface="+mj-lt"/>
              <a:cs typeface="+mj-lt"/>
            </a:endParaRPr>
          </a:p>
          <a:p>
            <a:endParaRPr lang="en-US" dirty="0"/>
          </a:p>
        </p:txBody>
      </p:sp>
      <p:sp>
        <p:nvSpPr>
          <p:cNvPr id="6" name="Content Placeholder 5">
            <a:extLst>
              <a:ext uri="{FF2B5EF4-FFF2-40B4-BE49-F238E27FC236}">
                <a16:creationId xmlns:a16="http://schemas.microsoft.com/office/drawing/2014/main" id="{6335A923-029A-6A16-47FE-49ED6E141D18}"/>
              </a:ext>
            </a:extLst>
          </p:cNvPr>
          <p:cNvSpPr>
            <a:spLocks noGrp="1"/>
          </p:cNvSpPr>
          <p:nvPr>
            <p:ph sz="quarter" idx="4"/>
          </p:nvPr>
        </p:nvSpPr>
        <p:spPr>
          <a:xfrm>
            <a:off x="6244853" y="1468017"/>
            <a:ext cx="4830707" cy="4176884"/>
          </a:xfrm>
        </p:spPr>
        <p:txBody>
          <a:bodyPr vert="horz" lIns="91440" tIns="45720" rIns="91440" bIns="45720" rtlCol="0" anchor="t">
            <a:normAutofit/>
          </a:bodyPr>
          <a:lstStyle/>
          <a:p>
            <a:r>
              <a:rPr lang="en-US" b="1" dirty="0">
                <a:ea typeface="+mn-lt"/>
                <a:cs typeface="+mn-lt"/>
              </a:rPr>
              <a:t>Confusion Matrix</a:t>
            </a:r>
            <a:endParaRPr lang="en-US" dirty="0"/>
          </a:p>
          <a:p>
            <a:pPr lvl="1"/>
            <a:r>
              <a:rPr lang="en-US">
                <a:ea typeface="+mn-lt"/>
                <a:cs typeface="+mn-lt"/>
              </a:rPr>
              <a:t>Provides insight into model performance:</a:t>
            </a:r>
            <a:endParaRPr lang="en-US"/>
          </a:p>
          <a:p>
            <a:pPr lvl="1"/>
            <a:r>
              <a:rPr lang="en-US" dirty="0">
                <a:latin typeface="Consolas"/>
              </a:rPr>
              <a:t>[[12  2]
</a:t>
            </a:r>
            <a:r>
              <a:rPr lang="en-US">
                <a:latin typeface="Consolas"/>
              </a:rPr>
              <a:t> [ 2 15]]</a:t>
            </a:r>
          </a:p>
          <a:p>
            <a:pPr marL="457200" lvl="1" indent="0">
              <a:buNone/>
            </a:pPr>
            <a:r>
              <a:rPr lang="en-US" b="1" dirty="0"/>
              <a:t>Hyperparameter Tuning</a:t>
            </a:r>
          </a:p>
          <a:p>
            <a:pPr lvl="1"/>
            <a:r>
              <a:rPr lang="en-US" b="1" err="1">
                <a:ea typeface="+mn-lt"/>
                <a:cs typeface="+mn-lt"/>
              </a:rPr>
              <a:t>GridSearchCV</a:t>
            </a:r>
            <a:r>
              <a:rPr lang="en-US" b="1" dirty="0">
                <a:ea typeface="+mn-lt"/>
                <a:cs typeface="+mn-lt"/>
              </a:rPr>
              <a:t> Results</a:t>
            </a:r>
            <a:endParaRPr lang="en-US" dirty="0"/>
          </a:p>
          <a:p>
            <a:pPr lvl="2"/>
            <a:r>
              <a:rPr lang="en-US" b="1" dirty="0">
                <a:ea typeface="+mn-lt"/>
                <a:cs typeface="+mn-lt"/>
              </a:rPr>
              <a:t>Best parameters:</a:t>
            </a:r>
            <a:endParaRPr lang="en-US" dirty="0"/>
          </a:p>
          <a:p>
            <a:pPr lvl="3"/>
            <a:r>
              <a:rPr lang="en-US" err="1">
                <a:latin typeface="Consolas"/>
              </a:rPr>
              <a:t>n_estimators</a:t>
            </a:r>
            <a:r>
              <a:rPr lang="en-US" dirty="0">
                <a:ea typeface="+mn-lt"/>
                <a:cs typeface="+mn-lt"/>
              </a:rPr>
              <a:t>: 300</a:t>
            </a:r>
            <a:endParaRPr lang="en-US" dirty="0"/>
          </a:p>
          <a:p>
            <a:pPr lvl="3"/>
            <a:r>
              <a:rPr lang="en-US" err="1">
                <a:latin typeface="Consolas"/>
              </a:rPr>
              <a:t>max_depth</a:t>
            </a:r>
            <a:r>
              <a:rPr lang="en-US" dirty="0">
                <a:ea typeface="+mn-lt"/>
                <a:cs typeface="+mn-lt"/>
              </a:rPr>
              <a:t>: None</a:t>
            </a:r>
            <a:endParaRPr lang="en-US" dirty="0"/>
          </a:p>
          <a:p>
            <a:pPr lvl="3"/>
            <a:r>
              <a:rPr lang="en-US" err="1">
                <a:latin typeface="Consolas"/>
              </a:rPr>
              <a:t>min_samples_split</a:t>
            </a:r>
            <a:r>
              <a:rPr lang="en-US" dirty="0">
                <a:ea typeface="+mn-lt"/>
                <a:cs typeface="+mn-lt"/>
              </a:rPr>
              <a:t>: 10</a:t>
            </a:r>
            <a:endParaRPr lang="en-US" dirty="0"/>
          </a:p>
          <a:p>
            <a:pPr lvl="3"/>
            <a:r>
              <a:rPr lang="en-US" err="1">
                <a:latin typeface="Consolas"/>
              </a:rPr>
              <a:t>min_samples_leaf</a:t>
            </a:r>
            <a:r>
              <a:rPr lang="en-US" dirty="0">
                <a:ea typeface="+mn-lt"/>
                <a:cs typeface="+mn-lt"/>
              </a:rPr>
              <a:t>: 4</a:t>
            </a:r>
            <a:endParaRPr lang="en-US" dirty="0"/>
          </a:p>
          <a:p>
            <a:pPr lvl="1"/>
            <a:r>
              <a:rPr lang="en-US" b="1" dirty="0">
                <a:ea typeface="+mn-lt"/>
                <a:cs typeface="+mn-lt"/>
              </a:rPr>
              <a:t>Best accuracy:</a:t>
            </a:r>
            <a:r>
              <a:rPr lang="en-US" dirty="0">
                <a:ea typeface="+mn-lt"/>
                <a:cs typeface="+mn-lt"/>
              </a:rPr>
              <a:t> 88.8%</a:t>
            </a:r>
            <a:endParaRPr lang="en-US" dirty="0"/>
          </a:p>
          <a:p>
            <a:endParaRPr lang="en-US" dirty="0"/>
          </a:p>
        </p:txBody>
      </p:sp>
      <p:sp>
        <p:nvSpPr>
          <p:cNvPr id="33" name="Slide Number Placeholder 32">
            <a:extLst>
              <a:ext uri="{FF2B5EF4-FFF2-40B4-BE49-F238E27FC236}">
                <a16:creationId xmlns:a16="http://schemas.microsoft.com/office/drawing/2014/main" id="{9E4A32E4-179C-6FC0-8A0F-65F163803ABA}"/>
              </a:ext>
            </a:extLst>
          </p:cNvPr>
          <p:cNvSpPr>
            <a:spLocks noGrp="1"/>
          </p:cNvSpPr>
          <p:nvPr>
            <p:ph type="sldNum" sz="quarter" idx="14"/>
          </p:nvPr>
        </p:nvSpPr>
        <p:spPr/>
        <p:txBody>
          <a:bodyPr/>
          <a:lstStyle/>
          <a:p>
            <a:fld id="{3A4F6043-7A67-491B-98BC-F933DED7226D}" type="slidenum">
              <a:rPr lang="en-US" smtClean="0"/>
              <a:pPr/>
              <a:t>8</a:t>
            </a:fld>
            <a:endParaRPr lang="en-US" dirty="0"/>
          </a:p>
        </p:txBody>
      </p:sp>
      <p:sp>
        <p:nvSpPr>
          <p:cNvPr id="4" name="Content Placeholder 3">
            <a:extLst>
              <a:ext uri="{FF2B5EF4-FFF2-40B4-BE49-F238E27FC236}">
                <a16:creationId xmlns:a16="http://schemas.microsoft.com/office/drawing/2014/main" id="{E765806B-4BE0-6B7B-FE18-DF2D75670717}"/>
              </a:ext>
            </a:extLst>
          </p:cNvPr>
          <p:cNvSpPr>
            <a:spLocks noGrp="1"/>
          </p:cNvSpPr>
          <p:nvPr>
            <p:ph sz="half" idx="15"/>
          </p:nvPr>
        </p:nvSpPr>
        <p:spPr>
          <a:xfrm>
            <a:off x="422178" y="1468017"/>
            <a:ext cx="6487908" cy="4181639"/>
          </a:xfrm>
        </p:spPr>
        <p:txBody>
          <a:bodyPr vert="horz" lIns="91440" tIns="45720" rIns="91440" bIns="45720" rtlCol="0" anchor="t">
            <a:normAutofit/>
          </a:bodyPr>
          <a:lstStyle/>
          <a:p>
            <a:pPr marL="285750" indent="-285750">
              <a:buFont typeface="Arial"/>
              <a:buChar char="•"/>
            </a:pPr>
            <a:r>
              <a:rPr lang="en-US" b="1" dirty="0">
                <a:ea typeface="+mn-lt"/>
                <a:cs typeface="+mn-lt"/>
              </a:rPr>
              <a:t>Model Training and Evaluation</a:t>
            </a:r>
            <a:endParaRPr lang="en-US" dirty="0"/>
          </a:p>
          <a:p>
            <a:pPr lvl="1">
              <a:buFont typeface="Wingdings 2"/>
              <a:buChar char=""/>
            </a:pPr>
            <a:r>
              <a:rPr lang="en-US" dirty="0">
                <a:ea typeface="+mn-lt"/>
                <a:cs typeface="+mn-lt"/>
              </a:rPr>
              <a:t>Utilized Random Forest Classifier to predict 'Sleep Disorder'.</a:t>
            </a:r>
            <a:endParaRPr lang="en-US" dirty="0"/>
          </a:p>
          <a:p>
            <a:pPr lvl="1">
              <a:buFont typeface="Wingdings 2"/>
              <a:buChar char=""/>
            </a:pPr>
            <a:r>
              <a:rPr lang="en-US" dirty="0">
                <a:ea typeface="+mn-lt"/>
                <a:cs typeface="+mn-lt"/>
              </a:rPr>
              <a:t>Achieved an accuracy of </a:t>
            </a:r>
            <a:r>
              <a:rPr lang="en-US" b="1" dirty="0">
                <a:ea typeface="+mn-lt"/>
                <a:cs typeface="+mn-lt"/>
              </a:rPr>
              <a:t>87.1%</a:t>
            </a:r>
            <a:r>
              <a:rPr lang="en-US" dirty="0">
                <a:ea typeface="+mn-lt"/>
                <a:cs typeface="+mn-lt"/>
              </a:rPr>
              <a:t> on the test dataset.</a:t>
            </a:r>
            <a:endParaRPr lang="en-US" dirty="0"/>
          </a:p>
          <a:p>
            <a:pPr marL="285750" indent="-285750">
              <a:buFont typeface="Arial"/>
              <a:buChar char="•"/>
            </a:pPr>
            <a:r>
              <a:rPr lang="en-US" b="1" dirty="0">
                <a:ea typeface="+mn-lt"/>
                <a:cs typeface="+mn-lt"/>
              </a:rPr>
              <a:t>Evaluation Metrics</a:t>
            </a:r>
            <a:endParaRPr lang="en-US" dirty="0"/>
          </a:p>
          <a:p>
            <a:pPr lvl="1">
              <a:buFont typeface="Wingdings 2"/>
              <a:buChar char=""/>
            </a:pPr>
            <a:r>
              <a:rPr lang="en-US" b="1" dirty="0">
                <a:ea typeface="+mn-lt"/>
                <a:cs typeface="+mn-lt"/>
              </a:rPr>
              <a:t>Precision:</a:t>
            </a:r>
            <a:r>
              <a:rPr lang="en-US" dirty="0">
                <a:ea typeface="+mn-lt"/>
                <a:cs typeface="+mn-lt"/>
              </a:rPr>
              <a:t> 85.7%</a:t>
            </a:r>
            <a:endParaRPr lang="en-US" dirty="0"/>
          </a:p>
          <a:p>
            <a:pPr lvl="1">
              <a:buFont typeface="Wingdings 2"/>
              <a:buChar char=""/>
            </a:pPr>
            <a:r>
              <a:rPr lang="en-US" b="1" dirty="0">
                <a:ea typeface="+mn-lt"/>
                <a:cs typeface="+mn-lt"/>
              </a:rPr>
              <a:t>Recall:</a:t>
            </a:r>
            <a:r>
              <a:rPr lang="en-US" dirty="0">
                <a:ea typeface="+mn-lt"/>
                <a:cs typeface="+mn-lt"/>
              </a:rPr>
              <a:t> 85.7%</a:t>
            </a:r>
            <a:endParaRPr lang="en-US" dirty="0"/>
          </a:p>
          <a:p>
            <a:pPr lvl="1">
              <a:buFont typeface="Wingdings 2"/>
              <a:buChar char=""/>
            </a:pPr>
            <a:r>
              <a:rPr lang="en-US" b="1" dirty="0">
                <a:ea typeface="+mn-lt"/>
                <a:cs typeface="+mn-lt"/>
              </a:rPr>
              <a:t>F1-score:</a:t>
            </a:r>
            <a:r>
              <a:rPr lang="en-US" dirty="0">
                <a:ea typeface="+mn-lt"/>
                <a:cs typeface="+mn-lt"/>
              </a:rPr>
              <a:t> 85.7%</a:t>
            </a:r>
            <a:endParaRPr lang="en-US" dirty="0"/>
          </a:p>
          <a:p>
            <a:pPr lvl="1">
              <a:buFont typeface="Wingdings 2"/>
              <a:buChar char=""/>
            </a:pPr>
            <a:r>
              <a:rPr lang="en-US" b="1" dirty="0">
                <a:ea typeface="+mn-lt"/>
                <a:cs typeface="+mn-lt"/>
              </a:rPr>
              <a:t>ROC-AUC score:</a:t>
            </a:r>
            <a:r>
              <a:rPr lang="en-US" dirty="0">
                <a:ea typeface="+mn-lt"/>
                <a:cs typeface="+mn-lt"/>
              </a:rPr>
              <a:t> 0.87</a:t>
            </a:r>
            <a:endParaRPr lang="en-US" dirty="0"/>
          </a:p>
          <a:p>
            <a:endParaRPr lang="en-US" dirty="0"/>
          </a:p>
        </p:txBody>
      </p:sp>
    </p:spTree>
    <p:extLst>
      <p:ext uri="{BB962C8B-B14F-4D97-AF65-F5344CB8AC3E}">
        <p14:creationId xmlns:p14="http://schemas.microsoft.com/office/powerpoint/2010/main" val="114736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blue squares with white text&#10;&#10;Description automatically generated">
            <a:extLst>
              <a:ext uri="{FF2B5EF4-FFF2-40B4-BE49-F238E27FC236}">
                <a16:creationId xmlns:a16="http://schemas.microsoft.com/office/drawing/2014/main" id="{5FF59D5F-35E8-C8CC-4D55-95583A8757EB}"/>
              </a:ext>
            </a:extLst>
          </p:cNvPr>
          <p:cNvPicPr>
            <a:picLocks noGrp="1" noChangeAspect="1"/>
          </p:cNvPicPr>
          <p:nvPr>
            <p:ph sz="quarter" idx="4"/>
          </p:nvPr>
        </p:nvPicPr>
        <p:blipFill>
          <a:blip r:embed="rId3"/>
          <a:stretch>
            <a:fillRect/>
          </a:stretch>
        </p:blipFill>
        <p:spPr>
          <a:xfrm>
            <a:off x="1699208" y="190500"/>
            <a:ext cx="8096422" cy="6451999"/>
          </a:xfrm>
        </p:spPr>
      </p:pic>
      <p:sp>
        <p:nvSpPr>
          <p:cNvPr id="27" name="Slide Number Placeholder 26">
            <a:extLst>
              <a:ext uri="{FF2B5EF4-FFF2-40B4-BE49-F238E27FC236}">
                <a16:creationId xmlns:a16="http://schemas.microsoft.com/office/drawing/2014/main" id="{39C3EA6F-C7F7-8CA4-C495-1C9EEFF33DFD}"/>
              </a:ext>
            </a:extLst>
          </p:cNvPr>
          <p:cNvSpPr>
            <a:spLocks noGrp="1"/>
          </p:cNvSpPr>
          <p:nvPr>
            <p:ph type="sldNum" sz="quarter" idx="14"/>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160323557"/>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66BB56-E71F-413C-A17E-3C61B4BD473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D6D0E89-8FE5-4564-B75D-6D6A80E92650}">
  <ds:schemaRefs>
    <ds:schemaRef ds:uri="http://schemas.microsoft.com/sharepoint/v3/contenttype/forms"/>
  </ds:schemaRefs>
</ds:datastoreItem>
</file>

<file path=customXml/itemProps3.xml><?xml version="1.0" encoding="utf-8"?>
<ds:datastoreItem xmlns:ds="http://schemas.openxmlformats.org/officeDocument/2006/customXml" ds:itemID="{BCCFBFAD-0D5C-4560-A0B6-6D94F8C673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OffsetVTI</Template>
  <TotalTime>0</TotalTime>
  <Words>426</Words>
  <Application>Microsoft Office PowerPoint</Application>
  <PresentationFormat>Widescreen</PresentationFormat>
  <Paragraphs>125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OffsetVTI</vt:lpstr>
      <vt:lpstr>Predicting Sleep Disorders</vt:lpstr>
      <vt:lpstr>Agenda</vt:lpstr>
      <vt:lpstr>Dataset Overview  The Sleep Health and Lifestyle Dataset comprises 400 rows and 13 columns, covering a wide range of variables related to sleep and daily habits. It includes details such as gender, age, occupation, sleep duration, quality of sleep, physical activity level, stress levels, BMI category, blood pressure, heart rate, daily steps, and the presence or absence of sleep disorders. </vt:lpstr>
      <vt:lpstr> Data Wrangling </vt:lpstr>
      <vt:lpstr>    Exploratory Data Analysis (EDA) </vt:lpstr>
      <vt:lpstr>Preprocessing Overview</vt:lpstr>
      <vt:lpstr>Selection of Random Forest Algorithm:</vt:lpstr>
      <vt:lpstr>Random Forest Classifier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182</cp:revision>
  <dcterms:created xsi:type="dcterms:W3CDTF">2024-06-18T08:44:35Z</dcterms:created>
  <dcterms:modified xsi:type="dcterms:W3CDTF">2024-06-19T06:27:28Z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