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8DA8-1583-429F-8FCA-142C9ABF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8BD9F-AFDF-447E-B4AE-305075507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F8B42A-4044-47E0-9329-D61983C9840F}"/>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5" name="Footer Placeholder 4">
            <a:extLst>
              <a:ext uri="{FF2B5EF4-FFF2-40B4-BE49-F238E27FC236}">
                <a16:creationId xmlns:a16="http://schemas.microsoft.com/office/drawing/2014/main" id="{4DB65F79-C630-419C-B717-107177BA8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354C6-ECF3-4EB7-BD19-B3E093741F06}"/>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191084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8FD0-5D9B-4A97-9ED1-4043850DC5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4A0413-18A7-4267-ABD9-DD5B18048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FA5B6-09BC-4FEA-B02C-300B120F3BB3}"/>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5" name="Footer Placeholder 4">
            <a:extLst>
              <a:ext uri="{FF2B5EF4-FFF2-40B4-BE49-F238E27FC236}">
                <a16:creationId xmlns:a16="http://schemas.microsoft.com/office/drawing/2014/main" id="{F62297BB-A148-47F6-AFED-ACD1259AB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84608-9FE2-4688-BE10-A24CEE09F2C4}"/>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238403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43412-FDE0-46AA-A640-D6DA6D895A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127590-3567-4B1B-BDB9-3DCC7CEF6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E65D0-FB7A-4E06-9B0F-2CC2A28531CD}"/>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5" name="Footer Placeholder 4">
            <a:extLst>
              <a:ext uri="{FF2B5EF4-FFF2-40B4-BE49-F238E27FC236}">
                <a16:creationId xmlns:a16="http://schemas.microsoft.com/office/drawing/2014/main" id="{A9552530-99DB-4D05-9D35-6045CCB0F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10CD0-EE2D-43CC-9089-DDF16F4B9298}"/>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307280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D277-4B28-4618-B444-4FAFAA6B8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82EDB-7BB8-4203-86C2-3311347B1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0DCFC-6259-4816-8E86-B7BA29A30C66}"/>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5" name="Footer Placeholder 4">
            <a:extLst>
              <a:ext uri="{FF2B5EF4-FFF2-40B4-BE49-F238E27FC236}">
                <a16:creationId xmlns:a16="http://schemas.microsoft.com/office/drawing/2014/main" id="{ED5010B6-6117-4523-9392-AE04A4541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01EBE-C54C-4148-AF77-0C9C49F908FC}"/>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248009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F657-63C1-426C-B1EF-B0EE5918E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0D2283-0B52-4B9A-B74D-557F255619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9293C-8FDF-48AC-926F-FF27B570876F}"/>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5" name="Footer Placeholder 4">
            <a:extLst>
              <a:ext uri="{FF2B5EF4-FFF2-40B4-BE49-F238E27FC236}">
                <a16:creationId xmlns:a16="http://schemas.microsoft.com/office/drawing/2014/main" id="{CEA15318-33C9-4F72-9936-8BC0DB02C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A6B91-9447-4116-9635-BF9AE375B0ED}"/>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21348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08A7-E83F-4738-8605-C6F365898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B92B1-DD97-4816-8FD5-EE40AC214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BDCD2-C483-46AD-ABB5-0E3937A0B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88E5-8F34-46B9-BBD3-720F22E69630}"/>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6" name="Footer Placeholder 5">
            <a:extLst>
              <a:ext uri="{FF2B5EF4-FFF2-40B4-BE49-F238E27FC236}">
                <a16:creationId xmlns:a16="http://schemas.microsoft.com/office/drawing/2014/main" id="{B1F7B728-6430-4A10-8881-6B13C5921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6A3FC-00AE-404E-83A3-6D0345A32C02}"/>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134504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B3D9-22FA-4894-8441-55AE9BF5F4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46ADF7-1B9B-4831-BB4E-6956EB2F0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71E3D-4417-474C-B1DE-CDE790533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07338-EB90-48A6-B9F3-742A5A9E0E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85A89C-58BD-4178-AD68-9068C9CBA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9A8C3E-725A-46B9-B99F-5731F59322CF}"/>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8" name="Footer Placeholder 7">
            <a:extLst>
              <a:ext uri="{FF2B5EF4-FFF2-40B4-BE49-F238E27FC236}">
                <a16:creationId xmlns:a16="http://schemas.microsoft.com/office/drawing/2014/main" id="{B724B15E-6B7B-46AD-964A-66B68CC1D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8EFE1-BE68-4D2A-AB9A-59C6E8C969F3}"/>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98992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99A7-E288-4E6A-8610-1E51106E58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4963A8-D421-41AF-BCF8-A7FC78CDE566}"/>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4" name="Footer Placeholder 3">
            <a:extLst>
              <a:ext uri="{FF2B5EF4-FFF2-40B4-BE49-F238E27FC236}">
                <a16:creationId xmlns:a16="http://schemas.microsoft.com/office/drawing/2014/main" id="{AEFEC6BA-8DD0-4A19-8F1E-8D2472C6E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E61C8-311D-443F-B297-8B26CDC9DD45}"/>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428683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06DC1B-FE26-4845-9E4F-5E456F5A7F9C}"/>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3" name="Footer Placeholder 2">
            <a:extLst>
              <a:ext uri="{FF2B5EF4-FFF2-40B4-BE49-F238E27FC236}">
                <a16:creationId xmlns:a16="http://schemas.microsoft.com/office/drawing/2014/main" id="{437D190B-940B-4A36-ABD4-533F0BA9D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994F0-8CF9-4454-BAF1-3C0E52F07E81}"/>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982151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22C9-2D63-41F9-B3B9-94C11CC7C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26B8D2-7908-47D5-9EFF-12E214A53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50AAE9-54D6-4495-8FEE-402ACD9C5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F518A-C115-4FD0-B299-CFD143A8A2F6}"/>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6" name="Footer Placeholder 5">
            <a:extLst>
              <a:ext uri="{FF2B5EF4-FFF2-40B4-BE49-F238E27FC236}">
                <a16:creationId xmlns:a16="http://schemas.microsoft.com/office/drawing/2014/main" id="{0C4E357C-DF51-4371-8412-D30BFFFC7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42A3A-99F7-43E6-8575-776B7A20F95D}"/>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119815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400C-45AC-48AB-BD5C-1AEA7C54A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9573E8-FF86-4082-B554-585B4F6C8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B9A3A-1AE4-48D8-97D2-403416C6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F6166-B245-40FD-BF30-957EB98E4600}"/>
              </a:ext>
            </a:extLst>
          </p:cNvPr>
          <p:cNvSpPr>
            <a:spLocks noGrp="1"/>
          </p:cNvSpPr>
          <p:nvPr>
            <p:ph type="dt" sz="half" idx="10"/>
          </p:nvPr>
        </p:nvSpPr>
        <p:spPr/>
        <p:txBody>
          <a:bodyPr/>
          <a:lstStyle/>
          <a:p>
            <a:fld id="{4FE57F29-8986-4723-9C4C-52241DBAA8B3}" type="datetimeFigureOut">
              <a:rPr lang="en-US" smtClean="0"/>
              <a:t>3/14/2022</a:t>
            </a:fld>
            <a:endParaRPr lang="en-US"/>
          </a:p>
        </p:txBody>
      </p:sp>
      <p:sp>
        <p:nvSpPr>
          <p:cNvPr id="6" name="Footer Placeholder 5">
            <a:extLst>
              <a:ext uri="{FF2B5EF4-FFF2-40B4-BE49-F238E27FC236}">
                <a16:creationId xmlns:a16="http://schemas.microsoft.com/office/drawing/2014/main" id="{63196187-23E2-4EB9-911D-E7FC9B80E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6916CE-F711-4093-98C0-97956B754C38}"/>
              </a:ext>
            </a:extLst>
          </p:cNvPr>
          <p:cNvSpPr>
            <a:spLocks noGrp="1"/>
          </p:cNvSpPr>
          <p:nvPr>
            <p:ph type="sldNum" sz="quarter" idx="12"/>
          </p:nvPr>
        </p:nvSpPr>
        <p:spPr/>
        <p:txBody>
          <a:bodyPr/>
          <a:lstStyle/>
          <a:p>
            <a:fld id="{C59F7B34-9055-4FC2-B6D9-03A58DFB68BE}" type="slidenum">
              <a:rPr lang="en-US" smtClean="0"/>
              <a:t>‹#›</a:t>
            </a:fld>
            <a:endParaRPr lang="en-US"/>
          </a:p>
        </p:txBody>
      </p:sp>
    </p:spTree>
    <p:extLst>
      <p:ext uri="{BB962C8B-B14F-4D97-AF65-F5344CB8AC3E}">
        <p14:creationId xmlns:p14="http://schemas.microsoft.com/office/powerpoint/2010/main" val="238765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4949C1-6771-43A3-B9FE-F8C3479B1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ADE9D4-16CA-4E26-B0AE-F4D473B71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0F46C-F9B7-4DE1-9250-0464F72B2C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57F29-8986-4723-9C4C-52241DBAA8B3}" type="datetimeFigureOut">
              <a:rPr lang="en-US" smtClean="0"/>
              <a:t>3/14/2022</a:t>
            </a:fld>
            <a:endParaRPr lang="en-US"/>
          </a:p>
        </p:txBody>
      </p:sp>
      <p:sp>
        <p:nvSpPr>
          <p:cNvPr id="5" name="Footer Placeholder 4">
            <a:extLst>
              <a:ext uri="{FF2B5EF4-FFF2-40B4-BE49-F238E27FC236}">
                <a16:creationId xmlns:a16="http://schemas.microsoft.com/office/drawing/2014/main" id="{ED775EB1-9865-41E1-9501-4342F6037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003431-6717-42B7-AC0E-E624E9499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F7B34-9055-4FC2-B6D9-03A58DFB68BE}" type="slidenum">
              <a:rPr lang="en-US" smtClean="0"/>
              <a:t>‹#›</a:t>
            </a:fld>
            <a:endParaRPr lang="en-US"/>
          </a:p>
        </p:txBody>
      </p:sp>
    </p:spTree>
    <p:extLst>
      <p:ext uri="{BB962C8B-B14F-4D97-AF65-F5344CB8AC3E}">
        <p14:creationId xmlns:p14="http://schemas.microsoft.com/office/powerpoint/2010/main" val="2165488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tconnect.ford.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93036A-8757-4CEA-8911-D3BAABB3CC95}"/>
              </a:ext>
            </a:extLst>
          </p:cNvPr>
          <p:cNvSpPr txBox="1"/>
          <p:nvPr/>
        </p:nvSpPr>
        <p:spPr>
          <a:xfrm>
            <a:off x="265043" y="212035"/>
            <a:ext cx="11714922" cy="5232202"/>
          </a:xfrm>
          <a:prstGeom prst="rect">
            <a:avLst/>
          </a:prstGeom>
          <a:noFill/>
        </p:spPr>
        <p:txBody>
          <a:bodyPr wrap="square" rtlCol="0">
            <a:spAutoFit/>
          </a:bodyPr>
          <a:lstStyle/>
          <a:p>
            <a:pPr marL="342900" indent="-342900">
              <a:buFont typeface="+mj-lt"/>
              <a:buAutoNum type="arabicPeriod"/>
            </a:pPr>
            <a:r>
              <a:rPr lang="en-US" dirty="0"/>
              <a:t>Get the </a:t>
            </a:r>
            <a:r>
              <a:rPr lang="en-US" dirty="0" err="1"/>
              <a:t>openssl</a:t>
            </a:r>
            <a:r>
              <a:rPr lang="en-US" dirty="0"/>
              <a:t> zip and extract the files inside C:\users\&lt;username&gt;\openssl</a:t>
            </a:r>
          </a:p>
          <a:p>
            <a:pPr marL="342900" indent="-342900">
              <a:buFont typeface="+mj-lt"/>
              <a:buAutoNum type="arabicPeriod"/>
            </a:pPr>
            <a:r>
              <a:rPr lang="en-US" dirty="0"/>
              <a:t>Configure the bin directory of the </a:t>
            </a:r>
            <a:r>
              <a:rPr lang="en-US" dirty="0" err="1"/>
              <a:t>openssl</a:t>
            </a:r>
            <a:r>
              <a:rPr lang="en-US" dirty="0"/>
              <a:t> in the Environmental Variables  - Path</a:t>
            </a:r>
          </a:p>
          <a:p>
            <a:pPr marL="342900" indent="-342900">
              <a:buFont typeface="+mj-lt"/>
              <a:buAutoNum type="arabicPeriod"/>
            </a:pPr>
            <a:r>
              <a:rPr lang="en-US" dirty="0"/>
              <a:t>Configure the below variable in the User’s Environmental Variables </a:t>
            </a:r>
          </a:p>
          <a:p>
            <a:r>
              <a:rPr lang="en-US" dirty="0"/>
              <a:t>	OPENSSL_CONF = C:\users\&lt;username&gt;\openssl\openssl.cnf</a:t>
            </a:r>
          </a:p>
          <a:p>
            <a:r>
              <a:rPr lang="en-US" dirty="0"/>
              <a:t>4. Open a command prompt and just try </a:t>
            </a:r>
            <a:r>
              <a:rPr lang="en-US" dirty="0" err="1"/>
              <a:t>openssl</a:t>
            </a:r>
            <a:r>
              <a:rPr lang="en-US" dirty="0"/>
              <a:t>. It should open the </a:t>
            </a:r>
            <a:r>
              <a:rPr lang="en-US" dirty="0" err="1"/>
              <a:t>OpnSSl</a:t>
            </a:r>
            <a:r>
              <a:rPr lang="en-US" dirty="0"/>
              <a:t> prompt. Close this window.</a:t>
            </a:r>
          </a:p>
          <a:p>
            <a:r>
              <a:rPr lang="en-US" dirty="0"/>
              <a:t>5. Create a directory C:\ </a:t>
            </a:r>
            <a:r>
              <a:rPr lang="en-US" dirty="0" err="1"/>
              <a:t>Localhost_sslkeys</a:t>
            </a:r>
            <a:br>
              <a:rPr lang="en-US" dirty="0"/>
            </a:br>
            <a:r>
              <a:rPr lang="en-US" dirty="0"/>
              <a:t>6. Open a command prompt from this directory. execute the below commands one by one. You can give passphrase as ‘admin’ wherever it asks. This is just to remember easily. You should not get any error in any of the command execution.</a:t>
            </a:r>
            <a:br>
              <a:rPr lang="en-US" dirty="0"/>
            </a:br>
            <a:br>
              <a:rPr lang="en-US" sz="2400" dirty="0"/>
            </a:br>
            <a:r>
              <a:rPr lang="en-US" sz="1400" dirty="0" err="1">
                <a:solidFill>
                  <a:srgbClr val="7030A0"/>
                </a:solidFill>
              </a:rPr>
              <a:t>openssl</a:t>
            </a:r>
            <a:r>
              <a:rPr lang="en-US" sz="1400" dirty="0">
                <a:solidFill>
                  <a:srgbClr val="7030A0"/>
                </a:solidFill>
              </a:rPr>
              <a:t> </a:t>
            </a:r>
            <a:r>
              <a:rPr lang="en-US" sz="1400" dirty="0" err="1">
                <a:solidFill>
                  <a:srgbClr val="7030A0"/>
                </a:solidFill>
              </a:rPr>
              <a:t>genrsa</a:t>
            </a:r>
            <a:r>
              <a:rPr lang="en-US" sz="1400" dirty="0">
                <a:solidFill>
                  <a:srgbClr val="7030A0"/>
                </a:solidFill>
              </a:rPr>
              <a:t> -aes256 -out </a:t>
            </a:r>
            <a:r>
              <a:rPr lang="en-US" sz="1400" dirty="0" err="1">
                <a:solidFill>
                  <a:srgbClr val="7030A0"/>
                </a:solidFill>
              </a:rPr>
              <a:t>localhostprivate.key</a:t>
            </a:r>
            <a:r>
              <a:rPr lang="en-US" sz="1400" dirty="0">
                <a:solidFill>
                  <a:srgbClr val="7030A0"/>
                </a:solidFill>
              </a:rPr>
              <a:t> 4096</a:t>
            </a:r>
            <a:br>
              <a:rPr lang="en-US" sz="1400" dirty="0">
                <a:solidFill>
                  <a:srgbClr val="7030A0"/>
                </a:solidFill>
              </a:rPr>
            </a:br>
            <a:br>
              <a:rPr lang="en-US" sz="1400" dirty="0">
                <a:solidFill>
                  <a:srgbClr val="7030A0"/>
                </a:solidFill>
              </a:rPr>
            </a:br>
            <a:r>
              <a:rPr lang="en-US" sz="1400" dirty="0" err="1">
                <a:solidFill>
                  <a:srgbClr val="7030A0"/>
                </a:solidFill>
              </a:rPr>
              <a:t>openssl</a:t>
            </a:r>
            <a:r>
              <a:rPr lang="en-US" sz="1400" dirty="0">
                <a:solidFill>
                  <a:srgbClr val="7030A0"/>
                </a:solidFill>
              </a:rPr>
              <a:t> </a:t>
            </a:r>
            <a:r>
              <a:rPr lang="en-US" sz="1400" dirty="0" err="1">
                <a:solidFill>
                  <a:srgbClr val="7030A0"/>
                </a:solidFill>
              </a:rPr>
              <a:t>rsa</a:t>
            </a:r>
            <a:r>
              <a:rPr lang="en-US" sz="1400" dirty="0">
                <a:solidFill>
                  <a:srgbClr val="7030A0"/>
                </a:solidFill>
              </a:rPr>
              <a:t> -in </a:t>
            </a:r>
            <a:r>
              <a:rPr lang="en-US" sz="1400" dirty="0" err="1">
                <a:solidFill>
                  <a:srgbClr val="7030A0"/>
                </a:solidFill>
              </a:rPr>
              <a:t>localhostprivate.key</a:t>
            </a:r>
            <a:r>
              <a:rPr lang="en-US" sz="1400" dirty="0">
                <a:solidFill>
                  <a:srgbClr val="7030A0"/>
                </a:solidFill>
              </a:rPr>
              <a:t> -out </a:t>
            </a:r>
            <a:r>
              <a:rPr lang="en-US" sz="1400" dirty="0" err="1">
                <a:solidFill>
                  <a:srgbClr val="7030A0"/>
                </a:solidFill>
              </a:rPr>
              <a:t>localhostprivate.key</a:t>
            </a:r>
            <a:br>
              <a:rPr lang="en-US" dirty="0">
                <a:solidFill>
                  <a:srgbClr val="7030A0"/>
                </a:solidFill>
              </a:rPr>
            </a:br>
            <a:br>
              <a:rPr lang="en-US" dirty="0">
                <a:solidFill>
                  <a:srgbClr val="7030A0"/>
                </a:solidFill>
              </a:rPr>
            </a:br>
            <a:r>
              <a:rPr lang="en-US" sz="1400" dirty="0" err="1">
                <a:solidFill>
                  <a:srgbClr val="7030A0"/>
                </a:solidFill>
              </a:rPr>
              <a:t>openssl</a:t>
            </a:r>
            <a:r>
              <a:rPr lang="en-US" sz="1400" dirty="0">
                <a:solidFill>
                  <a:srgbClr val="7030A0"/>
                </a:solidFill>
              </a:rPr>
              <a:t> req -sha256 -new -key C:\Localhost_sslkeys\localhostprivate.key -out C:\Localhost_sslkeys\localhost.csr -subj "/CN=aemlocal.ford.com"</a:t>
            </a:r>
            <a:br>
              <a:rPr lang="en-US" dirty="0">
                <a:solidFill>
                  <a:srgbClr val="7030A0"/>
                </a:solidFill>
              </a:rPr>
            </a:br>
            <a:br>
              <a:rPr lang="en-US" dirty="0">
                <a:solidFill>
                  <a:srgbClr val="7030A0"/>
                </a:solidFill>
              </a:rPr>
            </a:br>
            <a:r>
              <a:rPr lang="en-US" sz="1400" dirty="0" err="1">
                <a:solidFill>
                  <a:srgbClr val="7030A0"/>
                </a:solidFill>
              </a:rPr>
              <a:t>openssl</a:t>
            </a:r>
            <a:r>
              <a:rPr lang="en-US" sz="1400" dirty="0">
                <a:solidFill>
                  <a:srgbClr val="7030A0"/>
                </a:solidFill>
              </a:rPr>
              <a:t> x509 -req -days 565 -in </a:t>
            </a:r>
            <a:r>
              <a:rPr lang="en-US" sz="1400" dirty="0" err="1">
                <a:solidFill>
                  <a:srgbClr val="7030A0"/>
                </a:solidFill>
              </a:rPr>
              <a:t>localhost.csr</a:t>
            </a:r>
            <a:r>
              <a:rPr lang="en-US" sz="1400" dirty="0">
                <a:solidFill>
                  <a:srgbClr val="7030A0"/>
                </a:solidFill>
              </a:rPr>
              <a:t> -</a:t>
            </a:r>
            <a:r>
              <a:rPr lang="en-US" sz="1400" dirty="0" err="1">
                <a:solidFill>
                  <a:srgbClr val="7030A0"/>
                </a:solidFill>
              </a:rPr>
              <a:t>signkey</a:t>
            </a:r>
            <a:r>
              <a:rPr lang="en-US" sz="1400" dirty="0">
                <a:solidFill>
                  <a:srgbClr val="7030A0"/>
                </a:solidFill>
              </a:rPr>
              <a:t> </a:t>
            </a:r>
            <a:r>
              <a:rPr lang="en-US" sz="1400" dirty="0" err="1">
                <a:solidFill>
                  <a:srgbClr val="7030A0"/>
                </a:solidFill>
              </a:rPr>
              <a:t>localhostprivate.key</a:t>
            </a:r>
            <a:r>
              <a:rPr lang="en-US" sz="1400" dirty="0">
                <a:solidFill>
                  <a:srgbClr val="7030A0"/>
                </a:solidFill>
              </a:rPr>
              <a:t> -out localhost.crt</a:t>
            </a:r>
            <a:br>
              <a:rPr lang="en-US" sz="1400" dirty="0">
                <a:solidFill>
                  <a:srgbClr val="7030A0"/>
                </a:solidFill>
              </a:rPr>
            </a:br>
            <a:br>
              <a:rPr lang="en-US" sz="1400" dirty="0">
                <a:solidFill>
                  <a:srgbClr val="7030A0"/>
                </a:solidFill>
              </a:rPr>
            </a:br>
            <a:r>
              <a:rPr lang="en-US" sz="1400" dirty="0" err="1">
                <a:solidFill>
                  <a:srgbClr val="7030A0"/>
                </a:solidFill>
              </a:rPr>
              <a:t>openssl</a:t>
            </a:r>
            <a:r>
              <a:rPr lang="en-US" sz="1400" dirty="0">
                <a:solidFill>
                  <a:srgbClr val="7030A0"/>
                </a:solidFill>
              </a:rPr>
              <a:t> pkcs8 -topk8 -inform PEM -</a:t>
            </a:r>
            <a:r>
              <a:rPr lang="en-US" sz="1400" dirty="0" err="1">
                <a:solidFill>
                  <a:srgbClr val="7030A0"/>
                </a:solidFill>
              </a:rPr>
              <a:t>outform</a:t>
            </a:r>
            <a:r>
              <a:rPr lang="en-US" sz="1400" dirty="0">
                <a:solidFill>
                  <a:srgbClr val="7030A0"/>
                </a:solidFill>
              </a:rPr>
              <a:t> DER -in </a:t>
            </a:r>
            <a:r>
              <a:rPr lang="en-US" sz="1400" dirty="0" err="1">
                <a:solidFill>
                  <a:srgbClr val="7030A0"/>
                </a:solidFill>
              </a:rPr>
              <a:t>localhostprivate.key</a:t>
            </a:r>
            <a:r>
              <a:rPr lang="en-US" sz="1400" dirty="0">
                <a:solidFill>
                  <a:srgbClr val="7030A0"/>
                </a:solidFill>
              </a:rPr>
              <a:t> -out </a:t>
            </a:r>
            <a:r>
              <a:rPr lang="en-US" sz="1400" dirty="0" err="1">
                <a:solidFill>
                  <a:srgbClr val="7030A0"/>
                </a:solidFill>
              </a:rPr>
              <a:t>localhostprivate.der</a:t>
            </a:r>
            <a:r>
              <a:rPr lang="en-US" sz="1400" dirty="0">
                <a:solidFill>
                  <a:srgbClr val="7030A0"/>
                </a:solidFill>
              </a:rPr>
              <a:t> –</a:t>
            </a:r>
            <a:r>
              <a:rPr lang="en-US" sz="1400" dirty="0" err="1">
                <a:solidFill>
                  <a:srgbClr val="7030A0"/>
                </a:solidFill>
              </a:rPr>
              <a:t>nocrypt</a:t>
            </a:r>
            <a:endParaRPr lang="en-US" dirty="0">
              <a:solidFill>
                <a:srgbClr val="7030A0"/>
              </a:solidFill>
            </a:endParaRPr>
          </a:p>
          <a:p>
            <a:pPr marL="342900" indent="-342900">
              <a:buAutoNum type="arabicParenR"/>
            </a:pPr>
            <a:endParaRPr lang="en-US" dirty="0">
              <a:solidFill>
                <a:srgbClr val="7030A0"/>
              </a:solidFill>
            </a:endParaRPr>
          </a:p>
          <a:p>
            <a:endParaRPr lang="en-US" sz="1400" dirty="0">
              <a:solidFill>
                <a:srgbClr val="7030A0"/>
              </a:solidFill>
            </a:endParaRPr>
          </a:p>
        </p:txBody>
      </p:sp>
    </p:spTree>
    <p:extLst>
      <p:ext uri="{BB962C8B-B14F-4D97-AF65-F5344CB8AC3E}">
        <p14:creationId xmlns:p14="http://schemas.microsoft.com/office/powerpoint/2010/main" val="108770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DF7EE-27A6-4BB9-BA51-6427ABDAA4A3}"/>
              </a:ext>
            </a:extLst>
          </p:cNvPr>
          <p:cNvSpPr>
            <a:spLocks noGrp="1"/>
          </p:cNvSpPr>
          <p:nvPr>
            <p:ph idx="1"/>
          </p:nvPr>
        </p:nvSpPr>
        <p:spPr>
          <a:xfrm>
            <a:off x="838200" y="228600"/>
            <a:ext cx="10515600" cy="6467475"/>
          </a:xfrm>
        </p:spPr>
        <p:txBody>
          <a:bodyPr>
            <a:normAutofit/>
          </a:bodyPr>
          <a:lstStyle/>
          <a:p>
            <a:r>
              <a:rPr lang="en-US" sz="1800" dirty="0"/>
              <a:t>Go to this path : ‘C:\Windows\System32\drivers\</a:t>
            </a:r>
            <a:r>
              <a:rPr lang="en-US" sz="1800" dirty="0" err="1"/>
              <a:t>etc</a:t>
            </a:r>
            <a:r>
              <a:rPr lang="en-US" sz="1800" dirty="0"/>
              <a:t>’ </a:t>
            </a:r>
          </a:p>
          <a:p>
            <a:r>
              <a:rPr lang="en-US" sz="1800" dirty="0"/>
              <a:t>open ‘hosts’ file in notepad</a:t>
            </a:r>
          </a:p>
          <a:p>
            <a:r>
              <a:rPr lang="en-US" sz="1800" dirty="0"/>
              <a:t>Make sure you add only line 22( at last) with “127.0.0.1 aemlocal.ford.com" </a:t>
            </a:r>
            <a:r>
              <a:rPr lang="en-US" sz="1800"/>
              <a:t>and saved </a:t>
            </a:r>
            <a:r>
              <a:rPr lang="en-US" sz="1800" dirty="0"/>
              <a:t>it.</a:t>
            </a:r>
          </a:p>
          <a:p>
            <a:endParaRPr lang="en-US" sz="1800" dirty="0"/>
          </a:p>
          <a:p>
            <a:endParaRPr lang="en-US" sz="1800" dirty="0"/>
          </a:p>
        </p:txBody>
      </p:sp>
      <p:pic>
        <p:nvPicPr>
          <p:cNvPr id="6" name="Picture 5">
            <a:extLst>
              <a:ext uri="{FF2B5EF4-FFF2-40B4-BE49-F238E27FC236}">
                <a16:creationId xmlns:a16="http://schemas.microsoft.com/office/drawing/2014/main" id="{9F50D5AC-933C-454C-96FD-8FD1900D4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171" y="1818641"/>
            <a:ext cx="6742857" cy="3962399"/>
          </a:xfrm>
          <a:prstGeom prst="rect">
            <a:avLst/>
          </a:prstGeom>
        </p:spPr>
      </p:pic>
    </p:spTree>
    <p:extLst>
      <p:ext uri="{BB962C8B-B14F-4D97-AF65-F5344CB8AC3E}">
        <p14:creationId xmlns:p14="http://schemas.microsoft.com/office/powerpoint/2010/main" val="377399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BC5D1-02AC-4E3E-AAF4-6164DA957636}"/>
              </a:ext>
            </a:extLst>
          </p:cNvPr>
          <p:cNvSpPr>
            <a:spLocks noGrp="1"/>
          </p:cNvSpPr>
          <p:nvPr>
            <p:ph idx="1"/>
          </p:nvPr>
        </p:nvSpPr>
        <p:spPr>
          <a:xfrm>
            <a:off x="838200" y="228600"/>
            <a:ext cx="10515600" cy="5948363"/>
          </a:xfrm>
        </p:spPr>
        <p:txBody>
          <a:bodyPr>
            <a:normAutofit/>
          </a:bodyPr>
          <a:lstStyle/>
          <a:p>
            <a:r>
              <a:rPr lang="en-US" sz="1800" dirty="0"/>
              <a:t>If you can’t save the ‘hosts’ file in ‘C:\Windows\System32\drivers\</a:t>
            </a:r>
            <a:r>
              <a:rPr lang="en-US" sz="1800" dirty="0" err="1"/>
              <a:t>etc</a:t>
            </a:r>
            <a:r>
              <a:rPr lang="en-US" sz="1800" dirty="0"/>
              <a:t>’, you have to connect with an Ford IT personnel in this link</a:t>
            </a:r>
          </a:p>
          <a:p>
            <a:r>
              <a:rPr lang="en-US" sz="1800" dirty="0">
                <a:hlinkClick r:id="rId2"/>
              </a:rPr>
              <a:t>https://www.itconnect.ford.com/</a:t>
            </a:r>
            <a:endParaRPr lang="en-US" sz="1800" dirty="0"/>
          </a:p>
          <a:p>
            <a:r>
              <a:rPr lang="en-US" sz="1800" dirty="0"/>
              <a:t>In there you can chat in Live with an agent and they will help you to add the text in ‘hosts’ file.</a:t>
            </a:r>
          </a:p>
          <a:p>
            <a:endParaRPr lang="en-US" sz="1800" dirty="0"/>
          </a:p>
        </p:txBody>
      </p:sp>
      <p:pic>
        <p:nvPicPr>
          <p:cNvPr id="5" name="Picture 4">
            <a:extLst>
              <a:ext uri="{FF2B5EF4-FFF2-40B4-BE49-F238E27FC236}">
                <a16:creationId xmlns:a16="http://schemas.microsoft.com/office/drawing/2014/main" id="{B998E8FA-AE47-417B-BEA7-73A16FA75EDC}"/>
              </a:ext>
            </a:extLst>
          </p:cNvPr>
          <p:cNvPicPr>
            <a:picLocks noChangeAspect="1"/>
          </p:cNvPicPr>
          <p:nvPr/>
        </p:nvPicPr>
        <p:blipFill>
          <a:blip r:embed="rId3"/>
          <a:stretch>
            <a:fillRect/>
          </a:stretch>
        </p:blipFill>
        <p:spPr>
          <a:xfrm>
            <a:off x="2611120" y="2150426"/>
            <a:ext cx="7437120" cy="3950970"/>
          </a:xfrm>
          <a:prstGeom prst="rect">
            <a:avLst/>
          </a:prstGeom>
        </p:spPr>
      </p:pic>
    </p:spTree>
    <p:extLst>
      <p:ext uri="{BB962C8B-B14F-4D97-AF65-F5344CB8AC3E}">
        <p14:creationId xmlns:p14="http://schemas.microsoft.com/office/powerpoint/2010/main" val="278705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E8F32-AC0B-4BE3-B1AF-D4EF7FED7EF8}"/>
              </a:ext>
            </a:extLst>
          </p:cNvPr>
          <p:cNvSpPr txBox="1"/>
          <p:nvPr/>
        </p:nvSpPr>
        <p:spPr>
          <a:xfrm>
            <a:off x="466273" y="0"/>
            <a:ext cx="11415464" cy="615553"/>
          </a:xfrm>
          <a:prstGeom prst="rect">
            <a:avLst/>
          </a:prstGeom>
          <a:noFill/>
        </p:spPr>
        <p:txBody>
          <a:bodyPr wrap="square" rtlCol="0">
            <a:spAutoFit/>
          </a:bodyPr>
          <a:lstStyle/>
          <a:p>
            <a:r>
              <a:rPr lang="en-US" sz="1600" dirty="0"/>
              <a:t>Access the below </a:t>
            </a:r>
            <a:r>
              <a:rPr lang="en-US" sz="1600" dirty="0" err="1"/>
              <a:t>url</a:t>
            </a:r>
            <a:r>
              <a:rPr lang="en-US" sz="1600" dirty="0"/>
              <a:t> in your local instance</a:t>
            </a:r>
          </a:p>
          <a:p>
            <a:r>
              <a:rPr lang="en-US" sz="1600" dirty="0"/>
              <a:t>http://aemlocal.ford.com:4502/libs/granite/security/content/sslConfig.html?item=configuration%2Fconfiguressl&amp;_charset</a:t>
            </a:r>
            <a:r>
              <a:rPr lang="en-US" dirty="0"/>
              <a:t>_=utf-8</a:t>
            </a:r>
          </a:p>
        </p:txBody>
      </p:sp>
      <p:pic>
        <p:nvPicPr>
          <p:cNvPr id="5" name="Picture 4">
            <a:extLst>
              <a:ext uri="{FF2B5EF4-FFF2-40B4-BE49-F238E27FC236}">
                <a16:creationId xmlns:a16="http://schemas.microsoft.com/office/drawing/2014/main" id="{E2147BC9-5F2E-4D42-8D96-39EE07B6F9A4}"/>
              </a:ext>
            </a:extLst>
          </p:cNvPr>
          <p:cNvPicPr>
            <a:picLocks noChangeAspect="1"/>
          </p:cNvPicPr>
          <p:nvPr/>
        </p:nvPicPr>
        <p:blipFill>
          <a:blip r:embed="rId2"/>
          <a:stretch>
            <a:fillRect/>
          </a:stretch>
        </p:blipFill>
        <p:spPr>
          <a:xfrm>
            <a:off x="1224664" y="615553"/>
            <a:ext cx="5828110" cy="3299795"/>
          </a:xfrm>
          <a:prstGeom prst="rect">
            <a:avLst/>
          </a:prstGeom>
          <a:ln>
            <a:solidFill>
              <a:schemeClr val="accent1">
                <a:lumMod val="40000"/>
                <a:lumOff val="60000"/>
              </a:schemeClr>
            </a:solidFill>
          </a:ln>
        </p:spPr>
      </p:pic>
      <p:sp>
        <p:nvSpPr>
          <p:cNvPr id="6" name="TextBox 5">
            <a:extLst>
              <a:ext uri="{FF2B5EF4-FFF2-40B4-BE49-F238E27FC236}">
                <a16:creationId xmlns:a16="http://schemas.microsoft.com/office/drawing/2014/main" id="{03C581BF-AD0F-426A-8912-7D2BB24490E4}"/>
              </a:ext>
            </a:extLst>
          </p:cNvPr>
          <p:cNvSpPr txBox="1"/>
          <p:nvPr/>
        </p:nvSpPr>
        <p:spPr>
          <a:xfrm>
            <a:off x="774090" y="3882683"/>
            <a:ext cx="10951637" cy="646331"/>
          </a:xfrm>
          <a:prstGeom prst="rect">
            <a:avLst/>
          </a:prstGeom>
          <a:noFill/>
        </p:spPr>
        <p:txBody>
          <a:bodyPr wrap="square" rtlCol="0">
            <a:spAutoFit/>
          </a:bodyPr>
          <a:lstStyle/>
          <a:p>
            <a:pPr marL="285750" indent="-285750">
              <a:buFont typeface="Arial" panose="020B0604020202020204" pitchFamily="34" charset="0"/>
              <a:buChar char="•"/>
            </a:pPr>
            <a:r>
              <a:rPr lang="en-US" dirty="0"/>
              <a:t>Give all passwords as "admin" to remember and click next</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C239C952-FAD0-4EDC-A636-CBEFBACC17AE}"/>
              </a:ext>
            </a:extLst>
          </p:cNvPr>
          <p:cNvPicPr>
            <a:picLocks noChangeAspect="1"/>
          </p:cNvPicPr>
          <p:nvPr/>
        </p:nvPicPr>
        <p:blipFill>
          <a:blip r:embed="rId3"/>
          <a:stretch>
            <a:fillRect/>
          </a:stretch>
        </p:blipFill>
        <p:spPr>
          <a:xfrm>
            <a:off x="995069" y="4336366"/>
            <a:ext cx="7191375" cy="2171700"/>
          </a:xfrm>
          <a:prstGeom prst="rect">
            <a:avLst/>
          </a:prstGeom>
          <a:ln>
            <a:solidFill>
              <a:schemeClr val="accent1">
                <a:lumMod val="40000"/>
                <a:lumOff val="60000"/>
              </a:schemeClr>
            </a:solidFill>
          </a:ln>
        </p:spPr>
      </p:pic>
      <p:sp>
        <p:nvSpPr>
          <p:cNvPr id="8" name="Rectangle 7">
            <a:extLst>
              <a:ext uri="{FF2B5EF4-FFF2-40B4-BE49-F238E27FC236}">
                <a16:creationId xmlns:a16="http://schemas.microsoft.com/office/drawing/2014/main" id="{D3A3E68A-B0AC-461E-BD2B-C2C65440D20D}"/>
              </a:ext>
            </a:extLst>
          </p:cNvPr>
          <p:cNvSpPr/>
          <p:nvPr/>
        </p:nvSpPr>
        <p:spPr>
          <a:xfrm>
            <a:off x="774089" y="6315418"/>
            <a:ext cx="10422841" cy="369332"/>
          </a:xfrm>
          <a:prstGeom prst="rect">
            <a:avLst/>
          </a:prstGeom>
        </p:spPr>
        <p:txBody>
          <a:bodyPr wrap="square">
            <a:spAutoFit/>
          </a:bodyPr>
          <a:lstStyle/>
          <a:p>
            <a:pPr marL="285750" indent="-285750">
              <a:buFont typeface="Arial" panose="020B0604020202020204" pitchFamily="34" charset="0"/>
              <a:buChar char="•"/>
            </a:pPr>
            <a:r>
              <a:rPr lang="en-US" dirty="0"/>
              <a:t>Upload the </a:t>
            </a:r>
            <a:r>
              <a:rPr lang="en-US" dirty="0" err="1"/>
              <a:t>localhostprivate.der</a:t>
            </a:r>
            <a:r>
              <a:rPr lang="en-US" dirty="0"/>
              <a:t> as the Private Key and localhost.crt as the SSL Certificate</a:t>
            </a:r>
          </a:p>
        </p:txBody>
      </p:sp>
    </p:spTree>
    <p:extLst>
      <p:ext uri="{BB962C8B-B14F-4D97-AF65-F5344CB8AC3E}">
        <p14:creationId xmlns:p14="http://schemas.microsoft.com/office/powerpoint/2010/main" val="98037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D53EA-6FE2-4DAB-9ED2-B626E628DB8E}"/>
              </a:ext>
            </a:extLst>
          </p:cNvPr>
          <p:cNvSpPr txBox="1"/>
          <p:nvPr/>
        </p:nvSpPr>
        <p:spPr>
          <a:xfrm>
            <a:off x="2067951" y="2532185"/>
            <a:ext cx="1659987"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FD5B4FAD-E86A-4370-A3CC-79F09F3CD7E3}"/>
              </a:ext>
            </a:extLst>
          </p:cNvPr>
          <p:cNvPicPr>
            <a:picLocks noChangeAspect="1"/>
          </p:cNvPicPr>
          <p:nvPr/>
        </p:nvPicPr>
        <p:blipFill>
          <a:blip r:embed="rId2"/>
          <a:stretch>
            <a:fillRect/>
          </a:stretch>
        </p:blipFill>
        <p:spPr>
          <a:xfrm>
            <a:off x="762000" y="1462087"/>
            <a:ext cx="10668000" cy="3933825"/>
          </a:xfrm>
          <a:prstGeom prst="rect">
            <a:avLst/>
          </a:prstGeom>
          <a:ln>
            <a:solidFill>
              <a:schemeClr val="accent1">
                <a:lumMod val="40000"/>
                <a:lumOff val="60000"/>
              </a:schemeClr>
            </a:solidFill>
          </a:ln>
        </p:spPr>
      </p:pic>
      <p:sp>
        <p:nvSpPr>
          <p:cNvPr id="8" name="TextBox 7">
            <a:extLst>
              <a:ext uri="{FF2B5EF4-FFF2-40B4-BE49-F238E27FC236}">
                <a16:creationId xmlns:a16="http://schemas.microsoft.com/office/drawing/2014/main" id="{F967296B-C768-4522-98F0-EB5C4442E036}"/>
              </a:ext>
            </a:extLst>
          </p:cNvPr>
          <p:cNvSpPr txBox="1"/>
          <p:nvPr/>
        </p:nvSpPr>
        <p:spPr>
          <a:xfrm>
            <a:off x="604911" y="464234"/>
            <a:ext cx="925654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the below values and click Done.</a:t>
            </a:r>
          </a:p>
        </p:txBody>
      </p:sp>
      <p:sp>
        <p:nvSpPr>
          <p:cNvPr id="9" name="TextBox 8">
            <a:extLst>
              <a:ext uri="{FF2B5EF4-FFF2-40B4-BE49-F238E27FC236}">
                <a16:creationId xmlns:a16="http://schemas.microsoft.com/office/drawing/2014/main" id="{681EB18C-4F8A-44AE-B4C6-9BBA0768A019}"/>
              </a:ext>
            </a:extLst>
          </p:cNvPr>
          <p:cNvSpPr txBox="1"/>
          <p:nvPr/>
        </p:nvSpPr>
        <p:spPr>
          <a:xfrm>
            <a:off x="762000" y="5697415"/>
            <a:ext cx="8058443" cy="369332"/>
          </a:xfrm>
          <a:prstGeom prst="rect">
            <a:avLst/>
          </a:prstGeom>
          <a:noFill/>
        </p:spPr>
        <p:txBody>
          <a:bodyPr wrap="square" rtlCol="0">
            <a:spAutoFit/>
          </a:bodyPr>
          <a:lstStyle/>
          <a:p>
            <a:r>
              <a:rPr lang="en-US" dirty="0"/>
              <a:t>You should be able to access your local instance as </a:t>
            </a:r>
            <a:r>
              <a:rPr lang="en-US" dirty="0">
                <a:highlight>
                  <a:srgbClr val="FFFF00"/>
                </a:highlight>
              </a:rPr>
              <a:t>https://aemlocal.ford.com:8443</a:t>
            </a:r>
          </a:p>
        </p:txBody>
      </p:sp>
    </p:spTree>
    <p:extLst>
      <p:ext uri="{BB962C8B-B14F-4D97-AF65-F5344CB8AC3E}">
        <p14:creationId xmlns:p14="http://schemas.microsoft.com/office/powerpoint/2010/main" val="114501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462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Venkatesan</dc:creator>
  <cp:lastModifiedBy>SUGAVANESHWARAN</cp:lastModifiedBy>
  <cp:revision>14</cp:revision>
  <dcterms:created xsi:type="dcterms:W3CDTF">2021-09-03T16:21:49Z</dcterms:created>
  <dcterms:modified xsi:type="dcterms:W3CDTF">2022-03-14T10:38:13Z</dcterms:modified>
</cp:coreProperties>
</file>