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72" r:id="rId2"/>
    <p:sldId id="256" r:id="rId3"/>
    <p:sldId id="259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7" r:id="rId12"/>
    <p:sldId id="269" r:id="rId13"/>
    <p:sldId id="268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73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nakaran Ramadass" userId="6d0ec7df-2e0f-449b-a7c9-dfe5733f3fab" providerId="ADAL" clId="{9FC9297E-8753-4BB7-85EE-C776D9BA2CCC}"/>
    <pc:docChg chg="delSld modSld">
      <pc:chgData name="Dinakaran Ramadass" userId="6d0ec7df-2e0f-449b-a7c9-dfe5733f3fab" providerId="ADAL" clId="{9FC9297E-8753-4BB7-85EE-C776D9BA2CCC}" dt="2025-01-17T17:00:24.173" v="4" actId="47"/>
      <pc:docMkLst>
        <pc:docMk/>
      </pc:docMkLst>
      <pc:sldChg chg="modSp mod">
        <pc:chgData name="Dinakaran Ramadass" userId="6d0ec7df-2e0f-449b-a7c9-dfe5733f3fab" providerId="ADAL" clId="{9FC9297E-8753-4BB7-85EE-C776D9BA2CCC}" dt="2025-01-17T16:59:46.222" v="1" actId="732"/>
        <pc:sldMkLst>
          <pc:docMk/>
          <pc:sldMk cId="0" sldId="261"/>
        </pc:sldMkLst>
        <pc:picChg chg="mod modCrop">
          <ac:chgData name="Dinakaran Ramadass" userId="6d0ec7df-2e0f-449b-a7c9-dfe5733f3fab" providerId="ADAL" clId="{9FC9297E-8753-4BB7-85EE-C776D9BA2CCC}" dt="2025-01-17T16:59:46.222" v="1" actId="732"/>
          <ac:picMkLst>
            <pc:docMk/>
            <pc:sldMk cId="0" sldId="261"/>
            <ac:picMk id="1026" creationId="{00000000-0000-0000-0000-000000000000}"/>
          </ac:picMkLst>
        </pc:picChg>
      </pc:sldChg>
      <pc:sldChg chg="modSp mod">
        <pc:chgData name="Dinakaran Ramadass" userId="6d0ec7df-2e0f-449b-a7c9-dfe5733f3fab" providerId="ADAL" clId="{9FC9297E-8753-4BB7-85EE-C776D9BA2CCC}" dt="2025-01-17T17:00:04.041" v="2" actId="732"/>
        <pc:sldMkLst>
          <pc:docMk/>
          <pc:sldMk cId="0" sldId="263"/>
        </pc:sldMkLst>
        <pc:picChg chg="mod modCrop">
          <ac:chgData name="Dinakaran Ramadass" userId="6d0ec7df-2e0f-449b-a7c9-dfe5733f3fab" providerId="ADAL" clId="{9FC9297E-8753-4BB7-85EE-C776D9BA2CCC}" dt="2025-01-17T17:00:04.041" v="2" actId="732"/>
          <ac:picMkLst>
            <pc:docMk/>
            <pc:sldMk cId="0" sldId="263"/>
            <ac:picMk id="2050" creationId="{00000000-0000-0000-0000-000000000000}"/>
          </ac:picMkLst>
        </pc:picChg>
      </pc:sldChg>
      <pc:sldChg chg="del">
        <pc:chgData name="Dinakaran Ramadass" userId="6d0ec7df-2e0f-449b-a7c9-dfe5733f3fab" providerId="ADAL" clId="{9FC9297E-8753-4BB7-85EE-C776D9BA2CCC}" dt="2025-01-17T17:00:15.688" v="3" actId="47"/>
        <pc:sldMkLst>
          <pc:docMk/>
          <pc:sldMk cId="0" sldId="265"/>
        </pc:sldMkLst>
      </pc:sldChg>
      <pc:sldChg chg="del">
        <pc:chgData name="Dinakaran Ramadass" userId="6d0ec7df-2e0f-449b-a7c9-dfe5733f3fab" providerId="ADAL" clId="{9FC9297E-8753-4BB7-85EE-C776D9BA2CCC}" dt="2025-01-17T17:00:24.173" v="4" actId="47"/>
        <pc:sldMkLst>
          <pc:docMk/>
          <pc:sldMk cId="0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51B-359C-4945-87FD-A2F20968A310}" type="datetimeFigureOut">
              <a:rPr lang="en-US" smtClean="0"/>
              <a:pPr/>
              <a:t>1/17/2025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36B6-EC28-4CA2-8268-7DADC774A0D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51B-359C-4945-87FD-A2F20968A310}" type="datetimeFigureOut">
              <a:rPr lang="en-US" smtClean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36B6-EC28-4CA2-8268-7DADC774A0D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51B-359C-4945-87FD-A2F20968A310}" type="datetimeFigureOut">
              <a:rPr lang="en-US" smtClean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36B6-EC28-4CA2-8268-7DADC774A0D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51B-359C-4945-87FD-A2F20968A310}" type="datetimeFigureOut">
              <a:rPr lang="en-US" smtClean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36B6-EC28-4CA2-8268-7DADC774A0D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51B-359C-4945-87FD-A2F20968A310}" type="datetimeFigureOut">
              <a:rPr lang="en-US" smtClean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36B6-EC28-4CA2-8268-7DADC774A0D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51B-359C-4945-87FD-A2F20968A310}" type="datetimeFigureOut">
              <a:rPr lang="en-US" smtClean="0"/>
              <a:pPr/>
              <a:t>1/17/2025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36B6-EC28-4CA2-8268-7DADC774A0D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51B-359C-4945-87FD-A2F20968A310}" type="datetimeFigureOut">
              <a:rPr lang="en-US" smtClean="0"/>
              <a:pPr/>
              <a:t>1/17/2025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36B6-EC28-4CA2-8268-7DADC774A0D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51B-359C-4945-87FD-A2F20968A310}" type="datetimeFigureOut">
              <a:rPr lang="en-US" smtClean="0"/>
              <a:pPr/>
              <a:t>1/17/2025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36B6-EC28-4CA2-8268-7DADC774A0D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51B-359C-4945-87FD-A2F20968A310}" type="datetimeFigureOut">
              <a:rPr lang="en-US" smtClean="0"/>
              <a:pPr/>
              <a:t>1/17/2025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36B6-EC28-4CA2-8268-7DADC774A0D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51B-359C-4945-87FD-A2F20968A310}" type="datetimeFigureOut">
              <a:rPr lang="en-US" smtClean="0"/>
              <a:pPr/>
              <a:t>1/17/2025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36B6-EC28-4CA2-8268-7DADC774A0D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51B-359C-4945-87FD-A2F20968A310}" type="datetimeFigureOut">
              <a:rPr lang="en-US" smtClean="0"/>
              <a:pPr/>
              <a:t>1/17/2025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36B6-EC28-4CA2-8268-7DADC774A0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/>
              <a:t>Click icon to add picture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196151B-359C-4945-87FD-A2F20968A310}" type="datetimeFigureOut">
              <a:rPr lang="en-US" smtClean="0"/>
              <a:pPr/>
              <a:t>1/17/2025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74D36B6-EC28-4CA2-8268-7DADC774A0D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715000"/>
            <a:ext cx="8183880" cy="32004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Erwin Logical vs. Physical Model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1397000"/>
          <a:ext cx="7848600" cy="412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2640">
                <a:tc>
                  <a:txBody>
                    <a:bodyPr/>
                    <a:lstStyle/>
                    <a:p>
                      <a:r>
                        <a:rPr lang="en-US" dirty="0"/>
                        <a:t>Logical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Physical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640">
                <a:tc>
                  <a:txBody>
                    <a:bodyPr/>
                    <a:lstStyle/>
                    <a:p>
                      <a:r>
                        <a:rPr lang="en-US" dirty="0"/>
                        <a:t>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Collection</a:t>
                      </a:r>
                      <a:r>
                        <a:rPr lang="en-US" baseline="0" dirty="0"/>
                        <a:t> of data</a:t>
                      </a:r>
                    </a:p>
                    <a:p>
                      <a:r>
                        <a:rPr lang="en-US" baseline="0" dirty="0"/>
                        <a:t>The “Nouns” of the organizations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640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element of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2640">
                <a:tc>
                  <a:txBody>
                    <a:bodyPr/>
                    <a:lstStyle/>
                    <a:p>
                      <a:r>
                        <a:rPr lang="en-US" dirty="0"/>
                        <a:t>Primary Key,</a:t>
                      </a:r>
                    </a:p>
                    <a:p>
                      <a:r>
                        <a:rPr lang="en-US" dirty="0"/>
                        <a:t>Foreign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Defines</a:t>
                      </a:r>
                      <a:r>
                        <a:rPr lang="en-US" baseline="0" dirty="0"/>
                        <a:t> Uniqueness or Dependencies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2640">
                <a:tc>
                  <a:txBody>
                    <a:bodyPr/>
                    <a:lstStyle/>
                    <a:p>
                      <a:r>
                        <a:rPr lang="en-US" dirty="0"/>
                        <a:t>Relationships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Constraints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how tables and data are</a:t>
                      </a:r>
                      <a:r>
                        <a:rPr lang="en-US" baseline="0" dirty="0"/>
                        <a:t> related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plus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Fact Table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870744" y="877094"/>
            <a:ext cx="3219450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Primary Key</a:t>
            </a:r>
          </a:p>
          <a:p>
            <a:r>
              <a:rPr lang="en-US" dirty="0"/>
              <a:t>Alternate Key</a:t>
            </a:r>
          </a:p>
          <a:p>
            <a:r>
              <a:rPr lang="en-US" dirty="0"/>
              <a:t>Foreign Keys</a:t>
            </a:r>
          </a:p>
          <a:p>
            <a:r>
              <a:rPr lang="en-US" dirty="0"/>
              <a:t>Degenerative Attributes</a:t>
            </a:r>
          </a:p>
          <a:p>
            <a:r>
              <a:rPr lang="en-US" dirty="0"/>
              <a:t>Measures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ransition>
    <p:split orient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Dimension Table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Primary Key</a:t>
            </a:r>
          </a:p>
          <a:p>
            <a:r>
              <a:rPr lang="en-US" dirty="0"/>
              <a:t>Alternate Key</a:t>
            </a:r>
          </a:p>
          <a:p>
            <a:r>
              <a:rPr lang="en-US" dirty="0"/>
              <a:t>Descriptive Attributes</a:t>
            </a:r>
          </a:p>
          <a:p>
            <a:r>
              <a:rPr lang="en-US" dirty="0"/>
              <a:t>AKA Dims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7494" y="1447801"/>
            <a:ext cx="1885950" cy="2005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plit dir="in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Together they form the Star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375" y="533401"/>
            <a:ext cx="695325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ircl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endParaRPr lang="en-US" dirty="0">
              <a:solidFill>
                <a:srgbClr val="FFC000"/>
              </a:solidFill>
              <a:latin typeface="Arial Black" pitchFamily="34" charset="0"/>
            </a:endParaRPr>
          </a:p>
          <a:p>
            <a:pPr>
              <a:buNone/>
            </a:pPr>
            <a:endParaRPr lang="en-US" dirty="0">
              <a:solidFill>
                <a:srgbClr val="FFC000"/>
              </a:solidFill>
              <a:latin typeface="Arial Black" pitchFamily="34" charset="0"/>
            </a:endParaRPr>
          </a:p>
          <a:p>
            <a:pPr>
              <a:buNone/>
            </a:pPr>
            <a:endParaRPr lang="en-US" dirty="0">
              <a:solidFill>
                <a:srgbClr val="FFC000"/>
              </a:solidFill>
              <a:latin typeface="Arial Black" pitchFamily="34" charset="0"/>
            </a:endParaRPr>
          </a:p>
          <a:p>
            <a:pPr>
              <a:buNone/>
            </a:pPr>
            <a:endParaRPr lang="en-US" dirty="0">
              <a:solidFill>
                <a:srgbClr val="FFC000"/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sz="4000" b="1" dirty="0">
                <a:latin typeface="Arial Black" pitchFamily="34" charset="0"/>
              </a:rPr>
              <a:t>What is the Grain?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Single most Important question</a:t>
            </a:r>
          </a:p>
          <a:p>
            <a:r>
              <a:rPr lang="en-US" dirty="0"/>
              <a:t>Refers to the level of Data</a:t>
            </a:r>
          </a:p>
          <a:p>
            <a:r>
              <a:rPr lang="en-US" dirty="0"/>
              <a:t>Usually when talking about Facts</a:t>
            </a:r>
          </a:p>
          <a:p>
            <a:r>
              <a:rPr lang="en-US" dirty="0"/>
              <a:t>Also Dims</a:t>
            </a:r>
          </a:p>
          <a:p>
            <a:r>
              <a:rPr lang="en-US" dirty="0"/>
              <a:t>Multi Grain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Different Grains Means Different Types of Facts . . .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Transactional Fact</a:t>
            </a:r>
          </a:p>
          <a:p>
            <a:pPr lvl="1"/>
            <a:r>
              <a:rPr lang="en-US" dirty="0"/>
              <a:t>Captures Operational Events or Transactions</a:t>
            </a:r>
          </a:p>
          <a:p>
            <a:pPr lvl="1"/>
            <a:r>
              <a:rPr lang="en-US" dirty="0"/>
              <a:t>Usually has a Transaction Type Dim</a:t>
            </a:r>
          </a:p>
          <a:p>
            <a:pPr lvl="1"/>
            <a:r>
              <a:rPr lang="en-US" dirty="0"/>
              <a:t>Transaction Date is main or only date</a:t>
            </a:r>
          </a:p>
          <a:p>
            <a:r>
              <a:rPr lang="en-US" dirty="0"/>
              <a:t>Examples of . . .</a:t>
            </a:r>
          </a:p>
          <a:p>
            <a:pPr lvl="1"/>
            <a:r>
              <a:rPr lang="en-US" dirty="0"/>
              <a:t>AR Transaction Detail</a:t>
            </a:r>
          </a:p>
          <a:p>
            <a:pPr lvl="1"/>
            <a:r>
              <a:rPr lang="en-US" dirty="0"/>
              <a:t>AP Transaction Detail</a:t>
            </a:r>
          </a:p>
          <a:p>
            <a:pPr lvl="1"/>
            <a:r>
              <a:rPr lang="en-US" dirty="0"/>
              <a:t>HR Employee Head Count Event</a:t>
            </a:r>
          </a:p>
          <a:p>
            <a:pPr lvl="1"/>
            <a:r>
              <a:rPr lang="en-US" dirty="0"/>
              <a:t>Gate Transactions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Fact Continued . . 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Current View Fact</a:t>
            </a:r>
          </a:p>
          <a:p>
            <a:pPr lvl="1"/>
            <a:r>
              <a:rPr lang="en-US" dirty="0"/>
              <a:t>Contains current picture of an operational object</a:t>
            </a:r>
          </a:p>
          <a:p>
            <a:pPr lvl="1"/>
            <a:r>
              <a:rPr lang="en-US" dirty="0"/>
              <a:t>Usually have operational object dim</a:t>
            </a:r>
          </a:p>
          <a:p>
            <a:pPr lvl="1"/>
            <a:r>
              <a:rPr lang="en-US" dirty="0"/>
              <a:t>Also may see Status Dims</a:t>
            </a:r>
          </a:p>
          <a:p>
            <a:pPr lvl="1"/>
            <a:r>
              <a:rPr lang="en-US" dirty="0"/>
              <a:t>RTA</a:t>
            </a:r>
          </a:p>
          <a:p>
            <a:pPr lvl="1"/>
            <a:endParaRPr lang="en-US" dirty="0"/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Order Current</a:t>
            </a:r>
          </a:p>
          <a:p>
            <a:pPr lvl="1"/>
            <a:r>
              <a:rPr lang="en-US" dirty="0"/>
              <a:t>Shipment</a:t>
            </a:r>
          </a:p>
          <a:p>
            <a:pPr lvl="1"/>
            <a:r>
              <a:rPr lang="en-US" dirty="0"/>
              <a:t>Vacancy Accumulation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Fact Table Types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Snapshot Fact</a:t>
            </a:r>
          </a:p>
          <a:p>
            <a:pPr lvl="1"/>
            <a:r>
              <a:rPr lang="en-US" dirty="0"/>
              <a:t>A picture in time</a:t>
            </a:r>
          </a:p>
          <a:p>
            <a:pPr lvl="1"/>
            <a:r>
              <a:rPr lang="en-US" dirty="0"/>
              <a:t>Time frame of Day, Week, Month</a:t>
            </a:r>
          </a:p>
          <a:p>
            <a:pPr lvl="1"/>
            <a:r>
              <a:rPr lang="en-US" dirty="0"/>
              <a:t>These time frames are trended over time </a:t>
            </a:r>
          </a:p>
          <a:p>
            <a:pPr lvl="1"/>
            <a:endParaRPr lang="en-US" dirty="0"/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Driver Annualized Pay</a:t>
            </a:r>
          </a:p>
          <a:p>
            <a:pPr lvl="1"/>
            <a:r>
              <a:rPr lang="en-US" dirty="0"/>
              <a:t>HR Head Count</a:t>
            </a:r>
          </a:p>
          <a:p>
            <a:pPr lvl="1"/>
            <a:r>
              <a:rPr lang="en-US" dirty="0"/>
              <a:t>DNI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Summary Facts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Detail Fact data summarized</a:t>
            </a:r>
          </a:p>
          <a:p>
            <a:pPr lvl="1"/>
            <a:r>
              <a:rPr lang="en-US" dirty="0"/>
              <a:t>Often less dims than detail fact</a:t>
            </a:r>
          </a:p>
          <a:p>
            <a:pPr lvl="1"/>
            <a:r>
              <a:rPr lang="en-US" dirty="0"/>
              <a:t>Have same number of measures</a:t>
            </a:r>
          </a:p>
          <a:p>
            <a:pPr lvl="1"/>
            <a:r>
              <a:rPr lang="en-US" dirty="0"/>
              <a:t>Often done to support Cross Subject area analysis</a:t>
            </a:r>
          </a:p>
          <a:p>
            <a:pPr lvl="1"/>
            <a:r>
              <a:rPr lang="en-US" dirty="0"/>
              <a:t>PK may look odd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Remind me to talk about Fact less Facts . . . 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Derived Facts</a:t>
            </a:r>
          </a:p>
          <a:p>
            <a:pPr lvl="1"/>
            <a:r>
              <a:rPr lang="en-US" dirty="0"/>
              <a:t>Built from lower Level Fact Tables</a:t>
            </a:r>
          </a:p>
          <a:p>
            <a:pPr lvl="1"/>
            <a:r>
              <a:rPr lang="en-US" dirty="0"/>
              <a:t>Significant logic need from detail facts</a:t>
            </a:r>
          </a:p>
          <a:p>
            <a:pPr lvl="1"/>
            <a:r>
              <a:rPr lang="en-US" dirty="0"/>
              <a:t>New measures are derived</a:t>
            </a:r>
          </a:p>
          <a:p>
            <a:pPr lvl="1"/>
            <a:r>
              <a:rPr lang="en-US" dirty="0"/>
              <a:t>Not very common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DSO</a:t>
            </a:r>
          </a:p>
          <a:p>
            <a:pPr lvl="1"/>
            <a:r>
              <a:rPr lang="en-US" dirty="0"/>
              <a:t>DPO</a:t>
            </a:r>
          </a:p>
          <a:p>
            <a:pPr lvl="1"/>
            <a:r>
              <a:rPr lang="en-US" dirty="0"/>
              <a:t>Driver Annualized Pay</a:t>
            </a:r>
          </a:p>
          <a:p>
            <a:pPr lvl="1"/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Data Modeling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Bring on the Dimensions</a:t>
            </a:r>
          </a:p>
          <a:p>
            <a:pPr>
              <a:buNone/>
            </a:pPr>
            <a:endParaRPr lang="en-US" b="1" dirty="0"/>
          </a:p>
          <a:p>
            <a:r>
              <a:rPr lang="en-US" b="1" dirty="0"/>
              <a:t>Type 1</a:t>
            </a:r>
          </a:p>
          <a:p>
            <a:r>
              <a:rPr lang="en-US" b="1" dirty="0"/>
              <a:t>Type 2</a:t>
            </a:r>
          </a:p>
          <a:p>
            <a:r>
              <a:rPr lang="en-US" b="1" dirty="0"/>
              <a:t>Type 3</a:t>
            </a:r>
          </a:p>
          <a:p>
            <a:r>
              <a:rPr lang="en-US" b="1" dirty="0"/>
              <a:t>JUNK</a:t>
            </a:r>
          </a:p>
          <a:p>
            <a:r>
              <a:rPr lang="en-US" b="1" dirty="0"/>
              <a:t>Hierarchical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 1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/>
              <a:t>Type 2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1371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You care when data changes - version</a:t>
            </a:r>
          </a:p>
          <a:p>
            <a:r>
              <a:rPr lang="en-US" dirty="0"/>
              <a:t>Additional Dates on Dim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1524000"/>
          </a:xfrm>
        </p:spPr>
        <p:txBody>
          <a:bodyPr/>
          <a:lstStyle/>
          <a:p>
            <a:r>
              <a:rPr lang="en-US" dirty="0"/>
              <a:t>Current View</a:t>
            </a:r>
          </a:p>
          <a:p>
            <a:r>
              <a:rPr lang="en-US" dirty="0"/>
              <a:t>Don’t keep track of changes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895600"/>
            <a:ext cx="2590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2743200"/>
            <a:ext cx="3276600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 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/>
              <a:t>Junk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733800"/>
          </a:xfrm>
        </p:spPr>
        <p:txBody>
          <a:bodyPr/>
          <a:lstStyle/>
          <a:p>
            <a:r>
              <a:rPr lang="en-US" dirty="0"/>
              <a:t>Mixed</a:t>
            </a:r>
          </a:p>
          <a:p>
            <a:r>
              <a:rPr lang="en-US" dirty="0"/>
              <a:t>Some attributes updated</a:t>
            </a:r>
          </a:p>
          <a:p>
            <a:r>
              <a:rPr lang="en-US" dirty="0"/>
              <a:t>Some attributes are versioned</a:t>
            </a:r>
          </a:p>
          <a:p>
            <a:endParaRPr lang="en-US" dirty="0"/>
          </a:p>
          <a:p>
            <a:r>
              <a:rPr lang="en-US" b="1" dirty="0"/>
              <a:t>THE EMPLOYEE DIM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1905000"/>
          </a:xfrm>
        </p:spPr>
        <p:txBody>
          <a:bodyPr/>
          <a:lstStyle/>
          <a:p>
            <a:r>
              <a:rPr lang="en-US" dirty="0"/>
              <a:t>Contains the leftovers</a:t>
            </a:r>
          </a:p>
          <a:p>
            <a:r>
              <a:rPr lang="en-US" dirty="0"/>
              <a:t>Usually unrelated</a:t>
            </a:r>
          </a:p>
          <a:p>
            <a:r>
              <a:rPr lang="en-US" dirty="0"/>
              <a:t>Used combinations</a:t>
            </a:r>
          </a:p>
          <a:p>
            <a:r>
              <a:rPr lang="en-US" dirty="0"/>
              <a:t>A bit over used . . .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3200400"/>
            <a:ext cx="3124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Hierarchal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/>
              <a:t>Multigrain too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1676400"/>
          </a:xfrm>
        </p:spPr>
        <p:txBody>
          <a:bodyPr/>
          <a:lstStyle/>
          <a:p>
            <a:r>
              <a:rPr lang="en-US" dirty="0" err="1"/>
              <a:t>Denormalize</a:t>
            </a:r>
            <a:r>
              <a:rPr lang="en-US" dirty="0"/>
              <a:t> data</a:t>
            </a:r>
          </a:p>
          <a:p>
            <a:r>
              <a:rPr lang="en-US" dirty="0"/>
              <a:t>Lowest level Child with parent attributes associated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Can contain multiple levels of data too</a:t>
            </a:r>
          </a:p>
          <a:p>
            <a:endParaRPr lang="en-US" dirty="0"/>
          </a:p>
          <a:p>
            <a:r>
              <a:rPr lang="en-US" b="1" dirty="0"/>
              <a:t>Supplier DIM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124200"/>
            <a:ext cx="36576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417320"/>
          </a:xfrm>
        </p:spPr>
        <p:txBody>
          <a:bodyPr/>
          <a:lstStyle/>
          <a:p>
            <a:r>
              <a:rPr lang="en-US" dirty="0"/>
              <a:t>Advanced Topics . . .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1679448"/>
          </a:xfrm>
        </p:spPr>
        <p:txBody>
          <a:bodyPr/>
          <a:lstStyle/>
          <a:p>
            <a:pPr>
              <a:buNone/>
            </a:pPr>
            <a:r>
              <a:rPr lang="en-US" b="1" dirty="0"/>
              <a:t>Bridge</a:t>
            </a:r>
          </a:p>
          <a:p>
            <a:r>
              <a:rPr lang="en-US" dirty="0"/>
              <a:t>Resolves Many to Many</a:t>
            </a:r>
          </a:p>
          <a:p>
            <a:r>
              <a:rPr lang="en-US" dirty="0"/>
              <a:t>Not Common - blows </a:t>
            </a:r>
            <a:r>
              <a:rPr lang="en-US"/>
              <a:t>out measures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981200"/>
            <a:ext cx="5791200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Advanced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1908048"/>
          </a:xfrm>
        </p:spPr>
        <p:txBody>
          <a:bodyPr/>
          <a:lstStyle/>
          <a:p>
            <a:pPr>
              <a:buNone/>
            </a:pPr>
            <a:r>
              <a:rPr lang="en-US" b="1" dirty="0"/>
              <a:t>Identity Tables</a:t>
            </a:r>
          </a:p>
          <a:p>
            <a:r>
              <a:rPr lang="en-US" dirty="0"/>
              <a:t>Contains Cross reference for Dims</a:t>
            </a:r>
          </a:p>
          <a:p>
            <a:r>
              <a:rPr lang="en-US" dirty="0"/>
              <a:t>Associates Fact data to MDM Data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514600"/>
            <a:ext cx="4633913" cy="135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 . . 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/>
              <a:t>Data Modeling 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Pictorial Representation of Data and</a:t>
            </a:r>
          </a:p>
          <a:p>
            <a:pPr>
              <a:buNone/>
            </a:pPr>
            <a:r>
              <a:rPr lang="en-US" dirty="0"/>
              <a:t>relationships that exist between different data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Pictorial Representation of Data</a:t>
            </a:r>
          </a:p>
          <a:p>
            <a:r>
              <a:rPr lang="en-US" dirty="0"/>
              <a:t>Increase understanding of Data</a:t>
            </a:r>
          </a:p>
          <a:p>
            <a:r>
              <a:rPr lang="en-US" dirty="0"/>
              <a:t>Helps build consensus</a:t>
            </a:r>
          </a:p>
          <a:p>
            <a:r>
              <a:rPr lang="en-US" dirty="0"/>
              <a:t>Blueprint for Database Design</a:t>
            </a: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Different Types of Data Modeling Techniques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Conceptual, Enterprise Model</a:t>
            </a:r>
          </a:p>
          <a:p>
            <a:r>
              <a:rPr lang="en-US" dirty="0"/>
              <a:t>OLTP (Online Transaction Processing)</a:t>
            </a:r>
          </a:p>
          <a:p>
            <a:r>
              <a:rPr lang="en-US" dirty="0"/>
              <a:t>Dimensional 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971800"/>
            <a:ext cx="8183880" cy="30632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2517648"/>
          </a:xfrm>
        </p:spPr>
        <p:txBody>
          <a:bodyPr/>
          <a:lstStyle/>
          <a:p>
            <a:pPr>
              <a:buNone/>
            </a:pPr>
            <a:r>
              <a:rPr lang="en-US" dirty="0"/>
              <a:t>Conceptual Model</a:t>
            </a:r>
          </a:p>
          <a:p>
            <a:r>
              <a:rPr lang="en-US" dirty="0"/>
              <a:t>Different Definitions</a:t>
            </a:r>
          </a:p>
          <a:p>
            <a:r>
              <a:rPr lang="en-US" dirty="0"/>
              <a:t>Usually High level Model</a:t>
            </a:r>
          </a:p>
          <a:p>
            <a:r>
              <a:rPr lang="en-US" dirty="0"/>
              <a:t>Boxes with relationship lines</a:t>
            </a:r>
          </a:p>
          <a:p>
            <a:r>
              <a:rPr lang="en-US" dirty="0"/>
              <a:t>Few attributes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124200"/>
            <a:ext cx="75438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heck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733800"/>
            <a:ext cx="8183880" cy="2301240"/>
          </a:xfrm>
        </p:spPr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OLTP</a:t>
            </a:r>
          </a:p>
          <a:p>
            <a:r>
              <a:rPr lang="en-US" dirty="0"/>
              <a:t>Online Transaction Processing</a:t>
            </a:r>
          </a:p>
          <a:p>
            <a:r>
              <a:rPr lang="en-US" dirty="0"/>
              <a:t>More detailed Model </a:t>
            </a:r>
          </a:p>
          <a:p>
            <a:r>
              <a:rPr lang="en-US" dirty="0"/>
              <a:t>Should follow normalization rules</a:t>
            </a:r>
          </a:p>
          <a:p>
            <a:pPr lvl="1"/>
            <a:r>
              <a:rPr lang="en-US" dirty="0"/>
              <a:t>Rules that are applied to data</a:t>
            </a:r>
          </a:p>
          <a:p>
            <a:pPr lvl="1"/>
            <a:r>
              <a:rPr lang="en-US" dirty="0"/>
              <a:t>Organizes data into table and relationships</a:t>
            </a:r>
          </a:p>
          <a:p>
            <a:pPr lvl="1"/>
            <a:r>
              <a:rPr lang="en-US" dirty="0"/>
              <a:t>Identification of Primary and Foreign Keys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cover dir="r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OLTP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t="19491"/>
          <a:stretch/>
        </p:blipFill>
        <p:spPr bwMode="auto">
          <a:xfrm>
            <a:off x="1385887" y="2057400"/>
            <a:ext cx="6372225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Dimensional</a:t>
            </a:r>
          </a:p>
          <a:p>
            <a:r>
              <a:rPr lang="en-US" dirty="0"/>
              <a:t>For analytic Processing</a:t>
            </a:r>
          </a:p>
          <a:p>
            <a:r>
              <a:rPr lang="en-US" dirty="0"/>
              <a:t>More detailed Model</a:t>
            </a:r>
          </a:p>
          <a:p>
            <a:r>
              <a:rPr lang="en-US" dirty="0"/>
              <a:t>Data Organized into Facts and Dimensions</a:t>
            </a:r>
          </a:p>
          <a:p>
            <a:r>
              <a:rPr lang="en-US" dirty="0"/>
              <a:t>Star Schema’s</a:t>
            </a:r>
          </a:p>
          <a:p>
            <a:r>
              <a:rPr lang="en-US" dirty="0"/>
              <a:t>Data is Demoralized not Normalized</a:t>
            </a:r>
          </a:p>
        </p:txBody>
      </p:sp>
    </p:spTree>
  </p:cSld>
  <p:clrMapOvr>
    <a:masterClrMapping/>
  </p:clrMapOvr>
  <p:transition>
    <p:randomBa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 Example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/>
          <a:srcRect t="3715"/>
          <a:stretch/>
        </p:blipFill>
        <p:spPr bwMode="auto">
          <a:xfrm>
            <a:off x="2529425" y="685800"/>
            <a:ext cx="4131188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340</TotalTime>
  <Words>519</Words>
  <Application>Microsoft Office PowerPoint</Application>
  <PresentationFormat>On-screen Show (4:3)</PresentationFormat>
  <Paragraphs>170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 Black</vt:lpstr>
      <vt:lpstr>Verdana</vt:lpstr>
      <vt:lpstr>Wingdings 2</vt:lpstr>
      <vt:lpstr>Aspect</vt:lpstr>
      <vt:lpstr>PowerPoint Presentation</vt:lpstr>
      <vt:lpstr>Data Modeling Overview</vt:lpstr>
      <vt:lpstr>PowerPoint Presentation</vt:lpstr>
      <vt:lpstr>PowerPoint Presentation</vt:lpstr>
      <vt:lpstr>PowerPoint Presentation</vt:lpstr>
      <vt:lpstr> </vt:lpstr>
      <vt:lpstr>OLTP Example</vt:lpstr>
      <vt:lpstr>PowerPoint Presentation</vt:lpstr>
      <vt:lpstr>Dimensional Example</vt:lpstr>
      <vt:lpstr>PowerPoint Presentation</vt:lpstr>
      <vt:lpstr>The Fact Table</vt:lpstr>
      <vt:lpstr>The Dimension Table</vt:lpstr>
      <vt:lpstr>Together they form the Star</vt:lpstr>
      <vt:lpstr>PowerPoint Presentation</vt:lpstr>
      <vt:lpstr>Different Grains Means Different Types of Facts . . . </vt:lpstr>
      <vt:lpstr>Types of Fact Continued . . .</vt:lpstr>
      <vt:lpstr>More Fact Table Types</vt:lpstr>
      <vt:lpstr>PowerPoint Presentation</vt:lpstr>
      <vt:lpstr>Remind me to talk about Fact less Facts . . . .</vt:lpstr>
      <vt:lpstr>PowerPoint Presentation</vt:lpstr>
      <vt:lpstr>PowerPoint Presentation</vt:lpstr>
      <vt:lpstr>PowerPoint Presentation</vt:lpstr>
      <vt:lpstr>PowerPoint Presentation</vt:lpstr>
      <vt:lpstr>Advanced Topics . . .</vt:lpstr>
      <vt:lpstr>More Advanced Topics</vt:lpstr>
      <vt:lpstr>The End . . .</vt:lpstr>
    </vt:vector>
  </TitlesOfParts>
  <Company>Schneider National,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Modeling Overview</dc:title>
  <dc:creator>v54589</dc:creator>
  <cp:lastModifiedBy>Dinakaran Ramadass</cp:lastModifiedBy>
  <cp:revision>60</cp:revision>
  <dcterms:created xsi:type="dcterms:W3CDTF">2014-02-03T00:49:02Z</dcterms:created>
  <dcterms:modified xsi:type="dcterms:W3CDTF">2025-01-17T17:00:32Z</dcterms:modified>
</cp:coreProperties>
</file>